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87" r:id="rId6"/>
    <p:sldId id="267" r:id="rId7"/>
    <p:sldId id="288" r:id="rId8"/>
    <p:sldId id="289" r:id="rId9"/>
    <p:sldId id="290" r:id="rId10"/>
    <p:sldId id="268" r:id="rId11"/>
    <p:sldId id="260" r:id="rId12"/>
    <p:sldId id="264" r:id="rId13"/>
    <p:sldId id="285" r:id="rId14"/>
    <p:sldId id="28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EE0"/>
    <a:srgbClr val="4F6E8E"/>
    <a:srgbClr val="537290"/>
    <a:srgbClr val="778FA7"/>
    <a:srgbClr val="68839E"/>
    <a:srgbClr val="65809C"/>
    <a:srgbClr val="5B7895"/>
    <a:srgbClr val="5C7996"/>
    <a:srgbClr val="8399AF"/>
    <a:srgbClr val="416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1" autoAdjust="0"/>
    <p:restoredTop sz="82997" autoAdjust="0"/>
  </p:normalViewPr>
  <p:slideViewPr>
    <p:cSldViewPr snapToGrid="0">
      <p:cViewPr varScale="1">
        <p:scale>
          <a:sx n="66" d="100"/>
          <a:sy n="66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ED71-3897-4403-99DE-D1937230D202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72FC0-F231-42E8-9449-E83F71EDA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BF%80%E5%85%89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9%9D%99%E7%94%B5%E5%9C%BA" TargetMode="External"/><Relationship Id="rId5" Type="http://schemas.openxmlformats.org/officeDocument/2006/relationships/hyperlink" Target="https://baike.baidu.com/item/%E6%BF%80%E5%85%89" TargetMode="External"/><Relationship Id="rId4" Type="http://schemas.openxmlformats.org/officeDocument/2006/relationships/hyperlink" Target="https://baike.baidu.com/item/%E9%9D%99%E7%94%B5%E5%9C%BA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（自我介绍）；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（今天的主题）；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左上角为二硫化钼；右边是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德华异质结层间超快电荷转移过程示意图；再右边是电荷霍尔效应示意图，霍耳电压的符号取决于激发光的旋性；下边是二硫化钼的能谷示意图，基于此的谷电子学正蓬勃发展；最下边是二维缺陷示意，折叠和卷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98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（简介第三部分内容，介绍带缺陷的</a:t>
            </a:r>
            <a:r>
              <a:rPr lang="en-US" altLang="zh-CN" dirty="0" smtClean="0"/>
              <a:t>TMD</a:t>
            </a:r>
            <a:r>
              <a:rPr lang="zh-CN" altLang="en-US" dirty="0" smtClean="0"/>
              <a:t>在光学和磁学方面的应用）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（简单介绍这张图，是</a:t>
            </a:r>
            <a:r>
              <a:rPr lang="en-US" altLang="zh-CN" dirty="0" smtClean="0"/>
              <a:t>SHG</a:t>
            </a:r>
            <a:r>
              <a:rPr lang="zh-CN" altLang="en-US" dirty="0" smtClean="0"/>
              <a:t>双光子效应，后面会详细讲解）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11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（特点概述）带缺陷的</a:t>
                </a:r>
                <a:r>
                  <a:rPr lang="en-US" altLang="zh-CN" dirty="0" smtClean="0"/>
                  <a:t>TMDS</a:t>
                </a:r>
                <a:r>
                  <a:rPr lang="zh-CN" altLang="en-US" dirty="0" smtClean="0"/>
                  <a:t>在光学和磁学方面有很多应用，包括</a:t>
                </a:r>
                <a:r>
                  <a:rPr lang="en-US" altLang="zh-CN" dirty="0" smtClean="0"/>
                  <a:t>XX</a:t>
                </a:r>
                <a:r>
                  <a:rPr lang="zh-CN" altLang="en-US" dirty="0" smtClean="0"/>
                  <a:t>，这里用到的材料为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MoS2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WS2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MoSe2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WSe2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（阴离子空位）用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离子辐照二硫化钼单层可引起空位缺陷，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缺陷对激子的束缚能力很强，缺陷将激子束缚后将产生发光中心，从而提高单层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MoS2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整体的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强度。从图中我们可以看出，随着缺陷浓度的增加，样品的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信号也在上升，并且缺陷的产生会引起新的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峰（即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），这是激子的发光峰。同时，此图是在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77k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低温环境下测得的，因为温度的升高会使激子热激发而分解。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3.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（横向二维异质结）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通过气相沉积法生长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可得到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面内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的横向二维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异质结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异质结部分有更强的发光，并且光子能量在两种材料的带隙能量值之间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（图中中间是单层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MoSe</a:t>
                </a:r>
                <a:r>
                  <a:rPr lang="en-US" altLang="zh-CN" sz="120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2­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，外面是单层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WSe</a:t>
                </a:r>
                <a:r>
                  <a:rPr lang="en-US" altLang="zh-CN" sz="120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可以从图中看出（室温下），异质结部分有更强的发光（</a:t>
                </a:r>
                <a:r>
                  <a:rPr lang="en-US" altLang="zh-CN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pn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结的电光效应），并且与形状无关，并且光子能量在两种材料带隙值的中间。这可能是由于缺陷束缚了激子或者界面处的辐射复合增强了引起的。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4.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（双光子效应）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单层本身具有，人工堆叠单层后可以产生强度变化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当</a:t>
                </a:r>
                <a:r>
                  <a:rPr lang="en-US" altLang="zh-CN" sz="1200" u="none" strike="noStrike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3"/>
                  </a:rPr>
                  <a:t>激光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作用到二阶非线性材料时，除了会产生与入射频率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相同的光（线性部分），还会产生频率为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2w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的倍频光和频率为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u="none" strike="noStrike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4"/>
                  </a:rPr>
                  <a:t>静电场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（非线性部分）。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改变不同的堆叠角度可以得到不同的双光子效应信号的强弱。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5.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（磁性出现）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TMDs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最原始基态为非磁性，但是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CVD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生长的具有磁性，这可以归因于生长过程中纳米片边缘为锯齿状产生了缺陷和位错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锯齿形边界上，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原子显现出很强的自旋极化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，磁矩就主要来自边缘的未配对电子（紫色）。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此图左边为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MoS2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，右边为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WS2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，图表显示了不同温度下铁磁化强度和外加电场的关系，曲线为铁磁化强度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（特点概述</a:t>
                </a:r>
                <a:r>
                  <a:rPr lang="zh-CN" altLang="en-US" dirty="0" smtClean="0"/>
                  <a:t>）带缺陷的</a:t>
                </a:r>
                <a:r>
                  <a:rPr lang="en-US" altLang="zh-CN" dirty="0" smtClean="0"/>
                  <a:t>TMDS</a:t>
                </a:r>
                <a:r>
                  <a:rPr lang="zh-CN" altLang="en-US" dirty="0" smtClean="0"/>
                  <a:t>在光学和磁学方面有很多应用，包括</a:t>
                </a:r>
                <a:r>
                  <a:rPr lang="en-US" altLang="zh-CN" dirty="0" smtClean="0"/>
                  <a:t>XX</a:t>
                </a:r>
                <a:r>
                  <a:rPr lang="zh-CN" altLang="en-US" dirty="0" smtClean="0"/>
                  <a:t>，这里用到的材料为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MoS2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WS2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MoSe2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WSe2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（阴离子空位）用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𝛼</a:t>
                </a:r>
                <a:r>
                  <a:rPr lang="zh-CN" altLang="en-US" dirty="0" smtClean="0"/>
                  <a:t>离子辐照二硫化钼单层可引起空位缺陷，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缺陷对激子的束缚能力很强，缺陷将激子束缚后将产生发光中心，从而提高单层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MoS2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整体的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强度。从图中我们可以看出，随着缺陷浓度的增加，样品的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信号也在上升，并且缺陷的产生会引起新的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峰（即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），这是激子的发光峰。同时，此图是在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77k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低温环境下测得的，因为温度的升高会使激子热激发而分解。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3.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（横向二维异质结）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通过气相沉积法生长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可得到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面内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的横向二维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异质结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异质结部分有更强的发光，并且光子能量在两种材料的带隙能量值之间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（图中中间是单层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MoSe</a:t>
                </a:r>
                <a:r>
                  <a:rPr lang="en-US" altLang="zh-CN" sz="120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2­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，外面是单层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WSe</a:t>
                </a:r>
                <a:r>
                  <a:rPr lang="en-US" altLang="zh-CN" sz="120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可以从图中看出（室温下），异质结部分有更强的发光（</a:t>
                </a:r>
                <a:r>
                  <a:rPr lang="en-US" altLang="zh-CN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pn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结的电光效应），并且与形状无关，并且光子能量在两种材料带隙值的中间。这可能是由于缺陷束缚了激子或者界面处的辐射复合增强了引起的。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4.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（双光子效应）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单层本身具有，人工堆叠单层后可以产生强度变化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当</a:t>
                </a:r>
                <a:r>
                  <a:rPr lang="en-US" altLang="zh-CN" sz="1200" u="none" strike="noStrike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5"/>
                  </a:rPr>
                  <a:t>激光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作用到二阶非线性材料时，除了会产生与入射频率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相同的光（线性部分），还会产生频率为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2w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的倍频光和频率为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u="none" strike="noStrike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6"/>
                  </a:rPr>
                  <a:t>静电场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（非线性部分）。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改变不同的堆叠角度可以得到不同的双光子效应信号的强弱。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5.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（磁性出现）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TMDs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最原始基态为非磁性，但是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CVD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生长的具有磁性，这可以归因于生长过程中纳米片边缘为锯齿状产生了缺陷和位错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锯齿形边界上，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原子显现出很强的自旋极化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，磁矩就主要来自边缘的未配对电子（紫色）。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此图左边为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MoS2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，右边为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WS2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，图表显示了不同温度下铁磁化强度和外加电场的关系，曲线为铁磁化强度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231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（参考文献）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06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75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3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（今天讲的内容）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3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TMDS</a:t>
            </a:r>
            <a:r>
              <a:rPr lang="zh-CN" altLang="en-US" dirty="0" smtClean="0"/>
              <a:t>是新型材料，研究火热）随着石墨烯的剥离成功，在科研界掀起了研究二维材料的风潮，</a:t>
            </a:r>
            <a:r>
              <a:rPr lang="en-US" altLang="zh-CN" dirty="0" smtClean="0"/>
              <a:t>TMD</a:t>
            </a:r>
            <a:r>
              <a:rPr lang="zh-CN" altLang="en-US" dirty="0" smtClean="0"/>
              <a:t>在半导体学、谷电子学和光学等许多方面都有广泛的应用；材料中的缺陷会明显改变材料的性质，如</a:t>
            </a:r>
            <a:r>
              <a:rPr lang="en-US" altLang="zh-CN" dirty="0" smtClean="0"/>
              <a:t>Si</a:t>
            </a:r>
            <a:r>
              <a:rPr lang="zh-CN" altLang="en-US" dirty="0" smtClean="0"/>
              <a:t>的掺杂可制备</a:t>
            </a:r>
            <a:r>
              <a:rPr lang="en-US" altLang="zh-CN" dirty="0" smtClean="0"/>
              <a:t>PN</a:t>
            </a:r>
            <a:r>
              <a:rPr lang="zh-CN" altLang="en-US" dirty="0" smtClean="0"/>
              <a:t>结等，所以研究带有缺陷的</a:t>
            </a:r>
            <a:r>
              <a:rPr lang="en-US" altLang="zh-CN" dirty="0" smtClean="0"/>
              <a:t>TMD</a:t>
            </a:r>
            <a:r>
              <a:rPr lang="zh-CN" altLang="en-US" dirty="0" smtClean="0"/>
              <a:t>具有重要的意义。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（介绍此图）这张图是研究人员在实验室长出的二硫化钼的显微图。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（简介第一部分内容）首先简单介绍一下晶体结构和缺陷的分类。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5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这里展示的是无缺陷的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晶体结构。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三方棱柱相（采用单层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金属八面体棱柱相为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在某些情况下，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相不是热力学稳定的，其结构发生扭曲变为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1T'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当多层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层与层之间通过范德瓦尔斯力相结合，考虑到堆叠顺序的变化，会出现另外的多晶型物。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Bernal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堆积（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）产生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相（），而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堆积产生称为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相的菱形相。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8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缺陷具有很多种，如空位和替位，包括自身的原子和其他原子替位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表面</a:t>
            </a:r>
            <a:r>
              <a:rPr lang="zh-CN" altLang="en-US" dirty="0" smtClean="0"/>
              <a:t>吸附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TMD</a:t>
            </a:r>
            <a:r>
              <a:rPr lang="zh-CN" altLang="en-US" dirty="0" smtClean="0"/>
              <a:t>的表面可以吸附一些原子。如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的情况下，吸附剂有四个位置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金属原子上方（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硫族原子上方（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在硫族原子与金属原子共价键上方（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在六角形空隙的中心之上或之内（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不同的吸附位置吸附原子后的性质也大相径庭。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晶界。与单层原子材料相比，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的晶界具有更高的复杂性，主要是因为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单层是由三个原子层构成的。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横向</a:t>
            </a:r>
            <a:r>
              <a:rPr lang="zh-CN" altLang="en-US" dirty="0" smtClean="0"/>
              <a:t>异质结，内外两个材料的晶格常数相近则可以组成</a:t>
            </a:r>
            <a:r>
              <a:rPr lang="zh-CN" altLang="en-US" dirty="0" smtClean="0"/>
              <a:t>异质结，它们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之间的共价外延可观察到结构上的尖锐界面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理论预测理想的二维材料在热波动时不稳定，但在石墨烯的发现之后，悬浮石墨烯可以通过波纹的形成而稳定，即有限的表面糙度和变形。 类似地，在合成的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单层中已经观察到具有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级的典型高度的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波纹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波纹会引入材料应变，可能影响其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dirty="0" smtClean="0"/>
              <a:t>6.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在几层分层的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中，相邻的层之间通过范德华尔斯力相连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 smtClean="0"/>
              <a:t>堆叠</a:t>
            </a:r>
            <a:r>
              <a:rPr lang="zh-CN" altLang="en-US" dirty="0" smtClean="0"/>
              <a:t>和层面取向有关的界面也可以被看作是二维</a:t>
            </a:r>
            <a:r>
              <a:rPr lang="zh-CN" altLang="en-US" dirty="0" smtClean="0"/>
              <a:t>缺陷，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对几层分布的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TMDs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的电子和光学性质有很大的影响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（简介第二部分内容）接下来介绍</a:t>
            </a:r>
            <a:r>
              <a:rPr lang="en-US" altLang="zh-CN" dirty="0" smtClean="0"/>
              <a:t>TMDs</a:t>
            </a:r>
            <a:r>
              <a:rPr lang="zh-CN" altLang="en-US" dirty="0" smtClean="0"/>
              <a:t>中一些缺陷产生的办法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此图是一种疏松的二硫化钼结构示意图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4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CVD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方法是另一种合成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TMDs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材料的方法。它包含了在气相硫氧族元素下的过渡金属的还原态前体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在该种方法下合成的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TMDs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可以生成多种缺陷。例如，通过调整含硫气体，可以调控边域的取向和光学性质和整体上硫缺陷的密度。另外一个重大的区别是，最终合成出的材料的性质很大程度上由基底决定。基底的平坦程度，晶格常数，热稳定性和洁净程度影响的晶界的密度和角度，生长边界的形状和生长方向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55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（简介第三部分内容）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（介绍本图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显示的单层的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的晶界</a:t>
            </a:r>
            <a:r>
              <a:rPr lang="zh-CN" altLang="en-US" dirty="0" smtClean="0"/>
              <a:t>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方法生长的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单层中的晶界可以调制面内的电导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78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（空位缺陷，引起局域电子态，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当载流子密度比较低时候，电子会通过局域缺陷态之间的跃迁来输运</a:t>
            </a:r>
            <a:r>
              <a:rPr lang="zh-CN" altLang="en-US" dirty="0" smtClean="0"/>
              <a:t>）弹出的图为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的输运性质可能会在同一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的样品不同区域出现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掺杂导致了在带隙中可预见的调制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）弹出的图是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测量结果，随着不同的掺杂程度，能带带隙也发生了改变。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（在晶界处的能带结构会出现变异）弹出的图上面是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照片，下面的图是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测量的晶界附近的能带。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（利用横向异质结可以制备出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1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"/>
          <p:cNvSpPr/>
          <p:nvPr/>
        </p:nvSpPr>
        <p:spPr>
          <a:xfrm>
            <a:off x="0" y="4075115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" fmla="*/ 0 w 12207499"/>
              <a:gd name="connsiteY0" fmla="*/ 0 h 728420"/>
              <a:gd name="connsiteX1" fmla="*/ 12192000 w 12207499"/>
              <a:gd name="connsiteY1" fmla="*/ 0 h 728420"/>
              <a:gd name="connsiteX2" fmla="*/ 12207499 w 12207499"/>
              <a:gd name="connsiteY2" fmla="*/ 573437 h 728420"/>
              <a:gd name="connsiteX3" fmla="*/ 0 w 12207499"/>
              <a:gd name="connsiteY3" fmla="*/ 728420 h 728420"/>
              <a:gd name="connsiteX4" fmla="*/ 0 w 12207499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137762 h 866182"/>
              <a:gd name="connsiteX1" fmla="*/ 12192000 w 12192001"/>
              <a:gd name="connsiteY1" fmla="*/ 137762 h 866182"/>
              <a:gd name="connsiteX2" fmla="*/ 12192001 w 12192001"/>
              <a:gd name="connsiteY2" fmla="*/ 788690 h 866182"/>
              <a:gd name="connsiteX3" fmla="*/ 0 w 12192001"/>
              <a:gd name="connsiteY3" fmla="*/ 866182 h 866182"/>
              <a:gd name="connsiteX4" fmla="*/ 0 w 12192001"/>
              <a:gd name="connsiteY4" fmla="*/ 137762 h 866182"/>
              <a:gd name="connsiteX0" fmla="*/ 0 w 12222997"/>
              <a:gd name="connsiteY0" fmla="*/ 86791 h 815211"/>
              <a:gd name="connsiteX1" fmla="*/ 12222997 w 12222997"/>
              <a:gd name="connsiteY1" fmla="*/ 396757 h 815211"/>
              <a:gd name="connsiteX2" fmla="*/ 12192001 w 12222997"/>
              <a:gd name="connsiteY2" fmla="*/ 737719 h 815211"/>
              <a:gd name="connsiteX3" fmla="*/ 0 w 12222997"/>
              <a:gd name="connsiteY3" fmla="*/ 815211 h 815211"/>
              <a:gd name="connsiteX4" fmla="*/ 0 w 12222997"/>
              <a:gd name="connsiteY4" fmla="*/ 86791 h 815211"/>
              <a:gd name="connsiteX0" fmla="*/ 0 w 12192001"/>
              <a:gd name="connsiteY0" fmla="*/ 88432 h 816852"/>
              <a:gd name="connsiteX1" fmla="*/ 12192000 w 12192001"/>
              <a:gd name="connsiteY1" fmla="*/ 382900 h 816852"/>
              <a:gd name="connsiteX2" fmla="*/ 12192001 w 12192001"/>
              <a:gd name="connsiteY2" fmla="*/ 739360 h 816852"/>
              <a:gd name="connsiteX3" fmla="*/ 0 w 12192001"/>
              <a:gd name="connsiteY3" fmla="*/ 816852 h 816852"/>
              <a:gd name="connsiteX4" fmla="*/ 0 w 12192001"/>
              <a:gd name="connsiteY4" fmla="*/ 88432 h 816852"/>
              <a:gd name="connsiteX0" fmla="*/ 0 w 12192001"/>
              <a:gd name="connsiteY0" fmla="*/ 128784 h 857204"/>
              <a:gd name="connsiteX1" fmla="*/ 12192000 w 12192001"/>
              <a:gd name="connsiteY1" fmla="*/ 423252 h 857204"/>
              <a:gd name="connsiteX2" fmla="*/ 12192001 w 12192001"/>
              <a:gd name="connsiteY2" fmla="*/ 779712 h 857204"/>
              <a:gd name="connsiteX3" fmla="*/ 0 w 12192001"/>
              <a:gd name="connsiteY3" fmla="*/ 857204 h 857204"/>
              <a:gd name="connsiteX4" fmla="*/ 0 w 12192001"/>
              <a:gd name="connsiteY4" fmla="*/ 128784 h 857204"/>
              <a:gd name="connsiteX0" fmla="*/ 0 w 12192001"/>
              <a:gd name="connsiteY0" fmla="*/ 114230 h 842650"/>
              <a:gd name="connsiteX1" fmla="*/ 12192000 w 12192001"/>
              <a:gd name="connsiteY1" fmla="*/ 486190 h 842650"/>
              <a:gd name="connsiteX2" fmla="*/ 12192001 w 12192001"/>
              <a:gd name="connsiteY2" fmla="*/ 765158 h 842650"/>
              <a:gd name="connsiteX3" fmla="*/ 0 w 12192001"/>
              <a:gd name="connsiteY3" fmla="*/ 842650 h 842650"/>
              <a:gd name="connsiteX4" fmla="*/ 0 w 12192001"/>
              <a:gd name="connsiteY4" fmla="*/ 114230 h 842650"/>
              <a:gd name="connsiteX0" fmla="*/ 0 w 12192001"/>
              <a:gd name="connsiteY0" fmla="*/ 132514 h 860934"/>
              <a:gd name="connsiteX1" fmla="*/ 12192000 w 12192001"/>
              <a:gd name="connsiteY1" fmla="*/ 504474 h 860934"/>
              <a:gd name="connsiteX2" fmla="*/ 12192001 w 12192001"/>
              <a:gd name="connsiteY2" fmla="*/ 783442 h 860934"/>
              <a:gd name="connsiteX3" fmla="*/ 0 w 12192001"/>
              <a:gd name="connsiteY3" fmla="*/ 860934 h 860934"/>
              <a:gd name="connsiteX4" fmla="*/ 0 w 12192001"/>
              <a:gd name="connsiteY4" fmla="*/ 132514 h 860934"/>
              <a:gd name="connsiteX0" fmla="*/ 0 w 12192001"/>
              <a:gd name="connsiteY0" fmla="*/ 144834 h 873254"/>
              <a:gd name="connsiteX1" fmla="*/ 12192000 w 12192001"/>
              <a:gd name="connsiteY1" fmla="*/ 516794 h 873254"/>
              <a:gd name="connsiteX2" fmla="*/ 12192001 w 12192001"/>
              <a:gd name="connsiteY2" fmla="*/ 795762 h 873254"/>
              <a:gd name="connsiteX3" fmla="*/ 0 w 12192001"/>
              <a:gd name="connsiteY3" fmla="*/ 873254 h 873254"/>
              <a:gd name="connsiteX4" fmla="*/ 0 w 12192001"/>
              <a:gd name="connsiteY4" fmla="*/ 144834 h 873254"/>
              <a:gd name="connsiteX0" fmla="*/ 0 w 12192001"/>
              <a:gd name="connsiteY0" fmla="*/ 124771 h 853191"/>
              <a:gd name="connsiteX1" fmla="*/ 12192000 w 12192001"/>
              <a:gd name="connsiteY1" fmla="*/ 589721 h 853191"/>
              <a:gd name="connsiteX2" fmla="*/ 12192001 w 12192001"/>
              <a:gd name="connsiteY2" fmla="*/ 775699 h 853191"/>
              <a:gd name="connsiteX3" fmla="*/ 0 w 12192001"/>
              <a:gd name="connsiteY3" fmla="*/ 853191 h 853191"/>
              <a:gd name="connsiteX4" fmla="*/ 0 w 12192001"/>
              <a:gd name="connsiteY4" fmla="*/ 124771 h 85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4" name="矩形 7"/>
          <p:cNvSpPr/>
          <p:nvPr userDrawn="1"/>
        </p:nvSpPr>
        <p:spPr>
          <a:xfrm>
            <a:off x="0" y="4447661"/>
            <a:ext cx="12192000" cy="2410339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" fmla="*/ 0 w 12192000"/>
              <a:gd name="connsiteY0" fmla="*/ 397042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397042 h 2334126"/>
              <a:gd name="connsiteX0" fmla="*/ 0 w 12192000"/>
              <a:gd name="connsiteY0" fmla="*/ 168442 h 2105526"/>
              <a:gd name="connsiteX1" fmla="*/ 12192000 w 12192000"/>
              <a:gd name="connsiteY1" fmla="*/ 0 h 2105526"/>
              <a:gd name="connsiteX2" fmla="*/ 12192000 w 12192000"/>
              <a:gd name="connsiteY2" fmla="*/ 2105526 h 2105526"/>
              <a:gd name="connsiteX3" fmla="*/ 0 w 12192000"/>
              <a:gd name="connsiteY3" fmla="*/ 2105526 h 2105526"/>
              <a:gd name="connsiteX4" fmla="*/ 0 w 12192000"/>
              <a:gd name="connsiteY4" fmla="*/ 168442 h 2105526"/>
              <a:gd name="connsiteX0" fmla="*/ 0 w 12192000"/>
              <a:gd name="connsiteY0" fmla="*/ 249365 h 2186449"/>
              <a:gd name="connsiteX1" fmla="*/ 12192000 w 12192000"/>
              <a:gd name="connsiteY1" fmla="*/ 80923 h 2186449"/>
              <a:gd name="connsiteX2" fmla="*/ 12192000 w 12192000"/>
              <a:gd name="connsiteY2" fmla="*/ 2186449 h 2186449"/>
              <a:gd name="connsiteX3" fmla="*/ 0 w 12192000"/>
              <a:gd name="connsiteY3" fmla="*/ 2186449 h 2186449"/>
              <a:gd name="connsiteX4" fmla="*/ 0 w 12192000"/>
              <a:gd name="connsiteY4" fmla="*/ 249365 h 2186449"/>
              <a:gd name="connsiteX0" fmla="*/ 0 w 12192000"/>
              <a:gd name="connsiteY0" fmla="*/ 351557 h 2288641"/>
              <a:gd name="connsiteX1" fmla="*/ 12192000 w 12192000"/>
              <a:gd name="connsiteY1" fmla="*/ 183115 h 2288641"/>
              <a:gd name="connsiteX2" fmla="*/ 12192000 w 12192000"/>
              <a:gd name="connsiteY2" fmla="*/ 2288641 h 2288641"/>
              <a:gd name="connsiteX3" fmla="*/ 0 w 12192000"/>
              <a:gd name="connsiteY3" fmla="*/ 2288641 h 2288641"/>
              <a:gd name="connsiteX4" fmla="*/ 0 w 12192000"/>
              <a:gd name="connsiteY4" fmla="*/ 351557 h 2288641"/>
              <a:gd name="connsiteX0" fmla="*/ 0 w 12192000"/>
              <a:gd name="connsiteY0" fmla="*/ 405664 h 2342748"/>
              <a:gd name="connsiteX1" fmla="*/ 12192000 w 12192000"/>
              <a:gd name="connsiteY1" fmla="*/ 237222 h 2342748"/>
              <a:gd name="connsiteX2" fmla="*/ 12192000 w 12192000"/>
              <a:gd name="connsiteY2" fmla="*/ 2342748 h 2342748"/>
              <a:gd name="connsiteX3" fmla="*/ 0 w 12192000"/>
              <a:gd name="connsiteY3" fmla="*/ 2342748 h 2342748"/>
              <a:gd name="connsiteX4" fmla="*/ 0 w 12192000"/>
              <a:gd name="connsiteY4" fmla="*/ 405664 h 2342748"/>
              <a:gd name="connsiteX0" fmla="*/ 0 w 12192000"/>
              <a:gd name="connsiteY0" fmla="*/ 437801 h 2374885"/>
              <a:gd name="connsiteX1" fmla="*/ 12192000 w 12192000"/>
              <a:gd name="connsiteY1" fmla="*/ 269359 h 2374885"/>
              <a:gd name="connsiteX2" fmla="*/ 12192000 w 12192000"/>
              <a:gd name="connsiteY2" fmla="*/ 2374885 h 2374885"/>
              <a:gd name="connsiteX3" fmla="*/ 0 w 12192000"/>
              <a:gd name="connsiteY3" fmla="*/ 2374885 h 2374885"/>
              <a:gd name="connsiteX4" fmla="*/ 0 w 12192000"/>
              <a:gd name="connsiteY4" fmla="*/ 437801 h 2374885"/>
              <a:gd name="connsiteX0" fmla="*/ 0 w 12192000"/>
              <a:gd name="connsiteY0" fmla="*/ 482664 h 2419748"/>
              <a:gd name="connsiteX1" fmla="*/ 8650705 w 12192000"/>
              <a:gd name="connsiteY1" fmla="*/ 25466 h 2419748"/>
              <a:gd name="connsiteX2" fmla="*/ 12192000 w 12192000"/>
              <a:gd name="connsiteY2" fmla="*/ 314222 h 2419748"/>
              <a:gd name="connsiteX3" fmla="*/ 12192000 w 12192000"/>
              <a:gd name="connsiteY3" fmla="*/ 2419748 h 2419748"/>
              <a:gd name="connsiteX4" fmla="*/ 0 w 12192000"/>
              <a:gd name="connsiteY4" fmla="*/ 2419748 h 2419748"/>
              <a:gd name="connsiteX5" fmla="*/ 0 w 12192000"/>
              <a:gd name="connsiteY5" fmla="*/ 482664 h 2419748"/>
              <a:gd name="connsiteX0" fmla="*/ 0 w 12192000"/>
              <a:gd name="connsiteY0" fmla="*/ 460830 h 2397914"/>
              <a:gd name="connsiteX1" fmla="*/ 8650705 w 12192000"/>
              <a:gd name="connsiteY1" fmla="*/ 3632 h 2397914"/>
              <a:gd name="connsiteX2" fmla="*/ 12192000 w 12192000"/>
              <a:gd name="connsiteY2" fmla="*/ 292388 h 2397914"/>
              <a:gd name="connsiteX3" fmla="*/ 12192000 w 12192000"/>
              <a:gd name="connsiteY3" fmla="*/ 2397914 h 2397914"/>
              <a:gd name="connsiteX4" fmla="*/ 0 w 12192000"/>
              <a:gd name="connsiteY4" fmla="*/ 2397914 h 2397914"/>
              <a:gd name="connsiteX5" fmla="*/ 0 w 12192000"/>
              <a:gd name="connsiteY5" fmla="*/ 460830 h 2397914"/>
              <a:gd name="connsiteX0" fmla="*/ 0 w 12192000"/>
              <a:gd name="connsiteY0" fmla="*/ 460830 h 2397914"/>
              <a:gd name="connsiteX1" fmla="*/ 8650705 w 12192000"/>
              <a:gd name="connsiteY1" fmla="*/ 3632 h 2397914"/>
              <a:gd name="connsiteX2" fmla="*/ 12192000 w 12192000"/>
              <a:gd name="connsiteY2" fmla="*/ 292388 h 2397914"/>
              <a:gd name="connsiteX3" fmla="*/ 12192000 w 12192000"/>
              <a:gd name="connsiteY3" fmla="*/ 2397914 h 2397914"/>
              <a:gd name="connsiteX4" fmla="*/ 0 w 12192000"/>
              <a:gd name="connsiteY4" fmla="*/ 2397914 h 2397914"/>
              <a:gd name="connsiteX5" fmla="*/ 0 w 12192000"/>
              <a:gd name="connsiteY5" fmla="*/ 460830 h 2397914"/>
              <a:gd name="connsiteX0" fmla="*/ 0 w 12192000"/>
              <a:gd name="connsiteY0" fmla="*/ 457198 h 2394282"/>
              <a:gd name="connsiteX1" fmla="*/ 8650705 w 12192000"/>
              <a:gd name="connsiteY1" fmla="*/ 0 h 2394282"/>
              <a:gd name="connsiteX2" fmla="*/ 12192000 w 12192000"/>
              <a:gd name="connsiteY2" fmla="*/ 288756 h 2394282"/>
              <a:gd name="connsiteX3" fmla="*/ 12192000 w 12192000"/>
              <a:gd name="connsiteY3" fmla="*/ 2394282 h 2394282"/>
              <a:gd name="connsiteX4" fmla="*/ 0 w 12192000"/>
              <a:gd name="connsiteY4" fmla="*/ 2394282 h 2394282"/>
              <a:gd name="connsiteX5" fmla="*/ 0 w 12192000"/>
              <a:gd name="connsiteY5" fmla="*/ 457198 h 2394282"/>
              <a:gd name="connsiteX0" fmla="*/ 0 w 12192000"/>
              <a:gd name="connsiteY0" fmla="*/ 457198 h 2394282"/>
              <a:gd name="connsiteX1" fmla="*/ 8650705 w 12192000"/>
              <a:gd name="connsiteY1" fmla="*/ 0 h 2394282"/>
              <a:gd name="connsiteX2" fmla="*/ 12192000 w 12192000"/>
              <a:gd name="connsiteY2" fmla="*/ 288756 h 2394282"/>
              <a:gd name="connsiteX3" fmla="*/ 12192000 w 12192000"/>
              <a:gd name="connsiteY3" fmla="*/ 2394282 h 2394282"/>
              <a:gd name="connsiteX4" fmla="*/ 0 w 12192000"/>
              <a:gd name="connsiteY4" fmla="*/ 2394282 h 2394282"/>
              <a:gd name="connsiteX5" fmla="*/ 0 w 12192000"/>
              <a:gd name="connsiteY5" fmla="*/ 457198 h 2394282"/>
              <a:gd name="connsiteX0" fmla="*/ 0 w 12192000"/>
              <a:gd name="connsiteY0" fmla="*/ 457198 h 2394282"/>
              <a:gd name="connsiteX1" fmla="*/ 8650705 w 12192000"/>
              <a:gd name="connsiteY1" fmla="*/ 0 h 2394282"/>
              <a:gd name="connsiteX2" fmla="*/ 12192000 w 12192000"/>
              <a:gd name="connsiteY2" fmla="*/ 288756 h 2394282"/>
              <a:gd name="connsiteX3" fmla="*/ 12192000 w 12192000"/>
              <a:gd name="connsiteY3" fmla="*/ 2394282 h 2394282"/>
              <a:gd name="connsiteX4" fmla="*/ 0 w 12192000"/>
              <a:gd name="connsiteY4" fmla="*/ 2394282 h 2394282"/>
              <a:gd name="connsiteX5" fmla="*/ 0 w 12192000"/>
              <a:gd name="connsiteY5" fmla="*/ 457198 h 2394282"/>
              <a:gd name="connsiteX0" fmla="*/ 0 w 12192000"/>
              <a:gd name="connsiteY0" fmla="*/ 457198 h 2394282"/>
              <a:gd name="connsiteX1" fmla="*/ 8650705 w 12192000"/>
              <a:gd name="connsiteY1" fmla="*/ 0 h 2394282"/>
              <a:gd name="connsiteX2" fmla="*/ 12192000 w 12192000"/>
              <a:gd name="connsiteY2" fmla="*/ 288756 h 2394282"/>
              <a:gd name="connsiteX3" fmla="*/ 12192000 w 12192000"/>
              <a:gd name="connsiteY3" fmla="*/ 2394282 h 2394282"/>
              <a:gd name="connsiteX4" fmla="*/ 0 w 12192000"/>
              <a:gd name="connsiteY4" fmla="*/ 2394282 h 2394282"/>
              <a:gd name="connsiteX5" fmla="*/ 0 w 12192000"/>
              <a:gd name="connsiteY5" fmla="*/ 457198 h 2394282"/>
              <a:gd name="connsiteX0" fmla="*/ 0 w 12192000"/>
              <a:gd name="connsiteY0" fmla="*/ 469229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69229 h 2406313"/>
              <a:gd name="connsiteX0" fmla="*/ 0 w 12192000"/>
              <a:gd name="connsiteY0" fmla="*/ 469229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69229 h 2406313"/>
              <a:gd name="connsiteX0" fmla="*/ 0 w 12192000"/>
              <a:gd name="connsiteY0" fmla="*/ 469229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69229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7627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7627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7627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40438 h 2365491"/>
              <a:gd name="connsiteX1" fmla="*/ 8321844 w 12192000"/>
              <a:gd name="connsiteY1" fmla="*/ 0 h 2365491"/>
              <a:gd name="connsiteX2" fmla="*/ 12192000 w 12192000"/>
              <a:gd name="connsiteY2" fmla="*/ 259965 h 2365491"/>
              <a:gd name="connsiteX3" fmla="*/ 12192000 w 12192000"/>
              <a:gd name="connsiteY3" fmla="*/ 2365491 h 2365491"/>
              <a:gd name="connsiteX4" fmla="*/ 0 w 12192000"/>
              <a:gd name="connsiteY4" fmla="*/ 2365491 h 2365491"/>
              <a:gd name="connsiteX5" fmla="*/ 0 w 12192000"/>
              <a:gd name="connsiteY5" fmla="*/ 440438 h 2365491"/>
              <a:gd name="connsiteX0" fmla="*/ 0 w 12192000"/>
              <a:gd name="connsiteY0" fmla="*/ 455788 h 2380841"/>
              <a:gd name="connsiteX1" fmla="*/ 8321844 w 12192000"/>
              <a:gd name="connsiteY1" fmla="*/ 15350 h 2380841"/>
              <a:gd name="connsiteX2" fmla="*/ 12192000 w 12192000"/>
              <a:gd name="connsiteY2" fmla="*/ 275315 h 2380841"/>
              <a:gd name="connsiteX3" fmla="*/ 12192000 w 12192000"/>
              <a:gd name="connsiteY3" fmla="*/ 2380841 h 2380841"/>
              <a:gd name="connsiteX4" fmla="*/ 0 w 12192000"/>
              <a:gd name="connsiteY4" fmla="*/ 2380841 h 2380841"/>
              <a:gd name="connsiteX5" fmla="*/ 0 w 12192000"/>
              <a:gd name="connsiteY5" fmla="*/ 455788 h 2380841"/>
              <a:gd name="connsiteX0" fmla="*/ 0 w 12192000"/>
              <a:gd name="connsiteY0" fmla="*/ 501983 h 2427036"/>
              <a:gd name="connsiteX1" fmla="*/ 8245644 w 12192000"/>
              <a:gd name="connsiteY1" fmla="*/ 12559 h 2427036"/>
              <a:gd name="connsiteX2" fmla="*/ 12192000 w 12192000"/>
              <a:gd name="connsiteY2" fmla="*/ 321510 h 2427036"/>
              <a:gd name="connsiteX3" fmla="*/ 12192000 w 12192000"/>
              <a:gd name="connsiteY3" fmla="*/ 2427036 h 2427036"/>
              <a:gd name="connsiteX4" fmla="*/ 0 w 12192000"/>
              <a:gd name="connsiteY4" fmla="*/ 2427036 h 2427036"/>
              <a:gd name="connsiteX5" fmla="*/ 0 w 12192000"/>
              <a:gd name="connsiteY5" fmla="*/ 501983 h 2427036"/>
              <a:gd name="connsiteX0" fmla="*/ 0 w 12192000"/>
              <a:gd name="connsiteY0" fmla="*/ 478761 h 2403814"/>
              <a:gd name="connsiteX1" fmla="*/ 8191216 w 12192000"/>
              <a:gd name="connsiteY1" fmla="*/ 13830 h 2403814"/>
              <a:gd name="connsiteX2" fmla="*/ 12192000 w 12192000"/>
              <a:gd name="connsiteY2" fmla="*/ 298288 h 2403814"/>
              <a:gd name="connsiteX3" fmla="*/ 12192000 w 12192000"/>
              <a:gd name="connsiteY3" fmla="*/ 2403814 h 2403814"/>
              <a:gd name="connsiteX4" fmla="*/ 0 w 12192000"/>
              <a:gd name="connsiteY4" fmla="*/ 2403814 h 2403814"/>
              <a:gd name="connsiteX5" fmla="*/ 0 w 12192000"/>
              <a:gd name="connsiteY5" fmla="*/ 478761 h 2403814"/>
              <a:gd name="connsiteX0" fmla="*/ 0 w 12192000"/>
              <a:gd name="connsiteY0" fmla="*/ 464955 h 2390008"/>
              <a:gd name="connsiteX1" fmla="*/ 8191216 w 12192000"/>
              <a:gd name="connsiteY1" fmla="*/ 24 h 2390008"/>
              <a:gd name="connsiteX2" fmla="*/ 12192000 w 12192000"/>
              <a:gd name="connsiteY2" fmla="*/ 284482 h 2390008"/>
              <a:gd name="connsiteX3" fmla="*/ 12192000 w 12192000"/>
              <a:gd name="connsiteY3" fmla="*/ 2390008 h 2390008"/>
              <a:gd name="connsiteX4" fmla="*/ 0 w 12192000"/>
              <a:gd name="connsiteY4" fmla="*/ 2390008 h 2390008"/>
              <a:gd name="connsiteX5" fmla="*/ 0 w 12192000"/>
              <a:gd name="connsiteY5" fmla="*/ 464955 h 2390008"/>
              <a:gd name="connsiteX0" fmla="*/ 0 w 12192000"/>
              <a:gd name="connsiteY0" fmla="*/ 481278 h 2406331"/>
              <a:gd name="connsiteX1" fmla="*/ 8223873 w 12192000"/>
              <a:gd name="connsiteY1" fmla="*/ 19 h 2406331"/>
              <a:gd name="connsiteX2" fmla="*/ 12192000 w 12192000"/>
              <a:gd name="connsiteY2" fmla="*/ 300805 h 2406331"/>
              <a:gd name="connsiteX3" fmla="*/ 12192000 w 12192000"/>
              <a:gd name="connsiteY3" fmla="*/ 2406331 h 2406331"/>
              <a:gd name="connsiteX4" fmla="*/ 0 w 12192000"/>
              <a:gd name="connsiteY4" fmla="*/ 2406331 h 2406331"/>
              <a:gd name="connsiteX5" fmla="*/ 0 w 12192000"/>
              <a:gd name="connsiteY5" fmla="*/ 481278 h 2406331"/>
              <a:gd name="connsiteX0" fmla="*/ 0 w 12192000"/>
              <a:gd name="connsiteY0" fmla="*/ 494217 h 2419270"/>
              <a:gd name="connsiteX1" fmla="*/ 8223873 w 12192000"/>
              <a:gd name="connsiteY1" fmla="*/ 12958 h 2419270"/>
              <a:gd name="connsiteX2" fmla="*/ 12192000 w 12192000"/>
              <a:gd name="connsiteY2" fmla="*/ 313744 h 2419270"/>
              <a:gd name="connsiteX3" fmla="*/ 12192000 w 12192000"/>
              <a:gd name="connsiteY3" fmla="*/ 2419270 h 2419270"/>
              <a:gd name="connsiteX4" fmla="*/ 0 w 12192000"/>
              <a:gd name="connsiteY4" fmla="*/ 2419270 h 2419270"/>
              <a:gd name="connsiteX5" fmla="*/ 0 w 12192000"/>
              <a:gd name="connsiteY5" fmla="*/ 494217 h 2419270"/>
              <a:gd name="connsiteX0" fmla="*/ 0 w 12192000"/>
              <a:gd name="connsiteY0" fmla="*/ 513042 h 2438095"/>
              <a:gd name="connsiteX1" fmla="*/ 8223873 w 12192000"/>
              <a:gd name="connsiteY1" fmla="*/ 31783 h 2438095"/>
              <a:gd name="connsiteX2" fmla="*/ 12192000 w 12192000"/>
              <a:gd name="connsiteY2" fmla="*/ 332569 h 2438095"/>
              <a:gd name="connsiteX3" fmla="*/ 12192000 w 12192000"/>
              <a:gd name="connsiteY3" fmla="*/ 2438095 h 2438095"/>
              <a:gd name="connsiteX4" fmla="*/ 0 w 12192000"/>
              <a:gd name="connsiteY4" fmla="*/ 2438095 h 2438095"/>
              <a:gd name="connsiteX5" fmla="*/ 0 w 12192000"/>
              <a:gd name="connsiteY5" fmla="*/ 513042 h 2438095"/>
              <a:gd name="connsiteX0" fmla="*/ 0 w 12192000"/>
              <a:gd name="connsiteY0" fmla="*/ 492188 h 2417241"/>
              <a:gd name="connsiteX1" fmla="*/ 8223873 w 12192000"/>
              <a:gd name="connsiteY1" fmla="*/ 10929 h 2417241"/>
              <a:gd name="connsiteX2" fmla="*/ 12192000 w 12192000"/>
              <a:gd name="connsiteY2" fmla="*/ 311715 h 2417241"/>
              <a:gd name="connsiteX3" fmla="*/ 12192000 w 12192000"/>
              <a:gd name="connsiteY3" fmla="*/ 2417241 h 2417241"/>
              <a:gd name="connsiteX4" fmla="*/ 0 w 12192000"/>
              <a:gd name="connsiteY4" fmla="*/ 2417241 h 2417241"/>
              <a:gd name="connsiteX5" fmla="*/ 0 w 12192000"/>
              <a:gd name="connsiteY5" fmla="*/ 492188 h 2417241"/>
              <a:gd name="connsiteX0" fmla="*/ 0 w 12192000"/>
              <a:gd name="connsiteY0" fmla="*/ 506505 h 2431558"/>
              <a:gd name="connsiteX1" fmla="*/ 8223873 w 12192000"/>
              <a:gd name="connsiteY1" fmla="*/ 25246 h 2431558"/>
              <a:gd name="connsiteX2" fmla="*/ 12192000 w 12192000"/>
              <a:gd name="connsiteY2" fmla="*/ 326032 h 2431558"/>
              <a:gd name="connsiteX3" fmla="*/ 12192000 w 12192000"/>
              <a:gd name="connsiteY3" fmla="*/ 2431558 h 2431558"/>
              <a:gd name="connsiteX4" fmla="*/ 0 w 12192000"/>
              <a:gd name="connsiteY4" fmla="*/ 2431558 h 2431558"/>
              <a:gd name="connsiteX5" fmla="*/ 0 w 12192000"/>
              <a:gd name="connsiteY5" fmla="*/ 506505 h 2431558"/>
              <a:gd name="connsiteX0" fmla="*/ 0 w 12192000"/>
              <a:gd name="connsiteY0" fmla="*/ 498993 h 2424046"/>
              <a:gd name="connsiteX1" fmla="*/ 8223873 w 12192000"/>
              <a:gd name="connsiteY1" fmla="*/ 17734 h 2424046"/>
              <a:gd name="connsiteX2" fmla="*/ 12192000 w 12192000"/>
              <a:gd name="connsiteY2" fmla="*/ 318520 h 2424046"/>
              <a:gd name="connsiteX3" fmla="*/ 12192000 w 12192000"/>
              <a:gd name="connsiteY3" fmla="*/ 2424046 h 2424046"/>
              <a:gd name="connsiteX4" fmla="*/ 0 w 12192000"/>
              <a:gd name="connsiteY4" fmla="*/ 2424046 h 2424046"/>
              <a:gd name="connsiteX5" fmla="*/ 0 w 12192000"/>
              <a:gd name="connsiteY5" fmla="*/ 498993 h 2424046"/>
              <a:gd name="connsiteX0" fmla="*/ 0 w 12192000"/>
              <a:gd name="connsiteY0" fmla="*/ 485285 h 2410338"/>
              <a:gd name="connsiteX1" fmla="*/ 8223873 w 12192000"/>
              <a:gd name="connsiteY1" fmla="*/ 4026 h 2410338"/>
              <a:gd name="connsiteX2" fmla="*/ 12192000 w 12192000"/>
              <a:gd name="connsiteY2" fmla="*/ 304812 h 2410338"/>
              <a:gd name="connsiteX3" fmla="*/ 12192000 w 12192000"/>
              <a:gd name="connsiteY3" fmla="*/ 2410338 h 2410338"/>
              <a:gd name="connsiteX4" fmla="*/ 0 w 12192000"/>
              <a:gd name="connsiteY4" fmla="*/ 2410338 h 2410338"/>
              <a:gd name="connsiteX5" fmla="*/ 0 w 12192000"/>
              <a:gd name="connsiteY5" fmla="*/ 485285 h 241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9304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2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2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5156200" cy="200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481255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40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3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7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2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4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7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9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" fmla="*/ 0 w 12207499"/>
              <a:gd name="connsiteY0" fmla="*/ 0 h 728420"/>
              <a:gd name="connsiteX1" fmla="*/ 12192000 w 12207499"/>
              <a:gd name="connsiteY1" fmla="*/ 0 h 728420"/>
              <a:gd name="connsiteX2" fmla="*/ 12207499 w 12207499"/>
              <a:gd name="connsiteY2" fmla="*/ 573437 h 728420"/>
              <a:gd name="connsiteX3" fmla="*/ 0 w 12207499"/>
              <a:gd name="connsiteY3" fmla="*/ 728420 h 728420"/>
              <a:gd name="connsiteX4" fmla="*/ 0 w 12207499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137762 h 866182"/>
              <a:gd name="connsiteX1" fmla="*/ 12192000 w 12192001"/>
              <a:gd name="connsiteY1" fmla="*/ 137762 h 866182"/>
              <a:gd name="connsiteX2" fmla="*/ 12192001 w 12192001"/>
              <a:gd name="connsiteY2" fmla="*/ 788690 h 866182"/>
              <a:gd name="connsiteX3" fmla="*/ 0 w 12192001"/>
              <a:gd name="connsiteY3" fmla="*/ 866182 h 866182"/>
              <a:gd name="connsiteX4" fmla="*/ 0 w 12192001"/>
              <a:gd name="connsiteY4" fmla="*/ 137762 h 866182"/>
              <a:gd name="connsiteX0" fmla="*/ 0 w 12222997"/>
              <a:gd name="connsiteY0" fmla="*/ 86791 h 815211"/>
              <a:gd name="connsiteX1" fmla="*/ 12222997 w 12222997"/>
              <a:gd name="connsiteY1" fmla="*/ 396757 h 815211"/>
              <a:gd name="connsiteX2" fmla="*/ 12192001 w 12222997"/>
              <a:gd name="connsiteY2" fmla="*/ 737719 h 815211"/>
              <a:gd name="connsiteX3" fmla="*/ 0 w 12222997"/>
              <a:gd name="connsiteY3" fmla="*/ 815211 h 815211"/>
              <a:gd name="connsiteX4" fmla="*/ 0 w 12222997"/>
              <a:gd name="connsiteY4" fmla="*/ 86791 h 815211"/>
              <a:gd name="connsiteX0" fmla="*/ 0 w 12192001"/>
              <a:gd name="connsiteY0" fmla="*/ 88432 h 816852"/>
              <a:gd name="connsiteX1" fmla="*/ 12192000 w 12192001"/>
              <a:gd name="connsiteY1" fmla="*/ 382900 h 816852"/>
              <a:gd name="connsiteX2" fmla="*/ 12192001 w 12192001"/>
              <a:gd name="connsiteY2" fmla="*/ 739360 h 816852"/>
              <a:gd name="connsiteX3" fmla="*/ 0 w 12192001"/>
              <a:gd name="connsiteY3" fmla="*/ 816852 h 816852"/>
              <a:gd name="connsiteX4" fmla="*/ 0 w 12192001"/>
              <a:gd name="connsiteY4" fmla="*/ 88432 h 816852"/>
              <a:gd name="connsiteX0" fmla="*/ 0 w 12192001"/>
              <a:gd name="connsiteY0" fmla="*/ 128784 h 857204"/>
              <a:gd name="connsiteX1" fmla="*/ 12192000 w 12192001"/>
              <a:gd name="connsiteY1" fmla="*/ 423252 h 857204"/>
              <a:gd name="connsiteX2" fmla="*/ 12192001 w 12192001"/>
              <a:gd name="connsiteY2" fmla="*/ 779712 h 857204"/>
              <a:gd name="connsiteX3" fmla="*/ 0 w 12192001"/>
              <a:gd name="connsiteY3" fmla="*/ 857204 h 857204"/>
              <a:gd name="connsiteX4" fmla="*/ 0 w 12192001"/>
              <a:gd name="connsiteY4" fmla="*/ 128784 h 857204"/>
              <a:gd name="connsiteX0" fmla="*/ 0 w 12192001"/>
              <a:gd name="connsiteY0" fmla="*/ 114230 h 842650"/>
              <a:gd name="connsiteX1" fmla="*/ 12192000 w 12192001"/>
              <a:gd name="connsiteY1" fmla="*/ 486190 h 842650"/>
              <a:gd name="connsiteX2" fmla="*/ 12192001 w 12192001"/>
              <a:gd name="connsiteY2" fmla="*/ 765158 h 842650"/>
              <a:gd name="connsiteX3" fmla="*/ 0 w 12192001"/>
              <a:gd name="connsiteY3" fmla="*/ 842650 h 842650"/>
              <a:gd name="connsiteX4" fmla="*/ 0 w 12192001"/>
              <a:gd name="connsiteY4" fmla="*/ 114230 h 842650"/>
              <a:gd name="connsiteX0" fmla="*/ 0 w 12192001"/>
              <a:gd name="connsiteY0" fmla="*/ 132514 h 860934"/>
              <a:gd name="connsiteX1" fmla="*/ 12192000 w 12192001"/>
              <a:gd name="connsiteY1" fmla="*/ 504474 h 860934"/>
              <a:gd name="connsiteX2" fmla="*/ 12192001 w 12192001"/>
              <a:gd name="connsiteY2" fmla="*/ 783442 h 860934"/>
              <a:gd name="connsiteX3" fmla="*/ 0 w 12192001"/>
              <a:gd name="connsiteY3" fmla="*/ 860934 h 860934"/>
              <a:gd name="connsiteX4" fmla="*/ 0 w 12192001"/>
              <a:gd name="connsiteY4" fmla="*/ 132514 h 860934"/>
              <a:gd name="connsiteX0" fmla="*/ 0 w 12192001"/>
              <a:gd name="connsiteY0" fmla="*/ 144834 h 873254"/>
              <a:gd name="connsiteX1" fmla="*/ 12192000 w 12192001"/>
              <a:gd name="connsiteY1" fmla="*/ 516794 h 873254"/>
              <a:gd name="connsiteX2" fmla="*/ 12192001 w 12192001"/>
              <a:gd name="connsiteY2" fmla="*/ 795762 h 873254"/>
              <a:gd name="connsiteX3" fmla="*/ 0 w 12192001"/>
              <a:gd name="connsiteY3" fmla="*/ 873254 h 873254"/>
              <a:gd name="connsiteX4" fmla="*/ 0 w 12192001"/>
              <a:gd name="connsiteY4" fmla="*/ 144834 h 873254"/>
              <a:gd name="connsiteX0" fmla="*/ 0 w 12192001"/>
              <a:gd name="connsiteY0" fmla="*/ 124771 h 853191"/>
              <a:gd name="connsiteX1" fmla="*/ 12192000 w 12192001"/>
              <a:gd name="connsiteY1" fmla="*/ 589721 h 853191"/>
              <a:gd name="connsiteX2" fmla="*/ 12192001 w 12192001"/>
              <a:gd name="connsiteY2" fmla="*/ 775699 h 853191"/>
              <a:gd name="connsiteX3" fmla="*/ 0 w 12192001"/>
              <a:gd name="connsiteY3" fmla="*/ 853191 h 853191"/>
              <a:gd name="connsiteX4" fmla="*/ 0 w 12192001"/>
              <a:gd name="connsiteY4" fmla="*/ 124771 h 85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1533"/>
            <a:ext cx="12192000" cy="58105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5" name="任意多边形 14"/>
          <p:cNvSpPr/>
          <p:nvPr/>
        </p:nvSpPr>
        <p:spPr>
          <a:xfrm>
            <a:off x="0" y="6260581"/>
            <a:ext cx="12192000" cy="597419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pic>
        <p:nvPicPr>
          <p:cNvPr id="7" name="图片 8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89"/>
            <a:ext cx="3639733" cy="226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595260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3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150000"/>
        <a:buFontTx/>
        <a:buBlip>
          <a:blip r:embed="rId14"/>
        </a:buBlip>
        <a:defRPr sz="2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150.png"/><Relationship Id="rId7" Type="http://schemas.openxmlformats.org/officeDocument/2006/relationships/image" Target="../media/image34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jpg"/><Relationship Id="rId4" Type="http://schemas.openxmlformats.org/officeDocument/2006/relationships/image" Target="../media/image160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8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3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30.jpg"/><Relationship Id="rId5" Type="http://schemas.openxmlformats.org/officeDocument/2006/relationships/image" Target="../media/image25.jpg"/><Relationship Id="rId10" Type="http://schemas.openxmlformats.org/officeDocument/2006/relationships/image" Target="../media/image29.jpg"/><Relationship Id="rId4" Type="http://schemas.openxmlformats.org/officeDocument/2006/relationships/image" Target="../media/image24.jpg"/><Relationship Id="rId9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6200000">
            <a:off x="3018458" y="-550432"/>
            <a:ext cx="2786089" cy="8829993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831" y="2892055"/>
            <a:ext cx="7865341" cy="2332946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过渡金属二硫化物</a:t>
            </a:r>
            <a:endParaRPr lang="en-US" altLang="zh-CN" sz="72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缺陷及性质</a:t>
            </a:r>
          </a:p>
        </p:txBody>
      </p:sp>
      <p:sp>
        <p:nvSpPr>
          <p:cNvPr id="11" name="矩形 10"/>
          <p:cNvSpPr/>
          <p:nvPr/>
        </p:nvSpPr>
        <p:spPr>
          <a:xfrm>
            <a:off x="4411501" y="5718046"/>
            <a:ext cx="5022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郝继龙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司如同 宋兵 张一凡 苏士皓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" y="39345"/>
            <a:ext cx="3811191" cy="2484000"/>
          </a:xfrm>
          <a:prstGeom prst="rect">
            <a:avLst/>
          </a:prstGeom>
          <a:effectLst>
            <a:softEdge rad="2032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5" b="8353"/>
          <a:stretch/>
        </p:blipFill>
        <p:spPr>
          <a:xfrm>
            <a:off x="3818923" y="37552"/>
            <a:ext cx="5007576" cy="2379600"/>
          </a:xfrm>
          <a:prstGeom prst="rect">
            <a:avLst/>
          </a:prstGeom>
          <a:effectLst>
            <a:softEdge rad="2032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087" y="2964564"/>
            <a:ext cx="3259172" cy="1800000"/>
          </a:xfrm>
          <a:prstGeom prst="rect">
            <a:avLst/>
          </a:prstGeom>
          <a:effectLst>
            <a:softEdge rad="20320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978" y="-56750"/>
            <a:ext cx="2933333" cy="2676190"/>
          </a:xfrm>
          <a:prstGeom prst="rect">
            <a:avLst/>
          </a:prstGeom>
          <a:effectLst>
            <a:softEdge rad="203200"/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64" y="5014103"/>
            <a:ext cx="1504286" cy="14400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9860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75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40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899887" y="4122057"/>
            <a:ext cx="4151085" cy="415108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4970" y="-3947887"/>
            <a:ext cx="4258800" cy="78588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3772" y="4676027"/>
            <a:ext cx="1508746" cy="168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800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88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97137" y="1526561"/>
            <a:ext cx="4134465" cy="972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光学和磁学性质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87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/>
          <p:cNvGrpSpPr/>
          <p:nvPr/>
        </p:nvGrpSpPr>
        <p:grpSpPr>
          <a:xfrm>
            <a:off x="519422" y="3974599"/>
            <a:ext cx="4818915" cy="1517981"/>
            <a:chOff x="679079" y="4148770"/>
            <a:chExt cx="4818915" cy="1517981"/>
          </a:xfrm>
        </p:grpSpPr>
        <p:sp>
          <p:nvSpPr>
            <p:cNvPr id="82" name="矩形 81"/>
            <p:cNvSpPr/>
            <p:nvPr/>
          </p:nvSpPr>
          <p:spPr>
            <a:xfrm>
              <a:off x="679079" y="4148770"/>
              <a:ext cx="1516408" cy="1516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2193634" y="4150343"/>
              <a:ext cx="3304360" cy="151640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3"/>
            <p:cNvSpPr/>
            <p:nvPr/>
          </p:nvSpPr>
          <p:spPr>
            <a:xfrm rot="5400000">
              <a:off x="2129109" y="4400366"/>
              <a:ext cx="190779" cy="8486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33599" y="101600"/>
            <a:ext cx="2698175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光学和磁学性质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93317" y="3970091"/>
            <a:ext cx="4820768" cy="1519904"/>
            <a:chOff x="6552974" y="4144262"/>
            <a:chExt cx="4820768" cy="1519904"/>
          </a:xfrm>
        </p:grpSpPr>
        <p:sp>
          <p:nvSpPr>
            <p:cNvPr id="5" name="矩形 4"/>
            <p:cNvSpPr/>
            <p:nvPr/>
          </p:nvSpPr>
          <p:spPr>
            <a:xfrm>
              <a:off x="6552974" y="4144262"/>
              <a:ext cx="1516408" cy="1516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069382" y="4147758"/>
              <a:ext cx="3304360" cy="1516408"/>
            </a:xfrm>
            <a:prstGeom prst="rect">
              <a:avLst/>
            </a:prstGeom>
            <a:solidFill>
              <a:srgbClr val="84B5D5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8007832" y="4400370"/>
              <a:ext cx="190779" cy="8486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96036" y="1558817"/>
            <a:ext cx="4822213" cy="1516408"/>
            <a:chOff x="6555693" y="1732988"/>
            <a:chExt cx="4822213" cy="1516408"/>
          </a:xfrm>
        </p:grpSpPr>
        <p:sp>
          <p:nvSpPr>
            <p:cNvPr id="9" name="矩形 8"/>
            <p:cNvSpPr/>
            <p:nvPr/>
          </p:nvSpPr>
          <p:spPr>
            <a:xfrm>
              <a:off x="6555693" y="1732988"/>
              <a:ext cx="1516408" cy="1516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073546" y="1732988"/>
              <a:ext cx="3304360" cy="151640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8003658" y="1956894"/>
              <a:ext cx="190779" cy="8486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9422" y="1563313"/>
            <a:ext cx="4817083" cy="1516408"/>
            <a:chOff x="679079" y="1737484"/>
            <a:chExt cx="4817083" cy="1516408"/>
          </a:xfrm>
        </p:grpSpPr>
        <p:sp>
          <p:nvSpPr>
            <p:cNvPr id="17" name="矩形 16"/>
            <p:cNvSpPr/>
            <p:nvPr/>
          </p:nvSpPr>
          <p:spPr>
            <a:xfrm>
              <a:off x="679079" y="1737484"/>
              <a:ext cx="1516408" cy="1516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191802" y="1737484"/>
              <a:ext cx="3304360" cy="1516408"/>
            </a:xfrm>
            <a:prstGeom prst="rect">
              <a:avLst/>
            </a:prstGeom>
            <a:solidFill>
              <a:srgbClr val="84B5D5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5400000">
              <a:off x="2130246" y="1987484"/>
              <a:ext cx="190779" cy="8486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289243" y="2042754"/>
            <a:ext cx="2816640" cy="45719"/>
            <a:chOff x="1182170" y="836478"/>
            <a:chExt cx="2816640" cy="45719"/>
          </a:xfrm>
          <a:solidFill>
            <a:srgbClr val="F9F9F9"/>
          </a:solidFill>
        </p:grpSpPr>
        <p:sp>
          <p:nvSpPr>
            <p:cNvPr id="52" name="矩形 51"/>
            <p:cNvSpPr/>
            <p:nvPr/>
          </p:nvSpPr>
          <p:spPr>
            <a:xfrm>
              <a:off x="1182170" y="836478"/>
              <a:ext cx="54503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1717675" y="871084"/>
              <a:ext cx="2281135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289243" y="4455507"/>
            <a:ext cx="2816640" cy="45719"/>
            <a:chOff x="1182170" y="836478"/>
            <a:chExt cx="2816640" cy="45719"/>
          </a:xfrm>
          <a:solidFill>
            <a:srgbClr val="F9F9F9"/>
          </a:solidFill>
        </p:grpSpPr>
        <p:sp>
          <p:nvSpPr>
            <p:cNvPr id="55" name="矩形 54"/>
            <p:cNvSpPr/>
            <p:nvPr/>
          </p:nvSpPr>
          <p:spPr>
            <a:xfrm>
              <a:off x="1182170" y="836478"/>
              <a:ext cx="54503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717675" y="871084"/>
              <a:ext cx="2281135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等腰三角形 14"/>
          <p:cNvSpPr/>
          <p:nvPr/>
        </p:nvSpPr>
        <p:spPr>
          <a:xfrm rot="5400000">
            <a:off x="1969452" y="4226195"/>
            <a:ext cx="190779" cy="8486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8162483" y="4455507"/>
            <a:ext cx="2816640" cy="45719"/>
            <a:chOff x="1182170" y="836478"/>
            <a:chExt cx="2816640" cy="45719"/>
          </a:xfrm>
          <a:solidFill>
            <a:srgbClr val="F9F9F9"/>
          </a:solidFill>
        </p:grpSpPr>
        <p:sp>
          <p:nvSpPr>
            <p:cNvPr id="58" name="矩形 57"/>
            <p:cNvSpPr/>
            <p:nvPr/>
          </p:nvSpPr>
          <p:spPr>
            <a:xfrm>
              <a:off x="1182170" y="836478"/>
              <a:ext cx="54503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1717675" y="871084"/>
              <a:ext cx="2281135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8173430" y="2042754"/>
            <a:ext cx="2816640" cy="45719"/>
            <a:chOff x="1182170" y="836478"/>
            <a:chExt cx="2816640" cy="45719"/>
          </a:xfrm>
          <a:solidFill>
            <a:srgbClr val="F9F9F9"/>
          </a:solidFill>
        </p:grpSpPr>
        <p:sp>
          <p:nvSpPr>
            <p:cNvPr id="61" name="矩形 60"/>
            <p:cNvSpPr/>
            <p:nvPr/>
          </p:nvSpPr>
          <p:spPr>
            <a:xfrm>
              <a:off x="1182170" y="836478"/>
              <a:ext cx="54503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1717675" y="871084"/>
              <a:ext cx="2281135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3087686" y="169579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阴离子空位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848539" y="168836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横向二维异质结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104618" y="413887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双光子效应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093714" y="41168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磁性出现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2090379" y="2179757"/>
                <a:ext cx="3230180" cy="100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</a:rPr>
                  <a:t>离子辐照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MoS</m:t>
                    </m:r>
                    <m:r>
                      <a:rPr lang="en-US" altLang="zh-CN" sz="1600" b="0" i="0" baseline="-25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</a:rPr>
                  <a:t>单层引起空位缺陷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bg1"/>
                    </a:solidFill>
                  </a:rPr>
                  <a:t>整体的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PL</m:t>
                    </m:r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</a:rPr>
                  <a:t>强度增强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bg1"/>
                    </a:solidFill>
                  </a:rPr>
                  <a:t>新的与缺陷相关的峰出现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  <a:p>
                <a:endParaRPr lang="zh-CN" altLang="en-US" sz="11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379" y="2179757"/>
                <a:ext cx="3230180" cy="1000274"/>
              </a:xfrm>
              <a:prstGeom prst="rect">
                <a:avLst/>
              </a:prstGeom>
              <a:blipFill rotWithShape="0">
                <a:blip r:embed="rId3"/>
                <a:stretch>
                  <a:fillRect l="-1132" t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/>
          <p:cNvSpPr txBox="1"/>
          <p:nvPr/>
        </p:nvSpPr>
        <p:spPr>
          <a:xfrm>
            <a:off x="8238466" y="212767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气相沉积法产生面内异质结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异质结部分更强的发光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光子能量介于带隙能量间</a:t>
            </a:r>
            <a:endParaRPr lang="zh-CN" altLang="en-US" sz="1600" dirty="0"/>
          </a:p>
        </p:txBody>
      </p:sp>
      <p:sp>
        <p:nvSpPr>
          <p:cNvPr id="69" name="文本框 68"/>
          <p:cNvSpPr txBox="1"/>
          <p:nvPr/>
        </p:nvSpPr>
        <p:spPr>
          <a:xfrm>
            <a:off x="2058127" y="454015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二阶非线性效应，倍频光和静电场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人工堆叠单层后产生强度变化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8238466" y="4535832"/>
                <a:ext cx="26468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CVD</m:t>
                    </m:r>
                  </m:oMath>
                </a14:m>
                <a:r>
                  <a:rPr lang="zh-CN" altLang="en-US" sz="1600" dirty="0" smtClean="0">
                    <a:solidFill>
                      <a:schemeClr val="bg1"/>
                    </a:solidFill>
                  </a:rPr>
                  <a:t>生长具有磁性的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TMDs</m:t>
                    </m:r>
                  </m:oMath>
                </a14:m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bg1"/>
                    </a:solidFill>
                  </a:rPr>
                  <a:t>锯齿形边界产生缺陷和位错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bg1"/>
                    </a:solidFill>
                  </a:rPr>
                  <a:t>磁矩的出现和铁磁性的产生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466" y="4535832"/>
                <a:ext cx="2646878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149" t="-1471"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89" y="1740683"/>
            <a:ext cx="1439187" cy="1166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68" y="1740683"/>
            <a:ext cx="1201745" cy="11664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58" y="4105495"/>
            <a:ext cx="1160821" cy="1245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734" y="510509"/>
            <a:ext cx="4497538" cy="574253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3" y="4116819"/>
            <a:ext cx="1238400" cy="1238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36" y="940519"/>
            <a:ext cx="7447972" cy="572365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9" y="754086"/>
            <a:ext cx="10352233" cy="415600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66" y="778791"/>
            <a:ext cx="9601417" cy="33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1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7142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7142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decel="7142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decel="71429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1620957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6" name="TextBox 25"/>
          <p:cNvSpPr txBox="1"/>
          <p:nvPr/>
        </p:nvSpPr>
        <p:spPr>
          <a:xfrm>
            <a:off x="9776321" y="251236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高执行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Rectangle 5"/>
          <p:cNvSpPr>
            <a:spLocks/>
          </p:cNvSpPr>
          <p:nvPr/>
        </p:nvSpPr>
        <p:spPr bwMode="auto">
          <a:xfrm>
            <a:off x="713014" y="1347416"/>
            <a:ext cx="10774136" cy="514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62" y="1006716"/>
            <a:ext cx="8705439" cy="48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3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114\Desktop\Fotolia_48668758_Subscription_XL0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椭圆 20"/>
          <p:cNvSpPr/>
          <p:nvPr/>
        </p:nvSpPr>
        <p:spPr>
          <a:xfrm>
            <a:off x="2521856" y="2218813"/>
            <a:ext cx="8338594" cy="8338594"/>
          </a:xfrm>
          <a:prstGeom prst="ellipse">
            <a:avLst/>
          </a:prstGeom>
          <a:solidFill>
            <a:schemeClr val="accent5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616382" y="3313341"/>
            <a:ext cx="6149544" cy="614954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4370777" y="4338629"/>
            <a:ext cx="4551250" cy="183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spc="100" dirty="0" smtClean="0">
                <a:solidFill>
                  <a:schemeClr val="bg1"/>
                </a:solidFill>
                <a:latin typeface="微软雅黑"/>
                <a:cs typeface="Lato Light" charset="0"/>
                <a:sym typeface="Lato Light" charset="0"/>
              </a:rPr>
              <a:t>疑问？</a:t>
            </a:r>
            <a:endParaRPr lang="zh-CN" altLang="en-US" sz="5400" b="1" spc="100" dirty="0">
              <a:solidFill>
                <a:schemeClr val="bg1"/>
              </a:solidFill>
              <a:latin typeface="微软雅黑"/>
              <a:cs typeface="Lato Light" charset="0"/>
              <a:sym typeface="Lato Light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spc="100" dirty="0" smtClean="0">
                <a:solidFill>
                  <a:schemeClr val="bg1"/>
                </a:solidFill>
                <a:latin typeface="微软雅黑"/>
                <a:cs typeface="Lato Light" charset="0"/>
                <a:sym typeface="Lato Light" charset="0"/>
              </a:rPr>
              <a:t>（欢迎大家提问）</a:t>
            </a:r>
            <a:endParaRPr lang="en-US" spc="100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062712" y="2843654"/>
            <a:ext cx="1170692" cy="11706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/>
              <a:t> </a:t>
            </a:r>
            <a:r>
              <a:rPr lang="zh-CN" altLang="en-US" sz="4800" dirty="0" smtClean="0"/>
              <a:t> </a:t>
            </a:r>
            <a:r>
              <a:rPr lang="zh-CN" altLang="en-US" sz="5400" dirty="0" smtClean="0"/>
              <a:t>？</a:t>
            </a:r>
            <a:endParaRPr lang="zh-CN" altLang="en-US" sz="5400" dirty="0"/>
          </a:p>
        </p:txBody>
      </p:sp>
      <p:sp>
        <p:nvSpPr>
          <p:cNvPr id="8" name="文本框 7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639550" y="-4953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3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6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032"/>
          <a:stretch/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29673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58058" y="2674782"/>
            <a:ext cx="5315879" cy="1812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96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8657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25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74" y="2107668"/>
            <a:ext cx="2031325" cy="1390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目录</a:t>
            </a:r>
            <a:endParaRPr lang="zh-CN" altLang="en-US" sz="7200" b="1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6491" y="3393839"/>
            <a:ext cx="3002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2319" y="959347"/>
            <a:ext cx="4484946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Part 01 /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简介和缺陷分类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zh-CN" altLang="en-US" sz="2800" b="1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52317" y="2176593"/>
            <a:ext cx="365940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Part 02 /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缺陷的生成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52317" y="3393839"/>
            <a:ext cx="3300327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Part 03 /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电学性质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452317" y="4611085"/>
            <a:ext cx="4377545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Part 04 /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光学和磁学性质</a:t>
            </a:r>
          </a:p>
        </p:txBody>
      </p:sp>
    </p:spTree>
    <p:extLst>
      <p:ext uri="{BB962C8B-B14F-4D97-AF65-F5344CB8AC3E}">
        <p14:creationId xmlns:p14="http://schemas.microsoft.com/office/powerpoint/2010/main" val="67145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2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59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-899887" y="4122057"/>
            <a:ext cx="4151085" cy="415108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65456" y="-3929743"/>
            <a:ext cx="4258130" cy="7859486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3772" y="4676027"/>
            <a:ext cx="1508746" cy="168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800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88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27289" y="1395184"/>
            <a:ext cx="4134465" cy="972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简介和缺陷分类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49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1620957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晶体结构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"/>
              <p:cNvSpPr>
                <a:spLocks/>
              </p:cNvSpPr>
              <p:nvPr/>
            </p:nvSpPr>
            <p:spPr bwMode="auto">
              <a:xfrm>
                <a:off x="1129203" y="4809666"/>
                <a:ext cx="9702800" cy="910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sym typeface="Gill Sans" charset="0"/>
                  </a:rPr>
                  <a:t>(a)</a:t>
                </a:r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sym typeface="Gill Sans" charset="0"/>
                  </a:rPr>
                  <a:t>三方棱柱</a:t>
                </a: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sym typeface="Gill Sans" charset="0"/>
                  </a:rPr>
                  <a:t>相 </a:t>
                </a:r>
                <a:r>
                  <a:rPr lang="en-US" altLang="zh-CN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sym typeface="Gill Sans" charset="0"/>
                  </a:rPr>
                  <a:t>(b)</a:t>
                </a:r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sym typeface="Gill Sans" charset="0"/>
                  </a:rPr>
                  <a:t>八面体棱柱</a:t>
                </a: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sym typeface="Gill Sans" charset="0"/>
                  </a:rPr>
                  <a:t>相 </a:t>
                </a:r>
                <a:r>
                  <a:rPr lang="en-US" altLang="zh-CN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sym typeface="Gill Sans" charset="0"/>
                  </a:rPr>
                  <a:t>(</a:t>
                </a:r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sym typeface="Gill Sans" charset="0"/>
                  </a:rPr>
                  <a:t>c) </a:t>
                </a:r>
                <a:r>
                  <a:rPr lang="en-US" altLang="zh-CN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sym typeface="Gill Sans" charset="0"/>
                  </a:rPr>
                  <a:t>1T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sym typeface="Gill Sans" charset="0"/>
                      </a:rPr>
                      <m:t>’</m:t>
                    </m:r>
                  </m:oMath>
                </a14:m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sym typeface="Gill Sans" charset="0"/>
                  </a:rPr>
                  <a:t>相 </a:t>
                </a:r>
                <a:r>
                  <a:rPr lang="en-US" altLang="zh-CN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sym typeface="Gill Sans" charset="0"/>
                  </a:rPr>
                  <a:t>(</a:t>
                </a:r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sym typeface="Gill Sans" charset="0"/>
                  </a:rPr>
                  <a:t>d) 2H</a:t>
                </a: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sym typeface="Gill Sans" charset="0"/>
                  </a:rPr>
                  <a:t>相 </a:t>
                </a:r>
                <a:r>
                  <a:rPr lang="en-US" altLang="zh-CN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sym typeface="Gill Sans" charset="0"/>
                  </a:rPr>
                  <a:t>(e)</a:t>
                </a:r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sym typeface="Gill Sans" charset="0"/>
                  </a:rPr>
                  <a:t>菱形相</a:t>
                </a:r>
                <a:endPara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Lato Light" charset="0"/>
                  <a:sym typeface="Lato Light" charset="0"/>
                </a:endParaRPr>
              </a:p>
            </p:txBody>
          </p:sp>
        </mc:Choice>
        <mc:Fallback xmlns="">
          <p:sp>
            <p:nvSpPr>
              <p:cNvPr id="1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9203" y="4809666"/>
                <a:ext cx="9702800" cy="910841"/>
              </a:xfrm>
              <a:prstGeom prst="rect">
                <a:avLst/>
              </a:prstGeom>
              <a:blipFill rotWithShape="0">
                <a:blip r:embed="rId3"/>
                <a:stretch>
                  <a:fillRect l="-1131" r="-11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27" y="1091314"/>
            <a:ext cx="6872952" cy="33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9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1980029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缺陷的分类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2905481" y="2226608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空位与替位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6128062" y="2226608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表面吸附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9478892" y="2226607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晶  界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2905481" y="4141874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横向异质结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6128062" y="4141873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表面起伏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9478892" y="4141872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chemeClr val="tx2">
                    <a:lumMod val="7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堆  叠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77" y="1781866"/>
            <a:ext cx="1288800" cy="1288800"/>
          </a:xfrm>
          <a:prstGeom prst="ellipse">
            <a:avLst/>
          </a:prstGeom>
          <a:ln>
            <a:solidFill>
              <a:srgbClr val="778FA7"/>
            </a:solidFill>
          </a:ln>
        </p:spPr>
      </p:pic>
      <p:pic>
        <p:nvPicPr>
          <p:cNvPr id="11" name="图片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35" y="1781866"/>
            <a:ext cx="1288800" cy="1288800"/>
          </a:xfrm>
          <a:prstGeom prst="ellipse">
            <a:avLst/>
          </a:prstGeom>
          <a:ln>
            <a:solidFill>
              <a:srgbClr val="4F6E8E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36" y="1781866"/>
            <a:ext cx="1283665" cy="1288800"/>
          </a:xfrm>
          <a:prstGeom prst="ellipse">
            <a:avLst/>
          </a:prstGeom>
          <a:ln>
            <a:solidFill>
              <a:srgbClr val="4F6E8E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91" y="3671335"/>
            <a:ext cx="1288800" cy="1288800"/>
          </a:xfrm>
          <a:prstGeom prst="ellipse">
            <a:avLst/>
          </a:prstGeom>
          <a:ln>
            <a:solidFill>
              <a:srgbClr val="4F6E8E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77" y="3671335"/>
            <a:ext cx="1288800" cy="1288800"/>
          </a:xfrm>
          <a:prstGeom prst="ellipse">
            <a:avLst/>
          </a:prstGeom>
          <a:ln>
            <a:solidFill>
              <a:srgbClr val="537290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36" y="3671335"/>
            <a:ext cx="1288800" cy="1288800"/>
          </a:xfrm>
          <a:prstGeom prst="ellipse">
            <a:avLst/>
          </a:prstGeom>
          <a:ln>
            <a:solidFill>
              <a:srgbClr val="4F6E8E"/>
            </a:solidFill>
          </a:ln>
        </p:spPr>
      </p:pic>
    </p:spTree>
    <p:extLst>
      <p:ext uri="{BB962C8B-B14F-4D97-AF65-F5344CB8AC3E}">
        <p14:creationId xmlns:p14="http://schemas.microsoft.com/office/powerpoint/2010/main" val="350364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3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3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3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3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3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3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3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3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3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3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8" dur="3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6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899887" y="4122057"/>
            <a:ext cx="4151085" cy="415108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66600" y="-3929400"/>
            <a:ext cx="4258800" cy="78588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3772" y="4676027"/>
            <a:ext cx="1508746" cy="168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800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88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93024" y="1425302"/>
            <a:ext cx="3005951" cy="972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缺陷的生成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68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1980029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缺陷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的生成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28650" y="1913441"/>
            <a:ext cx="2714844" cy="1395354"/>
            <a:chOff x="685800" y="2299204"/>
            <a:chExt cx="2714844" cy="1395354"/>
          </a:xfrm>
        </p:grpSpPr>
        <p:sp>
          <p:nvSpPr>
            <p:cNvPr id="5" name="矩形 4"/>
            <p:cNvSpPr/>
            <p:nvPr/>
          </p:nvSpPr>
          <p:spPr>
            <a:xfrm>
              <a:off x="958393" y="2299204"/>
              <a:ext cx="24336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化学气相沉积</a:t>
              </a: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(CVD)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85800" y="2632729"/>
              <a:ext cx="2714844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Segoe UI Semilight" panose="020B0402040204020203" pitchFamily="34" charset="0"/>
                </a:rPr>
                <a:t>具有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Segoe UI Semilight" panose="020B0402040204020203" pitchFamily="34" charset="0"/>
                </a:rPr>
                <a:t>合成时间短，低温，前体可具有一定的挥发性的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Segoe UI Semilight" panose="020B0402040204020203" pitchFamily="34" charset="0"/>
                </a:rPr>
                <a:t>优点。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Segoe UI Semilight" panose="020B0402040204020203" pitchFamily="34" charset="0"/>
                </a:rPr>
                <a:t>生长出的材料性质依赖基底。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41987" y="4245757"/>
            <a:ext cx="2714844" cy="1461939"/>
            <a:chOff x="1099137" y="4631520"/>
            <a:chExt cx="2714844" cy="1461939"/>
          </a:xfrm>
        </p:grpSpPr>
        <p:sp>
          <p:nvSpPr>
            <p:cNvPr id="20" name="矩形 19"/>
            <p:cNvSpPr/>
            <p:nvPr/>
          </p:nvSpPr>
          <p:spPr>
            <a:xfrm>
              <a:off x="2603393" y="4631520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高温退火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1099137" y="5031630"/>
                  <a:ext cx="2714844" cy="10618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+mj-ea"/>
                      <a:cs typeface="Segoe UI Semilight" panose="020B0402040204020203" pitchFamily="34" charset="0"/>
                    </a:rPr>
                    <a:t>通过高温退火可以制造二硫化钼中的硫空位和形成钼氧键。</a:t>
                  </a:r>
                  <a:endParaRPr lang="en-US" altLang="zh-CN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  <a:cs typeface="Segoe UI Semilight" panose="020B0402040204020203" pitchFamily="34" charset="0"/>
                  </a:endParaRPr>
                </a:p>
                <a:p>
                  <a:pPr algn="r">
                    <a:lnSpc>
                      <a:spcPct val="150000"/>
                    </a:lnSpc>
                  </a:pPr>
                  <a:r>
                    <a:rPr lang="zh-CN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+mj-ea"/>
                      <a:cs typeface="Segoe UI Semilight" panose="020B0402040204020203" pitchFamily="34" charset="0"/>
                    </a:rPr>
                    <a:t>右图为形成钼氧键的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Segoe UI Semilight" panose="020B0402040204020203" pitchFamily="34" charset="0"/>
                        </a:rPr>
                        <m:t>XPS</m:t>
                      </m:r>
                    </m:oMath>
                  </a14:m>
                  <a:r>
                    <a:rPr lang="zh-CN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+mj-ea"/>
                      <a:cs typeface="Segoe UI Semilight" panose="020B0402040204020203" pitchFamily="34" charset="0"/>
                    </a:rPr>
                    <a:t>图。</a:t>
                  </a:r>
                  <a:endPara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  <a:cs typeface="Segoe UI Semilight" panose="020B04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137" y="5031630"/>
                  <a:ext cx="2714844" cy="10618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674" b="-17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/>
          <p:cNvGrpSpPr/>
          <p:nvPr/>
        </p:nvGrpSpPr>
        <p:grpSpPr>
          <a:xfrm>
            <a:off x="7157567" y="949182"/>
            <a:ext cx="2714844" cy="1126074"/>
            <a:chOff x="7214717" y="1334945"/>
            <a:chExt cx="2714844" cy="1126074"/>
          </a:xfrm>
        </p:grpSpPr>
        <p:sp>
          <p:nvSpPr>
            <p:cNvPr id="23" name="矩形 22"/>
            <p:cNvSpPr/>
            <p:nvPr/>
          </p:nvSpPr>
          <p:spPr>
            <a:xfrm>
              <a:off x="7329799" y="1334945"/>
              <a:ext cx="23908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化学气相输运</a:t>
              </a:r>
              <a:r>
                <a:rPr lang="en-US" altLang="zh-CN" sz="2000" dirty="0" smtClean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(CVT)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7214717" y="1722355"/>
                  <a:ext cx="2714844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+mj-ea"/>
                      <a:cs typeface="Segoe UI Semilight" panose="020B0402040204020203" pitchFamily="34" charset="0"/>
                    </a:rPr>
                    <a:t>通过温度梯度下将气化的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Segoe UI Semilight" panose="020B0402040204020203" pitchFamily="34" charset="0"/>
                        </a:rPr>
                        <m:t>TMD</m:t>
                      </m:r>
                    </m:oMath>
                  </a14:m>
                  <a:r>
                    <a:rPr lang="zh-CN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+mj-ea"/>
                      <a:cs typeface="Segoe UI Semilight" panose="020B0402040204020203" pitchFamily="34" charset="0"/>
                    </a:rPr>
                    <a:t>粉末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+mj-ea"/>
                      <a:cs typeface="Segoe UI Semilight" panose="020B0402040204020203" pitchFamily="34" charset="0"/>
                    </a:rPr>
                    <a:t>合成</a:t>
                  </a:r>
                  <a:r>
                    <a:rPr lang="zh-CN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+mj-ea"/>
                      <a:cs typeface="Segoe UI Semilight" panose="020B0402040204020203" pitchFamily="34" charset="0"/>
                    </a:rPr>
                    <a:t>为大面积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Segoe UI Semilight" panose="020B0402040204020203" pitchFamily="34" charset="0"/>
                        </a:rPr>
                        <m:t>TMDs</m:t>
                      </m:r>
                    </m:oMath>
                  </a14:m>
                  <a:r>
                    <a:rPr lang="zh-CN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+mj-ea"/>
                      <a:cs typeface="Segoe UI Semilight" panose="020B0402040204020203" pitchFamily="34" charset="0"/>
                    </a:rPr>
                    <a:t>。</a:t>
                  </a:r>
                  <a:endPara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  <a:cs typeface="Segoe UI Semilight" panose="020B04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717" y="1722355"/>
                  <a:ext cx="2714844" cy="7386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4" b="-33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/>
          <p:cNvGrpSpPr/>
          <p:nvPr/>
        </p:nvGrpSpPr>
        <p:grpSpPr>
          <a:xfrm>
            <a:off x="8275548" y="3519115"/>
            <a:ext cx="2714844" cy="1461939"/>
            <a:chOff x="8332698" y="3904878"/>
            <a:chExt cx="2714844" cy="1461939"/>
          </a:xfrm>
        </p:grpSpPr>
        <p:sp>
          <p:nvSpPr>
            <p:cNvPr id="26" name="矩形 25"/>
            <p:cNvSpPr/>
            <p:nvPr/>
          </p:nvSpPr>
          <p:spPr>
            <a:xfrm>
              <a:off x="8462492" y="3904878"/>
              <a:ext cx="14670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dirty="0" smtClean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电子束辐照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332698" y="4304988"/>
              <a:ext cx="2714844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Segoe UI Semilight" panose="020B0402040204020203" pitchFamily="34" charset="0"/>
                </a:rPr>
                <a:t>高能电子束辐照后产生空位。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Segoe UI Semilight" panose="020B0402040204020203" pitchFamily="34" charset="0"/>
                </a:rPr>
                <a:t>空位在辐照中移动，迁移到纳米级空洞聚集。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Segoe UI Semilight" panose="020B0402040204020203" pitchFamily="34" charset="0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4935084" y="697325"/>
            <a:ext cx="2025479" cy="1770362"/>
            <a:chOff x="4935084" y="697325"/>
            <a:chExt cx="2025479" cy="1770362"/>
          </a:xfrm>
        </p:grpSpPr>
        <p:sp>
          <p:nvSpPr>
            <p:cNvPr id="11" name="任意多边形 10"/>
            <p:cNvSpPr/>
            <p:nvPr/>
          </p:nvSpPr>
          <p:spPr>
            <a:xfrm rot="5400000">
              <a:off x="5062643" y="569766"/>
              <a:ext cx="1770362" cy="2025479"/>
            </a:xfrm>
            <a:custGeom>
              <a:avLst/>
              <a:gdLst>
                <a:gd name="connsiteX0" fmla="*/ 798286 w 1596572"/>
                <a:gd name="connsiteY0" fmla="*/ 331673 h 1826645"/>
                <a:gd name="connsiteX1" fmla="*/ 101600 w 1596572"/>
                <a:gd name="connsiteY1" fmla="*/ 1028359 h 1826645"/>
                <a:gd name="connsiteX2" fmla="*/ 798286 w 1596572"/>
                <a:gd name="connsiteY2" fmla="*/ 1725045 h 1826645"/>
                <a:gd name="connsiteX3" fmla="*/ 1494972 w 1596572"/>
                <a:gd name="connsiteY3" fmla="*/ 1028359 h 1826645"/>
                <a:gd name="connsiteX4" fmla="*/ 798286 w 1596572"/>
                <a:gd name="connsiteY4" fmla="*/ 331673 h 1826645"/>
                <a:gd name="connsiteX5" fmla="*/ 798286 w 1596572"/>
                <a:gd name="connsiteY5" fmla="*/ 0 h 1826645"/>
                <a:gd name="connsiteX6" fmla="*/ 940015 w 1596572"/>
                <a:gd name="connsiteY6" fmla="*/ 244361 h 1826645"/>
                <a:gd name="connsiteX7" fmla="*/ 959169 w 1596572"/>
                <a:gd name="connsiteY7" fmla="*/ 246291 h 1826645"/>
                <a:gd name="connsiteX8" fmla="*/ 1596572 w 1596572"/>
                <a:gd name="connsiteY8" fmla="*/ 1028359 h 1826645"/>
                <a:gd name="connsiteX9" fmla="*/ 798286 w 1596572"/>
                <a:gd name="connsiteY9" fmla="*/ 1826645 h 1826645"/>
                <a:gd name="connsiteX10" fmla="*/ 0 w 1596572"/>
                <a:gd name="connsiteY10" fmla="*/ 1028359 h 1826645"/>
                <a:gd name="connsiteX11" fmla="*/ 637403 w 1596572"/>
                <a:gd name="connsiteY11" fmla="*/ 246291 h 1826645"/>
                <a:gd name="connsiteX12" fmla="*/ 656556 w 1596572"/>
                <a:gd name="connsiteY12" fmla="*/ 244361 h 182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6572" h="1826645">
                  <a:moveTo>
                    <a:pt x="798286" y="331673"/>
                  </a:moveTo>
                  <a:cubicBezTo>
                    <a:pt x="413517" y="331673"/>
                    <a:pt x="101600" y="643590"/>
                    <a:pt x="101600" y="1028359"/>
                  </a:cubicBezTo>
                  <a:cubicBezTo>
                    <a:pt x="101600" y="1413128"/>
                    <a:pt x="413517" y="1725045"/>
                    <a:pt x="798286" y="1725045"/>
                  </a:cubicBezTo>
                  <a:cubicBezTo>
                    <a:pt x="1183055" y="1725045"/>
                    <a:pt x="1494972" y="1413128"/>
                    <a:pt x="1494972" y="1028359"/>
                  </a:cubicBezTo>
                  <a:cubicBezTo>
                    <a:pt x="1494972" y="643590"/>
                    <a:pt x="1183055" y="331673"/>
                    <a:pt x="798286" y="331673"/>
                  </a:cubicBezTo>
                  <a:close/>
                  <a:moveTo>
                    <a:pt x="798286" y="0"/>
                  </a:moveTo>
                  <a:lnTo>
                    <a:pt x="940015" y="244361"/>
                  </a:lnTo>
                  <a:lnTo>
                    <a:pt x="959169" y="246291"/>
                  </a:lnTo>
                  <a:cubicBezTo>
                    <a:pt x="1322934" y="320729"/>
                    <a:pt x="1596572" y="642588"/>
                    <a:pt x="1596572" y="1028359"/>
                  </a:cubicBezTo>
                  <a:cubicBezTo>
                    <a:pt x="1596572" y="1469240"/>
                    <a:pt x="1239167" y="1826645"/>
                    <a:pt x="798286" y="1826645"/>
                  </a:cubicBezTo>
                  <a:cubicBezTo>
                    <a:pt x="357405" y="1826645"/>
                    <a:pt x="0" y="1469240"/>
                    <a:pt x="0" y="1028359"/>
                  </a:cubicBezTo>
                  <a:cubicBezTo>
                    <a:pt x="0" y="642588"/>
                    <a:pt x="273638" y="320729"/>
                    <a:pt x="637403" y="246291"/>
                  </a:cubicBezTo>
                  <a:lnTo>
                    <a:pt x="656556" y="24436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00" y="911105"/>
              <a:ext cx="1342800" cy="1342800"/>
            </a:xfrm>
            <a:prstGeom prst="ellipse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3301174" y="1915272"/>
            <a:ext cx="2260024" cy="1975365"/>
            <a:chOff x="3301174" y="1915272"/>
            <a:chExt cx="2260024" cy="1975365"/>
          </a:xfrm>
        </p:grpSpPr>
        <p:sp>
          <p:nvSpPr>
            <p:cNvPr id="14" name="任意多边形 13"/>
            <p:cNvSpPr/>
            <p:nvPr/>
          </p:nvSpPr>
          <p:spPr>
            <a:xfrm rot="18000000">
              <a:off x="3443503" y="1772943"/>
              <a:ext cx="1975365" cy="2260024"/>
            </a:xfrm>
            <a:custGeom>
              <a:avLst/>
              <a:gdLst>
                <a:gd name="connsiteX0" fmla="*/ 798286 w 1596572"/>
                <a:gd name="connsiteY0" fmla="*/ 331673 h 1826645"/>
                <a:gd name="connsiteX1" fmla="*/ 101600 w 1596572"/>
                <a:gd name="connsiteY1" fmla="*/ 1028359 h 1826645"/>
                <a:gd name="connsiteX2" fmla="*/ 798286 w 1596572"/>
                <a:gd name="connsiteY2" fmla="*/ 1725045 h 1826645"/>
                <a:gd name="connsiteX3" fmla="*/ 1494972 w 1596572"/>
                <a:gd name="connsiteY3" fmla="*/ 1028359 h 1826645"/>
                <a:gd name="connsiteX4" fmla="*/ 798286 w 1596572"/>
                <a:gd name="connsiteY4" fmla="*/ 331673 h 1826645"/>
                <a:gd name="connsiteX5" fmla="*/ 798286 w 1596572"/>
                <a:gd name="connsiteY5" fmla="*/ 0 h 1826645"/>
                <a:gd name="connsiteX6" fmla="*/ 940015 w 1596572"/>
                <a:gd name="connsiteY6" fmla="*/ 244361 h 1826645"/>
                <a:gd name="connsiteX7" fmla="*/ 959169 w 1596572"/>
                <a:gd name="connsiteY7" fmla="*/ 246291 h 1826645"/>
                <a:gd name="connsiteX8" fmla="*/ 1596572 w 1596572"/>
                <a:gd name="connsiteY8" fmla="*/ 1028359 h 1826645"/>
                <a:gd name="connsiteX9" fmla="*/ 798286 w 1596572"/>
                <a:gd name="connsiteY9" fmla="*/ 1826645 h 1826645"/>
                <a:gd name="connsiteX10" fmla="*/ 0 w 1596572"/>
                <a:gd name="connsiteY10" fmla="*/ 1028359 h 1826645"/>
                <a:gd name="connsiteX11" fmla="*/ 637403 w 1596572"/>
                <a:gd name="connsiteY11" fmla="*/ 246291 h 1826645"/>
                <a:gd name="connsiteX12" fmla="*/ 656556 w 1596572"/>
                <a:gd name="connsiteY12" fmla="*/ 244361 h 182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6572" h="1826645">
                  <a:moveTo>
                    <a:pt x="798286" y="331673"/>
                  </a:moveTo>
                  <a:cubicBezTo>
                    <a:pt x="413517" y="331673"/>
                    <a:pt x="101600" y="643590"/>
                    <a:pt x="101600" y="1028359"/>
                  </a:cubicBezTo>
                  <a:cubicBezTo>
                    <a:pt x="101600" y="1413128"/>
                    <a:pt x="413517" y="1725045"/>
                    <a:pt x="798286" y="1725045"/>
                  </a:cubicBezTo>
                  <a:cubicBezTo>
                    <a:pt x="1183055" y="1725045"/>
                    <a:pt x="1494972" y="1413128"/>
                    <a:pt x="1494972" y="1028359"/>
                  </a:cubicBezTo>
                  <a:cubicBezTo>
                    <a:pt x="1494972" y="643590"/>
                    <a:pt x="1183055" y="331673"/>
                    <a:pt x="798286" y="331673"/>
                  </a:cubicBezTo>
                  <a:close/>
                  <a:moveTo>
                    <a:pt x="798286" y="0"/>
                  </a:moveTo>
                  <a:lnTo>
                    <a:pt x="940015" y="244361"/>
                  </a:lnTo>
                  <a:lnTo>
                    <a:pt x="959169" y="246291"/>
                  </a:lnTo>
                  <a:cubicBezTo>
                    <a:pt x="1322934" y="320729"/>
                    <a:pt x="1596572" y="642588"/>
                    <a:pt x="1596572" y="1028359"/>
                  </a:cubicBezTo>
                  <a:cubicBezTo>
                    <a:pt x="1596572" y="1469240"/>
                    <a:pt x="1239167" y="1826645"/>
                    <a:pt x="798286" y="1826645"/>
                  </a:cubicBezTo>
                  <a:cubicBezTo>
                    <a:pt x="357405" y="1826645"/>
                    <a:pt x="0" y="1469240"/>
                    <a:pt x="0" y="1028359"/>
                  </a:cubicBezTo>
                  <a:cubicBezTo>
                    <a:pt x="0" y="642588"/>
                    <a:pt x="273638" y="320729"/>
                    <a:pt x="637403" y="246291"/>
                  </a:cubicBezTo>
                  <a:lnTo>
                    <a:pt x="656556" y="244361"/>
                  </a:lnTo>
                  <a:close/>
                </a:path>
              </a:pathLst>
            </a:custGeom>
            <a:solidFill>
              <a:srgbClr val="84B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800" y="2221200"/>
              <a:ext cx="1519200" cy="1519200"/>
            </a:xfrm>
            <a:prstGeom prst="ellipse">
              <a:avLst/>
            </a:prstGeom>
            <a:ln>
              <a:solidFill>
                <a:srgbClr val="B3CEE0"/>
              </a:solidFill>
            </a:ln>
          </p:spPr>
        </p:pic>
      </p:grpSp>
      <p:grpSp>
        <p:nvGrpSpPr>
          <p:cNvPr id="33" name="组合 32"/>
          <p:cNvGrpSpPr/>
          <p:nvPr/>
        </p:nvGrpSpPr>
        <p:grpSpPr>
          <a:xfrm>
            <a:off x="5494206" y="2324164"/>
            <a:ext cx="2756006" cy="2408877"/>
            <a:chOff x="5494206" y="2324164"/>
            <a:chExt cx="2756006" cy="2408877"/>
          </a:xfrm>
        </p:grpSpPr>
        <p:sp>
          <p:nvSpPr>
            <p:cNvPr id="8" name="任意多边形 7"/>
            <p:cNvSpPr/>
            <p:nvPr/>
          </p:nvSpPr>
          <p:spPr>
            <a:xfrm rot="6300000">
              <a:off x="5667770" y="2150600"/>
              <a:ext cx="2408877" cy="2756006"/>
            </a:xfrm>
            <a:custGeom>
              <a:avLst/>
              <a:gdLst>
                <a:gd name="connsiteX0" fmla="*/ 798286 w 1596572"/>
                <a:gd name="connsiteY0" fmla="*/ 331673 h 1826645"/>
                <a:gd name="connsiteX1" fmla="*/ 101600 w 1596572"/>
                <a:gd name="connsiteY1" fmla="*/ 1028359 h 1826645"/>
                <a:gd name="connsiteX2" fmla="*/ 798286 w 1596572"/>
                <a:gd name="connsiteY2" fmla="*/ 1725045 h 1826645"/>
                <a:gd name="connsiteX3" fmla="*/ 1494972 w 1596572"/>
                <a:gd name="connsiteY3" fmla="*/ 1028359 h 1826645"/>
                <a:gd name="connsiteX4" fmla="*/ 798286 w 1596572"/>
                <a:gd name="connsiteY4" fmla="*/ 331673 h 1826645"/>
                <a:gd name="connsiteX5" fmla="*/ 798286 w 1596572"/>
                <a:gd name="connsiteY5" fmla="*/ 0 h 1826645"/>
                <a:gd name="connsiteX6" fmla="*/ 940015 w 1596572"/>
                <a:gd name="connsiteY6" fmla="*/ 244361 h 1826645"/>
                <a:gd name="connsiteX7" fmla="*/ 959169 w 1596572"/>
                <a:gd name="connsiteY7" fmla="*/ 246291 h 1826645"/>
                <a:gd name="connsiteX8" fmla="*/ 1596572 w 1596572"/>
                <a:gd name="connsiteY8" fmla="*/ 1028359 h 1826645"/>
                <a:gd name="connsiteX9" fmla="*/ 798286 w 1596572"/>
                <a:gd name="connsiteY9" fmla="*/ 1826645 h 1826645"/>
                <a:gd name="connsiteX10" fmla="*/ 0 w 1596572"/>
                <a:gd name="connsiteY10" fmla="*/ 1028359 h 1826645"/>
                <a:gd name="connsiteX11" fmla="*/ 637403 w 1596572"/>
                <a:gd name="connsiteY11" fmla="*/ 246291 h 1826645"/>
                <a:gd name="connsiteX12" fmla="*/ 656556 w 1596572"/>
                <a:gd name="connsiteY12" fmla="*/ 244361 h 182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6572" h="1826645">
                  <a:moveTo>
                    <a:pt x="798286" y="331673"/>
                  </a:moveTo>
                  <a:cubicBezTo>
                    <a:pt x="413517" y="331673"/>
                    <a:pt x="101600" y="643590"/>
                    <a:pt x="101600" y="1028359"/>
                  </a:cubicBezTo>
                  <a:cubicBezTo>
                    <a:pt x="101600" y="1413128"/>
                    <a:pt x="413517" y="1725045"/>
                    <a:pt x="798286" y="1725045"/>
                  </a:cubicBezTo>
                  <a:cubicBezTo>
                    <a:pt x="1183055" y="1725045"/>
                    <a:pt x="1494972" y="1413128"/>
                    <a:pt x="1494972" y="1028359"/>
                  </a:cubicBezTo>
                  <a:cubicBezTo>
                    <a:pt x="1494972" y="643590"/>
                    <a:pt x="1183055" y="331673"/>
                    <a:pt x="798286" y="331673"/>
                  </a:cubicBezTo>
                  <a:close/>
                  <a:moveTo>
                    <a:pt x="798286" y="0"/>
                  </a:moveTo>
                  <a:lnTo>
                    <a:pt x="940015" y="244361"/>
                  </a:lnTo>
                  <a:lnTo>
                    <a:pt x="959169" y="246291"/>
                  </a:lnTo>
                  <a:cubicBezTo>
                    <a:pt x="1322934" y="320729"/>
                    <a:pt x="1596572" y="642588"/>
                    <a:pt x="1596572" y="1028359"/>
                  </a:cubicBezTo>
                  <a:cubicBezTo>
                    <a:pt x="1596572" y="1469240"/>
                    <a:pt x="1239167" y="1826645"/>
                    <a:pt x="798286" y="1826645"/>
                  </a:cubicBezTo>
                  <a:cubicBezTo>
                    <a:pt x="357405" y="1826645"/>
                    <a:pt x="0" y="1469240"/>
                    <a:pt x="0" y="1028359"/>
                  </a:cubicBezTo>
                  <a:cubicBezTo>
                    <a:pt x="0" y="642588"/>
                    <a:pt x="273638" y="320729"/>
                    <a:pt x="637403" y="246291"/>
                  </a:cubicBezTo>
                  <a:lnTo>
                    <a:pt x="656556" y="24436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600" y="2530800"/>
              <a:ext cx="1900800" cy="1900800"/>
            </a:xfrm>
            <a:prstGeom prst="ellipse">
              <a:avLst/>
            </a:prstGeom>
            <a:ln>
              <a:solidFill>
                <a:srgbClr val="B3CEE0"/>
              </a:solidFill>
            </a:ln>
          </p:spPr>
        </p:pic>
      </p:grpSp>
      <p:grpSp>
        <p:nvGrpSpPr>
          <p:cNvPr id="35" name="组合 34"/>
          <p:cNvGrpSpPr/>
          <p:nvPr/>
        </p:nvGrpSpPr>
        <p:grpSpPr>
          <a:xfrm>
            <a:off x="3848656" y="3903144"/>
            <a:ext cx="2098532" cy="1834214"/>
            <a:chOff x="3848656" y="3903144"/>
            <a:chExt cx="2098532" cy="1834214"/>
          </a:xfrm>
        </p:grpSpPr>
        <p:sp>
          <p:nvSpPr>
            <p:cNvPr id="17" name="任意多边形 16"/>
            <p:cNvSpPr/>
            <p:nvPr/>
          </p:nvSpPr>
          <p:spPr>
            <a:xfrm rot="15869224">
              <a:off x="3980815" y="3770985"/>
              <a:ext cx="1834214" cy="2098532"/>
            </a:xfrm>
            <a:custGeom>
              <a:avLst/>
              <a:gdLst>
                <a:gd name="connsiteX0" fmla="*/ 798286 w 1596572"/>
                <a:gd name="connsiteY0" fmla="*/ 331673 h 1826645"/>
                <a:gd name="connsiteX1" fmla="*/ 101600 w 1596572"/>
                <a:gd name="connsiteY1" fmla="*/ 1028359 h 1826645"/>
                <a:gd name="connsiteX2" fmla="*/ 798286 w 1596572"/>
                <a:gd name="connsiteY2" fmla="*/ 1725045 h 1826645"/>
                <a:gd name="connsiteX3" fmla="*/ 1494972 w 1596572"/>
                <a:gd name="connsiteY3" fmla="*/ 1028359 h 1826645"/>
                <a:gd name="connsiteX4" fmla="*/ 798286 w 1596572"/>
                <a:gd name="connsiteY4" fmla="*/ 331673 h 1826645"/>
                <a:gd name="connsiteX5" fmla="*/ 798286 w 1596572"/>
                <a:gd name="connsiteY5" fmla="*/ 0 h 1826645"/>
                <a:gd name="connsiteX6" fmla="*/ 940015 w 1596572"/>
                <a:gd name="connsiteY6" fmla="*/ 244361 h 1826645"/>
                <a:gd name="connsiteX7" fmla="*/ 959169 w 1596572"/>
                <a:gd name="connsiteY7" fmla="*/ 246291 h 1826645"/>
                <a:gd name="connsiteX8" fmla="*/ 1596572 w 1596572"/>
                <a:gd name="connsiteY8" fmla="*/ 1028359 h 1826645"/>
                <a:gd name="connsiteX9" fmla="*/ 798286 w 1596572"/>
                <a:gd name="connsiteY9" fmla="*/ 1826645 h 1826645"/>
                <a:gd name="connsiteX10" fmla="*/ 0 w 1596572"/>
                <a:gd name="connsiteY10" fmla="*/ 1028359 h 1826645"/>
                <a:gd name="connsiteX11" fmla="*/ 637403 w 1596572"/>
                <a:gd name="connsiteY11" fmla="*/ 246291 h 1826645"/>
                <a:gd name="connsiteX12" fmla="*/ 656556 w 1596572"/>
                <a:gd name="connsiteY12" fmla="*/ 244361 h 182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6572" h="1826645">
                  <a:moveTo>
                    <a:pt x="798286" y="331673"/>
                  </a:moveTo>
                  <a:cubicBezTo>
                    <a:pt x="413517" y="331673"/>
                    <a:pt x="101600" y="643590"/>
                    <a:pt x="101600" y="1028359"/>
                  </a:cubicBezTo>
                  <a:cubicBezTo>
                    <a:pt x="101600" y="1413128"/>
                    <a:pt x="413517" y="1725045"/>
                    <a:pt x="798286" y="1725045"/>
                  </a:cubicBezTo>
                  <a:cubicBezTo>
                    <a:pt x="1183055" y="1725045"/>
                    <a:pt x="1494972" y="1413128"/>
                    <a:pt x="1494972" y="1028359"/>
                  </a:cubicBezTo>
                  <a:cubicBezTo>
                    <a:pt x="1494972" y="643590"/>
                    <a:pt x="1183055" y="331673"/>
                    <a:pt x="798286" y="331673"/>
                  </a:cubicBezTo>
                  <a:close/>
                  <a:moveTo>
                    <a:pt x="798286" y="0"/>
                  </a:moveTo>
                  <a:lnTo>
                    <a:pt x="940015" y="244361"/>
                  </a:lnTo>
                  <a:lnTo>
                    <a:pt x="959169" y="246291"/>
                  </a:lnTo>
                  <a:cubicBezTo>
                    <a:pt x="1322934" y="320729"/>
                    <a:pt x="1596572" y="642588"/>
                    <a:pt x="1596572" y="1028359"/>
                  </a:cubicBezTo>
                  <a:cubicBezTo>
                    <a:pt x="1596572" y="1469240"/>
                    <a:pt x="1239167" y="1826645"/>
                    <a:pt x="798286" y="1826645"/>
                  </a:cubicBezTo>
                  <a:cubicBezTo>
                    <a:pt x="357405" y="1826645"/>
                    <a:pt x="0" y="1469240"/>
                    <a:pt x="0" y="1028359"/>
                  </a:cubicBezTo>
                  <a:cubicBezTo>
                    <a:pt x="0" y="642588"/>
                    <a:pt x="273638" y="320729"/>
                    <a:pt x="637403" y="246291"/>
                  </a:cubicBezTo>
                  <a:lnTo>
                    <a:pt x="656556" y="244361"/>
                  </a:lnTo>
                  <a:close/>
                </a:path>
              </a:pathLst>
            </a:custGeom>
            <a:solidFill>
              <a:srgbClr val="84B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3600" y="4089600"/>
              <a:ext cx="1418400" cy="1418400"/>
            </a:xfrm>
            <a:prstGeom prst="ellipse">
              <a:avLst/>
            </a:prstGeom>
            <a:ln>
              <a:solidFill>
                <a:srgbClr val="B3CEE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5945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-28800"/>
            <a:ext cx="12193200" cy="68868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899887" y="4122057"/>
            <a:ext cx="4151085" cy="415108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4969" y="-3929400"/>
            <a:ext cx="4258800" cy="78588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3772" y="4676027"/>
            <a:ext cx="1508746" cy="168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800" dirty="0" smtClean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88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75153" y="1365727"/>
            <a:ext cx="2441694" cy="886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电学性质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66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1620957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电学性质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959146" y="1577820"/>
            <a:ext cx="2817000" cy="2817000"/>
            <a:chOff x="959146" y="1577820"/>
            <a:chExt cx="2817000" cy="2817000"/>
          </a:xfrm>
        </p:grpSpPr>
        <p:sp>
          <p:nvSpPr>
            <p:cNvPr id="6" name="椭圆 5"/>
            <p:cNvSpPr/>
            <p:nvPr/>
          </p:nvSpPr>
          <p:spPr>
            <a:xfrm>
              <a:off x="959146" y="1577820"/>
              <a:ext cx="2817000" cy="2817000"/>
            </a:xfrm>
            <a:prstGeom prst="ellipse">
              <a:avLst/>
            </a:prstGeom>
            <a:solidFill>
              <a:schemeClr val="accent5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81100" y="3040100"/>
              <a:ext cx="23948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/>
                  <a:sym typeface="Gill Sans" charset="0"/>
                </a:rPr>
                <a:t>空位缺陷</a:t>
              </a:r>
              <a:endParaRPr lang="en-US" altLang="zh-CN" sz="1600" dirty="0" smtClean="0">
                <a:solidFill>
                  <a:schemeClr val="bg1"/>
                </a:solidFill>
                <a:latin typeface="微软雅黑"/>
                <a:sym typeface="Gill Sans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形成局域电子态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6915" y="1956013"/>
              <a:ext cx="883207" cy="852752"/>
            </a:xfrm>
            <a:prstGeom prst="rect">
              <a:avLst/>
            </a:prstGeom>
            <a:effectLst>
              <a:softEdge rad="63500"/>
            </a:effectLst>
          </p:spPr>
        </p:pic>
      </p:grpSp>
      <p:grpSp>
        <p:nvGrpSpPr>
          <p:cNvPr id="35" name="组合 34"/>
          <p:cNvGrpSpPr/>
          <p:nvPr/>
        </p:nvGrpSpPr>
        <p:grpSpPr>
          <a:xfrm>
            <a:off x="3445319" y="1577820"/>
            <a:ext cx="2817000" cy="2817000"/>
            <a:chOff x="3445319" y="1577820"/>
            <a:chExt cx="2817000" cy="2817000"/>
          </a:xfrm>
        </p:grpSpPr>
        <p:sp>
          <p:nvSpPr>
            <p:cNvPr id="12" name="椭圆 11"/>
            <p:cNvSpPr/>
            <p:nvPr/>
          </p:nvSpPr>
          <p:spPr>
            <a:xfrm>
              <a:off x="3445319" y="1577820"/>
              <a:ext cx="2817000" cy="2817000"/>
            </a:xfrm>
            <a:prstGeom prst="ellipse">
              <a:avLst/>
            </a:prstGeom>
            <a:solidFill>
              <a:srgbClr val="84B5D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668489" y="3040100"/>
              <a:ext cx="23948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杂质替位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</a:rPr>
                <a:t>影响带隙调制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308" y="1940128"/>
              <a:ext cx="853200" cy="853200"/>
            </a:xfrm>
            <a:prstGeom prst="rect">
              <a:avLst/>
            </a:prstGeom>
            <a:effectLst>
              <a:softEdge rad="63500"/>
            </a:effectLst>
          </p:spPr>
        </p:pic>
      </p:grpSp>
      <p:grpSp>
        <p:nvGrpSpPr>
          <p:cNvPr id="38" name="组合 37"/>
          <p:cNvGrpSpPr/>
          <p:nvPr/>
        </p:nvGrpSpPr>
        <p:grpSpPr>
          <a:xfrm>
            <a:off x="5931492" y="1577820"/>
            <a:ext cx="2817000" cy="2817000"/>
            <a:chOff x="5931492" y="1577820"/>
            <a:chExt cx="2817000" cy="2817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5931492" y="1577820"/>
              <a:ext cx="2817000" cy="2817000"/>
              <a:chOff x="5931492" y="1577820"/>
              <a:chExt cx="2817000" cy="281700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5931492" y="1577820"/>
                <a:ext cx="2817000" cy="2817000"/>
              </a:xfrm>
              <a:prstGeom prst="ellipse">
                <a:avLst/>
              </a:prstGeom>
              <a:solidFill>
                <a:schemeClr val="accent5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155878" y="3040100"/>
                <a:ext cx="239483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/>
                    <a:sym typeface="Gill Sans" charset="0"/>
                  </a:rPr>
                  <a:t>单层晶界</a:t>
                </a:r>
                <a:endParaRPr lang="en-US" altLang="zh-CN" sz="1600" dirty="0" smtClean="0">
                  <a:solidFill>
                    <a:schemeClr val="bg1"/>
                  </a:solidFill>
                  <a:latin typeface="微软雅黑"/>
                  <a:sym typeface="Gill Sans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 smtClean="0">
                    <a:solidFill>
                      <a:schemeClr val="bg1"/>
                    </a:solidFill>
                  </a:rPr>
                  <a:t>影响能带结构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03" y="1940128"/>
              <a:ext cx="853200" cy="853200"/>
            </a:xfrm>
            <a:prstGeom prst="rect">
              <a:avLst/>
            </a:prstGeom>
            <a:effectLst>
              <a:softEdge rad="63500"/>
            </a:effectLst>
          </p:spPr>
        </p:pic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90" y="754086"/>
            <a:ext cx="3358128" cy="5859049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8417666" y="1577820"/>
            <a:ext cx="2817000" cy="2817000"/>
            <a:chOff x="8417666" y="1577820"/>
            <a:chExt cx="2817000" cy="2817000"/>
          </a:xfrm>
        </p:grpSpPr>
        <p:sp>
          <p:nvSpPr>
            <p:cNvPr id="22" name="椭圆 21"/>
            <p:cNvSpPr/>
            <p:nvPr/>
          </p:nvSpPr>
          <p:spPr>
            <a:xfrm>
              <a:off x="8417666" y="1577820"/>
              <a:ext cx="2817000" cy="2817000"/>
            </a:xfrm>
            <a:prstGeom prst="ellipse">
              <a:avLst/>
            </a:prstGeom>
            <a:solidFill>
              <a:srgbClr val="84B5D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8643267" y="3040100"/>
                  <a:ext cx="2394838" cy="7927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600" dirty="0" smtClean="0">
                      <a:solidFill>
                        <a:schemeClr val="bg1"/>
                      </a:solidFill>
                    </a:rPr>
                    <a:t>异质结</a:t>
                  </a:r>
                  <a:endParaRPr lang="en-US" altLang="zh-CN" sz="1600" dirty="0" smtClean="0">
                    <a:solidFill>
                      <a:schemeClr val="bg1"/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600" dirty="0" smtClean="0">
                      <a:solidFill>
                        <a:schemeClr val="bg1"/>
                      </a:solidFill>
                    </a:rPr>
                    <a:t>出现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PN</m:t>
                      </m:r>
                    </m:oMath>
                  </a14:m>
                  <a:r>
                    <a:rPr lang="zh-CN" altLang="en-US" sz="1600" dirty="0" smtClean="0">
                      <a:solidFill>
                        <a:schemeClr val="bg1"/>
                      </a:solidFill>
                    </a:rPr>
                    <a:t>结特性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3267" y="3040100"/>
                  <a:ext cx="2394838" cy="79271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9566" y="1956013"/>
              <a:ext cx="853200" cy="853200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</p:pic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02" y="1177131"/>
            <a:ext cx="5829300" cy="442912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47" y="427843"/>
            <a:ext cx="3757972" cy="592770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01" y="290159"/>
            <a:ext cx="3371687" cy="653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9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1176</TotalTime>
  <Words>1891</Words>
  <Application>Microsoft Office PowerPoint</Application>
  <PresentationFormat>宽屏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Gill Sans</vt:lpstr>
      <vt:lpstr>Lato Light</vt:lpstr>
      <vt:lpstr>华文仿宋</vt:lpstr>
      <vt:lpstr>宋体</vt:lpstr>
      <vt:lpstr>微软雅黑</vt:lpstr>
      <vt:lpstr>幼圆</vt:lpstr>
      <vt:lpstr>Arial</vt:lpstr>
      <vt:lpstr>Arial</vt:lpstr>
      <vt:lpstr>Arial Black</vt:lpstr>
      <vt:lpstr>Calibri</vt:lpstr>
      <vt:lpstr>Cambria Math</vt:lpstr>
      <vt:lpstr>Segoe UI Semilight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苏士皓——光子晶体简介</dc:title>
  <dc:creator>苏士皓</dc:creator>
  <cp:lastModifiedBy>dell-pc</cp:lastModifiedBy>
  <cp:revision>64</cp:revision>
  <dcterms:created xsi:type="dcterms:W3CDTF">2015-06-24T14:18:22Z</dcterms:created>
  <dcterms:modified xsi:type="dcterms:W3CDTF">2017-11-17T03:21:09Z</dcterms:modified>
</cp:coreProperties>
</file>