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77" r:id="rId4"/>
    <p:sldId id="278" r:id="rId5"/>
    <p:sldId id="262" r:id="rId6"/>
    <p:sldId id="258" r:id="rId7"/>
    <p:sldId id="259" r:id="rId8"/>
    <p:sldId id="260" r:id="rId9"/>
    <p:sldId id="271" r:id="rId10"/>
    <p:sldId id="264" r:id="rId11"/>
    <p:sldId id="265" r:id="rId12"/>
    <p:sldId id="266" r:id="rId13"/>
    <p:sldId id="267" r:id="rId14"/>
    <p:sldId id="268" r:id="rId15"/>
    <p:sldId id="276" r:id="rId16"/>
    <p:sldId id="275" r:id="rId17"/>
    <p:sldId id="270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8735D-CBF9-4A35-854A-A4DABE4ADD08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63790-CCE4-48ED-A4FA-7C1C8266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3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84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为什么在</a:t>
            </a:r>
            <a:r>
              <a:rPr lang="en-US" altLang="zh-CN" dirty="0" smtClean="0"/>
              <a:t>plasmonic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2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偶极近似和旋转波近似，二能级系统即可，原子，分子，激子，按光子数分解，选定基矢写成矩阵形式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13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多个原子，处理成波色系统，按粒子数表象，形式与之前类似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61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LSP</a:t>
            </a:r>
            <a:r>
              <a:rPr lang="zh-CN" altLang="en-US" dirty="0" smtClean="0"/>
              <a:t>，不好用波矢描述，判断依据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8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暗场散射，</a:t>
            </a:r>
            <a:r>
              <a:rPr lang="en-US" altLang="zh-CN" dirty="0" smtClean="0"/>
              <a:t>1,2,3</a:t>
            </a:r>
            <a:r>
              <a:rPr lang="en-US" altLang="zh-CN" baseline="0" dirty="0" smtClean="0"/>
              <a:t> &lt; = 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03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相互作用很强的时候可以把发射调制到单模，强耦合所带来的相干性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63790-CCE4-48ED-A4FA-7C1C82661F7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78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 userDrawn="1"/>
        </p:nvSpPr>
        <p:spPr>
          <a:xfrm>
            <a:off x="0" y="6715127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pic>
        <p:nvPicPr>
          <p:cNvPr id="16" name="Picture 3" descr="C:\Documents and Settings\hyz\桌面\3_02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0"/>
            <a:ext cx="2352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 userDrawn="1"/>
        </p:nvSpPr>
        <p:spPr>
          <a:xfrm rot="10800000" flipV="1">
            <a:off x="2928939" y="571500"/>
            <a:ext cx="6215062" cy="44450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50573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94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EFEA-299C-4F35-9DB7-1A0EA00A4CCF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6AB8-39B4-4C5C-9643-D7E6BD1405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8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46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0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511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6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22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3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84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288" y="4302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FF81-E584-43A2-86C2-7EFB9D6D6BBC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A335-26E3-49D4-B921-E2394446BE3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Documents and Settings\hyz\桌面\3_01.gif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 rot="10800000" flipV="1">
            <a:off x="0" y="1590"/>
            <a:ext cx="9144000" cy="79375"/>
          </a:xfrm>
          <a:prstGeom prst="rect">
            <a:avLst/>
          </a:prstGeom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9" name="矩形 8"/>
          <p:cNvSpPr/>
          <p:nvPr userDrawn="1"/>
        </p:nvSpPr>
        <p:spPr>
          <a:xfrm rot="10800000" flipV="1">
            <a:off x="1357314" y="0"/>
            <a:ext cx="7786687" cy="71438"/>
          </a:xfrm>
          <a:prstGeom prst="rect">
            <a:avLst/>
          </a:prstGeom>
          <a:solidFill>
            <a:schemeClr val="tx2"/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0" y="6715127"/>
            <a:ext cx="9144000" cy="142875"/>
          </a:xfrm>
          <a:prstGeom prst="rect">
            <a:avLst/>
          </a:prstGeom>
          <a:solidFill>
            <a:srgbClr val="002060">
              <a:alpha val="80000"/>
            </a:srgb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1960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84831"/>
            <a:ext cx="7772400" cy="14251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Strong Coupling between Molecules and </a:t>
            </a:r>
            <a:r>
              <a:rPr lang="en-US" altLang="zh-CN" sz="4000" dirty="0" err="1" smtClean="0"/>
              <a:t>Plasmonic</a:t>
            </a:r>
            <a:r>
              <a:rPr lang="en-US" altLang="zh-CN" sz="4000" dirty="0" smtClean="0"/>
              <a:t> Nanostructures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84918"/>
            <a:ext cx="6858000" cy="512762"/>
          </a:xfrm>
        </p:spPr>
        <p:txBody>
          <a:bodyPr>
            <a:normAutofit/>
          </a:bodyPr>
          <a:lstStyle/>
          <a:p>
            <a:r>
              <a:rPr lang="en-US" altLang="zh-CN" sz="2000" i="1" dirty="0" err="1" smtClean="0"/>
              <a:t>Haotian</a:t>
            </a:r>
            <a:r>
              <a:rPr lang="en-US" altLang="zh-CN" sz="2000" i="1" dirty="0" smtClean="0"/>
              <a:t> Cheng, </a:t>
            </a:r>
            <a:r>
              <a:rPr lang="en-US" altLang="zh-CN" sz="2000" i="1" dirty="0" err="1" smtClean="0"/>
              <a:t>Xinyu</a:t>
            </a:r>
            <a:r>
              <a:rPr lang="en-US" altLang="zh-CN" sz="2000" i="1" dirty="0" smtClean="0"/>
              <a:t> Wu, </a:t>
            </a:r>
            <a:r>
              <a:rPr lang="en-US" altLang="zh-CN" sz="2000" i="1" dirty="0" err="1" smtClean="0"/>
              <a:t>Xinkai</a:t>
            </a:r>
            <a:r>
              <a:rPr lang="en-US" altLang="zh-CN" sz="2000" i="1" dirty="0" smtClean="0"/>
              <a:t> Zhang, </a:t>
            </a:r>
            <a:r>
              <a:rPr lang="en-US" altLang="zh-CN" sz="2000" i="1" dirty="0" err="1" smtClean="0"/>
              <a:t>Qiyue</a:t>
            </a:r>
            <a:r>
              <a:rPr lang="en-US" altLang="zh-CN" sz="2000" i="1" dirty="0" smtClean="0"/>
              <a:t> Zhao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08939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343322" y="1123970"/>
                <a:ext cx="7950286" cy="40325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 smtClean="0"/>
                  <a:t>For a system of N quantum emitters strongly interacting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with a single metallic nanoparticle, the extinction spectrum</a:t>
                </a:r>
                <a:br>
                  <a:rPr lang="en-US" altLang="zh-CN" sz="2400" dirty="0" smtClean="0"/>
                </a:br>
                <a:r>
                  <a:rPr lang="en-US" altLang="zh-CN" sz="2400" dirty="0" smtClean="0"/>
                  <a:t>of the strongly coupled system is given by</a:t>
                </a:r>
                <a:r>
                  <a:rPr lang="en-US" altLang="zh-CN" sz="2400" dirty="0"/>
                  <a:t> </a:t>
                </a:r>
                <a:br>
                  <a:rPr lang="en-US" altLang="zh-CN" sz="2400" dirty="0"/>
                </a:br>
                <a:r>
                  <a:rPr lang="en-US" altLang="zh-CN" sz="2000" dirty="0" smtClean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Im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</m:rad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000" b="0" i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322" y="1123970"/>
                <a:ext cx="7950286" cy="4032505"/>
              </a:xfrm>
              <a:blipFill rotWithShape="0">
                <a:blip r:embed="rId3"/>
                <a:stretch>
                  <a:fillRect l="-1149" t="-2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98" y="3386440"/>
            <a:ext cx="3922234" cy="825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57" y="4423294"/>
            <a:ext cx="7228571" cy="12190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4934" y="328074"/>
            <a:ext cx="389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Theoretical Part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73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2372" y="1801813"/>
                <a:ext cx="8476724" cy="4233227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4400" dirty="0" smtClean="0"/>
                  <a:t>At resonance, we can get theoretical Rabi </a:t>
                </a:r>
                <a:r>
                  <a:rPr lang="en-US" altLang="zh-CN" sz="4400" dirty="0" err="1" smtClean="0"/>
                  <a:t>spliting</a:t>
                </a:r>
                <a:r>
                  <a:rPr lang="en-US" altLang="zh-CN" sz="4400" dirty="0" smtClean="0"/>
                  <a:t> criterion</a:t>
                </a:r>
              </a:p>
              <a:p>
                <a:pPr marL="0" indent="0">
                  <a:buNone/>
                </a:pPr>
                <a:endParaRPr lang="en-US" altLang="zh-CN" sz="4400" dirty="0" smtClean="0"/>
              </a:p>
              <a:p>
                <a:pPr marL="0" indent="0">
                  <a:buNone/>
                </a:pPr>
                <a:endParaRPr lang="en-US" altLang="zh-CN" sz="4400" dirty="0" smtClean="0"/>
              </a:p>
              <a:p>
                <a:pPr marL="0" indent="0">
                  <a:buNone/>
                </a:pPr>
                <a:r>
                  <a:rPr lang="en-US" altLang="zh-CN" sz="4400" dirty="0"/>
                  <a:t>actual Rabi splitting will be </a:t>
                </a:r>
                <a:r>
                  <a:rPr lang="en-US" altLang="zh-CN" sz="4400" dirty="0" smtClean="0"/>
                  <a:t>clearly visible </a:t>
                </a:r>
                <a:r>
                  <a:rPr lang="en-US" altLang="zh-CN" sz="4400" dirty="0"/>
                  <a:t>only if the splitting gap is </a:t>
                </a:r>
                <a:r>
                  <a:rPr lang="en-US" altLang="zh-CN" sz="4400" dirty="0" smtClean="0"/>
                  <a:t>bigger than </a:t>
                </a:r>
                <a:r>
                  <a:rPr lang="en-US" altLang="zh-CN" sz="4400" dirty="0"/>
                  <a:t>the widths of the new modes </a:t>
                </a:r>
                <a:endParaRPr lang="en-US" altLang="zh-CN" sz="4400" dirty="0" smtClean="0"/>
              </a:p>
              <a:p>
                <a:pPr marL="0" indent="0">
                  <a:buNone/>
                </a:pPr>
                <a:endParaRPr lang="en-US" altLang="zh-CN" sz="4400" dirty="0"/>
              </a:p>
              <a:p>
                <a:pPr marL="0" indent="0">
                  <a:buNone/>
                </a:pPr>
                <a:endParaRPr lang="en-US" altLang="zh-CN" sz="4400" dirty="0" smtClean="0"/>
              </a:p>
              <a:p>
                <a:pPr marL="0" indent="0">
                  <a:buNone/>
                </a:pPr>
                <a:endParaRPr lang="en-US" altLang="zh-CN" sz="4400" dirty="0"/>
              </a:p>
              <a:p>
                <a:pPr marL="0" indent="0">
                  <a:buNone/>
                </a:pPr>
                <a:r>
                  <a:rPr lang="en-US" altLang="zh-CN" sz="4400" dirty="0"/>
                  <a:t>This condition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to be </a:t>
                </a:r>
                <a:r>
                  <a:rPr lang="en-US" altLang="zh-CN" sz="4400" dirty="0"/>
                  <a:t>as large as possible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</a:t>
                </a:r>
                <a:r>
                  <a:rPr lang="en-US" altLang="zh-CN" sz="4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44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4400" dirty="0" smtClean="0"/>
                  <a:t> </a:t>
                </a:r>
                <a:r>
                  <a:rPr lang="en-US" altLang="zh-CN" sz="4400" dirty="0"/>
                  <a:t>to be as small </a:t>
                </a:r>
                <a:r>
                  <a:rPr lang="en-US" altLang="zh-CN" sz="4400" dirty="0" smtClean="0"/>
                  <a:t>as possible.</a:t>
                </a:r>
                <a:r>
                  <a:rPr lang="en-US" altLang="zh-CN" sz="4400" dirty="0"/>
                  <a:t/>
                </a:r>
                <a:br>
                  <a:rPr lang="en-US" altLang="zh-CN" sz="4400" dirty="0"/>
                </a:br>
                <a:r>
                  <a:rPr lang="en-US" altLang="zh-CN" sz="3400" dirty="0"/>
                  <a:t/>
                </a:r>
                <a:br>
                  <a:rPr lang="en-US" altLang="zh-CN" sz="3400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372" y="1801813"/>
                <a:ext cx="8476724" cy="4233227"/>
              </a:xfrm>
              <a:blipFill rotWithShape="0">
                <a:blip r:embed="rId2"/>
                <a:stretch>
                  <a:fillRect l="-1150" t="-3314" r="-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188" y="2249424"/>
            <a:ext cx="3086193" cy="4438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89" y="3762879"/>
            <a:ext cx="2476190" cy="4380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61610" y="316688"/>
            <a:ext cx="389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Theoretical Part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09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0" y="1545923"/>
            <a:ext cx="4621041" cy="40435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4904" y="1905700"/>
                <a:ext cx="4014216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Since </a:t>
                </a:r>
                <a:r>
                  <a:rPr lang="en-US" altLang="zh-CN" sz="2400" dirty="0"/>
                  <a:t>plasmonic </a:t>
                </a:r>
                <a:r>
                  <a:rPr lang="en-US" altLang="zh-CN" sz="2400" dirty="0" smtClean="0"/>
                  <a:t>nanostructures</a:t>
                </a:r>
              </a:p>
              <a:p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with sharp tips facilitate</a:t>
                </a:r>
                <a:br>
                  <a:rPr lang="en-US" altLang="zh-CN" sz="2400" dirty="0"/>
                </a:br>
                <a:r>
                  <a:rPr lang="en-US" altLang="zh-CN" sz="2400" dirty="0"/>
                  <a:t>the reduction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for </a:t>
                </a:r>
                <a:r>
                  <a:rPr lang="en-US" altLang="zh-CN" sz="2400" dirty="0" smtClean="0"/>
                  <a:t>the</a:t>
                </a:r>
              </a:p>
              <a:p>
                <a:r>
                  <a:rPr lang="en-US" altLang="zh-CN" sz="2400" dirty="0" smtClean="0"/>
                  <a:t>plasmon mode, they </a:t>
                </a:r>
                <a:r>
                  <a:rPr lang="en-US" altLang="zh-CN" sz="2400" dirty="0"/>
                  <a:t>utilized</a:t>
                </a:r>
                <a:br>
                  <a:rPr lang="en-US" altLang="zh-CN" sz="2400" dirty="0"/>
                </a:br>
                <a:r>
                  <a:rPr lang="en-US" altLang="zh-CN" sz="2400" dirty="0"/>
                  <a:t>Ag nanoshells to </a:t>
                </a:r>
                <a:r>
                  <a:rPr lang="en-US" altLang="zh-CN" sz="2400" dirty="0" smtClean="0"/>
                  <a:t>coat</a:t>
                </a:r>
              </a:p>
              <a:p>
                <a:r>
                  <a:rPr lang="en-US" altLang="zh-CN" sz="2400" dirty="0" smtClean="0"/>
                  <a:t>Au </a:t>
                </a:r>
                <a:r>
                  <a:rPr lang="en-US" altLang="zh-CN" sz="2400" dirty="0"/>
                  <a:t>NRs and </a:t>
                </a:r>
                <a:r>
                  <a:rPr lang="en-US" altLang="zh-CN" sz="2400" dirty="0" smtClean="0"/>
                  <a:t>to construct</a:t>
                </a:r>
              </a:p>
              <a:p>
                <a:r>
                  <a:rPr lang="en-US" altLang="zh-CN" sz="2400" dirty="0" err="1" smtClean="0"/>
                  <a:t>Au@Ag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NR cuboids. 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" y="1905700"/>
                <a:ext cx="4014216" cy="3323987"/>
              </a:xfrm>
              <a:prstGeom prst="rect">
                <a:avLst/>
              </a:prstGeom>
              <a:blipFill rotWithShape="0">
                <a:blip r:embed="rId3"/>
                <a:stretch>
                  <a:fillRect l="-2432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292372" y="389840"/>
            <a:ext cx="389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Experimental Result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966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44" y="974615"/>
            <a:ext cx="5781260" cy="4339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892" y="5463902"/>
            <a:ext cx="3415176" cy="86990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2372" y="389840"/>
            <a:ext cx="389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Experimental Result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568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9" y="974615"/>
            <a:ext cx="6172200" cy="45797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372" y="389840"/>
            <a:ext cx="389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Experimental Result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81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3776" y="466344"/>
            <a:ext cx="4736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41248" y="1773936"/>
                <a:ext cx="7479792" cy="3035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sz="2800" dirty="0" smtClean="0"/>
                  <a:t>A criterion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𝑁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  for strong coupling was obtained.</a:t>
                </a:r>
              </a:p>
              <a:p>
                <a:endParaRPr lang="en-US" altLang="zh-CN" sz="1600" dirty="0" smtClean="0"/>
              </a:p>
              <a:p>
                <a:r>
                  <a:rPr lang="en-US" altLang="zh-CN" sz="2800" dirty="0" smtClean="0"/>
                  <a:t>2. Strong light-matter interaction in open </a:t>
                </a:r>
                <a:r>
                  <a:rPr lang="en-US" altLang="zh-CN" sz="2800" dirty="0" err="1" smtClean="0"/>
                  <a:t>plasmonic</a:t>
                </a:r>
                <a:r>
                  <a:rPr lang="en-US" altLang="zh-CN" sz="2800" dirty="0" smtClean="0"/>
                  <a:t> </a:t>
                </a:r>
                <a:r>
                  <a:rPr lang="en-US" altLang="zh-CN" sz="2800" dirty="0" err="1" smtClean="0"/>
                  <a:t>nanocavities</a:t>
                </a:r>
                <a:r>
                  <a:rPr lang="en-US" altLang="zh-CN" sz="2800" dirty="0" smtClean="0"/>
                  <a:t> at room temperature can be achieved.</a:t>
                </a:r>
              </a:p>
              <a:p>
                <a:pPr marL="342900" indent="-342900"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8" y="1773936"/>
                <a:ext cx="7479792" cy="3035254"/>
              </a:xfrm>
              <a:prstGeom prst="rect">
                <a:avLst/>
              </a:prstGeom>
              <a:blipFill rotWithShape="0"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64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Jaynes-Cummings ladder</a:t>
            </a:r>
            <a:endParaRPr lang="en-US" altLang="zh-CN" dirty="0"/>
          </a:p>
          <a:p>
            <a:r>
              <a:rPr lang="en-US" altLang="zh-CN" dirty="0" smtClean="0"/>
              <a:t>Quantum information processing</a:t>
            </a:r>
          </a:p>
          <a:p>
            <a:r>
              <a:rPr lang="en-US" altLang="zh-CN" dirty="0"/>
              <a:t>Thresholdless lasing and lasing without population inversion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5186" y="338328"/>
            <a:ext cx="6046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Outlook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2578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30352" y="32004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References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9224" y="1234440"/>
            <a:ext cx="75346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1. Strong </a:t>
            </a:r>
            <a:r>
              <a:rPr lang="en-US" altLang="zh-CN" i="1" dirty="0"/>
              <a:t>Light-Matter Interactions in Single Open </a:t>
            </a:r>
            <a:r>
              <a:rPr lang="en-US" altLang="zh-CN" i="1" dirty="0" err="1"/>
              <a:t>Plasmonic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Nanocavities</a:t>
            </a:r>
            <a:r>
              <a:rPr lang="en-US" altLang="zh-CN" i="1" dirty="0"/>
              <a:t> </a:t>
            </a:r>
            <a:r>
              <a:rPr lang="en-US" altLang="zh-CN" i="1" dirty="0" smtClean="0"/>
              <a:t>at </a:t>
            </a:r>
            <a:r>
              <a:rPr lang="en-US" altLang="zh-CN" i="1" dirty="0"/>
              <a:t>the Quantum Optics </a:t>
            </a:r>
            <a:r>
              <a:rPr lang="en-US" altLang="zh-CN" i="1" dirty="0" smtClean="0"/>
              <a:t>Limit, R. Liu, X. Wang, 2017</a:t>
            </a:r>
          </a:p>
          <a:p>
            <a:endParaRPr lang="en-US" altLang="zh-CN" sz="800" i="1" dirty="0" smtClean="0"/>
          </a:p>
          <a:p>
            <a:r>
              <a:rPr lang="en-US" altLang="zh-CN" i="1" dirty="0" smtClean="0"/>
              <a:t>2. Quantum </a:t>
            </a:r>
            <a:r>
              <a:rPr lang="en-US" altLang="zh-CN" i="1" dirty="0" err="1" smtClean="0"/>
              <a:t>Plasmonics</a:t>
            </a:r>
            <a:r>
              <a:rPr lang="en-US" altLang="zh-CN" i="1" dirty="0" smtClean="0"/>
              <a:t>, S. I.  </a:t>
            </a:r>
            <a:r>
              <a:rPr lang="en-US" altLang="zh-CN" i="1" dirty="0" err="1" smtClean="0"/>
              <a:t>Bozhevolney</a:t>
            </a:r>
            <a:r>
              <a:rPr lang="en-US" altLang="zh-CN" i="1" dirty="0" smtClean="0"/>
              <a:t>, L. Martin-Moreno, F. Garcia-Vidal, 2017</a:t>
            </a:r>
          </a:p>
          <a:p>
            <a:endParaRPr lang="en-US" altLang="zh-CN" sz="800" i="1" dirty="0" smtClean="0"/>
          </a:p>
          <a:p>
            <a:r>
              <a:rPr lang="en-US" altLang="zh-CN" i="1" dirty="0" smtClean="0"/>
              <a:t>3</a:t>
            </a:r>
            <a:r>
              <a:rPr lang="en-US" altLang="zh-CN" i="1" dirty="0"/>
              <a:t>. Strong coupling between surface </a:t>
            </a:r>
            <a:r>
              <a:rPr lang="en-US" altLang="zh-CN" i="1" dirty="0" err="1" smtClean="0"/>
              <a:t>plasmon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polaritons</a:t>
            </a:r>
            <a:r>
              <a:rPr lang="en-US" altLang="zh-CN" i="1" dirty="0" smtClean="0"/>
              <a:t> </a:t>
            </a:r>
            <a:r>
              <a:rPr lang="en-US" altLang="zh-CN" i="1" dirty="0"/>
              <a:t>and emitters: a </a:t>
            </a:r>
            <a:r>
              <a:rPr lang="en-US" altLang="zh-CN" i="1" dirty="0" smtClean="0"/>
              <a:t>review, P. </a:t>
            </a:r>
            <a:r>
              <a:rPr lang="en-US" altLang="zh-CN" i="1" dirty="0" err="1" smtClean="0"/>
              <a:t>Törmä</a:t>
            </a:r>
            <a:r>
              <a:rPr lang="en-US" altLang="zh-CN" i="1" dirty="0" smtClean="0"/>
              <a:t>, W. L. Barnes, 2015</a:t>
            </a:r>
          </a:p>
          <a:p>
            <a:endParaRPr lang="en-US" altLang="zh-CN" sz="800" i="1" dirty="0" smtClean="0"/>
          </a:p>
          <a:p>
            <a:r>
              <a:rPr lang="en-US" altLang="zh-CN" i="1" dirty="0" smtClean="0"/>
              <a:t>4. Single-molecule strong coupling at room temperature in </a:t>
            </a:r>
            <a:r>
              <a:rPr lang="en-US" altLang="zh-CN" i="1" dirty="0" err="1" smtClean="0"/>
              <a:t>plasmonic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nanocavities</a:t>
            </a:r>
            <a:r>
              <a:rPr lang="en-US" altLang="zh-CN" i="1" dirty="0"/>
              <a:t>, </a:t>
            </a:r>
            <a:r>
              <a:rPr lang="en-US" altLang="zh-CN" i="1" dirty="0" smtClean="0"/>
              <a:t>R. </a:t>
            </a:r>
            <a:r>
              <a:rPr lang="en-US" altLang="zh-CN" i="1" dirty="0" err="1" smtClean="0"/>
              <a:t>Chikkaraddy</a:t>
            </a:r>
            <a:r>
              <a:rPr lang="en-US" altLang="zh-CN" i="1" dirty="0" smtClean="0"/>
              <a:t>, J. </a:t>
            </a:r>
            <a:r>
              <a:rPr lang="en-US" altLang="zh-CN" i="1" dirty="0"/>
              <a:t>J. </a:t>
            </a:r>
            <a:r>
              <a:rPr lang="en-US" altLang="zh-CN" i="1" dirty="0" err="1" smtClean="0"/>
              <a:t>Baumberg</a:t>
            </a:r>
            <a:r>
              <a:rPr lang="en-US" altLang="zh-CN" i="1" dirty="0" smtClean="0"/>
              <a:t>, 2016</a:t>
            </a:r>
          </a:p>
          <a:p>
            <a:endParaRPr lang="en-US" altLang="zh-CN" sz="800" i="1" dirty="0" smtClean="0"/>
          </a:p>
          <a:p>
            <a:r>
              <a:rPr lang="en-US" altLang="zh-CN" i="1" dirty="0" smtClean="0"/>
              <a:t>5. Photon </a:t>
            </a:r>
            <a:r>
              <a:rPr lang="en-US" altLang="zh-CN" i="1" dirty="0"/>
              <a:t>statistics of a cavity-QED laser: A comment on the laser–phase-transition analogy, P.R. Rice, H.J. </a:t>
            </a:r>
            <a:r>
              <a:rPr lang="en-US" altLang="zh-CN" i="1" dirty="0" smtClean="0"/>
              <a:t>Carmichael, 1994</a:t>
            </a:r>
          </a:p>
          <a:p>
            <a:endParaRPr lang="en-US" altLang="zh-CN" sz="800" i="1" dirty="0" smtClean="0"/>
          </a:p>
          <a:p>
            <a:r>
              <a:rPr lang="en-US" altLang="zh-CN" i="1" dirty="0" smtClean="0"/>
              <a:t>6</a:t>
            </a:r>
            <a:r>
              <a:rPr lang="en-US" altLang="zh-CN" i="1" dirty="0"/>
              <a:t>. Lasers without inversion: A closed lifetime broadened </a:t>
            </a:r>
            <a:r>
              <a:rPr lang="en-US" altLang="zh-CN" i="1" dirty="0" smtClean="0"/>
              <a:t>system</a:t>
            </a:r>
            <a:r>
              <a:rPr lang="en-US" altLang="zh-CN" i="1" dirty="0"/>
              <a:t>, A. </a:t>
            </a:r>
            <a:r>
              <a:rPr lang="en-US" altLang="zh-CN" i="1" dirty="0" err="1"/>
              <a:t>Imamoglu</a:t>
            </a:r>
            <a:r>
              <a:rPr lang="en-US" altLang="zh-CN" i="1" dirty="0"/>
              <a:t>, J.E. Field, S.E. </a:t>
            </a:r>
            <a:r>
              <a:rPr lang="en-US" altLang="zh-CN" i="1" dirty="0" smtClean="0"/>
              <a:t>Harris, 1991</a:t>
            </a:r>
            <a:endParaRPr lang="en-US" altLang="zh-CN" i="1" dirty="0"/>
          </a:p>
          <a:p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/>
            </a:r>
            <a:br>
              <a:rPr lang="en-US" altLang="zh-CN" i="1" dirty="0"/>
            </a:b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05191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288" y="261563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 smtClean="0"/>
              <a:t>Thank you!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1579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4632" y="301752"/>
            <a:ext cx="2020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Outline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868680" y="1773936"/>
            <a:ext cx="7278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 Motivation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2. Theoretical background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3. Work about molecules plasmon strong coupling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4. Outlook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982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540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Interactions </a:t>
            </a:r>
            <a:r>
              <a:rPr lang="en-US" altLang="zh-CN" dirty="0"/>
              <a:t>between individual two-level systems and resonating cavities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/>
              <a:t>cryogenic </a:t>
            </a:r>
            <a:r>
              <a:rPr lang="en-US" altLang="zh-CN" dirty="0" smtClean="0"/>
              <a:t>temperature</a:t>
            </a:r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/>
              <a:t>ultrahigh vacuum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Strong coupling </a:t>
            </a:r>
            <a:r>
              <a:rPr lang="en-US" altLang="zh-CN" dirty="0" smtClean="0"/>
              <a:t>between SPP </a:t>
            </a:r>
            <a:r>
              <a:rPr lang="en-US" altLang="zh-CN" dirty="0"/>
              <a:t>and emitters </a:t>
            </a:r>
            <a:r>
              <a:rPr lang="en-US" altLang="zh-CN" dirty="0" smtClean="0"/>
              <a:t>within an open cavity </a:t>
            </a:r>
          </a:p>
          <a:p>
            <a:pPr marL="0" indent="0">
              <a:buNone/>
            </a:pPr>
            <a:r>
              <a:rPr lang="en-US" altLang="zh-CN" dirty="0" smtClean="0"/>
              <a:t>	- </a:t>
            </a:r>
            <a:r>
              <a:rPr lang="en-US" altLang="zh-CN" dirty="0"/>
              <a:t>subwavelength </a:t>
            </a:r>
            <a:r>
              <a:rPr lang="en-US" altLang="zh-CN" dirty="0" smtClean="0"/>
              <a:t>scales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room temperature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 lowered fabricating difficulty</a:t>
            </a:r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12064" y="310896"/>
            <a:ext cx="265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Motivation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145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05890" y="2132566"/>
            <a:ext cx="6631686" cy="4351338"/>
          </a:xfrm>
        </p:spPr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emperature requirement for strong coupling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250277"/>
            <a:ext cx="5964174" cy="430228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920" y="370669"/>
            <a:ext cx="395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Motivation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4002" y="285589"/>
            <a:ext cx="623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SPP and coupling with single emitter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34" y="1323580"/>
            <a:ext cx="4920802" cy="1876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949773" y="3395806"/>
                <a:ext cx="5395323" cy="887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+ℏ</m:t>
                      </m:r>
                      <m:r>
                        <a:rPr lang="zh-CN" alt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defTabSz="342900"/>
                <a:r>
                  <a:rPr lang="en-US" altLang="zh-CN" dirty="0" smtClean="0"/>
                  <a:t>  g -coupling coefficient, proportional to dipole moment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773" y="3395806"/>
                <a:ext cx="5395323" cy="887935"/>
              </a:xfrm>
              <a:prstGeom prst="rect">
                <a:avLst/>
              </a:prstGeom>
              <a:blipFill rotWithShape="0">
                <a:blip r:embed="rId4"/>
                <a:stretch>
                  <a:fillRect r="-113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584850" y="4976438"/>
                <a:ext cx="3515770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50" y="4976438"/>
                <a:ext cx="3515770" cy="5542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489847" y="5530692"/>
                <a:ext cx="5960649" cy="749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847" y="5530692"/>
                <a:ext cx="5960649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75405" y="4247837"/>
                <a:ext cx="1334660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405" y="4247837"/>
                <a:ext cx="1334660" cy="764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32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2240" y="254694"/>
            <a:ext cx="4925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Rabi splitting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97935" y="1316140"/>
                <a:ext cx="429290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35" y="1316140"/>
                <a:ext cx="4292906" cy="714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92613" y="2176167"/>
                <a:ext cx="429822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13" y="2176167"/>
                <a:ext cx="4298228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11460" y="3431216"/>
                <a:ext cx="2777363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60" y="3431216"/>
                <a:ext cx="2777363" cy="427746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248808" y="4056348"/>
                <a:ext cx="3140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Resonance: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808" y="4056348"/>
                <a:ext cx="314001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000443" y="4836939"/>
                <a:ext cx="2277373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=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43" y="4836939"/>
                <a:ext cx="2277373" cy="393121"/>
              </a:xfrm>
              <a:prstGeom prst="rect">
                <a:avLst/>
              </a:prstGeom>
              <a:blipFill rotWithShape="0">
                <a:blip r:embed="rId6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766872" y="3062649"/>
            <a:ext cx="148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Rabi splitting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35" y="3103588"/>
            <a:ext cx="386367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950" y="218861"/>
            <a:ext cx="6409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Many emitters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78685" y="1203730"/>
                <a:ext cx="4682972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𝑒𝑔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685" y="1203730"/>
                <a:ext cx="4682972" cy="5186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808544" y="1725631"/>
                <a:ext cx="12773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544" y="1725631"/>
                <a:ext cx="1277337" cy="778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195627" y="1733868"/>
                <a:ext cx="134947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627" y="1733868"/>
                <a:ext cx="1349472" cy="7789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856742" y="3026308"/>
                <a:ext cx="141250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742" y="3026308"/>
                <a:ext cx="1412502" cy="5167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932350" y="3076168"/>
                <a:ext cx="1876026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50" y="3076168"/>
                <a:ext cx="1876026" cy="360868"/>
              </a:xfrm>
              <a:prstGeom prst="rect">
                <a:avLst/>
              </a:prstGeom>
              <a:blipFill rotWithShape="0">
                <a:blip r:embed="rId7"/>
                <a:stretch>
                  <a:fillRect l="-2273" r="-16883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931653" y="2522521"/>
            <a:ext cx="720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Large emitter number and low excited numbers, treated as bosonic system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25264" y="3548250"/>
                <a:ext cx="6815834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4" y="3548250"/>
                <a:ext cx="6815834" cy="62235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3318"/>
          <a:stretch/>
        </p:blipFill>
        <p:spPr>
          <a:xfrm>
            <a:off x="5056607" y="4295407"/>
            <a:ext cx="2884491" cy="2124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67201" y="4836940"/>
                <a:ext cx="2569165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ad>
                        <m:radPr>
                          <m:deg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201" y="4836940"/>
                <a:ext cx="2569165" cy="96007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4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4067" y="302359"/>
            <a:ext cx="6150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Strong Coupling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45719" y="4713420"/>
            <a:ext cx="563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Rabi split is experimentally observable when splitting is larger than the energy linewidth.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834" y="1448435"/>
            <a:ext cx="3065510" cy="24124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55" y="1448435"/>
            <a:ext cx="3016115" cy="24124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45719" y="3872048"/>
            <a:ext cx="175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Weak coupling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88815" y="3872048"/>
            <a:ext cx="181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Strong coupling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7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66928" y="448056"/>
            <a:ext cx="38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Paper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137183"/>
            <a:ext cx="7324344" cy="52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0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434</Words>
  <Application>Microsoft Office PowerPoint</Application>
  <PresentationFormat>全屏显示(4:3)</PresentationFormat>
  <Paragraphs>113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Cambria Math</vt:lpstr>
      <vt:lpstr>Office 主题</vt:lpstr>
      <vt:lpstr>Strong Coupling between Molecules and Plasmonic Nanostructures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Coupling between Molecules and Plasmonic Nanostructures</dc:title>
  <dc:creator>ALIENWARE</dc:creator>
  <cp:lastModifiedBy>程浩天</cp:lastModifiedBy>
  <cp:revision>28</cp:revision>
  <dcterms:created xsi:type="dcterms:W3CDTF">2017-11-26T07:55:48Z</dcterms:created>
  <dcterms:modified xsi:type="dcterms:W3CDTF">2017-11-28T03:03:22Z</dcterms:modified>
</cp:coreProperties>
</file>