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57" r:id="rId6"/>
    <p:sldId id="269" r:id="rId7"/>
    <p:sldId id="258" r:id="rId8"/>
    <p:sldId id="270" r:id="rId9"/>
    <p:sldId id="271" r:id="rId10"/>
    <p:sldId id="272" r:id="rId11"/>
    <p:sldId id="273" r:id="rId12"/>
    <p:sldId id="274"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7" d="100"/>
          <a:sy n="67" d="100"/>
        </p:scale>
        <p:origin x="644" y="5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4/5/2022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4/5/2022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ltLang="zh-CN"/>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4/5/2022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ltLang="zh-CN"/>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4/5/2022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ltLang="zh-CN"/>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ltLang="zh-CN"/>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ltLang="zh-CN"/>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ltLang="zh-CN"/>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4/5/2022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4/5/2022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4/5/2022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4/5/2022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4/5/2022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ltLang="zh-CN"/>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4/5/2022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ltLang="zh-CN"/>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4/5/2022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Frequency" TargetMode="External"/><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Fused_quartz"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818513" y="2228912"/>
            <a:ext cx="5734050" cy="2219691"/>
          </a:xfrm>
        </p:spPr>
        <p:txBody>
          <a:bodyPr anchor="ctr">
            <a:normAutofit/>
          </a:bodyPr>
          <a:lstStyle/>
          <a:p>
            <a:r>
              <a:rPr lang="zh-CN" altLang="en-US" sz="2800" dirty="0"/>
              <a:t>激光器原理</a:t>
            </a:r>
            <a:endParaRPr lang="en-US" sz="2800" dirty="0"/>
          </a:p>
        </p:txBody>
      </p:sp>
      <p:sp>
        <p:nvSpPr>
          <p:cNvPr id="7" name="Subtitle 6"/>
          <p:cNvSpPr>
            <a:spLocks noGrp="1"/>
          </p:cNvSpPr>
          <p:nvPr>
            <p:ph type="subTitle" idx="1"/>
          </p:nvPr>
        </p:nvSpPr>
        <p:spPr>
          <a:xfrm>
            <a:off x="1818513" y="3683109"/>
            <a:ext cx="5734050" cy="955565"/>
          </a:xfrm>
        </p:spPr>
        <p:txBody>
          <a:bodyPr/>
          <a:lstStyle/>
          <a:p>
            <a:r>
              <a:rPr lang="zh-CN" altLang="en-US" dirty="0">
                <a:latin typeface="KaiTi" panose="02010609060101010101" pitchFamily="49" charset="-122"/>
                <a:ea typeface="KaiTi" panose="02010609060101010101" pitchFamily="49" charset="-122"/>
              </a:rPr>
              <a:t>物理学院 吴熙楠</a:t>
            </a:r>
            <a:endParaRPr lang="en-US" dirty="0">
              <a:latin typeface="KaiTi" panose="02010609060101010101" pitchFamily="49" charset="-122"/>
              <a:ea typeface="KaiTi" panose="02010609060101010101" pitchFamily="49" charset="-122"/>
            </a:endParaRPr>
          </a:p>
        </p:txBody>
      </p:sp>
      <p:pic>
        <p:nvPicPr>
          <p:cNvPr id="11" name="Picture Placeholder 10">
            <a:extLst>
              <a:ext uri="{FF2B5EF4-FFF2-40B4-BE49-F238E27FC236}">
                <a16:creationId xmlns:a16="http://schemas.microsoft.com/office/drawing/2014/main" id="{DFAE336A-BCB1-4655-839E-C641791F352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392" r="4392"/>
          <a:stretch>
            <a:fillRect/>
          </a:stretch>
        </p:blipFill>
        <p:spPr>
          <a:xfrm>
            <a:off x="4610099" y="1324768"/>
            <a:ext cx="7400925" cy="4208463"/>
          </a:xfr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C679-6CE1-496D-ADEF-A83C7147974E}"/>
              </a:ext>
            </a:extLst>
          </p:cNvPr>
          <p:cNvSpPr>
            <a:spLocks noGrp="1"/>
          </p:cNvSpPr>
          <p:nvPr>
            <p:ph type="title"/>
          </p:nvPr>
        </p:nvSpPr>
        <p:spPr/>
        <p:txBody>
          <a:bodyPr/>
          <a:lstStyle/>
          <a:p>
            <a:r>
              <a:rPr lang="zh-CN" altLang="en-US" dirty="0"/>
              <a:t>双共振振荡器</a:t>
            </a:r>
          </a:p>
        </p:txBody>
      </p:sp>
      <p:pic>
        <p:nvPicPr>
          <p:cNvPr id="8" name="Picture 7">
            <a:extLst>
              <a:ext uri="{FF2B5EF4-FFF2-40B4-BE49-F238E27FC236}">
                <a16:creationId xmlns:a16="http://schemas.microsoft.com/office/drawing/2014/main" id="{CA0F4FCE-1E14-4462-A49E-C87649DED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1404937"/>
            <a:ext cx="9067800" cy="1209675"/>
          </a:xfrm>
          <a:prstGeom prst="rect">
            <a:avLst/>
          </a:prstGeom>
        </p:spPr>
      </p:pic>
      <p:pic>
        <p:nvPicPr>
          <p:cNvPr id="12" name="Picture 11">
            <a:extLst>
              <a:ext uri="{FF2B5EF4-FFF2-40B4-BE49-F238E27FC236}">
                <a16:creationId xmlns:a16="http://schemas.microsoft.com/office/drawing/2014/main" id="{0758D3B2-C1D7-42C4-BDEC-E351C089A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2762250"/>
            <a:ext cx="4543425" cy="1143000"/>
          </a:xfrm>
          <a:prstGeom prst="rect">
            <a:avLst/>
          </a:prstGeom>
        </p:spPr>
      </p:pic>
      <p:pic>
        <p:nvPicPr>
          <p:cNvPr id="14" name="Picture 13">
            <a:extLst>
              <a:ext uri="{FF2B5EF4-FFF2-40B4-BE49-F238E27FC236}">
                <a16:creationId xmlns:a16="http://schemas.microsoft.com/office/drawing/2014/main" id="{48665436-3FC1-48E9-86D2-D036D2CDF7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8325" y="2762250"/>
            <a:ext cx="5495925" cy="1181100"/>
          </a:xfrm>
          <a:prstGeom prst="rect">
            <a:avLst/>
          </a:prstGeom>
        </p:spPr>
      </p:pic>
      <p:pic>
        <p:nvPicPr>
          <p:cNvPr id="16" name="Picture 15">
            <a:extLst>
              <a:ext uri="{FF2B5EF4-FFF2-40B4-BE49-F238E27FC236}">
                <a16:creationId xmlns:a16="http://schemas.microsoft.com/office/drawing/2014/main" id="{173F0058-337C-4E30-A3D6-7D9AE9781E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4900" y="3905250"/>
            <a:ext cx="3933825" cy="1438275"/>
          </a:xfrm>
          <a:prstGeom prst="rect">
            <a:avLst/>
          </a:prstGeom>
        </p:spPr>
      </p:pic>
      <p:pic>
        <p:nvPicPr>
          <p:cNvPr id="18" name="Picture 17">
            <a:extLst>
              <a:ext uri="{FF2B5EF4-FFF2-40B4-BE49-F238E27FC236}">
                <a16:creationId xmlns:a16="http://schemas.microsoft.com/office/drawing/2014/main" id="{4EE89B7C-1DF7-4316-AF7F-4AE54A10B7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8725" y="3905250"/>
            <a:ext cx="6391275" cy="2028825"/>
          </a:xfrm>
          <a:prstGeom prst="rect">
            <a:avLst/>
          </a:prstGeom>
        </p:spPr>
      </p:pic>
    </p:spTree>
    <p:extLst>
      <p:ext uri="{BB962C8B-B14F-4D97-AF65-F5344CB8AC3E}">
        <p14:creationId xmlns:p14="http://schemas.microsoft.com/office/powerpoint/2010/main" val="3156836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B82F-C090-4011-B969-4462DD180C83}"/>
              </a:ext>
            </a:extLst>
          </p:cNvPr>
          <p:cNvSpPr>
            <a:spLocks noGrp="1"/>
          </p:cNvSpPr>
          <p:nvPr>
            <p:ph type="title"/>
          </p:nvPr>
        </p:nvSpPr>
        <p:spPr/>
        <p:txBody>
          <a:bodyPr/>
          <a:lstStyle/>
          <a:p>
            <a:r>
              <a:rPr lang="zh-CN" altLang="en-US" dirty="0"/>
              <a:t>脉冲激光</a:t>
            </a:r>
          </a:p>
        </p:txBody>
      </p:sp>
      <p:sp>
        <p:nvSpPr>
          <p:cNvPr id="3" name="Content Placeholder 2">
            <a:extLst>
              <a:ext uri="{FF2B5EF4-FFF2-40B4-BE49-F238E27FC236}">
                <a16:creationId xmlns:a16="http://schemas.microsoft.com/office/drawing/2014/main" id="{2DA25B1A-796A-4177-AE2E-1A4B183F3518}"/>
              </a:ext>
            </a:extLst>
          </p:cNvPr>
          <p:cNvSpPr>
            <a:spLocks noGrp="1"/>
          </p:cNvSpPr>
          <p:nvPr>
            <p:ph idx="1"/>
          </p:nvPr>
        </p:nvSpPr>
        <p:spPr/>
        <p:txBody>
          <a:bodyPr>
            <a:normAutofit lnSpcReduction="10000"/>
          </a:bodyPr>
          <a:lstStyle/>
          <a:p>
            <a:r>
              <a:rPr lang="en-US" altLang="zh-CN" dirty="0">
                <a:latin typeface="KaiTi" panose="02010609060101010101" pitchFamily="49" charset="-122"/>
                <a:ea typeface="KaiTi" panose="02010609060101010101" pitchFamily="49" charset="-122"/>
              </a:rPr>
              <a:t>Q</a:t>
            </a:r>
            <a:r>
              <a:rPr lang="zh-CN" altLang="en-US" dirty="0">
                <a:latin typeface="KaiTi" panose="02010609060101010101" pitchFamily="49" charset="-122"/>
                <a:ea typeface="KaiTi" panose="02010609060101010101" pitchFamily="49" charset="-122"/>
              </a:rPr>
              <a:t>开关，有时被称为巨型脉冲形成或</a:t>
            </a:r>
            <a:r>
              <a:rPr lang="en-US" altLang="zh-CN" dirty="0">
                <a:latin typeface="KaiTi" panose="02010609060101010101" pitchFamily="49" charset="-122"/>
                <a:ea typeface="KaiTi" panose="02010609060101010101" pitchFamily="49" charset="-122"/>
              </a:rPr>
              <a:t>Q</a:t>
            </a:r>
            <a:r>
              <a:rPr lang="zh-CN" altLang="en-US" dirty="0">
                <a:latin typeface="KaiTi" panose="02010609060101010101" pitchFamily="49" charset="-122"/>
                <a:ea typeface="KaiTi" panose="02010609060101010101" pitchFamily="49" charset="-122"/>
              </a:rPr>
              <a:t>破坏，是一种可以制造激光产生脉冲输出光束的技术。该技术允许产生具有极高（千兆瓦）峰值功率的光脉冲，远高于同一激光器在连续波（恒定输出）模式下运行时产生的光脉冲。</a:t>
            </a:r>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使激光谐振腔的损耗因子 </a:t>
            </a:r>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或 </a:t>
            </a:r>
            <a:r>
              <a:rPr lang="en-US" altLang="zh-CN" dirty="0">
                <a:latin typeface="KaiTi" panose="02010609060101010101" pitchFamily="49" charset="-122"/>
                <a:ea typeface="KaiTi" panose="02010609060101010101" pitchFamily="49" charset="-122"/>
              </a:rPr>
              <a:t>Q </a:t>
            </a:r>
            <a:r>
              <a:rPr lang="zh-CN" altLang="en-US" dirty="0">
                <a:latin typeface="KaiTi" panose="02010609060101010101" pitchFamily="49" charset="-122"/>
                <a:ea typeface="KaiTi" panose="02010609060101010101" pitchFamily="49" charset="-122"/>
              </a:rPr>
              <a:t>值</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按照规定的程序变化</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在泵浦激励刚开始时</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使激光腔具有高损耗因子 </a:t>
            </a:r>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低 </a:t>
            </a:r>
            <a:r>
              <a:rPr lang="en-US" altLang="zh-CN" dirty="0">
                <a:latin typeface="KaiTi" panose="02010609060101010101" pitchFamily="49" charset="-122"/>
                <a:ea typeface="KaiTi" panose="02010609060101010101" pitchFamily="49" charset="-122"/>
              </a:rPr>
              <a:t>Q </a:t>
            </a:r>
            <a:r>
              <a:rPr lang="zh-CN" altLang="en-US" dirty="0">
                <a:latin typeface="KaiTi" panose="02010609060101010101" pitchFamily="49" charset="-122"/>
                <a:ea typeface="KaiTi" panose="02010609060101010101" pitchFamily="49" charset="-122"/>
              </a:rPr>
              <a:t>值</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此时激光器由于阈值高不能产生激光振荡</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于是增益介质中的粒子不断从泵浦光获得能量并在上能级积累高粒子数</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然后在特定时刻</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使腔的损耗因子突然降低 </a:t>
            </a:r>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高 </a:t>
            </a:r>
            <a:r>
              <a:rPr lang="en-US" altLang="zh-CN" dirty="0">
                <a:latin typeface="KaiTi" panose="02010609060101010101" pitchFamily="49" charset="-122"/>
                <a:ea typeface="KaiTi" panose="02010609060101010101" pitchFamily="49" charset="-122"/>
              </a:rPr>
              <a:t>Q </a:t>
            </a:r>
            <a:r>
              <a:rPr lang="zh-CN" altLang="en-US" dirty="0">
                <a:latin typeface="KaiTi" panose="02010609060101010101" pitchFamily="49" charset="-122"/>
                <a:ea typeface="KaiTi" panose="02010609060101010101" pitchFamily="49" charset="-122"/>
              </a:rPr>
              <a:t>值</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激光阈值也随之突然降低</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受激辐射极为迅速地增加。于是在极短时间内</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上能级储存的大部分粒子的能量转变为激光能量</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形成一个很强的激光巨脉冲输出</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即调 </a:t>
            </a:r>
            <a:r>
              <a:rPr lang="en-US" altLang="zh-CN" dirty="0">
                <a:latin typeface="KaiTi" panose="02010609060101010101" pitchFamily="49" charset="-122"/>
                <a:ea typeface="KaiTi" panose="02010609060101010101" pitchFamily="49" charset="-122"/>
              </a:rPr>
              <a:t>Q </a:t>
            </a:r>
            <a:r>
              <a:rPr lang="zh-CN" altLang="en-US" dirty="0">
                <a:latin typeface="KaiTi" panose="02010609060101010101" pitchFamily="49" charset="-122"/>
                <a:ea typeface="KaiTi" panose="02010609060101010101" pitchFamily="49" charset="-122"/>
              </a:rPr>
              <a:t>激光。</a:t>
            </a:r>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可饱和吸收调 </a:t>
            </a:r>
            <a:r>
              <a:rPr lang="en-US" altLang="zh-CN" dirty="0">
                <a:latin typeface="KaiTi" panose="02010609060101010101" pitchFamily="49" charset="-122"/>
                <a:ea typeface="KaiTi" panose="02010609060101010101" pitchFamily="49" charset="-122"/>
              </a:rPr>
              <a:t>Q </a:t>
            </a:r>
            <a:r>
              <a:rPr lang="zh-CN" altLang="en-US" dirty="0">
                <a:latin typeface="KaiTi" panose="02010609060101010101" pitchFamily="49" charset="-122"/>
                <a:ea typeface="KaiTi" panose="02010609060101010101" pitchFamily="49" charset="-122"/>
              </a:rPr>
              <a:t>法</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在激光谐振腔内设置一饱和吸收体</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其吸收系数随光强的增加而减少</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泵浦开始时</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由于其吸收系数大</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谐振腔损耗很大</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激光不能起振。随着泵浦造成增益介质的粒子数反转不断积累</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放大的自发辐射不断增加</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吸收系数减少</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当增益开始超过损耗时激光器开始起振。随着激光强度的增加</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吸收系数继续下降</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促使激光更迅速增加</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产生了不断增长的激光辐射高峰。当激光光强增至吸收体的饱和光强时</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增益系数显著下降</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腔内光子数密度降低</a:t>
            </a:r>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降到初始值时</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吸收系数也恢复到初始的高值</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调 </a:t>
            </a:r>
            <a:r>
              <a:rPr lang="en-US" altLang="zh-CN" dirty="0">
                <a:latin typeface="KaiTi" panose="02010609060101010101" pitchFamily="49" charset="-122"/>
                <a:ea typeface="KaiTi" panose="02010609060101010101" pitchFamily="49" charset="-122"/>
              </a:rPr>
              <a:t>Q </a:t>
            </a:r>
            <a:r>
              <a:rPr lang="zh-CN" altLang="en-US" dirty="0">
                <a:latin typeface="KaiTi" panose="02010609060101010101" pitchFamily="49" charset="-122"/>
                <a:ea typeface="KaiTi" panose="02010609060101010101" pitchFamily="49" charset="-122"/>
              </a:rPr>
              <a:t>脉冲结束。</a:t>
            </a:r>
          </a:p>
          <a:p>
            <a:endParaRPr lang="zh-CN" altLang="en-US"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394968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zh-CN" altLang="en-US" dirty="0"/>
              <a:t>激光产生三要素</a:t>
            </a:r>
            <a:endParaRPr lang="en-US" dirty="0"/>
          </a:p>
        </p:txBody>
      </p:sp>
      <p:sp>
        <p:nvSpPr>
          <p:cNvPr id="14" name="Content Placeholder 13"/>
          <p:cNvSpPr>
            <a:spLocks noGrp="1"/>
          </p:cNvSpPr>
          <p:nvPr>
            <p:ph idx="1"/>
          </p:nvPr>
        </p:nvSpPr>
        <p:spPr/>
        <p:txBody>
          <a:bodyPr>
            <a:normAutofit/>
          </a:bodyPr>
          <a:lstStyle/>
          <a:p>
            <a:r>
              <a:rPr lang="zh-CN" altLang="en-US" sz="2200" dirty="0">
                <a:latin typeface="KaiTi" panose="02010609060101010101" pitchFamily="49" charset="-122"/>
                <a:ea typeface="KaiTi" panose="02010609060101010101" pitchFamily="49" charset="-122"/>
              </a:rPr>
              <a:t>有提供放大作用的增益介质作为激光工作物质，其激活粒子</a:t>
            </a:r>
            <a:r>
              <a:rPr lang="en-US" altLang="zh-CN" sz="2200" dirty="0">
                <a:latin typeface="KaiTi" panose="02010609060101010101" pitchFamily="49" charset="-122"/>
                <a:ea typeface="KaiTi" panose="02010609060101010101" pitchFamily="49" charset="-122"/>
              </a:rPr>
              <a:t>(</a:t>
            </a:r>
            <a:r>
              <a:rPr lang="zh-CN" altLang="en-US" sz="2200" dirty="0">
                <a:latin typeface="KaiTi" panose="02010609060101010101" pitchFamily="49" charset="-122"/>
                <a:ea typeface="KaiTi" panose="02010609060101010101" pitchFamily="49" charset="-122"/>
              </a:rPr>
              <a:t>原子、分子或离子</a:t>
            </a:r>
            <a:r>
              <a:rPr lang="en-US" altLang="zh-CN" sz="2200" dirty="0">
                <a:latin typeface="KaiTi" panose="02010609060101010101" pitchFamily="49" charset="-122"/>
                <a:ea typeface="KaiTi" panose="02010609060101010101" pitchFamily="49" charset="-122"/>
              </a:rPr>
              <a:t>)</a:t>
            </a:r>
            <a:r>
              <a:rPr lang="zh-CN" altLang="en-US" sz="2200" dirty="0">
                <a:latin typeface="KaiTi" panose="02010609060101010101" pitchFamily="49" charset="-122"/>
                <a:ea typeface="KaiTi" panose="02010609060101010101" pitchFamily="49" charset="-122"/>
              </a:rPr>
              <a:t>有适合于产生受激辐射的能级结构；</a:t>
            </a:r>
            <a:endParaRPr lang="en-US" altLang="zh-CN" sz="2200" dirty="0">
              <a:latin typeface="KaiTi" panose="02010609060101010101" pitchFamily="49" charset="-122"/>
              <a:ea typeface="KaiTi" panose="02010609060101010101" pitchFamily="49" charset="-122"/>
            </a:endParaRPr>
          </a:p>
          <a:p>
            <a:r>
              <a:rPr lang="zh-CN" altLang="en-US" sz="2200" b="0" i="0" dirty="0">
                <a:solidFill>
                  <a:srgbClr val="333333"/>
                </a:solidFill>
                <a:effectLst/>
                <a:latin typeface="KaiTi" panose="02010609060101010101" pitchFamily="49" charset="-122"/>
                <a:ea typeface="KaiTi" panose="02010609060101010101" pitchFamily="49" charset="-122"/>
              </a:rPr>
              <a:t>有外界激励源，使激光上下能级之间产生粒子数反转；</a:t>
            </a:r>
            <a:endParaRPr lang="en-US" altLang="zh-CN" sz="2200" b="0" i="0" dirty="0">
              <a:solidFill>
                <a:srgbClr val="333333"/>
              </a:solidFill>
              <a:effectLst/>
              <a:latin typeface="KaiTi" panose="02010609060101010101" pitchFamily="49" charset="-122"/>
              <a:ea typeface="KaiTi" panose="02010609060101010101" pitchFamily="49" charset="-122"/>
            </a:endParaRPr>
          </a:p>
          <a:p>
            <a:r>
              <a:rPr lang="zh-CN" altLang="en-US" sz="2200" b="0" i="0" dirty="0">
                <a:solidFill>
                  <a:srgbClr val="333333"/>
                </a:solidFill>
                <a:effectLst/>
                <a:latin typeface="KaiTi" panose="02010609060101010101" pitchFamily="49" charset="-122"/>
                <a:ea typeface="KaiTi" panose="02010609060101010101" pitchFamily="49" charset="-122"/>
              </a:rPr>
              <a:t>有激光谐振腔，使受激辐射的光能够在谐振腔内维持振荡。</a:t>
            </a:r>
            <a:endParaRPr lang="en-US" sz="2200" dirty="0">
              <a:latin typeface="KaiTi" panose="02010609060101010101" pitchFamily="49" charset="-122"/>
              <a:ea typeface="KaiTi" panose="02010609060101010101" pitchFamily="49" charset="-122"/>
            </a:endParaRPr>
          </a:p>
        </p:txBody>
      </p:sp>
      <p:pic>
        <p:nvPicPr>
          <p:cNvPr id="2050" name="Picture 2">
            <a:extLst>
              <a:ext uri="{FF2B5EF4-FFF2-40B4-BE49-F238E27FC236}">
                <a16:creationId xmlns:a16="http://schemas.microsoft.com/office/drawing/2014/main" id="{6D8832C9-C446-425A-B503-6AC355DB64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 y="3429000"/>
            <a:ext cx="4516438" cy="31932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C1FC150-6290-42D7-8A26-A20B3436ECEF}"/>
              </a:ext>
            </a:extLst>
          </p:cNvPr>
          <p:cNvSpPr txBox="1"/>
          <p:nvPr/>
        </p:nvSpPr>
        <p:spPr>
          <a:xfrm>
            <a:off x="5848350" y="4549914"/>
            <a:ext cx="6096000" cy="707886"/>
          </a:xfrm>
          <a:prstGeom prst="rect">
            <a:avLst/>
          </a:prstGeom>
          <a:noFill/>
        </p:spPr>
        <p:txBody>
          <a:bodyPr wrap="square">
            <a:spAutoFit/>
          </a:bodyPr>
          <a:lstStyle/>
          <a:p>
            <a:r>
              <a:rPr lang="zh-CN" altLang="en-US" sz="2000" dirty="0">
                <a:latin typeface="KaiTi" panose="02010609060101010101" pitchFamily="49" charset="-122"/>
                <a:ea typeface="KaiTi" panose="02010609060101010101" pitchFamily="49" charset="-122"/>
              </a:rPr>
              <a:t>典型激光器的组件：</a:t>
            </a:r>
            <a:r>
              <a:rPr lang="en-US" altLang="zh-CN" sz="2000" dirty="0">
                <a:latin typeface="KaiTi" panose="02010609060101010101" pitchFamily="49" charset="-122"/>
                <a:ea typeface="KaiTi" panose="02010609060101010101" pitchFamily="49" charset="-122"/>
              </a:rPr>
              <a:t>1. </a:t>
            </a:r>
            <a:r>
              <a:rPr lang="zh-CN" altLang="en-US" sz="2000" dirty="0">
                <a:latin typeface="KaiTi" panose="02010609060101010101" pitchFamily="49" charset="-122"/>
                <a:ea typeface="KaiTi" panose="02010609060101010101" pitchFamily="49" charset="-122"/>
              </a:rPr>
              <a:t>增益介质，</a:t>
            </a:r>
            <a:r>
              <a:rPr lang="en-US" altLang="zh-CN" sz="2000" dirty="0">
                <a:latin typeface="KaiTi" panose="02010609060101010101" pitchFamily="49" charset="-122"/>
                <a:ea typeface="KaiTi" panose="02010609060101010101" pitchFamily="49" charset="-122"/>
              </a:rPr>
              <a:t>2. </a:t>
            </a:r>
            <a:r>
              <a:rPr lang="zh-CN" altLang="en-US" sz="2000" dirty="0">
                <a:latin typeface="KaiTi" panose="02010609060101010101" pitchFamily="49" charset="-122"/>
                <a:ea typeface="KaiTi" panose="02010609060101010101" pitchFamily="49" charset="-122"/>
              </a:rPr>
              <a:t>激光泵浦能量，</a:t>
            </a:r>
            <a:r>
              <a:rPr lang="en-US" altLang="zh-CN" sz="2000" dirty="0">
                <a:latin typeface="KaiTi" panose="02010609060101010101" pitchFamily="49" charset="-122"/>
                <a:ea typeface="KaiTi" panose="02010609060101010101" pitchFamily="49" charset="-122"/>
              </a:rPr>
              <a:t>3. </a:t>
            </a:r>
            <a:r>
              <a:rPr lang="zh-CN" altLang="en-US" sz="2000" dirty="0">
                <a:latin typeface="KaiTi" panose="02010609060101010101" pitchFamily="49" charset="-122"/>
                <a:ea typeface="KaiTi" panose="02010609060101010101" pitchFamily="49" charset="-122"/>
              </a:rPr>
              <a:t>高反射器，</a:t>
            </a:r>
            <a:r>
              <a:rPr lang="en-US" altLang="zh-CN" sz="2000" dirty="0">
                <a:latin typeface="KaiTi" panose="02010609060101010101" pitchFamily="49" charset="-122"/>
                <a:ea typeface="KaiTi" panose="02010609060101010101" pitchFamily="49" charset="-122"/>
              </a:rPr>
              <a:t>4. </a:t>
            </a:r>
            <a:r>
              <a:rPr lang="zh-CN" altLang="en-US" sz="2000" dirty="0">
                <a:latin typeface="KaiTi" panose="02010609060101010101" pitchFamily="49" charset="-122"/>
                <a:ea typeface="KaiTi" panose="02010609060101010101" pitchFamily="49" charset="-122"/>
              </a:rPr>
              <a:t>输出耦合器，</a:t>
            </a:r>
            <a:r>
              <a:rPr lang="en-US" altLang="zh-CN" sz="2000" dirty="0">
                <a:latin typeface="KaiTi" panose="02010609060101010101" pitchFamily="49" charset="-122"/>
                <a:ea typeface="KaiTi" panose="02010609060101010101" pitchFamily="49" charset="-122"/>
              </a:rPr>
              <a:t>5. </a:t>
            </a:r>
            <a:r>
              <a:rPr lang="zh-CN" altLang="en-US" sz="2000" dirty="0">
                <a:latin typeface="KaiTi" panose="02010609060101010101" pitchFamily="49" charset="-122"/>
                <a:ea typeface="KaiTi" panose="02010609060101010101" pitchFamily="49" charset="-122"/>
              </a:rPr>
              <a:t>激光束</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zh-CN" altLang="en-US" dirty="0"/>
              <a:t>受激辐射</a:t>
            </a:r>
            <a:endParaRPr lang="en-US" dirty="0"/>
          </a:p>
        </p:txBody>
      </p:sp>
      <p:sp>
        <p:nvSpPr>
          <p:cNvPr id="14" name="Content Placeholder 13"/>
          <p:cNvSpPr>
            <a:spLocks noGrp="1"/>
          </p:cNvSpPr>
          <p:nvPr>
            <p:ph idx="1"/>
          </p:nvPr>
        </p:nvSpPr>
        <p:spPr>
          <a:xfrm>
            <a:off x="8420100" y="1743075"/>
            <a:ext cx="2895600" cy="4572000"/>
          </a:xfrm>
        </p:spPr>
        <p:txBody>
          <a:bodyPr>
            <a:normAutofit lnSpcReduction="10000"/>
          </a:bodyPr>
          <a:lstStyle/>
          <a:p>
            <a:r>
              <a:rPr lang="zh-CN" altLang="en-US" sz="2200" dirty="0">
                <a:latin typeface="KaiTi" panose="02010609060101010101" pitchFamily="49" charset="-122"/>
                <a:ea typeface="KaiTi" panose="02010609060101010101" pitchFamily="49" charset="-122"/>
              </a:rPr>
              <a:t>受激辐射是特定频率的入射光子可以与激发的原子电子（或其他激发的分子状态）相互作用的过程，使其下降到较低的能级。释放的能量转移到电磁场，产生一个新的光子，其频率，偏振和方向都与入射波的光子相同。这与自发辐射相反，自发辐射以高能量状态的每个原子</a:t>
            </a:r>
            <a:r>
              <a:rPr lang="en-US" altLang="zh-CN" sz="2200" dirty="0">
                <a:latin typeface="KaiTi" panose="02010609060101010101" pitchFamily="49" charset="-122"/>
                <a:ea typeface="KaiTi" panose="02010609060101010101" pitchFamily="49" charset="-122"/>
              </a:rPr>
              <a:t>/</a:t>
            </a:r>
            <a:r>
              <a:rPr lang="zh-CN" altLang="en-US" sz="2200" dirty="0">
                <a:latin typeface="KaiTi" panose="02010609060101010101" pitchFamily="49" charset="-122"/>
                <a:ea typeface="KaiTi" panose="02010609060101010101" pitchFamily="49" charset="-122"/>
              </a:rPr>
              <a:t>振荡器的特征速率发生，而不管外部电磁场如何。</a:t>
            </a:r>
            <a:endParaRPr lang="en-US" sz="2200" dirty="0">
              <a:latin typeface="KaiTi" panose="02010609060101010101" pitchFamily="49" charset="-122"/>
              <a:ea typeface="KaiTi" panose="02010609060101010101" pitchFamily="49" charset="-122"/>
            </a:endParaRPr>
          </a:p>
        </p:txBody>
      </p:sp>
      <p:pic>
        <p:nvPicPr>
          <p:cNvPr id="1028" name="Picture 4">
            <a:extLst>
              <a:ext uri="{FF2B5EF4-FFF2-40B4-BE49-F238E27FC236}">
                <a16:creationId xmlns:a16="http://schemas.microsoft.com/office/drawing/2014/main" id="{A21EB51D-FDE4-4058-81EC-8BD42D48A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1743075"/>
            <a:ext cx="810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601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受激辐射</a:t>
            </a:r>
            <a:endParaRPr lang="en-US" dirty="0"/>
          </a:p>
        </p:txBody>
      </p:sp>
      <p:pic>
        <p:nvPicPr>
          <p:cNvPr id="7" name="Content Placeholder 6">
            <a:extLst>
              <a:ext uri="{FF2B5EF4-FFF2-40B4-BE49-F238E27FC236}">
                <a16:creationId xmlns:a16="http://schemas.microsoft.com/office/drawing/2014/main" id="{27499E72-609A-4C8E-BDF8-F1C19E35DB57}"/>
              </a:ext>
            </a:extLst>
          </p:cNvPr>
          <p:cNvPicPr>
            <a:picLocks noGrp="1" noChangeAspect="1"/>
          </p:cNvPicPr>
          <p:nvPr>
            <p:ph idx="1"/>
          </p:nvPr>
        </p:nvPicPr>
        <p:blipFill>
          <a:blip r:embed="rId2"/>
          <a:stretch>
            <a:fillRect/>
          </a:stretch>
        </p:blipFill>
        <p:spPr>
          <a:xfrm>
            <a:off x="9285106" y="1639858"/>
            <a:ext cx="1800476" cy="419158"/>
          </a:xfrm>
        </p:spPr>
      </p:pic>
      <p:sp>
        <p:nvSpPr>
          <p:cNvPr id="12" name="Content Placeholder 13">
            <a:extLst>
              <a:ext uri="{FF2B5EF4-FFF2-40B4-BE49-F238E27FC236}">
                <a16:creationId xmlns:a16="http://schemas.microsoft.com/office/drawing/2014/main" id="{D03B0ECE-EB03-4BA6-A078-8AF04B691F26}"/>
              </a:ext>
            </a:extLst>
          </p:cNvPr>
          <p:cNvSpPr txBox="1">
            <a:spLocks/>
          </p:cNvSpPr>
          <p:nvPr/>
        </p:nvSpPr>
        <p:spPr>
          <a:xfrm>
            <a:off x="1104900" y="2209829"/>
            <a:ext cx="9980682" cy="457200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endParaRPr lang="en-US" sz="2200" dirty="0">
              <a:latin typeface="KaiTi" panose="02010609060101010101" pitchFamily="49" charset="-122"/>
              <a:ea typeface="KaiTi" panose="02010609060101010101" pitchFamily="49" charset="-122"/>
            </a:endParaRPr>
          </a:p>
        </p:txBody>
      </p:sp>
      <mc:AlternateContent xmlns:mc="http://schemas.openxmlformats.org/markup-compatibility/2006">
        <mc:Choice xmlns:a14="http://schemas.microsoft.com/office/drawing/2010/main" Requires="a14">
          <p:sp>
            <p:nvSpPr>
              <p:cNvPr id="13" name="Content Placeholder 13">
                <a:extLst>
                  <a:ext uri="{FF2B5EF4-FFF2-40B4-BE49-F238E27FC236}">
                    <a16:creationId xmlns:a16="http://schemas.microsoft.com/office/drawing/2014/main" id="{B6225E5E-9FCA-41ED-BC88-D73124A2A01F}"/>
                  </a:ext>
                </a:extLst>
              </p:cNvPr>
              <p:cNvSpPr txBox="1">
                <a:spLocks/>
              </p:cNvSpPr>
              <p:nvPr/>
            </p:nvSpPr>
            <p:spPr>
              <a:xfrm>
                <a:off x="1104900" y="1323974"/>
                <a:ext cx="9982200" cy="5219701"/>
              </a:xfrm>
              <a:prstGeom prst="rect">
                <a:avLst/>
              </a:prstGeom>
            </p:spPr>
            <p:txBody>
              <a:bodyPr vert="horz" lIns="0" tIns="45720" rIns="0" bIns="45720" rtlCol="0">
                <a:normAutofit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zh-CN" altLang="en-US" sz="2000" b="0" i="0" dirty="0">
                    <a:solidFill>
                      <a:srgbClr val="202122"/>
                    </a:solidFill>
                    <a:effectLst/>
                    <a:latin typeface="KaiTi" panose="02010609060101010101" pitchFamily="49" charset="-122"/>
                    <a:ea typeface="KaiTi" panose="02010609060101010101" pitchFamily="49" charset="-122"/>
                  </a:rPr>
                  <a:t>如果原子处于激发态，它可能会通过</a:t>
                </a:r>
                <a:r>
                  <a:rPr lang="zh-CN" altLang="en-US" sz="2000" b="0" i="0" u="none" strike="noStrike" dirty="0">
                    <a:solidFill>
                      <a:srgbClr val="0645AD"/>
                    </a:solidFill>
                    <a:effectLst/>
                    <a:latin typeface="KaiTi" panose="02010609060101010101" pitchFamily="49" charset="-122"/>
                    <a:ea typeface="KaiTi" panose="02010609060101010101" pitchFamily="49" charset="-122"/>
                  </a:rPr>
                  <a:t>自发辐射</a:t>
                </a:r>
                <a:r>
                  <a:rPr lang="zh-CN" altLang="en-US" sz="2000" b="0" i="0" dirty="0">
                    <a:solidFill>
                      <a:srgbClr val="202122"/>
                    </a:solidFill>
                    <a:effectLst/>
                    <a:latin typeface="KaiTi" panose="02010609060101010101" pitchFamily="49" charset="-122"/>
                    <a:ea typeface="KaiTi" panose="02010609060101010101" pitchFamily="49" charset="-122"/>
                  </a:rPr>
                  <a:t>的过程衰变为较低的状态，释放出两种状态之间的能量差作为光子。光子将具有</a:t>
                </a:r>
                <a:r>
                  <a:rPr lang="zh-CN" altLang="en-US" sz="2000" b="0" i="0" u="none" strike="noStrike" dirty="0">
                    <a:solidFill>
                      <a:srgbClr val="0645AD"/>
                    </a:solidFill>
                    <a:effectLst/>
                    <a:latin typeface="KaiTi" panose="02010609060101010101" pitchFamily="49" charset="-122"/>
                    <a:ea typeface="KaiTi" panose="02010609060101010101" pitchFamily="49" charset="-122"/>
                    <a:hlinkClick r:id="rId3" tooltip="Frequency"/>
                  </a:rPr>
                  <a:t>频率</a:t>
                </a:r>
                <a14:m>
                  <m:oMath xmlns:m="http://schemas.openxmlformats.org/officeDocument/2006/math">
                    <m:sSub>
                      <m:sSubPr>
                        <m:ctrlPr>
                          <a:rPr lang="en-US" altLang="zh-CN" sz="2000" b="0" i="1" u="none" strike="noStrike" smtClean="0">
                            <a:solidFill>
                              <a:srgbClr val="0645AD"/>
                            </a:solidFill>
                            <a:effectLst/>
                            <a:latin typeface="Cambria Math" panose="02040503050406030204" pitchFamily="18" charset="0"/>
                            <a:ea typeface="KaiTi" panose="02010609060101010101" pitchFamily="49" charset="-122"/>
                          </a:rPr>
                        </m:ctrlPr>
                      </m:sSubPr>
                      <m:e>
                        <m:r>
                          <a:rPr lang="zh-CN" altLang="en-US" sz="2000" b="0" i="1" u="none" strike="noStrike" smtClean="0">
                            <a:solidFill>
                              <a:srgbClr val="0645AD"/>
                            </a:solidFill>
                            <a:effectLst/>
                            <a:latin typeface="Cambria Math" panose="02040503050406030204" pitchFamily="18" charset="0"/>
                            <a:ea typeface="KaiTi" panose="02010609060101010101" pitchFamily="49" charset="-122"/>
                          </a:rPr>
                          <m:t>𝜈</m:t>
                        </m:r>
                      </m:e>
                      <m:sub>
                        <m:r>
                          <a:rPr lang="en-US" altLang="zh-CN" sz="2000" b="0" i="1" u="none" strike="noStrike" smtClean="0">
                            <a:solidFill>
                              <a:srgbClr val="0645AD"/>
                            </a:solidFill>
                            <a:effectLst/>
                            <a:latin typeface="Cambria Math" panose="02040503050406030204" pitchFamily="18" charset="0"/>
                            <a:ea typeface="KaiTi" panose="02010609060101010101" pitchFamily="49" charset="-122"/>
                          </a:rPr>
                          <m:t>0</m:t>
                        </m:r>
                      </m:sub>
                    </m:sSub>
                  </m:oMath>
                </a14:m>
                <a:r>
                  <a:rPr lang="zh-CN" altLang="en-US" sz="2000" b="0" i="0" dirty="0">
                    <a:solidFill>
                      <a:srgbClr val="202122"/>
                    </a:solidFill>
                    <a:effectLst/>
                    <a:latin typeface="KaiTi" panose="02010609060101010101" pitchFamily="49" charset="-122"/>
                    <a:ea typeface="KaiTi" panose="02010609060101010101" pitchFamily="49" charset="-122"/>
                  </a:rPr>
                  <a:t>和能量</a:t>
                </a:r>
                <a14:m>
                  <m:oMath xmlns:m="http://schemas.openxmlformats.org/officeDocument/2006/math">
                    <m:sSub>
                      <m:sSubPr>
                        <m:ctrlPr>
                          <a:rPr lang="en-US" altLang="zh-CN" sz="2000" i="1">
                            <a:solidFill>
                              <a:srgbClr val="0645AD"/>
                            </a:solidFill>
                            <a:latin typeface="Cambria Math" panose="02040503050406030204" pitchFamily="18" charset="0"/>
                            <a:ea typeface="KaiTi" panose="02010609060101010101" pitchFamily="49" charset="-122"/>
                          </a:rPr>
                        </m:ctrlPr>
                      </m:sSubPr>
                      <m:e>
                        <m:r>
                          <a:rPr lang="en-US" altLang="zh-CN" sz="2000" b="0" i="1" smtClean="0">
                            <a:solidFill>
                              <a:srgbClr val="0645AD"/>
                            </a:solidFill>
                            <a:latin typeface="Cambria Math" panose="02040503050406030204" pitchFamily="18" charset="0"/>
                            <a:ea typeface="KaiTi" panose="02010609060101010101" pitchFamily="49" charset="-122"/>
                          </a:rPr>
                          <m:t>h</m:t>
                        </m:r>
                        <m:r>
                          <a:rPr lang="zh-CN" altLang="en-US" sz="2000" i="1">
                            <a:solidFill>
                              <a:srgbClr val="0645AD"/>
                            </a:solidFill>
                            <a:latin typeface="Cambria Math" panose="02040503050406030204" pitchFamily="18" charset="0"/>
                            <a:ea typeface="KaiTi" panose="02010609060101010101" pitchFamily="49" charset="-122"/>
                          </a:rPr>
                          <m:t>𝜈</m:t>
                        </m:r>
                      </m:e>
                      <m:sub>
                        <m:r>
                          <a:rPr lang="en-US" altLang="zh-CN" sz="2000" i="1">
                            <a:solidFill>
                              <a:srgbClr val="0645AD"/>
                            </a:solidFill>
                            <a:latin typeface="Cambria Math" panose="02040503050406030204" pitchFamily="18" charset="0"/>
                            <a:ea typeface="KaiTi" panose="02010609060101010101" pitchFamily="49" charset="-122"/>
                          </a:rPr>
                          <m:t>0</m:t>
                        </m:r>
                      </m:sub>
                    </m:sSub>
                    <m:r>
                      <a:rPr lang="en-US" altLang="zh-CN" sz="2000" i="1">
                        <a:solidFill>
                          <a:srgbClr val="0645AD"/>
                        </a:solidFill>
                        <a:latin typeface="Cambria Math" panose="02040503050406030204" pitchFamily="18" charset="0"/>
                        <a:ea typeface="KaiTi" panose="02010609060101010101" pitchFamily="49" charset="-122"/>
                      </a:rPr>
                      <m:t> </m:t>
                    </m:r>
                  </m:oMath>
                </a14:m>
                <a:r>
                  <a:rPr lang="zh-CN" altLang="en-US" sz="2000" b="0" i="0" dirty="0">
                    <a:solidFill>
                      <a:srgbClr val="202122"/>
                    </a:solidFill>
                    <a:effectLst/>
                    <a:latin typeface="KaiTi" panose="02010609060101010101" pitchFamily="49" charset="-122"/>
                    <a:ea typeface="KaiTi" panose="02010609060101010101" pitchFamily="49" charset="-122"/>
                  </a:rPr>
                  <a:t>，由下式给出：</a:t>
                </a:r>
                <a:endParaRPr lang="en-US" altLang="zh-CN" sz="2000" b="0" i="0" dirty="0">
                  <a:solidFill>
                    <a:srgbClr val="202122"/>
                  </a:solidFill>
                  <a:effectLst/>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如果激发态原子被频率为</a:t>
                </a:r>
                <a14:m>
                  <m:oMath xmlns:m="http://schemas.openxmlformats.org/officeDocument/2006/math">
                    <m:sSub>
                      <m:sSubPr>
                        <m:ctrlPr>
                          <a:rPr lang="en-US" altLang="zh-CN" sz="2000" b="0" u="none" strike="noStrike" smtClean="0">
                            <a:solidFill>
                              <a:srgbClr val="0645AD"/>
                            </a:solidFill>
                            <a:effectLst/>
                            <a:latin typeface="Cambria Math" panose="02040503050406030204" pitchFamily="18" charset="0"/>
                            <a:ea typeface="KaiTi" panose="02010609060101010101" pitchFamily="49" charset="-122"/>
                          </a:rPr>
                        </m:ctrlPr>
                      </m:sSubPr>
                      <m:e>
                        <m:r>
                          <m:rPr>
                            <m:sty m:val="p"/>
                          </m:rPr>
                          <a:rPr lang="zh-CN" altLang="en-US" sz="2000" b="0" i="0" u="none" strike="noStrike" smtClean="0">
                            <a:solidFill>
                              <a:srgbClr val="0645AD"/>
                            </a:solidFill>
                            <a:effectLst/>
                            <a:latin typeface="Cambria Math" panose="02040503050406030204" pitchFamily="18" charset="0"/>
                            <a:ea typeface="KaiTi" panose="02010609060101010101" pitchFamily="49" charset="-122"/>
                          </a:rPr>
                          <m:t>ν</m:t>
                        </m:r>
                      </m:e>
                      <m:sub>
                        <m:r>
                          <a:rPr lang="en-US" altLang="zh-CN" sz="2000" b="0" i="0" u="none" strike="noStrike" smtClean="0">
                            <a:solidFill>
                              <a:srgbClr val="0645AD"/>
                            </a:solidFill>
                            <a:effectLst/>
                            <a:latin typeface="Cambria Math" panose="02040503050406030204" pitchFamily="18" charset="0"/>
                            <a:ea typeface="KaiTi" panose="02010609060101010101" pitchFamily="49" charset="-122"/>
                          </a:rPr>
                          <m:t>0</m:t>
                        </m:r>
                      </m:sub>
                    </m:sSub>
                  </m:oMath>
                </a14:m>
                <a:r>
                  <a:rPr lang="zh-CN" altLang="en-US" dirty="0">
                    <a:latin typeface="KaiTi" panose="02010609060101010101" pitchFamily="49" charset="-122"/>
                    <a:ea typeface="KaiTi" panose="02010609060101010101" pitchFamily="49" charset="-122"/>
                  </a:rPr>
                  <a:t>的电场扰动，它可能会发射出相同频率和相位的额外光子，这个过程被称为</a:t>
                </a:r>
                <a:r>
                  <a:rPr lang="zh-CN" altLang="en-US" b="1" dirty="0">
                    <a:latin typeface="KaiTi" panose="02010609060101010101" pitchFamily="49" charset="-122"/>
                    <a:ea typeface="KaiTi" panose="02010609060101010101" pitchFamily="49" charset="-122"/>
                  </a:rPr>
                  <a:t>受激辐射</a:t>
                </a:r>
                <a:r>
                  <a:rPr lang="zh-CN" altLang="en-US" dirty="0">
                    <a:latin typeface="KaiTi" panose="02010609060101010101" pitchFamily="49" charset="-122"/>
                    <a:ea typeface="KaiTi" panose="02010609060101010101" pitchFamily="49" charset="-122"/>
                  </a:rPr>
                  <a:t>。如果激发态的原子数由</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2</m:t>
                        </m:r>
                      </m:sub>
                    </m:sSub>
                  </m:oMath>
                </a14:m>
                <a:r>
                  <a:rPr lang="zh-CN" altLang="en-US" dirty="0">
                    <a:latin typeface="KaiTi" panose="02010609060101010101" pitchFamily="49" charset="-122"/>
                    <a:ea typeface="KaiTi" panose="02010609060101010101" pitchFamily="49" charset="-122"/>
                  </a:rPr>
                  <a:t>给出，则受激发射发生的速率由下式给出：</a:t>
                </a:r>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同时，将有一个原子吸收过程，该过程从场中除去能量，同时将电子从下部状态提升到上部状态，它的速率由一个基本相同的方程给出：</a:t>
                </a:r>
                <a:endParaRPr lang="en-US" altLang="zh-CN" dirty="0">
                  <a:latin typeface="KaiTi" panose="02010609060101010101" pitchFamily="49" charset="-122"/>
                  <a:ea typeface="KaiTi" panose="02010609060101010101" pitchFamily="49" charset="-122"/>
                </a:endParaRPr>
              </a:p>
              <a:p>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粒子数反转：</a:t>
                </a:r>
                <a14:m>
                  <m:oMath xmlns:m="http://schemas.openxmlformats.org/officeDocument/2006/math">
                    <m:sSub>
                      <m:sSubPr>
                        <m:ctrlPr>
                          <a:rPr lang="en-US" altLang="zh-CN"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𝑁</m:t>
                        </m:r>
                      </m:e>
                      <m:sub>
                        <m:r>
                          <a:rPr lang="en-US" altLang="zh-CN" b="0" i="1" smtClean="0">
                            <a:latin typeface="Cambria Math" panose="02040503050406030204" pitchFamily="18" charset="0"/>
                            <a:ea typeface="KaiTi" panose="02010609060101010101" pitchFamily="49" charset="-122"/>
                          </a:rPr>
                          <m:t>2</m:t>
                        </m:r>
                      </m:sub>
                    </m:sSub>
                    <m:r>
                      <a:rPr lang="en-US" altLang="zh-CN" b="0" i="1" smtClean="0">
                        <a:latin typeface="Cambria Math" panose="02040503050406030204" pitchFamily="18" charset="0"/>
                        <a:ea typeface="KaiTi" panose="02010609060101010101" pitchFamily="49" charset="-122"/>
                      </a:rPr>
                      <m:t>&gt;</m:t>
                    </m:r>
                    <m:sSub>
                      <m:sSubPr>
                        <m:ctrlPr>
                          <a:rPr lang="en-US" altLang="zh-CN" b="0"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𝑁</m:t>
                        </m:r>
                      </m:e>
                      <m:sub>
                        <m:r>
                          <a:rPr lang="en-US" altLang="zh-CN" b="0" i="1" smtClean="0">
                            <a:latin typeface="Cambria Math" panose="02040503050406030204" pitchFamily="18" charset="0"/>
                            <a:ea typeface="KaiTi" panose="02010609060101010101" pitchFamily="49" charset="-122"/>
                          </a:rPr>
                          <m:t>1</m:t>
                        </m:r>
                      </m:sub>
                    </m:sSub>
                  </m:oMath>
                </a14:m>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必须在增益介质中</a:t>
                </a:r>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在这种状态下，受激发射的速率大于介质中光的吸收速率，因此光被放大。具有此属性的系统称为光放大器。当光学放大器放置在谐振光学腔内时，人们获得激光。</a:t>
                </a:r>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在大多数激光器中，激光从自发辐射开始进入激光模式，然后该初始光通过增益介质中的受激发射放大。受激辐射产生的光在方向、波长和偏振方面与输入信号相匹配，使激光具有特征性的相干性。</a:t>
                </a:r>
                <a:br>
                  <a:rPr lang="zh-CN" altLang="en-US" dirty="0">
                    <a:latin typeface="KaiTi" panose="02010609060101010101" pitchFamily="49" charset="-122"/>
                    <a:ea typeface="KaiTi" panose="02010609060101010101" pitchFamily="49" charset="-122"/>
                  </a:rPr>
                </a:br>
                <a:endParaRPr lang="zh-CN" altLang="en-US" sz="2000" b="0" i="0" dirty="0">
                  <a:solidFill>
                    <a:srgbClr val="202122"/>
                  </a:solidFill>
                  <a:effectLst/>
                  <a:latin typeface="KaiTi" panose="02010609060101010101" pitchFamily="49" charset="-122"/>
                  <a:ea typeface="KaiTi" panose="02010609060101010101" pitchFamily="49" charset="-122"/>
                </a:endParaRPr>
              </a:p>
            </p:txBody>
          </p:sp>
        </mc:Choice>
        <mc:Fallback>
          <p:sp>
            <p:nvSpPr>
              <p:cNvPr id="13" name="Content Placeholder 13">
                <a:extLst>
                  <a:ext uri="{FF2B5EF4-FFF2-40B4-BE49-F238E27FC236}">
                    <a16:creationId xmlns:a16="http://schemas.microsoft.com/office/drawing/2014/main" id="{B6225E5E-9FCA-41ED-BC88-D73124A2A01F}"/>
                  </a:ext>
                </a:extLst>
              </p:cNvPr>
              <p:cNvSpPr txBox="1">
                <a:spLocks noRot="1" noChangeAspect="1" noMove="1" noResize="1" noEditPoints="1" noAdjustHandles="1" noChangeArrowheads="1" noChangeShapeType="1" noTextEdit="1"/>
              </p:cNvSpPr>
              <p:nvPr/>
            </p:nvSpPr>
            <p:spPr>
              <a:xfrm>
                <a:off x="1104900" y="1323974"/>
                <a:ext cx="9982200" cy="5219701"/>
              </a:xfrm>
              <a:prstGeom prst="rect">
                <a:avLst/>
              </a:prstGeom>
              <a:blipFill>
                <a:blip r:embed="rId4"/>
                <a:stretch>
                  <a:fillRect l="-1465" t="-1752" r="-916"/>
                </a:stretch>
              </a:blipFill>
            </p:spPr>
            <p:txBody>
              <a:bodyPr/>
              <a:lstStyle/>
              <a:p>
                <a:r>
                  <a:rPr lang="zh-CN" altLang="en-US">
                    <a:noFill/>
                  </a:rPr>
                  <a:t> </a:t>
                </a:r>
              </a:p>
            </p:txBody>
          </p:sp>
        </mc:Fallback>
      </mc:AlternateContent>
      <p:pic>
        <p:nvPicPr>
          <p:cNvPr id="15" name="Picture 14">
            <a:extLst>
              <a:ext uri="{FF2B5EF4-FFF2-40B4-BE49-F238E27FC236}">
                <a16:creationId xmlns:a16="http://schemas.microsoft.com/office/drawing/2014/main" id="{4E7BEED3-6044-41F9-A007-A158CEC84CCE}"/>
              </a:ext>
            </a:extLst>
          </p:cNvPr>
          <p:cNvPicPr>
            <a:picLocks noChangeAspect="1"/>
          </p:cNvPicPr>
          <p:nvPr/>
        </p:nvPicPr>
        <p:blipFill>
          <a:blip r:embed="rId5"/>
          <a:stretch>
            <a:fillRect/>
          </a:stretch>
        </p:blipFill>
        <p:spPr>
          <a:xfrm>
            <a:off x="2247651" y="2577992"/>
            <a:ext cx="2114799" cy="424091"/>
          </a:xfrm>
          <a:prstGeom prst="rect">
            <a:avLst/>
          </a:prstGeom>
        </p:spPr>
      </p:pic>
      <p:pic>
        <p:nvPicPr>
          <p:cNvPr id="17" name="Picture 16">
            <a:extLst>
              <a:ext uri="{FF2B5EF4-FFF2-40B4-BE49-F238E27FC236}">
                <a16:creationId xmlns:a16="http://schemas.microsoft.com/office/drawing/2014/main" id="{6B0907B7-742D-403A-B980-DE4F3C46C2D3}"/>
              </a:ext>
            </a:extLst>
          </p:cNvPr>
          <p:cNvPicPr>
            <a:picLocks noChangeAspect="1"/>
          </p:cNvPicPr>
          <p:nvPr/>
        </p:nvPicPr>
        <p:blipFill>
          <a:blip r:embed="rId6"/>
          <a:stretch>
            <a:fillRect/>
          </a:stretch>
        </p:blipFill>
        <p:spPr>
          <a:xfrm>
            <a:off x="6924676" y="3259448"/>
            <a:ext cx="2336744" cy="526781"/>
          </a:xfrm>
          <a:prstGeom prst="rect">
            <a:avLst/>
          </a:prstGeom>
        </p:spPr>
      </p:pic>
      <p:pic>
        <p:nvPicPr>
          <p:cNvPr id="19" name="Picture 18">
            <a:extLst>
              <a:ext uri="{FF2B5EF4-FFF2-40B4-BE49-F238E27FC236}">
                <a16:creationId xmlns:a16="http://schemas.microsoft.com/office/drawing/2014/main" id="{D96B45F9-BBFB-414C-A135-0999D148590B}"/>
              </a:ext>
            </a:extLst>
          </p:cNvPr>
          <p:cNvPicPr>
            <a:picLocks noChangeAspect="1"/>
          </p:cNvPicPr>
          <p:nvPr/>
        </p:nvPicPr>
        <p:blipFill>
          <a:blip r:embed="rId7"/>
          <a:stretch>
            <a:fillRect/>
          </a:stretch>
        </p:blipFill>
        <p:spPr>
          <a:xfrm>
            <a:off x="1237953" y="3535690"/>
            <a:ext cx="4978764" cy="640454"/>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1A5B-708E-404F-991D-654F9FD1C93C}"/>
              </a:ext>
            </a:extLst>
          </p:cNvPr>
          <p:cNvSpPr>
            <a:spLocks noGrp="1"/>
          </p:cNvSpPr>
          <p:nvPr>
            <p:ph type="title"/>
          </p:nvPr>
        </p:nvSpPr>
        <p:spPr/>
        <p:txBody>
          <a:bodyPr/>
          <a:lstStyle/>
          <a:p>
            <a:r>
              <a:rPr lang="zh-CN" altLang="en-US" dirty="0"/>
              <a:t>粒子数反转</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C92E33-7DE6-40F6-9D88-90C37DCC99D8}"/>
                  </a:ext>
                </a:extLst>
              </p:cNvPr>
              <p:cNvSpPr>
                <a:spLocks noGrp="1"/>
              </p:cNvSpPr>
              <p:nvPr>
                <p:ph idx="1"/>
              </p:nvPr>
            </p:nvSpPr>
            <p:spPr>
              <a:xfrm>
                <a:off x="1209351" y="1419225"/>
                <a:ext cx="9980682" cy="5124450"/>
              </a:xfrm>
            </p:spPr>
            <p:txBody>
              <a:bodyPr>
                <a:normAutofit/>
              </a:bodyPr>
              <a:lstStyle/>
              <a:p>
                <a:r>
                  <a:rPr lang="zh-CN" altLang="en-US" dirty="0">
                    <a:latin typeface="KaiTi" panose="02010609060101010101" pitchFamily="49" charset="-122"/>
                    <a:ea typeface="KaiTi" panose="02010609060101010101" pitchFamily="49" charset="-122"/>
                  </a:rPr>
                  <a:t>受激辐射可以为光放大提供物理机制。如果外部能量源刺激基态中超过</a:t>
                </a:r>
                <a:r>
                  <a:rPr lang="en-US" altLang="zh-CN" dirty="0">
                    <a:latin typeface="KaiTi" panose="02010609060101010101" pitchFamily="49" charset="-122"/>
                    <a:ea typeface="KaiTi" panose="02010609060101010101" pitchFamily="49" charset="-122"/>
                  </a:rPr>
                  <a:t>50%</a:t>
                </a:r>
                <a:r>
                  <a:rPr lang="zh-CN" altLang="en-US" dirty="0">
                    <a:latin typeface="KaiTi" panose="02010609060101010101" pitchFamily="49" charset="-122"/>
                    <a:ea typeface="KaiTi" panose="02010609060101010101" pitchFamily="49" charset="-122"/>
                  </a:rPr>
                  <a:t>的原子过渡到激发态，那么就会产生所谓的粒子数反转。当适当频率的光穿过介质时，光子要么被保持基态的原子吸收，要么光子刺激激发的原子发射出相同频率、相位和方向的其他光子。由于处于激发态的原子多于基态的原子，因此会导致输入强度的放大。</a:t>
                </a:r>
                <a:endParaRPr lang="en-US" altLang="zh-CN" dirty="0">
                  <a:latin typeface="KaiTi" panose="02010609060101010101" pitchFamily="49" charset="-122"/>
                  <a:ea typeface="KaiTi" panose="02010609060101010101" pitchFamily="49" charset="-122"/>
                </a:endParaRPr>
              </a:p>
              <a:p>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其中</a:t>
                </a:r>
                <a14:m>
                  <m:oMath xmlns:m="http://schemas.openxmlformats.org/officeDocument/2006/math">
                    <m:sSub>
                      <m:sSubPr>
                        <m:ctrlPr>
                          <a:rPr lang="en-US" altLang="zh-CN"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𝑔</m:t>
                        </m:r>
                      </m:e>
                      <m:sub>
                        <m:r>
                          <a:rPr lang="en-US" altLang="zh-CN" b="0" i="1" smtClean="0">
                            <a:latin typeface="Cambria Math" panose="02040503050406030204" pitchFamily="18" charset="0"/>
                            <a:ea typeface="KaiTi" panose="02010609060101010101" pitchFamily="49" charset="-122"/>
                          </a:rPr>
                          <m:t>1</m:t>
                        </m:r>
                      </m:sub>
                    </m:sSub>
                    <m:r>
                      <a:rPr lang="zh-CN" altLang="en-US" i="1">
                        <a:latin typeface="Cambria Math" panose="02040503050406030204" pitchFamily="18" charset="0"/>
                        <a:ea typeface="KaiTi" panose="02010609060101010101" pitchFamily="49" charset="-122"/>
                      </a:rPr>
                      <m:t>与</m:t>
                    </m:r>
                    <m:sSub>
                      <m:sSubPr>
                        <m:ctrlPr>
                          <a:rPr lang="en-US" altLang="zh-CN"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𝑔</m:t>
                        </m:r>
                      </m:e>
                      <m:sub>
                        <m:r>
                          <a:rPr lang="en-US" altLang="zh-CN" b="0" i="1" smtClean="0">
                            <a:latin typeface="Cambria Math" panose="02040503050406030204" pitchFamily="18" charset="0"/>
                            <a:ea typeface="KaiTi" panose="02010609060101010101" pitchFamily="49" charset="-122"/>
                          </a:rPr>
                          <m:t>2</m:t>
                        </m:r>
                      </m:sub>
                    </m:sSub>
                    <m:r>
                      <a:rPr lang="zh-CN" altLang="en-US" i="1">
                        <a:latin typeface="Cambria Math" panose="02040503050406030204" pitchFamily="18" charset="0"/>
                        <a:ea typeface="KaiTi" panose="02010609060101010101" pitchFamily="49" charset="-122"/>
                      </a:rPr>
                      <m:t>分别为</m:t>
                    </m:r>
                  </m:oMath>
                </a14:m>
                <a:r>
                  <a:rPr lang="zh-CN" altLang="en-US" dirty="0">
                    <a:latin typeface="KaiTi" panose="02010609060101010101" pitchFamily="49" charset="-122"/>
                    <a:ea typeface="KaiTi" panose="02010609060101010101" pitchFamily="49" charset="-122"/>
                  </a:rPr>
                  <a:t>能级简并度</a:t>
                </a:r>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一般情况增益方程：                  其中</a:t>
                </a:r>
                <a14:m>
                  <m:oMath xmlns:m="http://schemas.openxmlformats.org/officeDocument/2006/math">
                    <m:r>
                      <a:rPr lang="en-US" altLang="zh-CN" b="0" i="1" smtClean="0">
                        <a:latin typeface="Cambria Math" panose="02040503050406030204" pitchFamily="18" charset="0"/>
                        <a:ea typeface="KaiTi" panose="02010609060101010101" pitchFamily="49" charset="-122"/>
                      </a:rPr>
                      <m:t>𝑔</m:t>
                    </m:r>
                    <m:r>
                      <a:rPr lang="en-US" altLang="zh-CN" b="0" i="1" smtClean="0">
                        <a:latin typeface="Cambria Math" panose="02040503050406030204" pitchFamily="18" charset="0"/>
                        <a:ea typeface="KaiTi" panose="02010609060101010101" pitchFamily="49" charset="-122"/>
                      </a:rPr>
                      <m:t>(</m:t>
                    </m:r>
                    <m:r>
                      <a:rPr lang="zh-CN" altLang="en-US" b="0" i="1" smtClean="0">
                        <a:latin typeface="Cambria Math" panose="02040503050406030204" pitchFamily="18" charset="0"/>
                        <a:ea typeface="KaiTi" panose="02010609060101010101" pitchFamily="49" charset="-122"/>
                      </a:rPr>
                      <m:t>𝜈</m:t>
                    </m:r>
                    <m:r>
                      <a:rPr lang="en-US" altLang="zh-CN" b="0" i="1" smtClean="0">
                        <a:latin typeface="Cambria Math" panose="02040503050406030204" pitchFamily="18" charset="0"/>
                        <a:ea typeface="KaiTi" panose="02010609060101010101" pitchFamily="49" charset="-122"/>
                      </a:rPr>
                      <m:t>)</m:t>
                    </m:r>
                    <m:r>
                      <a:rPr lang="zh-CN" altLang="en-US" i="1">
                        <a:latin typeface="Cambria Math" panose="02040503050406030204" pitchFamily="18" charset="0"/>
                        <a:ea typeface="KaiTi" panose="02010609060101010101" pitchFamily="49" charset="-122"/>
                      </a:rPr>
                      <m:t>为</m:t>
                    </m:r>
                  </m:oMath>
                </a14:m>
                <a:r>
                  <a:rPr lang="zh-CN" altLang="en-US" dirty="0">
                    <a:latin typeface="KaiTi" panose="02010609060101010101" pitchFamily="49" charset="-122"/>
                    <a:ea typeface="KaiTi" panose="02010609060101010101" pitchFamily="49" charset="-122"/>
                  </a:rPr>
                  <a:t>光谱形状函数，</a:t>
                </a:r>
                <a14:m>
                  <m:oMath xmlns:m="http://schemas.openxmlformats.org/officeDocument/2006/math">
                    <m:sSub>
                      <m:sSubPr>
                        <m:ctrlPr>
                          <a:rPr lang="en-US" altLang="zh-CN"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𝐼</m:t>
                        </m:r>
                      </m:e>
                      <m:sub>
                        <m:r>
                          <a:rPr lang="en-US" altLang="zh-CN" b="0" i="1" smtClean="0">
                            <a:latin typeface="Cambria Math" panose="02040503050406030204" pitchFamily="18" charset="0"/>
                            <a:ea typeface="KaiTi" panose="02010609060101010101" pitchFamily="49" charset="-122"/>
                          </a:rPr>
                          <m:t>𝑆</m:t>
                        </m:r>
                      </m:sub>
                    </m:sSub>
                    <m:r>
                      <a:rPr lang="zh-CN" altLang="en-US" i="1">
                        <a:latin typeface="Cambria Math" panose="02040503050406030204" pitchFamily="18" charset="0"/>
                        <a:ea typeface="KaiTi" panose="02010609060101010101" pitchFamily="49" charset="-122"/>
                      </a:rPr>
                      <m:t>为</m:t>
                    </m:r>
                  </m:oMath>
                </a14:m>
                <a:r>
                  <a:rPr lang="zh-CN" altLang="en-US" dirty="0">
                    <a:latin typeface="KaiTi" panose="02010609060101010101" pitchFamily="49" charset="-122"/>
                    <a:ea typeface="KaiTi" panose="02010609060101010101" pitchFamily="49" charset="-122"/>
                  </a:rPr>
                  <a:t>饱和光强，</a:t>
                </a:r>
                <a14:m>
                  <m:oMath xmlns:m="http://schemas.openxmlformats.org/officeDocument/2006/math">
                    <m:sSub>
                      <m:sSubPr>
                        <m:ctrlPr>
                          <a:rPr lang="en-US" altLang="zh-CN" i="1" smtClean="0">
                            <a:latin typeface="Cambria Math" panose="02040503050406030204" pitchFamily="18" charset="0"/>
                            <a:ea typeface="KaiTi" panose="02010609060101010101" pitchFamily="49" charset="-122"/>
                          </a:rPr>
                        </m:ctrlPr>
                      </m:sSubPr>
                      <m:e>
                        <m:r>
                          <a:rPr lang="zh-CN" altLang="en-US" i="1" smtClean="0">
                            <a:latin typeface="Cambria Math" panose="02040503050406030204" pitchFamily="18" charset="0"/>
                            <a:ea typeface="KaiTi" panose="02010609060101010101" pitchFamily="49" charset="-122"/>
                          </a:rPr>
                          <m:t>𝛾</m:t>
                        </m:r>
                      </m:e>
                      <m:sub>
                        <m:r>
                          <a:rPr lang="en-US" altLang="zh-CN" b="0" i="1" smtClean="0">
                            <a:latin typeface="Cambria Math" panose="02040503050406030204" pitchFamily="18" charset="0"/>
                            <a:ea typeface="KaiTi" panose="02010609060101010101" pitchFamily="49" charset="-122"/>
                          </a:rPr>
                          <m:t>0</m:t>
                        </m:r>
                      </m:sub>
                    </m:sSub>
                    <m:d>
                      <m:dPr>
                        <m:ctrlPr>
                          <a:rPr lang="en-US" altLang="zh-CN" b="0" i="1" smtClean="0">
                            <a:latin typeface="Cambria Math" panose="02040503050406030204" pitchFamily="18" charset="0"/>
                            <a:ea typeface="KaiTi" panose="02010609060101010101" pitchFamily="49" charset="-122"/>
                          </a:rPr>
                        </m:ctrlPr>
                      </m:dPr>
                      <m:e>
                        <m:r>
                          <a:rPr lang="zh-CN" altLang="en-US" b="0" i="1" smtClean="0">
                            <a:latin typeface="Cambria Math" panose="02040503050406030204" pitchFamily="18" charset="0"/>
                            <a:ea typeface="KaiTi" panose="02010609060101010101" pitchFamily="49" charset="-122"/>
                          </a:rPr>
                          <m:t>𝜈</m:t>
                        </m:r>
                      </m:e>
                    </m:d>
                    <m:r>
                      <a:rPr lang="en-US" altLang="zh-CN" b="0" i="1" smtClean="0">
                        <a:latin typeface="Cambria Math" panose="02040503050406030204" pitchFamily="18" charset="0"/>
                        <a:ea typeface="KaiTi" panose="02010609060101010101" pitchFamily="49" charset="-122"/>
                      </a:rPr>
                      <m:t>=</m:t>
                    </m:r>
                    <m:r>
                      <a:rPr lang="zh-CN" altLang="en-US" b="0" i="1" smtClean="0">
                        <a:latin typeface="Cambria Math" panose="02040503050406030204" pitchFamily="18" charset="0"/>
                        <a:ea typeface="KaiTi" panose="02010609060101010101" pitchFamily="49" charset="-122"/>
                      </a:rPr>
                      <m:t>𝜎</m:t>
                    </m:r>
                    <m:r>
                      <a:rPr lang="zh-CN" altLang="en-US" b="0" i="1" smtClean="0">
                        <a:latin typeface="Cambria Math" panose="02040503050406030204" pitchFamily="18" charset="0"/>
                        <a:ea typeface="KaiTi" panose="02010609060101010101" pitchFamily="49" charset="-122"/>
                      </a:rPr>
                      <m:t>∙∆</m:t>
                    </m:r>
                    <m:sSub>
                      <m:sSubPr>
                        <m:ctrlPr>
                          <a:rPr lang="en-US" altLang="zh-CN" b="0"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𝑁</m:t>
                        </m:r>
                      </m:e>
                      <m:sub>
                        <m:r>
                          <a:rPr lang="en-US" altLang="zh-CN" b="0" i="1" smtClean="0">
                            <a:latin typeface="Cambria Math" panose="02040503050406030204" pitchFamily="18" charset="0"/>
                            <a:ea typeface="KaiTi" panose="02010609060101010101" pitchFamily="49" charset="-122"/>
                          </a:rPr>
                          <m:t>21</m:t>
                        </m:r>
                      </m:sub>
                    </m:sSub>
                  </m:oMath>
                </a14:m>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定义</a:t>
                </a:r>
                <a14:m>
                  <m:oMath xmlns:m="http://schemas.openxmlformats.org/officeDocument/2006/math">
                    <m:r>
                      <a:rPr lang="en-US" altLang="zh-CN" b="0" i="1" smtClean="0">
                        <a:latin typeface="Cambria Math" panose="02040503050406030204" pitchFamily="18" charset="0"/>
                        <a:ea typeface="KaiTi" panose="02010609060101010101" pitchFamily="49" charset="-122"/>
                      </a:rPr>
                      <m:t>𝐺</m:t>
                    </m:r>
                    <m:r>
                      <a:rPr lang="en-US" altLang="zh-CN" b="0" i="1" smtClean="0">
                        <a:latin typeface="Cambria Math" panose="02040503050406030204" pitchFamily="18" charset="0"/>
                        <a:ea typeface="KaiTi" panose="02010609060101010101" pitchFamily="49" charset="-122"/>
                      </a:rPr>
                      <m:t>=</m:t>
                    </m:r>
                    <m:f>
                      <m:fPr>
                        <m:type m:val="skw"/>
                        <m:ctrlPr>
                          <a:rPr lang="en-US" altLang="zh-CN" b="0" i="1" smtClean="0">
                            <a:latin typeface="Cambria Math" panose="02040503050406030204" pitchFamily="18" charset="0"/>
                            <a:ea typeface="KaiTi" panose="02010609060101010101" pitchFamily="49" charset="-122"/>
                          </a:rPr>
                        </m:ctrlPr>
                      </m:fPr>
                      <m:num>
                        <m:r>
                          <a:rPr lang="en-US" altLang="zh-CN" b="0" i="1" smtClean="0">
                            <a:latin typeface="Cambria Math" panose="02040503050406030204" pitchFamily="18" charset="0"/>
                            <a:ea typeface="KaiTi" panose="02010609060101010101" pitchFamily="49" charset="-122"/>
                          </a:rPr>
                          <m:t>𝐼</m:t>
                        </m:r>
                        <m:r>
                          <a:rPr lang="en-US" altLang="zh-CN" b="0" i="1" smtClean="0">
                            <a:latin typeface="Cambria Math" panose="02040503050406030204" pitchFamily="18" charset="0"/>
                            <a:ea typeface="KaiTi" panose="02010609060101010101" pitchFamily="49" charset="-122"/>
                          </a:rPr>
                          <m:t>(</m:t>
                        </m:r>
                        <m:r>
                          <a:rPr lang="en-US" altLang="zh-CN" b="0" i="1" smtClean="0">
                            <a:latin typeface="Cambria Math" panose="02040503050406030204" pitchFamily="18" charset="0"/>
                            <a:ea typeface="KaiTi" panose="02010609060101010101" pitchFamily="49" charset="-122"/>
                          </a:rPr>
                          <m:t>𝑧</m:t>
                        </m:r>
                        <m:r>
                          <a:rPr lang="en-US" altLang="zh-CN" b="0" i="1" smtClean="0">
                            <a:latin typeface="Cambria Math" panose="02040503050406030204" pitchFamily="18" charset="0"/>
                            <a:ea typeface="KaiTi" panose="02010609060101010101" pitchFamily="49" charset="-122"/>
                          </a:rPr>
                          <m:t>)</m:t>
                        </m:r>
                      </m:num>
                      <m:den>
                        <m:sSub>
                          <m:sSubPr>
                            <m:ctrlPr>
                              <a:rPr lang="en-US" altLang="zh-CN" b="0"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𝐼</m:t>
                            </m:r>
                          </m:e>
                          <m:sub>
                            <m:r>
                              <a:rPr lang="en-US" altLang="zh-CN" b="0" i="1" smtClean="0">
                                <a:latin typeface="Cambria Math" panose="02040503050406030204" pitchFamily="18" charset="0"/>
                                <a:ea typeface="KaiTi" panose="02010609060101010101" pitchFamily="49" charset="-122"/>
                              </a:rPr>
                              <m:t>𝑖𝑛</m:t>
                            </m:r>
                          </m:sub>
                        </m:sSub>
                      </m:den>
                    </m:f>
                    <m:r>
                      <a:rPr lang="zh-CN" altLang="en-US" i="1">
                        <a:latin typeface="Cambria Math" panose="02040503050406030204" pitchFamily="18" charset="0"/>
                        <a:ea typeface="KaiTi" panose="02010609060101010101" pitchFamily="49" charset="-122"/>
                      </a:rPr>
                      <m:t>，</m:t>
                    </m:r>
                  </m:oMath>
                </a14:m>
                <a:r>
                  <a:rPr lang="zh-CN" altLang="en-US" dirty="0">
                    <a:latin typeface="KaiTi" panose="02010609060101010101" pitchFamily="49" charset="-122"/>
                    <a:ea typeface="KaiTi" panose="02010609060101010101" pitchFamily="49" charset="-122"/>
                  </a:rPr>
                  <a:t>可以将方程化为：</a:t>
                </a:r>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小信号近似：</a:t>
                </a:r>
                <a14:m>
                  <m:oMath xmlns:m="http://schemas.openxmlformats.org/officeDocument/2006/math">
                    <m:sSub>
                      <m:sSubPr>
                        <m:ctrlPr>
                          <a:rPr lang="en-US" altLang="zh-CN"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𝐼</m:t>
                        </m:r>
                      </m:e>
                      <m:sub>
                        <m:r>
                          <a:rPr lang="en-US" altLang="zh-CN" b="0" i="1" smtClean="0">
                            <a:latin typeface="Cambria Math" panose="02040503050406030204" pitchFamily="18" charset="0"/>
                            <a:ea typeface="KaiTi" panose="02010609060101010101" pitchFamily="49" charset="-122"/>
                          </a:rPr>
                          <m:t>𝑖𝑛</m:t>
                        </m:r>
                      </m:sub>
                    </m:sSub>
                    <m:r>
                      <a:rPr lang="en-US" altLang="zh-CN" b="0" i="1" smtClean="0">
                        <a:latin typeface="Cambria Math" panose="02040503050406030204" pitchFamily="18" charset="0"/>
                        <a:ea typeface="KaiTi" panose="02010609060101010101" pitchFamily="49" charset="-122"/>
                      </a:rPr>
                      <m:t>≪</m:t>
                    </m:r>
                    <m:sSub>
                      <m:sSubPr>
                        <m:ctrlPr>
                          <a:rPr lang="en-US" altLang="zh-CN" b="0"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𝐼</m:t>
                        </m:r>
                      </m:e>
                      <m:sub>
                        <m:r>
                          <a:rPr lang="en-US" altLang="zh-CN" b="0" i="1" smtClean="0">
                            <a:latin typeface="Cambria Math" panose="02040503050406030204" pitchFamily="18" charset="0"/>
                            <a:ea typeface="KaiTi" panose="02010609060101010101" pitchFamily="49" charset="-122"/>
                          </a:rPr>
                          <m:t>𝑆</m:t>
                        </m:r>
                      </m:sub>
                    </m:sSub>
                    <m:r>
                      <a:rPr lang="en-US" altLang="zh-CN" b="0" i="1" smtClean="0">
                        <a:latin typeface="Cambria Math" panose="02040503050406030204" pitchFamily="18" charset="0"/>
                        <a:ea typeface="Cambria Math" panose="02040503050406030204" pitchFamily="18" charset="0"/>
                      </a:rPr>
                      <m:t>→</m:t>
                    </m:r>
                  </m:oMath>
                </a14:m>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大信号渐进行为：</a:t>
                </a:r>
                <a14:m>
                  <m:oMath xmlns:m="http://schemas.openxmlformats.org/officeDocument/2006/math">
                    <m:sSub>
                      <m:sSubPr>
                        <m:ctrlPr>
                          <a:rPr lang="en-US" altLang="zh-CN"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𝐼</m:t>
                        </m:r>
                      </m:e>
                      <m:sub>
                        <m:r>
                          <a:rPr lang="en-US" altLang="zh-CN" b="0" i="1" smtClean="0">
                            <a:latin typeface="Cambria Math" panose="02040503050406030204" pitchFamily="18" charset="0"/>
                            <a:ea typeface="KaiTi" panose="02010609060101010101" pitchFamily="49" charset="-122"/>
                          </a:rPr>
                          <m:t>𝑖𝑛</m:t>
                        </m:r>
                      </m:sub>
                    </m:sSub>
                    <m:r>
                      <a:rPr lang="en-US" altLang="zh-CN" b="0" i="1" smtClean="0">
                        <a:latin typeface="Cambria Math" panose="02040503050406030204" pitchFamily="18" charset="0"/>
                        <a:ea typeface="KaiTi" panose="02010609060101010101" pitchFamily="49" charset="-122"/>
                      </a:rPr>
                      <m:t>≫</m:t>
                    </m:r>
                    <m:sSub>
                      <m:sSubPr>
                        <m:ctrlPr>
                          <a:rPr lang="en-US" altLang="zh-CN" b="0"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𝐼</m:t>
                        </m:r>
                      </m:e>
                      <m:sub>
                        <m:r>
                          <a:rPr lang="en-US" altLang="zh-CN" b="0" i="1" smtClean="0">
                            <a:latin typeface="Cambria Math" panose="02040503050406030204" pitchFamily="18" charset="0"/>
                            <a:ea typeface="KaiTi" panose="02010609060101010101" pitchFamily="49" charset="-122"/>
                          </a:rPr>
                          <m:t>𝑆</m:t>
                        </m:r>
                      </m:sub>
                    </m:sSub>
                    <m:r>
                      <a:rPr lang="en-US" altLang="zh-CN" b="0" i="1" smtClean="0">
                        <a:latin typeface="Cambria Math" panose="02040503050406030204" pitchFamily="18" charset="0"/>
                        <a:ea typeface="Cambria Math" panose="02040503050406030204" pitchFamily="18" charset="0"/>
                      </a:rPr>
                      <m:t>→</m:t>
                    </m:r>
                  </m:oMath>
                </a14:m>
                <a:endParaRPr lang="en-US" altLang="zh-CN" dirty="0">
                  <a:latin typeface="KaiTi" panose="02010609060101010101" pitchFamily="49" charset="-122"/>
                  <a:ea typeface="KaiTi" panose="02010609060101010101" pitchFamily="49" charset="-122"/>
                </a:endParaRPr>
              </a:p>
              <a:p>
                <a:endParaRPr lang="en-US" altLang="zh-CN" sz="2600" dirty="0">
                  <a:latin typeface="KaiTi" panose="02010609060101010101" pitchFamily="49" charset="-122"/>
                  <a:ea typeface="KaiTi" panose="02010609060101010101" pitchFamily="49" charset="-122"/>
                </a:endParaRPr>
              </a:p>
              <a:p>
                <a:endParaRPr lang="zh-CN" altLang="en-US" dirty="0">
                  <a:latin typeface="KaiTi" panose="02010609060101010101" pitchFamily="49" charset="-122"/>
                  <a:ea typeface="KaiTi" panose="02010609060101010101" pitchFamily="49" charset="-122"/>
                </a:endParaRPr>
              </a:p>
            </p:txBody>
          </p:sp>
        </mc:Choice>
        <mc:Fallback>
          <p:sp>
            <p:nvSpPr>
              <p:cNvPr id="3" name="Content Placeholder 2">
                <a:extLst>
                  <a:ext uri="{FF2B5EF4-FFF2-40B4-BE49-F238E27FC236}">
                    <a16:creationId xmlns:a16="http://schemas.microsoft.com/office/drawing/2014/main" id="{69C92E33-7DE6-40F6-9D88-90C37DCC99D8}"/>
                  </a:ext>
                </a:extLst>
              </p:cNvPr>
              <p:cNvSpPr>
                <a:spLocks noGrp="1" noRot="1" noChangeAspect="1" noMove="1" noResize="1" noEditPoints="1" noAdjustHandles="1" noChangeArrowheads="1" noChangeShapeType="1" noTextEdit="1"/>
              </p:cNvSpPr>
              <p:nvPr>
                <p:ph idx="1"/>
              </p:nvPr>
            </p:nvSpPr>
            <p:spPr>
              <a:xfrm>
                <a:off x="1209351" y="1419225"/>
                <a:ext cx="9980682" cy="5124450"/>
              </a:xfrm>
              <a:blipFill>
                <a:blip r:embed="rId2"/>
                <a:stretch>
                  <a:fillRect l="-1465" t="-1310" r="-549"/>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C1141C8A-045B-4200-AEF5-9F5E7EC8036E}"/>
              </a:ext>
            </a:extLst>
          </p:cNvPr>
          <p:cNvPicPr>
            <a:picLocks noChangeAspect="1"/>
          </p:cNvPicPr>
          <p:nvPr/>
        </p:nvPicPr>
        <p:blipFill>
          <a:blip r:embed="rId3"/>
          <a:stretch>
            <a:fillRect/>
          </a:stretch>
        </p:blipFill>
        <p:spPr>
          <a:xfrm>
            <a:off x="1409376" y="2702868"/>
            <a:ext cx="2314898" cy="581106"/>
          </a:xfrm>
          <a:prstGeom prst="rect">
            <a:avLst/>
          </a:prstGeom>
        </p:spPr>
      </p:pic>
      <p:pic>
        <p:nvPicPr>
          <p:cNvPr id="7" name="Picture 6">
            <a:extLst>
              <a:ext uri="{FF2B5EF4-FFF2-40B4-BE49-F238E27FC236}">
                <a16:creationId xmlns:a16="http://schemas.microsoft.com/office/drawing/2014/main" id="{ADEBDA09-02E3-487A-A0CD-5F633C1F6DAB}"/>
              </a:ext>
            </a:extLst>
          </p:cNvPr>
          <p:cNvPicPr>
            <a:picLocks noChangeAspect="1"/>
          </p:cNvPicPr>
          <p:nvPr/>
        </p:nvPicPr>
        <p:blipFill>
          <a:blip r:embed="rId4"/>
          <a:stretch>
            <a:fillRect/>
          </a:stretch>
        </p:blipFill>
        <p:spPr>
          <a:xfrm>
            <a:off x="3619558" y="3116452"/>
            <a:ext cx="2400241" cy="775836"/>
          </a:xfrm>
          <a:prstGeom prst="rect">
            <a:avLst/>
          </a:prstGeom>
        </p:spPr>
      </p:pic>
      <p:pic>
        <p:nvPicPr>
          <p:cNvPr id="9" name="Picture 8">
            <a:extLst>
              <a:ext uri="{FF2B5EF4-FFF2-40B4-BE49-F238E27FC236}">
                <a16:creationId xmlns:a16="http://schemas.microsoft.com/office/drawing/2014/main" id="{96C8BF6F-21F0-423B-85FA-5611483CE0E8}"/>
              </a:ext>
            </a:extLst>
          </p:cNvPr>
          <p:cNvPicPr>
            <a:picLocks noChangeAspect="1"/>
          </p:cNvPicPr>
          <p:nvPr/>
        </p:nvPicPr>
        <p:blipFill>
          <a:blip r:embed="rId5"/>
          <a:stretch>
            <a:fillRect/>
          </a:stretch>
        </p:blipFill>
        <p:spPr>
          <a:xfrm>
            <a:off x="5405155" y="3860622"/>
            <a:ext cx="4048690" cy="724001"/>
          </a:xfrm>
          <a:prstGeom prst="rect">
            <a:avLst/>
          </a:prstGeom>
        </p:spPr>
      </p:pic>
      <p:pic>
        <p:nvPicPr>
          <p:cNvPr id="11" name="Picture 10">
            <a:extLst>
              <a:ext uri="{FF2B5EF4-FFF2-40B4-BE49-F238E27FC236}">
                <a16:creationId xmlns:a16="http://schemas.microsoft.com/office/drawing/2014/main" id="{AD7A3C0F-1889-41FC-A892-7A8A86B3D797}"/>
              </a:ext>
            </a:extLst>
          </p:cNvPr>
          <p:cNvPicPr>
            <a:picLocks noChangeAspect="1"/>
          </p:cNvPicPr>
          <p:nvPr/>
        </p:nvPicPr>
        <p:blipFill>
          <a:blip r:embed="rId6"/>
          <a:stretch>
            <a:fillRect/>
          </a:stretch>
        </p:blipFill>
        <p:spPr>
          <a:xfrm>
            <a:off x="4209028" y="4538752"/>
            <a:ext cx="1886213" cy="447737"/>
          </a:xfrm>
          <a:prstGeom prst="rect">
            <a:avLst/>
          </a:prstGeom>
        </p:spPr>
      </p:pic>
      <p:pic>
        <p:nvPicPr>
          <p:cNvPr id="13" name="Picture 12">
            <a:extLst>
              <a:ext uri="{FF2B5EF4-FFF2-40B4-BE49-F238E27FC236}">
                <a16:creationId xmlns:a16="http://schemas.microsoft.com/office/drawing/2014/main" id="{2046EB87-2656-4737-BA55-F38CFD86683B}"/>
              </a:ext>
            </a:extLst>
          </p:cNvPr>
          <p:cNvPicPr>
            <a:picLocks noChangeAspect="1"/>
          </p:cNvPicPr>
          <p:nvPr/>
        </p:nvPicPr>
        <p:blipFill>
          <a:blip r:embed="rId7"/>
          <a:stretch>
            <a:fillRect/>
          </a:stretch>
        </p:blipFill>
        <p:spPr>
          <a:xfrm>
            <a:off x="4656765" y="5011864"/>
            <a:ext cx="2876951" cy="714475"/>
          </a:xfrm>
          <a:prstGeom prst="rect">
            <a:avLst/>
          </a:prstGeom>
        </p:spPr>
      </p:pic>
    </p:spTree>
    <p:extLst>
      <p:ext uri="{BB962C8B-B14F-4D97-AF65-F5344CB8AC3E}">
        <p14:creationId xmlns:p14="http://schemas.microsoft.com/office/powerpoint/2010/main" val="44674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7243-163F-4753-A753-90EDBE6E826F}"/>
              </a:ext>
            </a:extLst>
          </p:cNvPr>
          <p:cNvSpPr>
            <a:spLocks noGrp="1"/>
          </p:cNvSpPr>
          <p:nvPr>
            <p:ph type="title"/>
          </p:nvPr>
        </p:nvSpPr>
        <p:spPr/>
        <p:txBody>
          <a:bodyPr/>
          <a:lstStyle/>
          <a:p>
            <a:r>
              <a:rPr lang="zh-CN" altLang="en-US" dirty="0"/>
              <a:t>激光泵浦源</a:t>
            </a:r>
          </a:p>
        </p:txBody>
      </p:sp>
      <p:sp>
        <p:nvSpPr>
          <p:cNvPr id="3" name="Content Placeholder 2">
            <a:extLst>
              <a:ext uri="{FF2B5EF4-FFF2-40B4-BE49-F238E27FC236}">
                <a16:creationId xmlns:a16="http://schemas.microsoft.com/office/drawing/2014/main" id="{02540EBE-7F45-42AD-AF2A-ACCE01F4F53C}"/>
              </a:ext>
            </a:extLst>
          </p:cNvPr>
          <p:cNvSpPr>
            <a:spLocks noGrp="1"/>
          </p:cNvSpPr>
          <p:nvPr>
            <p:ph idx="1"/>
          </p:nvPr>
        </p:nvSpPr>
        <p:spPr>
          <a:xfrm>
            <a:off x="1103382" y="1314450"/>
            <a:ext cx="9982200" cy="5334000"/>
          </a:xfrm>
        </p:spPr>
        <p:txBody>
          <a:bodyPr>
            <a:normAutofit fontScale="92500"/>
          </a:bodyPr>
          <a:lstStyle/>
          <a:p>
            <a:r>
              <a:rPr lang="zh-CN" altLang="en-US" dirty="0">
                <a:latin typeface="KaiTi" panose="02010609060101010101" pitchFamily="49" charset="-122"/>
                <a:ea typeface="KaiTi" panose="02010609060101010101" pitchFamily="49" charset="-122"/>
              </a:rPr>
              <a:t>闪光灯泵浦：闪光灯是激光最早的能量来源</a:t>
            </a:r>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红宝石激光器</a:t>
            </a:r>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。它们用于固态和染料激光器中的高脉冲能量。它们产生广谱的光，导致大部分能量在增益介质中作为热量浪费。</a:t>
            </a:r>
            <a:r>
              <a:rPr lang="zh-CN" altLang="en-US" b="0" i="0" u="none" strike="noStrike" dirty="0">
                <a:solidFill>
                  <a:srgbClr val="0645AD"/>
                </a:solidFill>
                <a:effectLst/>
                <a:latin typeface="KaiTi" panose="02010609060101010101" pitchFamily="49" charset="-122"/>
                <a:ea typeface="KaiTi" panose="02010609060101010101" pitchFamily="49" charset="-122"/>
                <a:hlinkClick r:id="rId2" tooltip="Fused quartz"/>
              </a:rPr>
              <a:t>石英</a:t>
            </a:r>
            <a:r>
              <a:rPr lang="zh-CN" altLang="en-US" b="0" i="0" dirty="0">
                <a:solidFill>
                  <a:srgbClr val="202122"/>
                </a:solidFill>
                <a:effectLst/>
                <a:latin typeface="KaiTi" panose="02010609060101010101" pitchFamily="49" charset="-122"/>
                <a:ea typeface="KaiTi" panose="02010609060101010101" pitchFamily="49" charset="-122"/>
              </a:rPr>
              <a:t>闪光灯是激光器中最常用的类型，在低能量或高重复率下，可以在高达</a:t>
            </a:r>
            <a:r>
              <a:rPr lang="en-US" altLang="zh-CN" b="0" i="0" dirty="0">
                <a:solidFill>
                  <a:srgbClr val="202122"/>
                </a:solidFill>
                <a:effectLst/>
                <a:latin typeface="KaiTi" panose="02010609060101010101" pitchFamily="49" charset="-122"/>
                <a:ea typeface="KaiTi" panose="02010609060101010101" pitchFamily="49" charset="-122"/>
              </a:rPr>
              <a:t>900°C</a:t>
            </a:r>
            <a:r>
              <a:rPr lang="zh-CN" altLang="en-US" b="0" i="0" dirty="0">
                <a:solidFill>
                  <a:srgbClr val="202122"/>
                </a:solidFill>
                <a:effectLst/>
                <a:latin typeface="KaiTi" panose="02010609060101010101" pitchFamily="49" charset="-122"/>
                <a:ea typeface="KaiTi" panose="02010609060101010101" pitchFamily="49" charset="-122"/>
              </a:rPr>
              <a:t>的温度下工作。 </a:t>
            </a:r>
            <a:endParaRPr lang="en-US" altLang="zh-CN" b="0" i="0" dirty="0">
              <a:solidFill>
                <a:srgbClr val="202122"/>
              </a:solidFill>
              <a:effectLst/>
              <a:latin typeface="KaiTi" panose="02010609060101010101" pitchFamily="49" charset="-122"/>
              <a:ea typeface="KaiTi" panose="02010609060101010101" pitchFamily="49" charset="-122"/>
            </a:endParaRPr>
          </a:p>
          <a:p>
            <a:r>
              <a:rPr lang="zh-CN" altLang="en-US" i="0" dirty="0">
                <a:solidFill>
                  <a:srgbClr val="000000"/>
                </a:solidFill>
                <a:effectLst/>
                <a:latin typeface="KaiTi" panose="02010609060101010101" pitchFamily="49" charset="-122"/>
                <a:ea typeface="KaiTi" panose="02010609060101010101" pitchFamily="49" charset="-122"/>
              </a:rPr>
              <a:t>弧光灯泵浦：弧光灯泵浦发生在类似于闪光灯泵浦激光器的腔体中，弧光灯几乎有所有惰性气体类型，包括氙气、氪气、氩气和氦气，它们都发出非常特定于气体的光谱线。弧光灯的输出光谱主要取决于气体类型，窄带光谱线与在低电流密度下工作的闪光灯非常相似。</a:t>
            </a:r>
            <a:endParaRPr lang="en-US" altLang="zh-CN" i="0" dirty="0">
              <a:solidFill>
                <a:srgbClr val="000000"/>
              </a:solidFill>
              <a:effectLst/>
              <a:latin typeface="KaiTi" panose="02010609060101010101" pitchFamily="49" charset="-122"/>
              <a:ea typeface="KaiTi" panose="02010609060101010101" pitchFamily="49" charset="-122"/>
            </a:endParaRPr>
          </a:p>
          <a:p>
            <a:r>
              <a:rPr lang="zh-CN" altLang="en-US" i="0" dirty="0">
                <a:solidFill>
                  <a:srgbClr val="000000"/>
                </a:solidFill>
                <a:effectLst/>
                <a:latin typeface="KaiTi" panose="02010609060101010101" pitchFamily="49" charset="-122"/>
                <a:ea typeface="KaiTi" panose="02010609060101010101" pitchFamily="49" charset="-122"/>
              </a:rPr>
              <a:t>外部激光泵浦：泵浦激光器的窄光谱使其能够与激光介质的吸收线紧密匹配，使其能量传递比闪光灯的宽带发射更有效。</a:t>
            </a:r>
            <a:endParaRPr lang="en-US" altLang="zh-CN" i="0" dirty="0">
              <a:solidFill>
                <a:srgbClr val="000000"/>
              </a:solidFill>
              <a:effectLst/>
              <a:latin typeface="KaiTi" panose="02010609060101010101" pitchFamily="49" charset="-122"/>
              <a:ea typeface="KaiTi" panose="02010609060101010101" pitchFamily="49" charset="-122"/>
            </a:endParaRPr>
          </a:p>
          <a:p>
            <a:r>
              <a:rPr lang="zh-CN" altLang="en-US" i="0" dirty="0">
                <a:solidFill>
                  <a:srgbClr val="000000"/>
                </a:solidFill>
                <a:effectLst/>
                <a:latin typeface="KaiTi" panose="02010609060101010101" pitchFamily="49" charset="-122"/>
                <a:ea typeface="KaiTi" panose="02010609060101010101" pitchFamily="49" charset="-122"/>
              </a:rPr>
              <a:t>其他光学泵浦方法：微波或射频</a:t>
            </a:r>
            <a:r>
              <a:rPr lang="en-US" altLang="zh-CN" i="0" dirty="0">
                <a:solidFill>
                  <a:srgbClr val="000000"/>
                </a:solidFill>
                <a:effectLst/>
                <a:latin typeface="KaiTi" panose="02010609060101010101" pitchFamily="49" charset="-122"/>
                <a:ea typeface="KaiTi" panose="02010609060101010101" pitchFamily="49" charset="-122"/>
              </a:rPr>
              <a:t>EM</a:t>
            </a:r>
            <a:r>
              <a:rPr lang="zh-CN" altLang="en-US" i="0" dirty="0">
                <a:solidFill>
                  <a:srgbClr val="000000"/>
                </a:solidFill>
                <a:effectLst/>
                <a:latin typeface="KaiTi" panose="02010609060101010101" pitchFamily="49" charset="-122"/>
                <a:ea typeface="KaiTi" panose="02010609060101010101" pitchFamily="49" charset="-122"/>
              </a:rPr>
              <a:t>辐射可用于激发气体激光器，太阳能泵浦激光器使用太阳辐射作为泵浦源。</a:t>
            </a:r>
            <a:endParaRPr lang="en-US" altLang="zh-CN" i="0" dirty="0">
              <a:solidFill>
                <a:srgbClr val="000000"/>
              </a:solidFill>
              <a:effectLst/>
              <a:latin typeface="KaiTi" panose="02010609060101010101" pitchFamily="49" charset="-122"/>
              <a:ea typeface="KaiTi" panose="02010609060101010101" pitchFamily="49" charset="-122"/>
            </a:endParaRPr>
          </a:p>
          <a:p>
            <a:r>
              <a:rPr lang="zh-CN" altLang="en-US" dirty="0">
                <a:solidFill>
                  <a:srgbClr val="000000"/>
                </a:solidFill>
                <a:latin typeface="KaiTi" panose="02010609060101010101" pitchFamily="49" charset="-122"/>
                <a:ea typeface="KaiTi" panose="02010609060101010101" pitchFamily="49" charset="-122"/>
              </a:rPr>
              <a:t>电泵浦：在氦氖激光器中，来自放电的电子与氦原子碰撞，使它们激发。然后激发的氦原子与氖原子碰撞，转移能量。常用于半导体晶体激光器。</a:t>
            </a:r>
            <a:endParaRPr lang="en-US" altLang="zh-CN" dirty="0">
              <a:solidFill>
                <a:srgbClr val="000000"/>
              </a:solidFill>
              <a:latin typeface="KaiTi" panose="02010609060101010101" pitchFamily="49" charset="-122"/>
              <a:ea typeface="KaiTi" panose="02010609060101010101" pitchFamily="49" charset="-122"/>
            </a:endParaRPr>
          </a:p>
          <a:p>
            <a:r>
              <a:rPr lang="zh-CN" altLang="en-US" i="0" dirty="0">
                <a:solidFill>
                  <a:srgbClr val="000000"/>
                </a:solidFill>
                <a:effectLst/>
                <a:latin typeface="KaiTi" panose="02010609060101010101" pitchFamily="49" charset="-122"/>
                <a:ea typeface="KaiTi" panose="02010609060101010101" pitchFamily="49" charset="-122"/>
              </a:rPr>
              <a:t>气体泵浦：气体动态激光器是使用气体（如二氧化碳）的超音速流动来激发超过阈值的分子来构建的。气体被加压然后加热到</a:t>
            </a:r>
            <a:r>
              <a:rPr lang="en-US" altLang="zh-CN" i="0" dirty="0">
                <a:solidFill>
                  <a:srgbClr val="000000"/>
                </a:solidFill>
                <a:effectLst/>
                <a:latin typeface="KaiTi" panose="02010609060101010101" pitchFamily="49" charset="-122"/>
                <a:ea typeface="KaiTi" panose="02010609060101010101" pitchFamily="49" charset="-122"/>
              </a:rPr>
              <a:t>1400K</a:t>
            </a:r>
            <a:r>
              <a:rPr lang="zh-CN" altLang="en-US" dirty="0">
                <a:solidFill>
                  <a:srgbClr val="000000"/>
                </a:solidFill>
                <a:latin typeface="KaiTi" panose="02010609060101010101" pitchFamily="49" charset="-122"/>
                <a:ea typeface="KaiTi" panose="02010609060101010101" pitchFamily="49" charset="-122"/>
              </a:rPr>
              <a:t>，</a:t>
            </a:r>
            <a:r>
              <a:rPr lang="zh-CN" altLang="en-US" i="0" dirty="0">
                <a:solidFill>
                  <a:srgbClr val="000000"/>
                </a:solidFill>
                <a:effectLst/>
                <a:latin typeface="KaiTi" panose="02010609060101010101" pitchFamily="49" charset="-122"/>
                <a:ea typeface="KaiTi" panose="02010609060101010101" pitchFamily="49" charset="-122"/>
              </a:rPr>
              <a:t>然后气体通过特殊形状的喷嘴迅速膨胀到非常低的压力。处于较低状态的分子非常迅速地迟豫，而激发态分子则需要更长的时间才能迟豫。</a:t>
            </a:r>
          </a:p>
        </p:txBody>
      </p:sp>
    </p:spTree>
    <p:extLst>
      <p:ext uri="{BB962C8B-B14F-4D97-AF65-F5344CB8AC3E}">
        <p14:creationId xmlns:p14="http://schemas.microsoft.com/office/powerpoint/2010/main" val="191130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7243-163F-4753-A753-90EDBE6E826F}"/>
              </a:ext>
            </a:extLst>
          </p:cNvPr>
          <p:cNvSpPr>
            <a:spLocks noGrp="1"/>
          </p:cNvSpPr>
          <p:nvPr>
            <p:ph type="title"/>
          </p:nvPr>
        </p:nvSpPr>
        <p:spPr/>
        <p:txBody>
          <a:bodyPr/>
          <a:lstStyle/>
          <a:p>
            <a:r>
              <a:rPr lang="zh-CN" altLang="en-US" dirty="0"/>
              <a:t>激光增益介质</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540EBE-7F45-42AD-AF2A-ACCE01F4F53C}"/>
                  </a:ext>
                </a:extLst>
              </p:cNvPr>
              <p:cNvSpPr>
                <a:spLocks noGrp="1"/>
              </p:cNvSpPr>
              <p:nvPr>
                <p:ph idx="1"/>
              </p:nvPr>
            </p:nvSpPr>
            <p:spPr>
              <a:xfrm>
                <a:off x="855732" y="1314450"/>
                <a:ext cx="7509538" cy="5276850"/>
              </a:xfrm>
            </p:spPr>
            <p:txBody>
              <a:bodyPr>
                <a:noAutofit/>
              </a:bodyPr>
              <a:lstStyle/>
              <a:p>
                <a:r>
                  <a:rPr lang="zh-CN" altLang="en-US" dirty="0">
                    <a:latin typeface="KaiTi" panose="02010609060101010101" pitchFamily="49" charset="-122"/>
                    <a:ea typeface="KaiTi" panose="02010609060101010101" pitchFamily="49" charset="-122"/>
                  </a:rPr>
                  <a:t>某些晶体，通常掺杂有稀土离子（例如钕，镱或铒）或过渡金属离子（钛或铬）</a:t>
                </a:r>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最常见的是钇铝柘榴石（</a:t>
                </a:r>
                <a14:m>
                  <m:oMath xmlns:m="http://schemas.openxmlformats.org/officeDocument/2006/math">
                    <m:sSub>
                      <m:sSubPr>
                        <m:ctrlPr>
                          <a:rPr lang="en-US" altLang="zh-CN"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𝑌</m:t>
                        </m:r>
                      </m:e>
                      <m:sub>
                        <m:r>
                          <a:rPr lang="en-US" altLang="zh-CN" b="0" i="1" smtClean="0">
                            <a:latin typeface="Cambria Math" panose="02040503050406030204" pitchFamily="18" charset="0"/>
                            <a:ea typeface="KaiTi" panose="02010609060101010101" pitchFamily="49" charset="-122"/>
                          </a:rPr>
                          <m:t>3</m:t>
                        </m:r>
                      </m:sub>
                    </m:sSub>
                    <m:sSub>
                      <m:sSubPr>
                        <m:ctrlPr>
                          <a:rPr lang="en-US" altLang="zh-CN"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𝐴𝑙</m:t>
                        </m:r>
                      </m:e>
                      <m:sub>
                        <m:r>
                          <a:rPr lang="en-US" altLang="zh-CN" b="0" i="1" smtClean="0">
                            <a:latin typeface="Cambria Math" panose="02040503050406030204" pitchFamily="18" charset="0"/>
                            <a:ea typeface="KaiTi" panose="02010609060101010101" pitchFamily="49" charset="-122"/>
                          </a:rPr>
                          <m:t>5</m:t>
                        </m:r>
                      </m:sub>
                    </m:sSub>
                    <m:sSub>
                      <m:sSubPr>
                        <m:ctrlPr>
                          <a:rPr lang="en-US" altLang="zh-CN"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𝑂</m:t>
                        </m:r>
                      </m:e>
                      <m:sub>
                        <m:r>
                          <a:rPr lang="en-US" altLang="zh-CN" b="0" i="1" smtClean="0">
                            <a:latin typeface="Cambria Math" panose="02040503050406030204" pitchFamily="18" charset="0"/>
                            <a:ea typeface="KaiTi" panose="02010609060101010101" pitchFamily="49" charset="-122"/>
                          </a:rPr>
                          <m:t>12</m:t>
                        </m:r>
                      </m:sub>
                    </m:sSub>
                  </m:oMath>
                </a14:m>
                <a:r>
                  <a:rPr lang="zh-CN" altLang="en-US" dirty="0">
                    <a:latin typeface="KaiTi" panose="02010609060101010101" pitchFamily="49" charset="-122"/>
                    <a:ea typeface="KaiTi" panose="02010609060101010101" pitchFamily="49" charset="-122"/>
                  </a:rPr>
                  <a:t>），正钒酸钇（</a:t>
                </a:r>
                <a14:m>
                  <m:oMath xmlns:m="http://schemas.openxmlformats.org/officeDocument/2006/math">
                    <m:sSub>
                      <m:sSubPr>
                        <m:ctrlPr>
                          <a:rPr lang="en-US" altLang="zh-CN"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𝑌𝑉𝑂</m:t>
                        </m:r>
                      </m:e>
                      <m:sub>
                        <m:r>
                          <a:rPr lang="en-US" altLang="zh-CN" b="0" i="1" smtClean="0">
                            <a:latin typeface="Cambria Math" panose="02040503050406030204" pitchFamily="18" charset="0"/>
                            <a:ea typeface="KaiTi" panose="02010609060101010101" pitchFamily="49" charset="-122"/>
                          </a:rPr>
                          <m:t>4</m:t>
                        </m:r>
                      </m:sub>
                    </m:sSub>
                  </m:oMath>
                </a14:m>
                <a:r>
                  <a:rPr lang="zh-CN" altLang="en-US" dirty="0">
                    <a:latin typeface="KaiTi" panose="02010609060101010101" pitchFamily="49" charset="-122"/>
                    <a:ea typeface="KaiTi" panose="02010609060101010101" pitchFamily="49" charset="-122"/>
                  </a:rPr>
                  <a:t>）或蓝宝石（</a:t>
                </a:r>
                <a14:m>
                  <m:oMath xmlns:m="http://schemas.openxmlformats.org/officeDocument/2006/math">
                    <m:sSub>
                      <m:sSubPr>
                        <m:ctrlPr>
                          <a:rPr lang="en-US" altLang="zh-CN"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𝐴𝑙</m:t>
                        </m:r>
                      </m:e>
                      <m:sub>
                        <m:r>
                          <a:rPr lang="en-US" altLang="zh-CN" b="0" i="1" smtClean="0">
                            <a:latin typeface="Cambria Math" panose="02040503050406030204" pitchFamily="18" charset="0"/>
                            <a:ea typeface="KaiTi" panose="02010609060101010101" pitchFamily="49" charset="-122"/>
                          </a:rPr>
                          <m:t>2</m:t>
                        </m:r>
                      </m:sub>
                    </m:sSub>
                    <m:sSub>
                      <m:sSubPr>
                        <m:ctrlPr>
                          <a:rPr lang="en-US" altLang="zh-CN"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𝑂</m:t>
                        </m:r>
                      </m:e>
                      <m:sub>
                        <m:r>
                          <a:rPr lang="en-US" altLang="zh-CN" b="0" i="1" smtClean="0">
                            <a:latin typeface="Cambria Math" panose="02040503050406030204" pitchFamily="18" charset="0"/>
                            <a:ea typeface="KaiTi" panose="02010609060101010101" pitchFamily="49" charset="-122"/>
                          </a:rPr>
                          <m:t>3</m:t>
                        </m:r>
                      </m:sub>
                    </m:sSub>
                  </m:oMath>
                </a14:m>
                <a:r>
                  <a:rPr lang="zh-CN" altLang="en-US" dirty="0">
                    <a:latin typeface="KaiTi" panose="02010609060101010101" pitchFamily="49" charset="-122"/>
                    <a:ea typeface="KaiTi" panose="02010609060101010101" pitchFamily="49" charset="-122"/>
                  </a:rPr>
                  <a:t>），并且不经常使用溴化镉铯（</a:t>
                </a:r>
                <a14:m>
                  <m:oMath xmlns:m="http://schemas.openxmlformats.org/officeDocument/2006/math">
                    <m:sSub>
                      <m:sSubPr>
                        <m:ctrlPr>
                          <a:rPr lang="en-US" altLang="zh-CN"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𝐶𝑠𝐶𝑑𝐵𝑟</m:t>
                        </m:r>
                      </m:e>
                      <m:sub>
                        <m:r>
                          <a:rPr lang="en-US" altLang="zh-CN" b="0" i="1" smtClean="0">
                            <a:latin typeface="Cambria Math" panose="02040503050406030204" pitchFamily="18" charset="0"/>
                            <a:ea typeface="KaiTi" panose="02010609060101010101" pitchFamily="49" charset="-122"/>
                          </a:rPr>
                          <m:t>3</m:t>
                        </m:r>
                      </m:sub>
                    </m:sSub>
                  </m:oMath>
                </a14:m>
                <a:r>
                  <a:rPr lang="en-US" altLang="zh-CN" dirty="0">
                    <a:latin typeface="KaiTi" panose="02010609060101010101" pitchFamily="49" charset="-122"/>
                    <a:ea typeface="KaiTi" panose="02010609060101010101" pitchFamily="49" charset="-122"/>
                  </a:rPr>
                  <a:t>)</a:t>
                </a:r>
              </a:p>
              <a:p>
                <a:r>
                  <a:rPr lang="zh-CN" altLang="en-US" dirty="0">
                    <a:latin typeface="KaiTi" panose="02010609060101010101" pitchFamily="49" charset="-122"/>
                    <a:ea typeface="KaiTi" panose="02010609060101010101" pitchFamily="49" charset="-122"/>
                  </a:rPr>
                  <a:t>玻璃，例如硅酸盐或磷酸盐玻璃，掺杂激光活性离子</a:t>
                </a:r>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气体，例如氦气和氖气（</a:t>
                </a:r>
                <a:r>
                  <a:rPr lang="en-US" altLang="zh-CN" dirty="0" err="1">
                    <a:latin typeface="KaiTi" panose="02010609060101010101" pitchFamily="49" charset="-122"/>
                    <a:ea typeface="KaiTi" panose="02010609060101010101" pitchFamily="49" charset="-122"/>
                  </a:rPr>
                  <a:t>He,Ne</a:t>
                </a:r>
                <a:r>
                  <a:rPr lang="zh-CN" altLang="en-US" dirty="0">
                    <a:latin typeface="KaiTi" panose="02010609060101010101" pitchFamily="49" charset="-122"/>
                    <a:ea typeface="KaiTi" panose="02010609060101010101" pitchFamily="49" charset="-122"/>
                  </a:rPr>
                  <a:t>）、氮气、氩气、一氧化碳、二氧化碳或金属蒸气的混合物</a:t>
                </a:r>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半导体，例如砷化镓（</a:t>
                </a:r>
                <a:r>
                  <a:rPr lang="en-US" altLang="zh-CN" dirty="0">
                    <a:latin typeface="KaiTi" panose="02010609060101010101" pitchFamily="49" charset="-122"/>
                    <a:ea typeface="KaiTi" panose="02010609060101010101" pitchFamily="49" charset="-122"/>
                  </a:rPr>
                  <a:t>GaAs</a:t>
                </a:r>
                <a:r>
                  <a:rPr lang="zh-CN" altLang="en-US" dirty="0">
                    <a:latin typeface="KaiTi" panose="02010609060101010101" pitchFamily="49" charset="-122"/>
                    <a:ea typeface="KaiTi" panose="02010609060101010101" pitchFamily="49" charset="-122"/>
                  </a:rPr>
                  <a:t>），砷化铟镓（</a:t>
                </a:r>
                <a:r>
                  <a:rPr lang="en-US" altLang="zh-CN" dirty="0" err="1">
                    <a:latin typeface="KaiTi" panose="02010609060101010101" pitchFamily="49" charset="-122"/>
                    <a:ea typeface="KaiTi" panose="02010609060101010101" pitchFamily="49" charset="-122"/>
                  </a:rPr>
                  <a:t>InGaAs</a:t>
                </a:r>
                <a:r>
                  <a:rPr lang="zh-CN" altLang="en-US" dirty="0">
                    <a:latin typeface="KaiTi" panose="02010609060101010101" pitchFamily="49" charset="-122"/>
                    <a:ea typeface="KaiTi" panose="02010609060101010101" pitchFamily="49" charset="-122"/>
                  </a:rPr>
                  <a:t>）或氮化镓（</a:t>
                </a:r>
                <a:r>
                  <a:rPr lang="en-US" altLang="zh-CN" dirty="0" err="1">
                    <a:latin typeface="KaiTi" panose="02010609060101010101" pitchFamily="49" charset="-122"/>
                    <a:ea typeface="KaiTi" panose="02010609060101010101" pitchFamily="49" charset="-122"/>
                  </a:rPr>
                  <a:t>GaN</a:t>
                </a:r>
                <a:r>
                  <a:rPr lang="zh-CN" altLang="en-US" dirty="0">
                    <a:latin typeface="KaiTi" panose="02010609060101010101" pitchFamily="49" charset="-122"/>
                    <a:ea typeface="KaiTi" panose="02010609060101010101" pitchFamily="49" charset="-122"/>
                  </a:rPr>
                  <a:t>）</a:t>
                </a:r>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液体，以染料激光器中使用的染料溶液的形式</a:t>
                </a:r>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在实际系统中，最简单的光增益模型只包括两组能量分离良好的子能级。在每个子能级中，上层和下层粒子之间的受激辐射对于增益至关重要，要求上层比相应的较低层更多。如果两组之间的未受激发的转换速率较慢，即上层是亚稳态的，则更容易实现这一点。当只有最低的亚级被占用时，粒子数反转更容易产生。</a:t>
                </a:r>
              </a:p>
            </p:txBody>
          </p:sp>
        </mc:Choice>
        <mc:Fallback>
          <p:sp>
            <p:nvSpPr>
              <p:cNvPr id="3" name="Content Placeholder 2">
                <a:extLst>
                  <a:ext uri="{FF2B5EF4-FFF2-40B4-BE49-F238E27FC236}">
                    <a16:creationId xmlns:a16="http://schemas.microsoft.com/office/drawing/2014/main" id="{02540EBE-7F45-42AD-AF2A-ACCE01F4F53C}"/>
                  </a:ext>
                </a:extLst>
              </p:cNvPr>
              <p:cNvSpPr>
                <a:spLocks noGrp="1" noRot="1" noChangeAspect="1" noMove="1" noResize="1" noEditPoints="1" noAdjustHandles="1" noChangeArrowheads="1" noChangeShapeType="1" noTextEdit="1"/>
              </p:cNvSpPr>
              <p:nvPr>
                <p:ph idx="1"/>
              </p:nvPr>
            </p:nvSpPr>
            <p:spPr>
              <a:xfrm>
                <a:off x="855732" y="1314450"/>
                <a:ext cx="7509538" cy="5276850"/>
              </a:xfrm>
              <a:blipFill>
                <a:blip r:embed="rId2"/>
                <a:stretch>
                  <a:fillRect l="-1948" t="-1272" r="-1623" b="-3468"/>
                </a:stretch>
              </a:blipFill>
            </p:spPr>
            <p:txBody>
              <a:bodyPr/>
              <a:lstStyle/>
              <a:p>
                <a:r>
                  <a:rPr lang="zh-CN" altLang="en-US">
                    <a:noFill/>
                  </a:rPr>
                  <a:t> </a:t>
                </a:r>
              </a:p>
            </p:txBody>
          </p:sp>
        </mc:Fallback>
      </mc:AlternateContent>
      <p:pic>
        <p:nvPicPr>
          <p:cNvPr id="4098" name="Picture 2">
            <a:extLst>
              <a:ext uri="{FF2B5EF4-FFF2-40B4-BE49-F238E27FC236}">
                <a16:creationId xmlns:a16="http://schemas.microsoft.com/office/drawing/2014/main" id="{490DBE3C-EB4D-4EE7-B7A7-B5A9536C0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5270" y="1314450"/>
            <a:ext cx="3482476"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5738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7243-163F-4753-A753-90EDBE6E826F}"/>
              </a:ext>
            </a:extLst>
          </p:cNvPr>
          <p:cNvSpPr>
            <a:spLocks noGrp="1"/>
          </p:cNvSpPr>
          <p:nvPr>
            <p:ph type="title"/>
          </p:nvPr>
        </p:nvSpPr>
        <p:spPr/>
        <p:txBody>
          <a:bodyPr/>
          <a:lstStyle/>
          <a:p>
            <a:r>
              <a:rPr lang="zh-CN" altLang="en-US" dirty="0"/>
              <a:t>激光谐振腔</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540EBE-7F45-42AD-AF2A-ACCE01F4F53C}"/>
                  </a:ext>
                </a:extLst>
              </p:cNvPr>
              <p:cNvSpPr>
                <a:spLocks noGrp="1"/>
              </p:cNvSpPr>
              <p:nvPr>
                <p:ph idx="1"/>
              </p:nvPr>
            </p:nvSpPr>
            <p:spPr>
              <a:xfrm>
                <a:off x="3236642" y="1424780"/>
                <a:ext cx="8393383" cy="5033169"/>
              </a:xfrm>
            </p:spPr>
            <p:txBody>
              <a:bodyPr>
                <a:normAutofit lnSpcReduction="10000"/>
              </a:bodyPr>
              <a:lstStyle/>
              <a:p>
                <a:r>
                  <a:rPr lang="zh-CN" altLang="en-US" dirty="0">
                    <a:latin typeface="KaiTi" panose="02010609060101010101" pitchFamily="49" charset="-122"/>
                    <a:ea typeface="KaiTi" panose="02010609060101010101" pitchFamily="49" charset="-122"/>
                  </a:rPr>
                  <a:t>最简单的光学谐振器或光学腔是放置在增益介质周围的两个平行镜（法布里波罗腔），它们提供光的反馈。反射镜具有光学镀膜，这些镀膜决定了它们的反射性能。通常，一个是高反射器，另一个是部分反射器。后者被称为输出耦合器，因为它允许一些光离开腔体以产生激光的输出光束。</a:t>
                </a:r>
              </a:p>
              <a:p>
                <a:r>
                  <a:rPr lang="zh-CN" altLang="en-US" dirty="0">
                    <a:latin typeface="KaiTi" panose="02010609060101010101" pitchFamily="49" charset="-122"/>
                    <a:ea typeface="KaiTi" panose="02010609060101010101" pitchFamily="49" charset="-122"/>
                  </a:rPr>
                  <a:t>来自介质的光由自发发射产生，被镜子反射回介质中，在那里它可能被受激发射放大。光可能从镜子反射，因此在离开腔体之前通过增益介质数百次。在更复杂的激光器中，使用具有四个或更多反射镜形成腔体的配置。反射镜相对于介质的设计和对准对于确定激光系统的确切工作波长和其他属性至关重要。</a:t>
                </a:r>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一个常见且重要的设计是共聚焦谐振器，其反射镜的半径与腔体长度相等（</a:t>
                </a:r>
                <a14:m>
                  <m:oMath xmlns:m="http://schemas.openxmlformats.org/officeDocument/2006/math">
                    <m:sSub>
                      <m:sSubPr>
                        <m:ctrlPr>
                          <a:rPr lang="en-US" altLang="zh-CN"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𝑅</m:t>
                        </m:r>
                      </m:e>
                      <m:sub>
                        <m:r>
                          <a:rPr lang="en-US" altLang="zh-CN" b="0" i="1" smtClean="0">
                            <a:latin typeface="Cambria Math" panose="02040503050406030204" pitchFamily="18" charset="0"/>
                            <a:ea typeface="KaiTi" panose="02010609060101010101" pitchFamily="49" charset="-122"/>
                          </a:rPr>
                          <m:t>1</m:t>
                        </m:r>
                      </m:sub>
                    </m:sSub>
                    <m:r>
                      <a:rPr lang="en-US" altLang="zh-CN" b="0" i="1" smtClean="0">
                        <a:latin typeface="Cambria Math" panose="02040503050406030204" pitchFamily="18" charset="0"/>
                        <a:ea typeface="KaiTi" panose="02010609060101010101" pitchFamily="49" charset="-122"/>
                      </a:rPr>
                      <m:t>=</m:t>
                    </m:r>
                    <m:sSub>
                      <m:sSubPr>
                        <m:ctrlPr>
                          <a:rPr lang="en-US" altLang="zh-CN" b="0" i="1" smtClean="0">
                            <a:latin typeface="Cambria Math" panose="02040503050406030204" pitchFamily="18" charset="0"/>
                            <a:ea typeface="KaiTi" panose="02010609060101010101" pitchFamily="49" charset="-122"/>
                          </a:rPr>
                        </m:ctrlPr>
                      </m:sSubPr>
                      <m:e>
                        <m:r>
                          <a:rPr lang="en-US" altLang="zh-CN" b="0" i="1" smtClean="0">
                            <a:latin typeface="Cambria Math" panose="02040503050406030204" pitchFamily="18" charset="0"/>
                            <a:ea typeface="KaiTi" panose="02010609060101010101" pitchFamily="49" charset="-122"/>
                          </a:rPr>
                          <m:t>𝑅</m:t>
                        </m:r>
                      </m:e>
                      <m:sub>
                        <m:r>
                          <a:rPr lang="en-US" altLang="zh-CN" b="0" i="1" smtClean="0">
                            <a:latin typeface="Cambria Math" panose="02040503050406030204" pitchFamily="18" charset="0"/>
                            <a:ea typeface="KaiTi" panose="02010609060101010101" pitchFamily="49" charset="-122"/>
                          </a:rPr>
                          <m:t>2</m:t>
                        </m:r>
                      </m:sub>
                    </m:sSub>
                    <m:r>
                      <a:rPr lang="en-US" altLang="zh-CN" b="0" i="1" smtClean="0">
                        <a:latin typeface="Cambria Math" panose="02040503050406030204" pitchFamily="18" charset="0"/>
                        <a:ea typeface="KaiTi" panose="02010609060101010101" pitchFamily="49" charset="-122"/>
                      </a:rPr>
                      <m:t>=</m:t>
                    </m:r>
                    <m:r>
                      <a:rPr lang="en-US" altLang="zh-CN" b="0" i="1" smtClean="0">
                        <a:latin typeface="Cambria Math" panose="02040503050406030204" pitchFamily="18" charset="0"/>
                        <a:ea typeface="KaiTi" panose="02010609060101010101" pitchFamily="49" charset="-122"/>
                      </a:rPr>
                      <m:t>𝐿</m:t>
                    </m:r>
                  </m:oMath>
                </a14:m>
                <a:r>
                  <a:rPr lang="zh-CN" altLang="en-US" dirty="0">
                    <a:latin typeface="KaiTi" panose="02010609060101010101" pitchFamily="49" charset="-122"/>
                    <a:ea typeface="KaiTi" panose="02010609060101010101" pitchFamily="49" charset="-122"/>
                  </a:rPr>
                  <a:t>）。这种设计在给定的腔体长度下在腔镜处产生尽可能小的光束直径，并且通常用于横向模式图案的纯度很重要的激光器中。</a:t>
                </a:r>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一些激光器不使用光学腔，而是依靠非常高的光学增益来产生显着的放大自发发射（</a:t>
                </a:r>
                <a:r>
                  <a:rPr lang="en-US" altLang="zh-CN" dirty="0">
                    <a:latin typeface="KaiTi" panose="02010609060101010101" pitchFamily="49" charset="-122"/>
                    <a:ea typeface="KaiTi" panose="02010609060101010101" pitchFamily="49" charset="-122"/>
                  </a:rPr>
                  <a:t>ASE</a:t>
                </a:r>
                <a:r>
                  <a:rPr lang="zh-CN" altLang="en-US" dirty="0">
                    <a:latin typeface="KaiTi" panose="02010609060101010101" pitchFamily="49" charset="-122"/>
                    <a:ea typeface="KaiTi" panose="02010609060101010101" pitchFamily="49" charset="-122"/>
                  </a:rPr>
                  <a:t>），而不需要将光反馈回增益介质。据说这种激光器是超发光的，发射的光相干性低，但带宽高。由于它们不使用光学反馈，因此这些设备通常不被归类为激光器。</a:t>
                </a:r>
              </a:p>
            </p:txBody>
          </p:sp>
        </mc:Choice>
        <mc:Fallback>
          <p:sp>
            <p:nvSpPr>
              <p:cNvPr id="3" name="Content Placeholder 2">
                <a:extLst>
                  <a:ext uri="{FF2B5EF4-FFF2-40B4-BE49-F238E27FC236}">
                    <a16:creationId xmlns:a16="http://schemas.microsoft.com/office/drawing/2014/main" id="{02540EBE-7F45-42AD-AF2A-ACCE01F4F53C}"/>
                  </a:ext>
                </a:extLst>
              </p:cNvPr>
              <p:cNvSpPr>
                <a:spLocks noGrp="1" noRot="1" noChangeAspect="1" noMove="1" noResize="1" noEditPoints="1" noAdjustHandles="1" noChangeArrowheads="1" noChangeShapeType="1" noTextEdit="1"/>
              </p:cNvSpPr>
              <p:nvPr>
                <p:ph idx="1"/>
              </p:nvPr>
            </p:nvSpPr>
            <p:spPr>
              <a:xfrm>
                <a:off x="3236642" y="1424780"/>
                <a:ext cx="8393383" cy="5033169"/>
              </a:xfrm>
              <a:blipFill>
                <a:blip r:embed="rId2"/>
                <a:stretch>
                  <a:fillRect l="-1743" t="-1939" r="-1380"/>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DC0E13C2-FB6C-4F36-A083-BB2E1DC7FAC4}"/>
              </a:ext>
            </a:extLst>
          </p:cNvPr>
          <p:cNvPicPr>
            <a:picLocks noChangeAspect="1"/>
          </p:cNvPicPr>
          <p:nvPr/>
        </p:nvPicPr>
        <p:blipFill>
          <a:blip r:embed="rId3"/>
          <a:stretch>
            <a:fillRect/>
          </a:stretch>
        </p:blipFill>
        <p:spPr>
          <a:xfrm>
            <a:off x="133350" y="1320006"/>
            <a:ext cx="3103292" cy="5461794"/>
          </a:xfrm>
          <a:prstGeom prst="rect">
            <a:avLst/>
          </a:prstGeom>
        </p:spPr>
      </p:pic>
    </p:spTree>
    <p:extLst>
      <p:ext uri="{BB962C8B-B14F-4D97-AF65-F5344CB8AC3E}">
        <p14:creationId xmlns:p14="http://schemas.microsoft.com/office/powerpoint/2010/main" val="468075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C679-6CE1-496D-ADEF-A83C7147974E}"/>
              </a:ext>
            </a:extLst>
          </p:cNvPr>
          <p:cNvSpPr>
            <a:spLocks noGrp="1"/>
          </p:cNvSpPr>
          <p:nvPr>
            <p:ph type="title"/>
          </p:nvPr>
        </p:nvSpPr>
        <p:spPr/>
        <p:txBody>
          <a:bodyPr/>
          <a:lstStyle/>
          <a:p>
            <a:r>
              <a:rPr lang="zh-CN" altLang="en-US" dirty="0"/>
              <a:t>双共振振荡器</a:t>
            </a:r>
          </a:p>
        </p:txBody>
      </p:sp>
      <p:pic>
        <p:nvPicPr>
          <p:cNvPr id="5" name="Content Placeholder 4">
            <a:extLst>
              <a:ext uri="{FF2B5EF4-FFF2-40B4-BE49-F238E27FC236}">
                <a16:creationId xmlns:a16="http://schemas.microsoft.com/office/drawing/2014/main" id="{FD9A99DE-897C-43DD-AE1A-EA247385DA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907" y="1581150"/>
            <a:ext cx="5195272" cy="3002772"/>
          </a:xfrm>
        </p:spPr>
      </p:pic>
      <p:pic>
        <p:nvPicPr>
          <p:cNvPr id="7" name="Picture 6">
            <a:extLst>
              <a:ext uri="{FF2B5EF4-FFF2-40B4-BE49-F238E27FC236}">
                <a16:creationId xmlns:a16="http://schemas.microsoft.com/office/drawing/2014/main" id="{E578D0BE-8993-447C-BF2C-91644A79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0179" y="1531128"/>
            <a:ext cx="4506861" cy="1356280"/>
          </a:xfrm>
          <a:prstGeom prst="rect">
            <a:avLst/>
          </a:prstGeom>
        </p:spPr>
      </p:pic>
      <p:pic>
        <p:nvPicPr>
          <p:cNvPr id="9" name="Picture 8">
            <a:extLst>
              <a:ext uri="{FF2B5EF4-FFF2-40B4-BE49-F238E27FC236}">
                <a16:creationId xmlns:a16="http://schemas.microsoft.com/office/drawing/2014/main" id="{81E44C11-4B7D-46C0-9988-D781C66779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0179" y="2887408"/>
            <a:ext cx="5113046" cy="1626575"/>
          </a:xfrm>
          <a:prstGeom prst="rect">
            <a:avLst/>
          </a:prstGeom>
        </p:spPr>
      </p:pic>
      <p:pic>
        <p:nvPicPr>
          <p:cNvPr id="11" name="Picture 10">
            <a:extLst>
              <a:ext uri="{FF2B5EF4-FFF2-40B4-BE49-F238E27FC236}">
                <a16:creationId xmlns:a16="http://schemas.microsoft.com/office/drawing/2014/main" id="{52EB1B51-6C3A-412A-8DF1-6A6D7055E1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2943" y="4513983"/>
            <a:ext cx="6986587" cy="1954621"/>
          </a:xfrm>
          <a:prstGeom prst="rect">
            <a:avLst/>
          </a:prstGeom>
        </p:spPr>
      </p:pic>
    </p:spTree>
    <p:extLst>
      <p:ext uri="{BB962C8B-B14F-4D97-AF65-F5344CB8AC3E}">
        <p14:creationId xmlns:p14="http://schemas.microsoft.com/office/powerpoint/2010/main" val="376451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237</TotalTime>
  <Words>1779</Words>
  <Application>Microsoft Office PowerPoint</Application>
  <PresentationFormat>Widescreen</PresentationFormat>
  <Paragraphs>51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KaiTi</vt:lpstr>
      <vt:lpstr>Arial</vt:lpstr>
      <vt:lpstr>Cambria Math</vt:lpstr>
      <vt:lpstr>Euphemia</vt:lpstr>
      <vt:lpstr>Plantagenet Cherokee</vt:lpstr>
      <vt:lpstr>Wingdings</vt:lpstr>
      <vt:lpstr>Academic Literature 16x9</vt:lpstr>
      <vt:lpstr>激光器原理</vt:lpstr>
      <vt:lpstr>激光产生三要素</vt:lpstr>
      <vt:lpstr>受激辐射</vt:lpstr>
      <vt:lpstr>受激辐射</vt:lpstr>
      <vt:lpstr>粒子数反转</vt:lpstr>
      <vt:lpstr>激光泵浦源</vt:lpstr>
      <vt:lpstr>激光增益介质</vt:lpstr>
      <vt:lpstr>激光谐振腔</vt:lpstr>
      <vt:lpstr>双共振振荡器</vt:lpstr>
      <vt:lpstr>双共振振荡器</vt:lpstr>
      <vt:lpstr>脉冲激光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纳米激光器</dc:title>
  <dc:creator>xinan</dc:creator>
  <cp:lastModifiedBy>xinan</cp:lastModifiedBy>
  <cp:revision>17</cp:revision>
  <dcterms:created xsi:type="dcterms:W3CDTF">2022-03-28T13:48:04Z</dcterms:created>
  <dcterms:modified xsi:type="dcterms:W3CDTF">2022-04-05T17:51:56Z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