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8" r:id="rId5"/>
    <p:sldId id="260" r:id="rId6"/>
    <p:sldId id="261" r:id="rId7"/>
    <p:sldId id="277" r:id="rId8"/>
    <p:sldId id="278" r:id="rId9"/>
    <p:sldId id="279" r:id="rId10"/>
    <p:sldId id="280" r:id="rId11"/>
    <p:sldId id="283" r:id="rId12"/>
    <p:sldId id="281" r:id="rId13"/>
    <p:sldId id="282" r:id="rId14"/>
    <p:sldId id="284" r:id="rId15"/>
    <p:sldId id="289" r:id="rId16"/>
    <p:sldId id="285" r:id="rId17"/>
    <p:sldId id="286" r:id="rId18"/>
    <p:sldId id="28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B0F0"/>
    <a:srgbClr val="008080"/>
    <a:srgbClr val="F2F2F2"/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1839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8544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28600" y="228600"/>
            <a:ext cx="11747500" cy="6413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449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06059" y="0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06059" y="5478462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5569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6891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4295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786743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8166100" cy="6172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8166100" y="3492500"/>
            <a:ext cx="3365500" cy="3365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13678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800600" y="0"/>
            <a:ext cx="6731000" cy="2184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60400" y="2184400"/>
            <a:ext cx="7683500" cy="4013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32562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393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84923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188369"/>
            <a:ext cx="12192000" cy="2481262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043717" y="4669631"/>
            <a:ext cx="4049713" cy="2188369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73442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摘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66971" y="662769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418286" y="3006826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41828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71565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0769601" y="662770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115134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60626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8313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96000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13687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415139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70629" y="2166143"/>
            <a:ext cx="9521371" cy="2525713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55087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062212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124424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186636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7396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419958" y="259556"/>
            <a:ext cx="3409950" cy="63388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1941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2112963"/>
            <a:ext cx="12192000" cy="2632075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97742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33513" y="0"/>
            <a:ext cx="2286000" cy="4140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63146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420000" y="3444714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822000" y="0"/>
            <a:ext cx="5370000" cy="68468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03313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788455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6473597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158739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97877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90513" y="319088"/>
            <a:ext cx="7693025" cy="62420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5260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1EC7-48A3-4FA6-9C33-987C5B49543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8AE4-E50B-4317-A0D1-0461D53AA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自由: 形状 6"/>
          <p:cNvSpPr/>
          <p:nvPr/>
        </p:nvSpPr>
        <p:spPr>
          <a:xfrm rot="13500000" flipV="1">
            <a:off x="4201301" y="-2161399"/>
            <a:ext cx="3789396" cy="3789397"/>
          </a:xfrm>
          <a:custGeom>
            <a:avLst/>
            <a:gdLst>
              <a:gd name="connsiteX0" fmla="*/ 3789396 w 3789396"/>
              <a:gd name="connsiteY0" fmla="*/ 3789397 h 3789397"/>
              <a:gd name="connsiteX1" fmla="*/ 0 w 3789396"/>
              <a:gd name="connsiteY1" fmla="*/ 0 h 3789397"/>
              <a:gd name="connsiteX2" fmla="*/ 0 w 3789396"/>
              <a:gd name="connsiteY2" fmla="*/ 3789397 h 37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9396" h="3789397">
                <a:moveTo>
                  <a:pt x="3789396" y="3789397"/>
                </a:moveTo>
                <a:lnTo>
                  <a:pt x="0" y="0"/>
                </a:lnTo>
                <a:lnTo>
                  <a:pt x="0" y="3789397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03085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898742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形 9"/>
          <p:cNvSpPr/>
          <p:nvPr/>
        </p:nvSpPr>
        <p:spPr>
          <a:xfrm rot="18900000">
            <a:off x="5682048" y="762709"/>
            <a:ext cx="827902" cy="827902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5887705" y="5920460"/>
            <a:ext cx="416586" cy="416586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76243" y="2969333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计概大作业</a:t>
            </a:r>
          </a:p>
        </p:txBody>
      </p:sp>
      <p:sp>
        <p:nvSpPr>
          <p:cNvPr id="13" name="矩形 12"/>
          <p:cNvSpPr/>
          <p:nvPr/>
        </p:nvSpPr>
        <p:spPr>
          <a:xfrm>
            <a:off x="1103085" y="3314701"/>
            <a:ext cx="9985829" cy="792842"/>
          </a:xfrm>
          <a:custGeom>
            <a:avLst/>
            <a:gdLst>
              <a:gd name="connsiteX0" fmla="*/ 0 w 9985829"/>
              <a:gd name="connsiteY0" fmla="*/ 0 h 783772"/>
              <a:gd name="connsiteX1" fmla="*/ 9985829 w 9985829"/>
              <a:gd name="connsiteY1" fmla="*/ 0 h 783772"/>
              <a:gd name="connsiteX2" fmla="*/ 9985829 w 9985829"/>
              <a:gd name="connsiteY2" fmla="*/ 783772 h 783772"/>
              <a:gd name="connsiteX3" fmla="*/ 0 w 9985829"/>
              <a:gd name="connsiteY3" fmla="*/ 783772 h 783772"/>
              <a:gd name="connsiteX4" fmla="*/ 0 w 9985829"/>
              <a:gd name="connsiteY4" fmla="*/ 0 h 783772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985829 w 9985829"/>
              <a:gd name="connsiteY2" fmla="*/ 9071 h 792843"/>
              <a:gd name="connsiteX3" fmla="*/ 9985829 w 9985829"/>
              <a:gd name="connsiteY3" fmla="*/ 792843 h 792843"/>
              <a:gd name="connsiteX4" fmla="*/ 0 w 9985829"/>
              <a:gd name="connsiteY4" fmla="*/ 792843 h 792843"/>
              <a:gd name="connsiteX5" fmla="*/ 0 w 9985829"/>
              <a:gd name="connsiteY5" fmla="*/ 9071 h 792843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279165 w 9985829"/>
              <a:gd name="connsiteY2" fmla="*/ 1 h 792843"/>
              <a:gd name="connsiteX3" fmla="*/ 9985829 w 9985829"/>
              <a:gd name="connsiteY3" fmla="*/ 9071 h 792843"/>
              <a:gd name="connsiteX4" fmla="*/ 9985829 w 9985829"/>
              <a:gd name="connsiteY4" fmla="*/ 792843 h 792843"/>
              <a:gd name="connsiteX5" fmla="*/ 0 w 9985829"/>
              <a:gd name="connsiteY5" fmla="*/ 792843 h 792843"/>
              <a:gd name="connsiteX6" fmla="*/ 0 w 9985829"/>
              <a:gd name="connsiteY6" fmla="*/ 9071 h 792843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91439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0476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5238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29" h="792842">
                <a:moveTo>
                  <a:pt x="9279165" y="0"/>
                </a:moveTo>
                <a:lnTo>
                  <a:pt x="9985829" y="9070"/>
                </a:lnTo>
                <a:lnTo>
                  <a:pt x="9985829" y="792842"/>
                </a:lnTo>
                <a:lnTo>
                  <a:pt x="0" y="792842"/>
                </a:lnTo>
                <a:lnTo>
                  <a:pt x="0" y="9070"/>
                </a:lnTo>
                <a:lnTo>
                  <a:pt x="769530" y="15238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8715" y="2969333"/>
            <a:ext cx="678735" cy="678735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88914" y="4113543"/>
            <a:ext cx="472971" cy="47297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00914" y="4586514"/>
            <a:ext cx="288000" cy="2880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43059" y="5954581"/>
            <a:ext cx="124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2019.11.28</a:t>
            </a:r>
            <a:endParaRPr lang="zh-CN" altLang="en-US" sz="1600" i="1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10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21138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794" y="2112963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4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539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four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0484" y="39789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</a:t>
            </a:r>
          </a:p>
        </p:txBody>
      </p:sp>
    </p:spTree>
    <p:extLst>
      <p:ext uri="{BB962C8B-B14F-4D97-AF65-F5344CB8AC3E}">
        <p14:creationId xmlns:p14="http://schemas.microsoft.com/office/powerpoint/2010/main" val="7248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four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E1972-65B5-4D96-922C-BD0D7DC5DBFA}"/>
              </a:ext>
            </a:extLst>
          </p:cNvPr>
          <p:cNvSpPr txBox="1"/>
          <p:nvPr/>
        </p:nvSpPr>
        <p:spPr>
          <a:xfrm>
            <a:off x="3882351" y="279133"/>
            <a:ext cx="73792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cmp</a:t>
            </a:r>
            <a:r>
              <a:rPr lang="en-US" altLang="zh-CN" dirty="0"/>
              <a:t>(int*</a:t>
            </a:r>
            <a:r>
              <a:rPr lang="en-US" altLang="zh-CN" dirty="0" err="1"/>
              <a:t>x,int</a:t>
            </a:r>
            <a:r>
              <a:rPr lang="en-US" altLang="zh-CN" dirty="0"/>
              <a:t>*y)                   //</a:t>
            </a:r>
            <a:r>
              <a:rPr lang="zh-CN" altLang="en-US" dirty="0"/>
              <a:t>比较两个数据的大小 </a:t>
            </a:r>
          </a:p>
          <a:p>
            <a:r>
              <a:rPr lang="en-US" altLang="zh-CN" dirty="0"/>
              <a:t>{   int n1,n2,k;</a:t>
            </a:r>
          </a:p>
          <a:p>
            <a:r>
              <a:rPr lang="en-US" altLang="zh-CN" dirty="0"/>
              <a:t>    for(n1=maxsize-1;*(x+n1)==0;n1--);</a:t>
            </a:r>
          </a:p>
          <a:p>
            <a:r>
              <a:rPr lang="en-US" altLang="zh-CN" dirty="0"/>
              <a:t>    for(n2=maxsize-1;*(y+n2)==0;n2--);</a:t>
            </a:r>
          </a:p>
          <a:p>
            <a:r>
              <a:rPr lang="en-US" altLang="zh-CN" dirty="0"/>
              <a:t>    if(n1&lt;n2)</a:t>
            </a:r>
          </a:p>
          <a:p>
            <a:r>
              <a:rPr lang="en-US" altLang="zh-CN" dirty="0"/>
              <a:t>    return(-1);                     //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小，返回</a:t>
            </a:r>
            <a:r>
              <a:rPr lang="en-US" altLang="zh-CN" dirty="0"/>
              <a:t>-1 </a:t>
            </a:r>
          </a:p>
          <a:p>
            <a:r>
              <a:rPr lang="en-US" altLang="zh-CN" dirty="0"/>
              <a:t>  if(n1==n2)                         //x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位数相等的情况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{for(k=n1;k&gt;=0;k--)</a:t>
            </a:r>
          </a:p>
          <a:p>
            <a:r>
              <a:rPr lang="en-US" altLang="zh-CN" dirty="0"/>
              <a:t>     {if(*(</a:t>
            </a:r>
            <a:r>
              <a:rPr lang="en-US" altLang="zh-CN" dirty="0" err="1"/>
              <a:t>x+k</a:t>
            </a:r>
            <a:r>
              <a:rPr lang="en-US" altLang="zh-CN" dirty="0"/>
              <a:t>)&gt;*(</a:t>
            </a:r>
            <a:r>
              <a:rPr lang="en-US" altLang="zh-CN" dirty="0" err="1"/>
              <a:t>y+k</a:t>
            </a:r>
            <a:r>
              <a:rPr lang="en-US" altLang="zh-CN" dirty="0"/>
              <a:t>))                //</a:t>
            </a:r>
            <a:r>
              <a:rPr lang="zh-CN" altLang="en-US" dirty="0"/>
              <a:t>从高位向地位依次比较大小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return(0);</a:t>
            </a:r>
          </a:p>
          <a:p>
            <a:r>
              <a:rPr lang="en-US" altLang="zh-CN" dirty="0"/>
              <a:t>     else if(*(</a:t>
            </a:r>
            <a:r>
              <a:rPr lang="en-US" altLang="zh-CN" dirty="0" err="1"/>
              <a:t>x+k</a:t>
            </a:r>
            <a:r>
              <a:rPr lang="en-US" altLang="zh-CN" dirty="0"/>
              <a:t>)&lt;*(</a:t>
            </a:r>
            <a:r>
              <a:rPr lang="en-US" altLang="zh-CN" dirty="0" err="1"/>
              <a:t>y+k</a:t>
            </a:r>
            <a:r>
              <a:rPr lang="en-US" altLang="zh-CN" dirty="0"/>
              <a:t>))  </a:t>
            </a:r>
          </a:p>
          <a:p>
            <a:r>
              <a:rPr lang="en-US" altLang="zh-CN" dirty="0"/>
              <a:t>    break;                </a:t>
            </a:r>
          </a:p>
          <a:p>
            <a:r>
              <a:rPr lang="en-US" altLang="zh-CN" dirty="0"/>
              <a:t>     }               </a:t>
            </a:r>
          </a:p>
          <a:p>
            <a:r>
              <a:rPr lang="en-US" altLang="zh-CN" dirty="0"/>
              <a:t>     if(k==-1)</a:t>
            </a:r>
          </a:p>
          <a:p>
            <a:r>
              <a:rPr lang="en-US" altLang="zh-CN" dirty="0"/>
              <a:t>	   return(0);        </a:t>
            </a:r>
          </a:p>
          <a:p>
            <a:r>
              <a:rPr lang="en-US" altLang="zh-CN" dirty="0"/>
              <a:t>     else </a:t>
            </a:r>
          </a:p>
          <a:p>
            <a:r>
              <a:rPr lang="en-US" altLang="zh-CN" dirty="0"/>
              <a:t>	   return(-1);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else return(n1-n2);                   //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大，数出位数差 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3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four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E1972-65B5-4D96-922C-BD0D7DC5DBFA}"/>
              </a:ext>
            </a:extLst>
          </p:cNvPr>
          <p:cNvSpPr txBox="1"/>
          <p:nvPr/>
        </p:nvSpPr>
        <p:spPr>
          <a:xfrm>
            <a:off x="3882351" y="279133"/>
            <a:ext cx="73792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int* divide(int* x, int* y)              //</a:t>
            </a:r>
            <a:r>
              <a:rPr lang="zh-CN" altLang="en-US" dirty="0"/>
              <a:t>多位整数数除法 </a:t>
            </a:r>
          </a:p>
          <a:p>
            <a:r>
              <a:rPr lang="en-US" altLang="zh-CN" dirty="0"/>
              <a:t>{   int k=0,h,i,n;</a:t>
            </a:r>
          </a:p>
          <a:p>
            <a:r>
              <a:rPr lang="en-US" altLang="zh-CN" dirty="0"/>
              <a:t>    int m[</a:t>
            </a:r>
            <a:r>
              <a:rPr lang="en-US" altLang="zh-CN" dirty="0" err="1"/>
              <a:t>maxsize</a:t>
            </a:r>
            <a:r>
              <a:rPr lang="en-US" altLang="zh-CN" dirty="0"/>
              <a:t>] = {0}, value[</a:t>
            </a:r>
            <a:r>
              <a:rPr lang="en-US" altLang="zh-CN" dirty="0" err="1"/>
              <a:t>maxsize</a:t>
            </a:r>
            <a:r>
              <a:rPr lang="en-US" altLang="zh-CN" dirty="0"/>
              <a:t>] = {0},*t=m, *z=value;</a:t>
            </a:r>
          </a:p>
          <a:p>
            <a:r>
              <a:rPr lang="en-US" altLang="zh-CN" dirty="0"/>
              <a:t>    for(n=maxsize-1;*(</a:t>
            </a:r>
            <a:r>
              <a:rPr lang="en-US" altLang="zh-CN" dirty="0" err="1"/>
              <a:t>y+n</a:t>
            </a:r>
            <a:r>
              <a:rPr lang="en-US" altLang="zh-CN" dirty="0"/>
              <a:t>)==0&amp;&amp;n&gt;=0;n--);</a:t>
            </a:r>
          </a:p>
          <a:p>
            <a:r>
              <a:rPr lang="en-US" altLang="zh-CN" dirty="0"/>
              <a:t>    if(n==-1) {error++;return(z);}       //</a:t>
            </a:r>
            <a:r>
              <a:rPr lang="zh-CN" altLang="en-US" dirty="0"/>
              <a:t>若除数为</a:t>
            </a:r>
            <a:r>
              <a:rPr lang="en-US" altLang="zh-CN" dirty="0"/>
              <a:t>0</a:t>
            </a:r>
            <a:r>
              <a:rPr lang="zh-CN" altLang="en-US" dirty="0"/>
              <a:t>，则报错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h=</a:t>
            </a:r>
            <a:r>
              <a:rPr lang="en-US" altLang="zh-CN" dirty="0" err="1"/>
              <a:t>cmp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                          //</a:t>
            </a:r>
            <a:r>
              <a:rPr lang="zh-CN" altLang="en-US" dirty="0"/>
              <a:t>数出被除数与除数相差位数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(h==-1)</a:t>
            </a:r>
          </a:p>
          <a:p>
            <a:r>
              <a:rPr lang="en-US" altLang="zh-CN" dirty="0"/>
              <a:t>	   return(z);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{for(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h;i</a:t>
            </a:r>
            <a:r>
              <a:rPr lang="en-US" altLang="zh-CN" dirty="0"/>
              <a:t>&gt;=0;i--)                  //</a:t>
            </a:r>
            <a:r>
              <a:rPr lang="zh-CN" altLang="en-US" dirty="0"/>
              <a:t>对结果进行逐位尝试 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{for(k=1;;k++)</a:t>
            </a:r>
          </a:p>
          <a:p>
            <a:r>
              <a:rPr lang="en-US" altLang="zh-CN" dirty="0"/>
              <a:t>        {value[</a:t>
            </a:r>
            <a:r>
              <a:rPr lang="en-US" altLang="zh-CN" dirty="0" err="1"/>
              <a:t>i</a:t>
            </a:r>
            <a:r>
              <a:rPr lang="en-US" altLang="zh-CN" dirty="0"/>
              <a:t>]=k;</a:t>
            </a:r>
          </a:p>
          <a:p>
            <a:r>
              <a:rPr lang="en-US" altLang="zh-CN" dirty="0"/>
              <a:t>        t=times(</a:t>
            </a:r>
            <a:r>
              <a:rPr lang="en-US" altLang="zh-CN" dirty="0" err="1"/>
              <a:t>y,z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cmp</a:t>
            </a:r>
            <a:r>
              <a:rPr lang="en-US" altLang="zh-CN" dirty="0"/>
              <a:t>(</a:t>
            </a:r>
            <a:r>
              <a:rPr lang="en-US" altLang="zh-CN" dirty="0" err="1"/>
              <a:t>x,t</a:t>
            </a:r>
            <a:r>
              <a:rPr lang="en-US" altLang="zh-CN" dirty="0"/>
              <a:t>)==-1)               </a:t>
            </a:r>
          </a:p>
          <a:p>
            <a:pPr algn="r"/>
            <a:r>
              <a:rPr lang="en-US" altLang="zh-CN" dirty="0"/>
              <a:t>  //</a:t>
            </a:r>
            <a:r>
              <a:rPr lang="zh-CN" altLang="en-US" dirty="0"/>
              <a:t>若尝试结果大于被除数，则进行下一位尝试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{value[</a:t>
            </a:r>
            <a:r>
              <a:rPr lang="en-US" altLang="zh-CN" dirty="0" err="1"/>
              <a:t>i</a:t>
            </a:r>
            <a:r>
              <a:rPr lang="en-US" altLang="zh-CN" dirty="0"/>
              <a:t>]=k-1;</a:t>
            </a:r>
          </a:p>
          <a:p>
            <a:r>
              <a:rPr lang="en-US" altLang="zh-CN" dirty="0"/>
              <a:t>		break;}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return(z);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7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21138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48844" y="2083137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5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42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five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3280" y="398232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</a:p>
        </p:txBody>
      </p:sp>
    </p:spTree>
    <p:extLst>
      <p:ext uri="{BB962C8B-B14F-4D97-AF65-F5344CB8AC3E}">
        <p14:creationId xmlns:p14="http://schemas.microsoft.com/office/powerpoint/2010/main" val="28081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five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BC3D8-7B34-4A37-9109-C43C49419199}"/>
              </a:ext>
            </a:extLst>
          </p:cNvPr>
          <p:cNvSpPr txBox="1"/>
          <p:nvPr/>
        </p:nvSpPr>
        <p:spPr>
          <a:xfrm>
            <a:off x="3882352" y="154004"/>
            <a:ext cx="72829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int* minus(int* x, int* y)             //</a:t>
            </a:r>
            <a:r>
              <a:rPr lang="zh-CN" altLang="en-US"/>
              <a:t>绝对值减法 </a:t>
            </a:r>
          </a:p>
          <a:p>
            <a:r>
              <a:rPr lang="en-US" altLang="zh-CN"/>
              <a:t>{   int i;</a:t>
            </a:r>
          </a:p>
          <a:p>
            <a:r>
              <a:rPr lang="en-US" altLang="zh-CN"/>
              <a:t>    if (cmp(x,y)==-1)                  //x</a:t>
            </a:r>
            <a:r>
              <a:rPr lang="zh-CN" altLang="en-US"/>
              <a:t>的绝对值比</a:t>
            </a:r>
            <a:r>
              <a:rPr lang="en-US" altLang="zh-CN"/>
              <a:t>y</a:t>
            </a:r>
            <a:r>
              <a:rPr lang="zh-CN" altLang="en-US"/>
              <a:t>小，则交换位置 </a:t>
            </a:r>
          </a:p>
          <a:p>
            <a:r>
              <a:rPr lang="zh-CN" altLang="en-US"/>
              <a:t>    </a:t>
            </a:r>
            <a:r>
              <a:rPr lang="en-US" altLang="zh-CN"/>
              <a:t>{   sign[top_num-1]*=-1;           //</a:t>
            </a:r>
            <a:r>
              <a:rPr lang="zh-CN" altLang="en-US"/>
              <a:t>将结果改变符号 </a:t>
            </a:r>
          </a:p>
          <a:p>
            <a:r>
              <a:rPr lang="zh-CN" altLang="en-US"/>
              <a:t>        </a:t>
            </a:r>
            <a:r>
              <a:rPr lang="en-US" altLang="zh-CN"/>
              <a:t>int temp[maxsize]={0};</a:t>
            </a:r>
          </a:p>
          <a:p>
            <a:r>
              <a:rPr lang="en-US" altLang="zh-CN"/>
              <a:t>        for(i=0;i&lt;maxsize;i++)</a:t>
            </a:r>
          </a:p>
          <a:p>
            <a:r>
              <a:rPr lang="en-US" altLang="zh-CN"/>
              <a:t>        {temp[i]=*(x+i);</a:t>
            </a:r>
          </a:p>
          <a:p>
            <a:r>
              <a:rPr lang="en-US" altLang="zh-CN"/>
              <a:t>		*(x+i)=*(y+i);</a:t>
            </a:r>
          </a:p>
          <a:p>
            <a:r>
              <a:rPr lang="en-US" altLang="zh-CN"/>
              <a:t>		*(y+i)=temp[i];}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int m[maxsize] = {0};              //</a:t>
            </a:r>
            <a:r>
              <a:rPr lang="zh-CN" altLang="en-US"/>
              <a:t>存储减法结果 </a:t>
            </a:r>
          </a:p>
          <a:p>
            <a:r>
              <a:rPr lang="zh-CN" altLang="en-US"/>
              <a:t>    </a:t>
            </a:r>
            <a:r>
              <a:rPr lang="en-US" altLang="zh-CN"/>
              <a:t>int *k=m,bit = 0;                  //</a:t>
            </a:r>
            <a:r>
              <a:rPr lang="zh-CN" altLang="en-US"/>
              <a:t>存储借位信息 </a:t>
            </a:r>
          </a:p>
          <a:p>
            <a:r>
              <a:rPr lang="zh-CN" altLang="en-US"/>
              <a:t>    </a:t>
            </a:r>
            <a:r>
              <a:rPr lang="en-US" altLang="zh-CN"/>
              <a:t>for (i = 0; i &lt; maxsize; i++)</a:t>
            </a:r>
          </a:p>
          <a:p>
            <a:r>
              <a:rPr lang="en-US" altLang="zh-CN"/>
              <a:t>    {  *(x + i) -= bit;</a:t>
            </a:r>
          </a:p>
          <a:p>
            <a:r>
              <a:rPr lang="en-US" altLang="zh-CN"/>
              <a:t>        if (*(x + i) &lt; *(y + i))</a:t>
            </a:r>
          </a:p>
          <a:p>
            <a:r>
              <a:rPr lang="en-US" altLang="zh-CN"/>
              <a:t>        {   *(x + i) += 10;</a:t>
            </a:r>
          </a:p>
          <a:p>
            <a:r>
              <a:rPr lang="en-US" altLang="zh-CN"/>
              <a:t>            bit = 1;</a:t>
            </a:r>
          </a:p>
          <a:p>
            <a:r>
              <a:rPr lang="en-US" altLang="zh-CN"/>
              <a:t>        }                               //</a:t>
            </a:r>
            <a:r>
              <a:rPr lang="zh-CN" altLang="en-US"/>
              <a:t>模拟借位 </a:t>
            </a:r>
          </a:p>
          <a:p>
            <a:r>
              <a:rPr lang="zh-CN" altLang="en-US"/>
              <a:t>        </a:t>
            </a:r>
            <a:r>
              <a:rPr lang="en-US" altLang="zh-CN"/>
              <a:t>else bit = 0;</a:t>
            </a:r>
          </a:p>
          <a:p>
            <a:r>
              <a:rPr lang="en-US" altLang="zh-CN"/>
              <a:t>        *(k + i) = *(x + i) - *(y + i);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(k);</a:t>
            </a:r>
          </a:p>
          <a:p>
            <a:r>
              <a:rPr lang="en-US" altLang="zh-CN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7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794" y="2039131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6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235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six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0484" y="397893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符号系统</a:t>
            </a:r>
          </a:p>
        </p:txBody>
      </p:sp>
    </p:spTree>
    <p:extLst>
      <p:ext uri="{BB962C8B-B14F-4D97-AF65-F5344CB8AC3E}">
        <p14:creationId xmlns:p14="http://schemas.microsoft.com/office/powerpoint/2010/main" val="186599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21138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48844" y="2083137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7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84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seven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22413" y="398232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查错系统</a:t>
            </a:r>
          </a:p>
        </p:txBody>
      </p:sp>
    </p:spTree>
    <p:extLst>
      <p:ext uri="{BB962C8B-B14F-4D97-AF65-F5344CB8AC3E}">
        <p14:creationId xmlns:p14="http://schemas.microsoft.com/office/powerpoint/2010/main" val="134023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seven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7D401B-13E8-4343-85A8-DC6F000AB9B7}"/>
              </a:ext>
            </a:extLst>
          </p:cNvPr>
          <p:cNvSpPr txBox="1"/>
          <p:nvPr/>
        </p:nvSpPr>
        <p:spPr>
          <a:xfrm>
            <a:off x="3882351" y="404261"/>
            <a:ext cx="701344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 examine()                        //</a:t>
            </a:r>
            <a:r>
              <a:rPr lang="zh-CN" altLang="en-US" sz="2000" dirty="0"/>
              <a:t>检查 </a:t>
            </a:r>
          </a:p>
          <a:p>
            <a:r>
              <a:rPr lang="en-US" altLang="zh-CN" sz="2000" dirty="0"/>
              <a:t>{ </a:t>
            </a:r>
          </a:p>
          <a:p>
            <a:r>
              <a:rPr lang="en-US" altLang="zh-CN" sz="2000" dirty="0"/>
              <a:t> char left[10]={'\0'},right[10]={'\0'};//</a:t>
            </a:r>
            <a:r>
              <a:rPr lang="zh-CN" altLang="en-US" sz="2000" dirty="0"/>
              <a:t>初始化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=0,j=0;</a:t>
            </a:r>
          </a:p>
          <a:p>
            <a:r>
              <a:rPr lang="en-US" altLang="zh-CN" sz="2000" dirty="0"/>
              <a:t> char *p=str;</a:t>
            </a:r>
          </a:p>
          <a:p>
            <a:r>
              <a:rPr lang="en-US" altLang="zh-CN" sz="2000" dirty="0"/>
              <a:t> for(;*p!='\0';++p)</a:t>
            </a:r>
          </a:p>
          <a:p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if((*p!='+')&amp;&amp;(*p!='-')&amp;&amp;(*p!='*')&amp;&amp;(*p!='/')&amp;&amp;(*p!='(')&amp;&amp;(*p!=')')&amp;&amp;((*p&lt;'0')||(*p&gt;'9'))) return 1;//</a:t>
            </a:r>
            <a:r>
              <a:rPr lang="zh-CN" altLang="en-US" sz="2000" dirty="0"/>
              <a:t>禁止输入非法字符 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if(*p=='(')</a:t>
            </a:r>
          </a:p>
          <a:p>
            <a:r>
              <a:rPr lang="en-US" altLang="zh-CN" sz="2000" dirty="0"/>
              <a:t>  {</a:t>
            </a:r>
          </a:p>
          <a:p>
            <a:r>
              <a:rPr lang="en-US" altLang="zh-CN" sz="2000" dirty="0"/>
              <a:t>   left[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++]='(';</a:t>
            </a:r>
          </a:p>
          <a:p>
            <a:r>
              <a:rPr lang="en-US" altLang="zh-CN" sz="2000" dirty="0"/>
              <a:t>   if(*(p-1)==')'||*(p+1)=='+'||*(p+1)=='-'||*(p+1)=='*'||*(p+1)=='/'||(*(p-1)&gt;='0'&amp;&amp;*(p-1)&lt;='9')) return 1;//</a:t>
            </a:r>
            <a:r>
              <a:rPr lang="zh-CN" altLang="en-US" sz="2000" dirty="0"/>
              <a:t>左括号左边不能是右括号或数字，右边不能是运算符 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} 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392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seven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7D401B-13E8-4343-85A8-DC6F000AB9B7}"/>
              </a:ext>
            </a:extLst>
          </p:cNvPr>
          <p:cNvSpPr txBox="1"/>
          <p:nvPr/>
        </p:nvSpPr>
        <p:spPr>
          <a:xfrm>
            <a:off x="3882351" y="404261"/>
            <a:ext cx="70134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if(*p==')')</a:t>
            </a:r>
          </a:p>
          <a:p>
            <a:r>
              <a:rPr lang="en-US" altLang="zh-CN" sz="2000" dirty="0"/>
              <a:t>  {</a:t>
            </a:r>
          </a:p>
          <a:p>
            <a:r>
              <a:rPr lang="en-US" altLang="zh-CN" sz="2000" dirty="0"/>
              <a:t>   right[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]=')';</a:t>
            </a:r>
          </a:p>
          <a:p>
            <a:r>
              <a:rPr lang="en-US" altLang="zh-CN" sz="2000" dirty="0"/>
              <a:t>   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&lt;j) return 1;  //</a:t>
            </a:r>
            <a:r>
              <a:rPr lang="zh-CN" altLang="en-US" sz="2000" dirty="0"/>
              <a:t>右括号必须有左括号匹配 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if(*(p-1)=='+'||*(p-1)=='-'||*(p-1)=='*'||*(p-1)=='/'||*(p-1)=='('||(*(p+1)&gt;='0'&amp;&amp;*(p+1)&lt;='9')) return 1;</a:t>
            </a:r>
          </a:p>
          <a:p>
            <a:pPr algn="r"/>
            <a:r>
              <a:rPr lang="en-US" altLang="zh-CN" sz="2000" dirty="0"/>
              <a:t>//</a:t>
            </a:r>
            <a:r>
              <a:rPr lang="zh-CN" altLang="en-US" sz="2000" dirty="0"/>
              <a:t>右括号左边不能是左括号和运算符，右边不能是或数字 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if(((*p=='+')||(*p=='-')||(*p=='*')||(*p=='/'))&amp;&amp;((*(p+1)=='+')||(*(p+1)=='-')||(*(p+1)=='*')||(*(p+1)=='/'))) return 1;</a:t>
            </a:r>
          </a:p>
          <a:p>
            <a:pPr algn="r"/>
            <a:r>
              <a:rPr lang="en-US" altLang="zh-CN" sz="2000" dirty="0"/>
              <a:t>//</a:t>
            </a:r>
            <a:r>
              <a:rPr lang="zh-CN" altLang="en-US" sz="2000" dirty="0"/>
              <a:t>运算符不能连用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!=j) return 1;//</a:t>
            </a:r>
            <a:r>
              <a:rPr lang="zh-CN" altLang="en-US" sz="2000" dirty="0"/>
              <a:t>括号数目相同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return 0;</a:t>
            </a:r>
          </a:p>
          <a:p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704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矩形 10"/>
          <p:cNvSpPr/>
          <p:nvPr/>
        </p:nvSpPr>
        <p:spPr>
          <a:xfrm>
            <a:off x="2670628" y="2166143"/>
            <a:ext cx="9521372" cy="25257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5142" y="1228913"/>
            <a:ext cx="5546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9600" b="1" spc="3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2260" y="1228913"/>
            <a:ext cx="5546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96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900" y="3276600"/>
            <a:ext cx="508000" cy="5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9992" y="3918857"/>
            <a:ext cx="145143" cy="145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32821" y="2620773"/>
            <a:ext cx="584200" cy="584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76549" y="5476686"/>
            <a:ext cx="480786" cy="48078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8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框 6"/>
          <p:cNvSpPr txBox="1"/>
          <p:nvPr/>
        </p:nvSpPr>
        <p:spPr>
          <a:xfrm>
            <a:off x="769258" y="1896900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</a:p>
        </p:txBody>
      </p:sp>
      <p:sp>
        <p:nvSpPr>
          <p:cNvPr id="8" name="矩形 7"/>
          <p:cNvSpPr/>
          <p:nvPr/>
        </p:nvSpPr>
        <p:spPr>
          <a:xfrm>
            <a:off x="522514" y="1161143"/>
            <a:ext cx="986971" cy="4978400"/>
          </a:xfrm>
          <a:custGeom>
            <a:avLst/>
            <a:gdLst>
              <a:gd name="connsiteX0" fmla="*/ 0 w 1161143"/>
              <a:gd name="connsiteY0" fmla="*/ 0 h 4978400"/>
              <a:gd name="connsiteX1" fmla="*/ 1161143 w 1161143"/>
              <a:gd name="connsiteY1" fmla="*/ 0 h 4978400"/>
              <a:gd name="connsiteX2" fmla="*/ 1161143 w 1161143"/>
              <a:gd name="connsiteY2" fmla="*/ 4978400 h 4978400"/>
              <a:gd name="connsiteX3" fmla="*/ 0 w 1161143"/>
              <a:gd name="connsiteY3" fmla="*/ 4978400 h 4978400"/>
              <a:gd name="connsiteX4" fmla="*/ 0 w 1161143"/>
              <a:gd name="connsiteY4" fmla="*/ 0 h 4978400"/>
              <a:gd name="connsiteX0" fmla="*/ 0 w 1161143"/>
              <a:gd name="connsiteY0" fmla="*/ 0 h 4978400"/>
              <a:gd name="connsiteX1" fmla="*/ 1161143 w 1161143"/>
              <a:gd name="connsiteY1" fmla="*/ 0 h 4978400"/>
              <a:gd name="connsiteX2" fmla="*/ 1161143 w 1161143"/>
              <a:gd name="connsiteY2" fmla="*/ 667657 h 4978400"/>
              <a:gd name="connsiteX3" fmla="*/ 1161143 w 1161143"/>
              <a:gd name="connsiteY3" fmla="*/ 4978400 h 4978400"/>
              <a:gd name="connsiteX4" fmla="*/ 0 w 1161143"/>
              <a:gd name="connsiteY4" fmla="*/ 4978400 h 4978400"/>
              <a:gd name="connsiteX5" fmla="*/ 0 w 1161143"/>
              <a:gd name="connsiteY5" fmla="*/ 0 h 4978400"/>
              <a:gd name="connsiteX0" fmla="*/ 0 w 1161143"/>
              <a:gd name="connsiteY0" fmla="*/ 0 h 4978400"/>
              <a:gd name="connsiteX1" fmla="*/ 1161143 w 1161143"/>
              <a:gd name="connsiteY1" fmla="*/ 0 h 4978400"/>
              <a:gd name="connsiteX2" fmla="*/ 1161143 w 1161143"/>
              <a:gd name="connsiteY2" fmla="*/ 667657 h 4978400"/>
              <a:gd name="connsiteX3" fmla="*/ 1161143 w 1161143"/>
              <a:gd name="connsiteY3" fmla="*/ 1364343 h 4978400"/>
              <a:gd name="connsiteX4" fmla="*/ 1161143 w 1161143"/>
              <a:gd name="connsiteY4" fmla="*/ 4978400 h 4978400"/>
              <a:gd name="connsiteX5" fmla="*/ 0 w 1161143"/>
              <a:gd name="connsiteY5" fmla="*/ 4978400 h 4978400"/>
              <a:gd name="connsiteX6" fmla="*/ 0 w 1161143"/>
              <a:gd name="connsiteY6" fmla="*/ 0 h 4978400"/>
              <a:gd name="connsiteX0" fmla="*/ 1161143 w 1252583"/>
              <a:gd name="connsiteY0" fmla="*/ 1364343 h 4978400"/>
              <a:gd name="connsiteX1" fmla="*/ 1161143 w 1252583"/>
              <a:gd name="connsiteY1" fmla="*/ 4978400 h 4978400"/>
              <a:gd name="connsiteX2" fmla="*/ 0 w 1252583"/>
              <a:gd name="connsiteY2" fmla="*/ 4978400 h 4978400"/>
              <a:gd name="connsiteX3" fmla="*/ 0 w 1252583"/>
              <a:gd name="connsiteY3" fmla="*/ 0 h 4978400"/>
              <a:gd name="connsiteX4" fmla="*/ 1161143 w 1252583"/>
              <a:gd name="connsiteY4" fmla="*/ 0 h 4978400"/>
              <a:gd name="connsiteX5" fmla="*/ 1252583 w 1252583"/>
              <a:gd name="connsiteY5" fmla="*/ 759097 h 4978400"/>
              <a:gd name="connsiteX0" fmla="*/ 1161143 w 1166858"/>
              <a:gd name="connsiteY0" fmla="*/ 1364343 h 4978400"/>
              <a:gd name="connsiteX1" fmla="*/ 1161143 w 1166858"/>
              <a:gd name="connsiteY1" fmla="*/ 4978400 h 4978400"/>
              <a:gd name="connsiteX2" fmla="*/ 0 w 1166858"/>
              <a:gd name="connsiteY2" fmla="*/ 4978400 h 4978400"/>
              <a:gd name="connsiteX3" fmla="*/ 0 w 1166858"/>
              <a:gd name="connsiteY3" fmla="*/ 0 h 4978400"/>
              <a:gd name="connsiteX4" fmla="*/ 1161143 w 1166858"/>
              <a:gd name="connsiteY4" fmla="*/ 0 h 4978400"/>
              <a:gd name="connsiteX5" fmla="*/ 1166858 w 1166858"/>
              <a:gd name="connsiteY5" fmla="*/ 752747 h 4978400"/>
              <a:gd name="connsiteX0" fmla="*/ 1161143 w 1166858"/>
              <a:gd name="connsiteY0" fmla="*/ 1364343 h 4978400"/>
              <a:gd name="connsiteX1" fmla="*/ 1161143 w 1166858"/>
              <a:gd name="connsiteY1" fmla="*/ 4978400 h 4978400"/>
              <a:gd name="connsiteX2" fmla="*/ 0 w 1166858"/>
              <a:gd name="connsiteY2" fmla="*/ 4978400 h 4978400"/>
              <a:gd name="connsiteX3" fmla="*/ 0 w 1166858"/>
              <a:gd name="connsiteY3" fmla="*/ 0 h 4978400"/>
              <a:gd name="connsiteX4" fmla="*/ 1161143 w 1166858"/>
              <a:gd name="connsiteY4" fmla="*/ 0 h 4978400"/>
              <a:gd name="connsiteX5" fmla="*/ 1166858 w 1166858"/>
              <a:gd name="connsiteY5" fmla="*/ 749572 h 4978400"/>
              <a:gd name="connsiteX0" fmla="*/ 1161143 w 1163683"/>
              <a:gd name="connsiteY0" fmla="*/ 1364343 h 4978400"/>
              <a:gd name="connsiteX1" fmla="*/ 1161143 w 1163683"/>
              <a:gd name="connsiteY1" fmla="*/ 4978400 h 4978400"/>
              <a:gd name="connsiteX2" fmla="*/ 0 w 1163683"/>
              <a:gd name="connsiteY2" fmla="*/ 4978400 h 4978400"/>
              <a:gd name="connsiteX3" fmla="*/ 0 w 1163683"/>
              <a:gd name="connsiteY3" fmla="*/ 0 h 4978400"/>
              <a:gd name="connsiteX4" fmla="*/ 1161143 w 1163683"/>
              <a:gd name="connsiteY4" fmla="*/ 0 h 4978400"/>
              <a:gd name="connsiteX5" fmla="*/ 1163683 w 1163683"/>
              <a:gd name="connsiteY5" fmla="*/ 749572 h 4978400"/>
              <a:gd name="connsiteX0" fmla="*/ 1161143 w 1161143"/>
              <a:gd name="connsiteY0" fmla="*/ 1364343 h 4978400"/>
              <a:gd name="connsiteX1" fmla="*/ 1161143 w 1161143"/>
              <a:gd name="connsiteY1" fmla="*/ 4978400 h 4978400"/>
              <a:gd name="connsiteX2" fmla="*/ 0 w 1161143"/>
              <a:gd name="connsiteY2" fmla="*/ 4978400 h 4978400"/>
              <a:gd name="connsiteX3" fmla="*/ 0 w 1161143"/>
              <a:gd name="connsiteY3" fmla="*/ 0 h 4978400"/>
              <a:gd name="connsiteX4" fmla="*/ 1161143 w 1161143"/>
              <a:gd name="connsiteY4" fmla="*/ 0 h 4978400"/>
              <a:gd name="connsiteX5" fmla="*/ 1160508 w 1161143"/>
              <a:gd name="connsiteY5" fmla="*/ 749572 h 49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143" h="4978400">
                <a:moveTo>
                  <a:pt x="1161143" y="1364343"/>
                </a:moveTo>
                <a:lnTo>
                  <a:pt x="1161143" y="4978400"/>
                </a:lnTo>
                <a:lnTo>
                  <a:pt x="0" y="4978400"/>
                </a:lnTo>
                <a:lnTo>
                  <a:pt x="0" y="0"/>
                </a:lnTo>
                <a:lnTo>
                  <a:pt x="1161143" y="0"/>
                </a:lnTo>
                <a:cubicBezTo>
                  <a:pt x="1161143" y="222552"/>
                  <a:pt x="1160508" y="749572"/>
                  <a:pt x="1160508" y="749572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4629" y="3933371"/>
            <a:ext cx="4934857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组长：邓一炜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组员：刘洪源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      陈佳炜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      苏彦铭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      吴熙楠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      周忠鑫</a:t>
            </a:r>
          </a:p>
        </p:txBody>
      </p:sp>
      <p:sp>
        <p:nvSpPr>
          <p:cNvPr id="10" name="矩形 9"/>
          <p:cNvSpPr/>
          <p:nvPr/>
        </p:nvSpPr>
        <p:spPr>
          <a:xfrm>
            <a:off x="1770743" y="3690258"/>
            <a:ext cx="420913" cy="420913"/>
          </a:xfrm>
          <a:prstGeom prst="rect">
            <a:avLst/>
          </a:pr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91656" y="3474258"/>
            <a:ext cx="216000" cy="216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33305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2" name="组合 41"/>
          <p:cNvGrpSpPr/>
          <p:nvPr/>
        </p:nvGrpSpPr>
        <p:grpSpPr>
          <a:xfrm>
            <a:off x="3748021" y="273608"/>
            <a:ext cx="2887903" cy="759394"/>
            <a:chOff x="3870258" y="358559"/>
            <a:chExt cx="2887903" cy="759394"/>
          </a:xfrm>
        </p:grpSpPr>
        <p:sp>
          <p:nvSpPr>
            <p:cNvPr id="3" name="文本框 2"/>
            <p:cNvSpPr txBox="1"/>
            <p:nvPr/>
          </p:nvSpPr>
          <p:spPr>
            <a:xfrm>
              <a:off x="3870258" y="358559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矩形 11"/>
            <p:cNvSpPr/>
            <p:nvPr/>
          </p:nvSpPr>
          <p:spPr>
            <a:xfrm>
              <a:off x="4266309" y="707809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8132" y="71784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数据与运算处理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36563" y="1169935"/>
            <a:ext cx="1605501" cy="759394"/>
            <a:chOff x="3870258" y="1916785"/>
            <a:chExt cx="1605501" cy="759394"/>
          </a:xfrm>
        </p:grpSpPr>
        <p:sp>
          <p:nvSpPr>
            <p:cNvPr id="22" name="文本框 21"/>
            <p:cNvSpPr txBox="1"/>
            <p:nvPr/>
          </p:nvSpPr>
          <p:spPr>
            <a:xfrm>
              <a:off x="3870258" y="191678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矩形 11"/>
            <p:cNvSpPr/>
            <p:nvPr/>
          </p:nvSpPr>
          <p:spPr>
            <a:xfrm>
              <a:off x="4266309" y="2266035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78132" y="227606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加法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93654" y="2129263"/>
            <a:ext cx="1605501" cy="759394"/>
            <a:chOff x="3870258" y="3475011"/>
            <a:chExt cx="1605501" cy="759394"/>
          </a:xfrm>
        </p:grpSpPr>
        <p:sp>
          <p:nvSpPr>
            <p:cNvPr id="26" name="文本框 25"/>
            <p:cNvSpPr txBox="1"/>
            <p:nvPr/>
          </p:nvSpPr>
          <p:spPr>
            <a:xfrm>
              <a:off x="3870258" y="3475011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03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11"/>
            <p:cNvSpPr/>
            <p:nvPr/>
          </p:nvSpPr>
          <p:spPr>
            <a:xfrm>
              <a:off x="4266309" y="3824261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78132" y="383429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乘法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91270" y="3045287"/>
            <a:ext cx="1605501" cy="759394"/>
            <a:chOff x="3870258" y="5033236"/>
            <a:chExt cx="1605501" cy="759394"/>
          </a:xfrm>
        </p:grpSpPr>
        <p:sp>
          <p:nvSpPr>
            <p:cNvPr id="30" name="文本框 29"/>
            <p:cNvSpPr txBox="1"/>
            <p:nvPr/>
          </p:nvSpPr>
          <p:spPr>
            <a:xfrm>
              <a:off x="3870258" y="5033236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04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11"/>
            <p:cNvSpPr/>
            <p:nvPr/>
          </p:nvSpPr>
          <p:spPr>
            <a:xfrm>
              <a:off x="4263492" y="5330394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78132" y="539252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除法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4277" y="1250375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6012" y="2078144"/>
            <a:ext cx="475989" cy="475989"/>
          </a:xfrm>
          <a:prstGeom prst="rect">
            <a:avLst/>
          </a:prstGeom>
          <a:noFill/>
          <a:ln>
            <a:solidFill>
              <a:srgbClr val="FFFFF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605413" y="1916785"/>
            <a:ext cx="475989" cy="475989"/>
          </a:xfrm>
          <a:prstGeom prst="rect">
            <a:avLst/>
          </a:pr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616128-BD93-4EE3-A670-AB46E6BAEECF}"/>
              </a:ext>
            </a:extLst>
          </p:cNvPr>
          <p:cNvGrpSpPr/>
          <p:nvPr/>
        </p:nvGrpSpPr>
        <p:grpSpPr>
          <a:xfrm>
            <a:off x="3791270" y="3894409"/>
            <a:ext cx="1605501" cy="759394"/>
            <a:chOff x="3870258" y="5033236"/>
            <a:chExt cx="1605501" cy="75939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CC6BF2-C382-486F-960B-2BE932E50995}"/>
                </a:ext>
              </a:extLst>
            </p:cNvPr>
            <p:cNvSpPr txBox="1"/>
            <p:nvPr/>
          </p:nvSpPr>
          <p:spPr>
            <a:xfrm>
              <a:off x="3870258" y="5033236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05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矩形 11">
              <a:extLst>
                <a:ext uri="{FF2B5EF4-FFF2-40B4-BE49-F238E27FC236}">
                  <a16:creationId xmlns:a16="http://schemas.microsoft.com/office/drawing/2014/main" id="{C0F3A40D-F51B-4F3D-B7F5-084DA2149EC8}"/>
                </a:ext>
              </a:extLst>
            </p:cNvPr>
            <p:cNvSpPr/>
            <p:nvPr/>
          </p:nvSpPr>
          <p:spPr>
            <a:xfrm>
              <a:off x="4266309" y="5382486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301873E-7FF4-4D93-8D0B-4629947DECE3}"/>
                </a:ext>
              </a:extLst>
            </p:cNvPr>
            <p:cNvSpPr txBox="1"/>
            <p:nvPr/>
          </p:nvSpPr>
          <p:spPr>
            <a:xfrm>
              <a:off x="4778132" y="539252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减法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531127-652B-41BA-9AE5-DB436B6D87B0}"/>
              </a:ext>
            </a:extLst>
          </p:cNvPr>
          <p:cNvGrpSpPr/>
          <p:nvPr/>
        </p:nvGrpSpPr>
        <p:grpSpPr>
          <a:xfrm>
            <a:off x="3770934" y="4738610"/>
            <a:ext cx="2118462" cy="759394"/>
            <a:chOff x="3870258" y="5033236"/>
            <a:chExt cx="2118462" cy="75939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E4E0C23-F91F-4D2F-98A7-8B18075F23CD}"/>
                </a:ext>
              </a:extLst>
            </p:cNvPr>
            <p:cNvSpPr txBox="1"/>
            <p:nvPr/>
          </p:nvSpPr>
          <p:spPr>
            <a:xfrm>
              <a:off x="3870258" y="5033236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06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721B51F7-8524-4ADC-9251-C2873F877763}"/>
                </a:ext>
              </a:extLst>
            </p:cNvPr>
            <p:cNvSpPr/>
            <p:nvPr/>
          </p:nvSpPr>
          <p:spPr>
            <a:xfrm>
              <a:off x="4266309" y="5382486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73B33F-9CC0-4C3A-8674-ECC71340CD30}"/>
                </a:ext>
              </a:extLst>
            </p:cNvPr>
            <p:cNvSpPr txBox="1"/>
            <p:nvPr/>
          </p:nvSpPr>
          <p:spPr>
            <a:xfrm>
              <a:off x="4778132" y="539252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符号系统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8C69E5-ED5B-44E8-980C-AD60F3FEB519}"/>
              </a:ext>
            </a:extLst>
          </p:cNvPr>
          <p:cNvGrpSpPr/>
          <p:nvPr/>
        </p:nvGrpSpPr>
        <p:grpSpPr>
          <a:xfrm>
            <a:off x="3770934" y="5584391"/>
            <a:ext cx="2118462" cy="759394"/>
            <a:chOff x="3870258" y="5033236"/>
            <a:chExt cx="2118462" cy="759394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3081384-58C9-463C-9DC5-FD0760C7B338}"/>
                </a:ext>
              </a:extLst>
            </p:cNvPr>
            <p:cNvSpPr txBox="1"/>
            <p:nvPr/>
          </p:nvSpPr>
          <p:spPr>
            <a:xfrm>
              <a:off x="3870258" y="5033236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07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987D481-0D37-4084-9B71-0BF511F32072}"/>
                </a:ext>
              </a:extLst>
            </p:cNvPr>
            <p:cNvSpPr/>
            <p:nvPr/>
          </p:nvSpPr>
          <p:spPr>
            <a:xfrm>
              <a:off x="4266309" y="5382486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00C9A8E-DDCA-4E9F-83C7-4198697A5367}"/>
                </a:ext>
              </a:extLst>
            </p:cNvPr>
            <p:cNvSpPr txBox="1"/>
            <p:nvPr/>
          </p:nvSpPr>
          <p:spPr>
            <a:xfrm>
              <a:off x="4778132" y="539252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查错系统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3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46216" y="2039131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1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59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one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0484" y="3978934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数据与运算处理</a:t>
            </a:r>
          </a:p>
        </p:txBody>
      </p:sp>
    </p:spTree>
    <p:extLst>
      <p:ext uri="{BB962C8B-B14F-4D97-AF65-F5344CB8AC3E}">
        <p14:creationId xmlns:p14="http://schemas.microsoft.com/office/powerpoint/2010/main" val="134214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48844" y="2039131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2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560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two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0484" y="39789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</a:p>
        </p:txBody>
      </p:sp>
    </p:spTree>
    <p:extLst>
      <p:ext uri="{BB962C8B-B14F-4D97-AF65-F5344CB8AC3E}">
        <p14:creationId xmlns:p14="http://schemas.microsoft.com/office/powerpoint/2010/main" val="5104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two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E1972-65B5-4D96-922C-BD0D7DC5DBFA}"/>
              </a:ext>
            </a:extLst>
          </p:cNvPr>
          <p:cNvSpPr txBox="1"/>
          <p:nvPr/>
        </p:nvSpPr>
        <p:spPr>
          <a:xfrm>
            <a:off x="3882351" y="279133"/>
            <a:ext cx="7379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*plus(int*</a:t>
            </a:r>
            <a:r>
              <a:rPr lang="en-US" altLang="zh-CN" sz="2800" dirty="0" err="1"/>
              <a:t>x,int</a:t>
            </a:r>
            <a:r>
              <a:rPr lang="en-US" altLang="zh-CN" sz="2800" dirty="0"/>
              <a:t>*y)                 //</a:t>
            </a:r>
            <a:r>
              <a:rPr lang="zh-CN" altLang="en-US" sz="2800" dirty="0"/>
              <a:t>加法运算 </a:t>
            </a:r>
          </a:p>
          <a:p>
            <a:r>
              <a:rPr lang="en-US" altLang="zh-CN" sz="2800" dirty="0"/>
              <a:t>{   int m[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]; </a:t>
            </a:r>
          </a:p>
          <a:p>
            <a:r>
              <a:rPr lang="en-US" altLang="zh-CN" sz="2800" dirty="0"/>
              <a:t>    int *z=m;</a:t>
            </a:r>
          </a:p>
          <a:p>
            <a:r>
              <a:rPr lang="en-US" altLang="zh-CN" sz="2800" dirty="0"/>
              <a:t> int </a:t>
            </a:r>
            <a:r>
              <a:rPr lang="en-US" altLang="zh-CN" sz="2800" dirty="0" err="1"/>
              <a:t>i,t</a:t>
            </a:r>
            <a:r>
              <a:rPr lang="en-US" altLang="zh-CN" sz="2800" dirty="0"/>
              <a:t>=0;                         //t</a:t>
            </a:r>
            <a:r>
              <a:rPr lang="zh-CN" altLang="en-US" sz="2800" dirty="0"/>
              <a:t>用来记录进位情况 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</a:t>
            </a:r>
            <a:r>
              <a:rPr lang="en-US" altLang="zh-CN" sz="2800" dirty="0" err="1"/>
              <a:t>maxsize;i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 {   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)=*(</a:t>
            </a:r>
            <a:r>
              <a:rPr lang="en-US" altLang="zh-CN" sz="2800" dirty="0" err="1"/>
              <a:t>x+i</a:t>
            </a:r>
            <a:r>
              <a:rPr lang="en-US" altLang="zh-CN" sz="2800" dirty="0"/>
              <a:t>)+*(</a:t>
            </a:r>
            <a:r>
              <a:rPr lang="en-US" altLang="zh-CN" sz="2800" dirty="0" err="1"/>
              <a:t>y+i</a:t>
            </a:r>
            <a:r>
              <a:rPr lang="en-US" altLang="zh-CN" sz="2800" dirty="0"/>
              <a:t>)+t;</a:t>
            </a:r>
          </a:p>
          <a:p>
            <a:r>
              <a:rPr lang="en-US" altLang="zh-CN" sz="2800" dirty="0"/>
              <a:t>  if(*(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)&gt;=10){*(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)-=10;t=1;}//</a:t>
            </a:r>
            <a:r>
              <a:rPr lang="zh-CN" altLang="en-US" sz="2800" dirty="0"/>
              <a:t>模拟进位 </a:t>
            </a:r>
          </a:p>
          <a:p>
            <a:r>
              <a:rPr lang="zh-CN" altLang="en-US" sz="2800" dirty="0"/>
              <a:t>  </a:t>
            </a:r>
            <a:r>
              <a:rPr lang="en-US" altLang="zh-CN" sz="2800" dirty="0"/>
              <a:t>else t=0;}</a:t>
            </a:r>
          </a:p>
          <a:p>
            <a:r>
              <a:rPr lang="en-US" altLang="zh-CN" sz="2800" dirty="0"/>
              <a:t> return (z);</a:t>
            </a:r>
          </a:p>
          <a:p>
            <a:r>
              <a:rPr lang="en-US" altLang="zh-CN" sz="2800" dirty="0"/>
              <a:t>}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3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954066" y="1506254"/>
            <a:ext cx="10283868" cy="384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121138"/>
            <a:ext cx="12192000" cy="26320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48844" y="2083137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3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0484" y="3437176"/>
            <a:ext cx="2740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part three</a:t>
            </a:r>
            <a:endParaRPr lang="zh-CN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0484" y="39789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</a:p>
        </p:txBody>
      </p:sp>
    </p:spTree>
    <p:extLst>
      <p:ext uri="{BB962C8B-B14F-4D97-AF65-F5344CB8AC3E}">
        <p14:creationId xmlns:p14="http://schemas.microsoft.com/office/powerpoint/2010/main" val="22761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three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E1972-65B5-4D96-922C-BD0D7DC5DBFA}"/>
              </a:ext>
            </a:extLst>
          </p:cNvPr>
          <p:cNvSpPr txBox="1"/>
          <p:nvPr/>
        </p:nvSpPr>
        <p:spPr>
          <a:xfrm>
            <a:off x="3882351" y="279133"/>
            <a:ext cx="73792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*time(int*</a:t>
            </a:r>
            <a:r>
              <a:rPr lang="en-US" altLang="zh-CN" sz="2800" dirty="0" err="1"/>
              <a:t>x,int</a:t>
            </a:r>
            <a:r>
              <a:rPr lang="en-US" altLang="zh-CN" sz="2800" dirty="0"/>
              <a:t> n)                   //</a:t>
            </a:r>
            <a:r>
              <a:rPr lang="zh-CN" altLang="en-US" sz="2800" dirty="0"/>
              <a:t>个位数与多位数乘法（为多位数乘法提供基础运算） </a:t>
            </a:r>
          </a:p>
          <a:p>
            <a:r>
              <a:rPr lang="en-US" altLang="zh-CN" sz="2800" dirty="0"/>
              <a:t>{   int m[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]={0};</a:t>
            </a:r>
          </a:p>
          <a:p>
            <a:r>
              <a:rPr lang="en-US" altLang="zh-CN" sz="2800" dirty="0"/>
              <a:t>	int *z=m;</a:t>
            </a:r>
          </a:p>
          <a:p>
            <a:r>
              <a:rPr lang="en-US" altLang="zh-CN" sz="2800" dirty="0"/>
              <a:t>	int </a:t>
            </a:r>
            <a:r>
              <a:rPr lang="en-US" altLang="zh-CN" sz="2800" dirty="0" err="1"/>
              <a:t>i,t</a:t>
            </a:r>
            <a:r>
              <a:rPr lang="en-US" altLang="zh-CN" sz="2800" dirty="0"/>
              <a:t>=0;                           //t</a:t>
            </a:r>
            <a:r>
              <a:rPr lang="zh-CN" altLang="en-US" sz="2800" dirty="0"/>
              <a:t>用来记录进位情况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</a:t>
            </a:r>
            <a:r>
              <a:rPr lang="en-US" altLang="zh-CN" sz="2800" dirty="0" err="1"/>
              <a:t>maxsize;i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{	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)=*(</a:t>
            </a:r>
            <a:r>
              <a:rPr lang="en-US" altLang="zh-CN" sz="2800" dirty="0" err="1"/>
              <a:t>x+i</a:t>
            </a:r>
            <a:r>
              <a:rPr lang="en-US" altLang="zh-CN" sz="2800" dirty="0"/>
              <a:t>)*</a:t>
            </a:r>
            <a:r>
              <a:rPr lang="en-US" altLang="zh-CN" sz="2800" dirty="0" err="1"/>
              <a:t>n+t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	if(*(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)&gt;=10){t=*(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)/10;*(</a:t>
            </a:r>
            <a:r>
              <a:rPr lang="en-US" altLang="zh-CN" sz="2800" dirty="0" err="1"/>
              <a:t>z+i</a:t>
            </a:r>
            <a:r>
              <a:rPr lang="en-US" altLang="zh-CN" sz="2800" dirty="0"/>
              <a:t>)%=10;}</a:t>
            </a:r>
          </a:p>
          <a:p>
            <a:r>
              <a:rPr lang="en-US" altLang="zh-CN" sz="2800" dirty="0"/>
              <a:t>		else t=0;}                       //</a:t>
            </a:r>
            <a:r>
              <a:rPr lang="zh-CN" altLang="en-US" sz="2800" dirty="0"/>
              <a:t>模拟进位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/>
              <a:t>return (z);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7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1433513" y="0"/>
            <a:ext cx="2286000" cy="4140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3513" y="4296427"/>
            <a:ext cx="2286000" cy="5386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pc="3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 three</a:t>
            </a:r>
            <a:endParaRPr lang="zh-CN" altLang="en-US" sz="2400" i="1" spc="3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916" y="2726396"/>
            <a:ext cx="1749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96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882351" y="4242571"/>
            <a:ext cx="18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E1972-65B5-4D96-922C-BD0D7DC5DBFA}"/>
              </a:ext>
            </a:extLst>
          </p:cNvPr>
          <p:cNvSpPr txBox="1"/>
          <p:nvPr/>
        </p:nvSpPr>
        <p:spPr>
          <a:xfrm>
            <a:off x="3882351" y="279133"/>
            <a:ext cx="73792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 *times(int*</a:t>
            </a:r>
            <a:r>
              <a:rPr lang="en-US" altLang="zh-CN" sz="2000" dirty="0" err="1"/>
              <a:t>x,int</a:t>
            </a:r>
            <a:r>
              <a:rPr lang="en-US" altLang="zh-CN" sz="2000" dirty="0"/>
              <a:t>*y)                  //</a:t>
            </a:r>
            <a:r>
              <a:rPr lang="zh-CN" altLang="en-US" sz="2000" dirty="0"/>
              <a:t>多位数乘法 </a:t>
            </a:r>
          </a:p>
          <a:p>
            <a:r>
              <a:rPr lang="en-US" altLang="zh-CN" sz="2000" dirty="0"/>
              <a:t>{   int *time(int*</a:t>
            </a:r>
            <a:r>
              <a:rPr lang="en-US" altLang="zh-CN" sz="2000" dirty="0" err="1"/>
              <a:t>x,int</a:t>
            </a:r>
            <a:r>
              <a:rPr lang="en-US" altLang="zh-CN" sz="2000" dirty="0"/>
              <a:t> n);   </a:t>
            </a:r>
          </a:p>
          <a:p>
            <a:r>
              <a:rPr lang="en-US" altLang="zh-CN" sz="2000" dirty="0"/>
              <a:t>	int *plus(int*</a:t>
            </a:r>
            <a:r>
              <a:rPr lang="en-US" altLang="zh-CN" sz="2000" dirty="0" err="1"/>
              <a:t>x,int</a:t>
            </a:r>
            <a:r>
              <a:rPr lang="en-US" altLang="zh-CN" sz="2000" dirty="0"/>
              <a:t>*y);              //</a:t>
            </a:r>
            <a:r>
              <a:rPr lang="zh-CN" altLang="en-US" sz="2000" dirty="0"/>
              <a:t>引用到前两个函数 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int m[</a:t>
            </a:r>
            <a:r>
              <a:rPr lang="en-US" altLang="zh-CN" sz="2000" dirty="0" err="1"/>
              <a:t>maxsize</a:t>
            </a:r>
            <a:r>
              <a:rPr lang="en-US" altLang="zh-CN" sz="2000" dirty="0"/>
              <a:t>]={0},*z=</a:t>
            </a:r>
            <a:r>
              <a:rPr lang="en-US" altLang="zh-CN" sz="2000" dirty="0" err="1"/>
              <a:t>m,i,j,k</a:t>
            </a:r>
            <a:r>
              <a:rPr lang="en-US" altLang="zh-CN" sz="2000" dirty="0"/>
              <a:t>;      </a:t>
            </a:r>
          </a:p>
          <a:p>
            <a:pPr algn="r"/>
            <a:r>
              <a:rPr lang="en-US" altLang="zh-CN" sz="2000" dirty="0"/>
              <a:t>                     //m</a:t>
            </a:r>
            <a:r>
              <a:rPr lang="zh-CN" altLang="en-US" sz="2000" dirty="0"/>
              <a:t>数组用来存最后运算结果 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for(k=maxsize-1;*(</a:t>
            </a:r>
            <a:r>
              <a:rPr lang="en-US" altLang="zh-CN" sz="2000" dirty="0" err="1"/>
              <a:t>y+k</a:t>
            </a:r>
            <a:r>
              <a:rPr lang="en-US" altLang="zh-CN" sz="2000" dirty="0"/>
              <a:t>)==0;k--);     </a:t>
            </a:r>
          </a:p>
          <a:p>
            <a:pPr algn="r"/>
            <a:r>
              <a:rPr lang="en-US" altLang="zh-CN" sz="2000" dirty="0"/>
              <a:t> //</a:t>
            </a:r>
            <a:r>
              <a:rPr lang="zh-CN" altLang="en-US" sz="2000" dirty="0"/>
              <a:t>数出多位数的位数，减少不必要运算 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=0;i&lt;=</a:t>
            </a:r>
            <a:r>
              <a:rPr lang="en-US" altLang="zh-CN" sz="2000" dirty="0" err="1"/>
              <a:t>k;i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   {int *</a:t>
            </a:r>
            <a:r>
              <a:rPr lang="en-US" altLang="zh-CN" sz="2000" dirty="0" err="1"/>
              <a:t>t,p</a:t>
            </a:r>
            <a:r>
              <a:rPr lang="en-US" altLang="zh-CN" sz="2000" dirty="0"/>
              <a:t>[2*</a:t>
            </a:r>
            <a:r>
              <a:rPr lang="en-US" altLang="zh-CN" sz="2000" dirty="0" err="1"/>
              <a:t>maxsize</a:t>
            </a:r>
            <a:r>
              <a:rPr lang="en-US" altLang="zh-CN" sz="2000" dirty="0"/>
              <a:t>]={0};      </a:t>
            </a:r>
          </a:p>
          <a:p>
            <a:pPr algn="r"/>
            <a:r>
              <a:rPr lang="en-US" altLang="zh-CN" sz="2000" dirty="0"/>
              <a:t>   //p</a:t>
            </a:r>
            <a:r>
              <a:rPr lang="zh-CN" altLang="en-US" sz="2000" dirty="0"/>
              <a:t>数组用来暂存个位数与多位数乘法结果 </a:t>
            </a:r>
          </a:p>
          <a:p>
            <a:r>
              <a:rPr lang="zh-CN" altLang="en-US" sz="2000" dirty="0"/>
              <a:t>       </a:t>
            </a:r>
            <a:r>
              <a:rPr lang="en-US" altLang="zh-CN" sz="2000" dirty="0"/>
              <a:t>for(j=0;j&lt;</a:t>
            </a:r>
            <a:r>
              <a:rPr lang="en-US" altLang="zh-CN" sz="2000" dirty="0" err="1"/>
              <a:t>maxsize-i;j</a:t>
            </a:r>
            <a:r>
              <a:rPr lang="en-US" altLang="zh-CN" sz="2000" dirty="0"/>
              <a:t>++)p[</a:t>
            </a:r>
            <a:r>
              <a:rPr lang="en-US" altLang="zh-CN" sz="2000" dirty="0" err="1"/>
              <a:t>j+i</a:t>
            </a:r>
            <a:r>
              <a:rPr lang="en-US" altLang="zh-CN" sz="2000" dirty="0"/>
              <a:t>]=*(time(x,*(</a:t>
            </a:r>
            <a:r>
              <a:rPr lang="en-US" altLang="zh-CN" sz="2000" dirty="0" err="1"/>
              <a:t>y+i</a:t>
            </a:r>
            <a:r>
              <a:rPr lang="en-US" altLang="zh-CN" sz="2000" dirty="0"/>
              <a:t>))+j);</a:t>
            </a:r>
          </a:p>
          <a:p>
            <a:r>
              <a:rPr lang="en-US" altLang="zh-CN" sz="2000" dirty="0"/>
              <a:t>	   t=plus(</a:t>
            </a:r>
            <a:r>
              <a:rPr lang="en-US" altLang="zh-CN" sz="2000" dirty="0" err="1"/>
              <a:t>z,p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   for(j=0;j&lt;</a:t>
            </a:r>
            <a:r>
              <a:rPr lang="en-US" altLang="zh-CN" sz="2000" dirty="0" err="1"/>
              <a:t>maxsize;j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   *(</a:t>
            </a:r>
            <a:r>
              <a:rPr lang="en-US" altLang="zh-CN" sz="2000" dirty="0" err="1"/>
              <a:t>z+j</a:t>
            </a:r>
            <a:r>
              <a:rPr lang="en-US" altLang="zh-CN" sz="2000" dirty="0"/>
              <a:t>)=*(</a:t>
            </a:r>
            <a:r>
              <a:rPr lang="en-US" altLang="zh-CN" sz="2000" dirty="0" err="1"/>
              <a:t>t+j</a:t>
            </a:r>
            <a:r>
              <a:rPr lang="en-US" altLang="zh-CN" sz="2000" dirty="0"/>
              <a:t>);                    //</a:t>
            </a:r>
            <a:r>
              <a:rPr lang="zh-CN" altLang="en-US" sz="2000" dirty="0"/>
              <a:t>模拟竖式乘法 </a:t>
            </a:r>
          </a:p>
          <a:p>
            <a:r>
              <a:rPr lang="zh-CN" altLang="en-US" sz="2000" dirty="0"/>
              <a:t>	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	return (z);	  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95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矩形篇" id="{23447A94-DF2D-4023-92EA-BB55B2DA62BF}" vid="{B41BD573-0ED6-488D-963A-6F528AFB77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01矩形篇模板</Template>
  <TotalTime>141</TotalTime>
  <Words>1472</Words>
  <Application>Microsoft Office PowerPoint</Application>
  <PresentationFormat>宽屏</PresentationFormat>
  <Paragraphs>191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Microsoft YaHei UI Light</vt:lpstr>
      <vt:lpstr>等线</vt:lpstr>
      <vt:lpstr>等线 Light</vt:lpstr>
      <vt:lpstr>微软雅黑</vt:lpstr>
      <vt:lpstr>幼圆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陈立</dc:creator>
  <cp:lastModifiedBy>wu xinan</cp:lastModifiedBy>
  <cp:revision>15</cp:revision>
  <dcterms:created xsi:type="dcterms:W3CDTF">2016-08-15T07:36:59Z</dcterms:created>
  <dcterms:modified xsi:type="dcterms:W3CDTF">2019-11-27T15:41:33Z</dcterms:modified>
</cp:coreProperties>
</file>