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9" r:id="rId9"/>
    <p:sldId id="270" r:id="rId10"/>
    <p:sldId id="268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6" r:id="rId21"/>
    <p:sldId id="275" r:id="rId22"/>
    <p:sldId id="280" r:id="rId23"/>
    <p:sldId id="278" r:id="rId24"/>
    <p:sldId id="279" r:id="rId25"/>
    <p:sldId id="277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836"/>
  </p:normalViewPr>
  <p:slideViewPr>
    <p:cSldViewPr snapToGrid="0">
      <p:cViewPr varScale="1">
        <p:scale>
          <a:sx n="63" d="100"/>
          <a:sy n="63" d="100"/>
        </p:scale>
        <p:origin x="9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8F78F-2395-4BE8-A2BB-72B07BCB7BD2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F952-323C-463F-88D3-5820F179E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F952-323C-463F-88D3-5820F179EC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9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F952-323C-463F-88D3-5820F179EC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5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34C4F-AE8E-48C9-A9E9-13276EB2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E1DCA-0A53-420F-BAB7-999E48B9D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8D00F-8000-4EAB-A92C-74E89804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C111-43B6-4016-B58C-F70E5240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554FD-A626-4C22-A82B-EC15AC6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6304C-B1B9-4FBE-8A01-F32AC3A1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FC009-E100-4B92-BDD2-54F2DBB1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E9FAB-C381-4EEF-A938-F43C16E6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9DC2D-AB27-4998-86AD-C93528D4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B2A18-7D61-4C8D-87FB-A799AB1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431A4-FC20-45C8-B5CC-A3105672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48DE3-CFEF-46A7-9461-0F78CC63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B52F-0DCE-478C-9FE0-E9F26AF3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6484D-551E-4BFC-B2E6-E8DDC295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2FE07-7643-4D0C-83F1-3099D06F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3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9C11-9956-44C0-BCF3-6AF61E93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BFFBD-D253-42F8-B2FF-294404AD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A0A2-418F-41EE-8D7D-BF165230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3430-7C24-4003-835F-227BBA99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374E-C828-4D8C-B199-34EF11DB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AE37-B7CC-4997-A540-669D68CB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237DE-E56E-4078-9E0F-12324C59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BECC4-3CFE-43C6-9FD4-D0D6E2E2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8036F-D777-47FE-9C29-2EA9DFB2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E8F4D-95BD-48DA-A19C-C8D11A2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7DAD6-48D9-4307-BA00-414C201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09B90-7C5A-4B1E-9920-483483DF5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F7526-A381-43BD-A8D9-9ECB207A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D4AC5-0CF5-4CEF-95ED-20BD5F0C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56D8A-4FAF-4D95-8EB8-07747EF4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A3BE2-D48C-45DD-92D5-1630578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DC358-CEF7-4159-92C4-52D1625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9159C-93DE-41F3-8CB9-BC22E92E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33EC3-5342-4909-8DAE-D6BEF20E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93BFE1-2584-4BDF-8CEC-73EA7F062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FA9FB-26F3-4720-AABC-BA0C11DB4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23299-11D1-4364-838C-DCF098EC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89F577-1AC8-44D2-B0B8-55860C7F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54A68-4173-4159-9852-18901E1E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6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FD24-4797-4D3C-A3EE-49B98025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6D452-5D88-400E-ADB5-2CFCCA28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7946A-A755-49F1-815C-146FBEE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F3063-D731-4822-AF84-35D08BBC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3919C-67A5-4DA4-A085-CAEFA49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2DEEF-C06F-4DDF-90E6-606873F0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E8486-9D51-4E40-8DDF-EFED160B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A951-9191-4530-8F6E-AF0640A0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84B38-F873-460E-B2EA-EB2857E6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EFDC9-A2A3-411D-8A5B-2ED742B1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89DF6-8BEC-413B-BE9C-036FEB4B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AA544-5980-412C-BDA4-1F3D0723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38CEF-2A62-45D1-9162-A1C7D30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9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AB4E-87CE-47E8-A11C-8CF1993A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F3A56-8231-4EE7-8C17-BF3CEA5D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9C543-DD43-4818-8174-DDB3E641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CD492-4C27-40E4-88BA-5B2D3248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10DCF-1BCF-431C-8B19-94DCF997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66C6-880E-4324-A31F-CE9204D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B40467-3774-474E-B8B7-384D9DB7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E51CE-483F-4931-BB93-D51D2AC9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D56B8-CF71-4439-9281-1FA5F19A1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0E4E-1604-4F1E-8D38-60AA7928E52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0C29D-F41E-476B-9E98-89E093E3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62662-F475-472F-B482-FC18118A2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B2D3-0289-4224-A4BB-40F09C58A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30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hyperlink" Target="https://tiebamma.github.io/InstallTutorial/" TargetMode="External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3.emf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0826-11FE-4967-A846-60F97484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5"/>
            <a:ext cx="9144000" cy="2387600"/>
          </a:xfrm>
        </p:spPr>
        <p:txBody>
          <a:bodyPr/>
          <a:lstStyle/>
          <a:p>
            <a:r>
              <a:rPr lang="zh-CN" altLang="en-US" spc="25" dirty="0"/>
              <a:t>计算物理学第一次习题课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21B901-9566-4D8E-911C-1BDBF722CA08}"/>
              </a:ext>
            </a:extLst>
          </p:cNvPr>
          <p:cNvSpPr txBox="1"/>
          <p:nvPr/>
        </p:nvSpPr>
        <p:spPr>
          <a:xfrm>
            <a:off x="555566" y="250545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(c) 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F9D89-9C29-4E50-9AF2-B56AD867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73765"/>
            <a:ext cx="6486525" cy="1952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64A29C-D59F-45FD-8CB4-525D7069DF8A}"/>
                  </a:ext>
                </a:extLst>
              </p:cNvPr>
              <p:cNvSpPr txBox="1"/>
              <p:nvPr/>
            </p:nvSpPr>
            <p:spPr>
              <a:xfrm>
                <a:off x="1815179" y="2992582"/>
                <a:ext cx="8561639" cy="3334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初始误差在递推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次后将被放大</a:t>
                </a:r>
                <a:r>
                  <a:rPr lang="en-US" altLang="zh-CN" dirty="0"/>
                  <a:t>5</a:t>
                </a:r>
                <a:r>
                  <a:rPr lang="en-US" altLang="zh-CN" baseline="30000" dirty="0"/>
                  <a:t>n</a:t>
                </a:r>
                <a:r>
                  <a:rPr lang="zh-CN" altLang="en-US" dirty="0"/>
                  <a:t>倍，因此</a:t>
                </a:r>
                <a:r>
                  <a:rPr lang="en-US" altLang="zh-CN" dirty="0"/>
                  <a:t>n&gt;&gt;1</a:t>
                </a:r>
                <a:r>
                  <a:rPr lang="zh-CN" altLang="en-US" dirty="0"/>
                  <a:t>时不稳定。</a:t>
                </a:r>
                <a:endParaRPr lang="en-US" altLang="zh-CN" dirty="0"/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严格来说本题需要考虑的是相对误差。被积函数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在积分区间上</m:t>
                    </m:r>
                  </m:oMath>
                </a14:m>
                <a:r>
                  <a:rPr lang="zh-CN" altLang="en-US" dirty="0"/>
                  <a:t>是随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减小的，</a:t>
                </a:r>
                <a:endParaRPr lang="en-US" altLang="zh-CN" dirty="0"/>
              </a:p>
              <a:p>
                <a:pPr>
                  <a:lnSpc>
                    <a:spcPts val="3200"/>
                  </a:lnSpc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/>
                  <a:t>是递减的，相对误差较之绝对误差的增长速度更快。</a:t>
                </a:r>
                <a:endParaRPr lang="en-US" altLang="zh-CN" dirty="0"/>
              </a:p>
              <a:p>
                <a:pPr>
                  <a:lnSpc>
                    <a:spcPts val="3200"/>
                  </a:lnSpc>
                </a:pPr>
                <a:endParaRPr lang="en-US" altLang="zh-CN" dirty="0"/>
              </a:p>
              <a:p>
                <a:pPr>
                  <a:lnSpc>
                    <a:spcPts val="32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评分标准：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未证明递推公式，扣</a:t>
                </a:r>
                <a:r>
                  <a:rPr lang="en-US" altLang="zh-CN" dirty="0"/>
                  <a:t>4-5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只说明绝对误差随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增大，但没有说明是指数增长，扣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pPr>
                  <a:lnSpc>
                    <a:spcPts val="32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64A29C-D59F-45FD-8CB4-525D7069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79" y="2992582"/>
                <a:ext cx="8561639" cy="3334374"/>
              </a:xfrm>
              <a:prstGeom prst="rect">
                <a:avLst/>
              </a:prstGeom>
              <a:blipFill>
                <a:blip r:embed="rId3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2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C86F43-B0FC-46B1-A91B-A650384D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04658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b="1" dirty="0"/>
              <a:t>矩阵的模与条件数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4B1129-E3E0-42F4-9D08-632487BA5998}"/>
              </a:ext>
            </a:extLst>
          </p:cNvPr>
          <p:cNvSpPr txBox="1"/>
          <p:nvPr/>
        </p:nvSpPr>
        <p:spPr>
          <a:xfrm>
            <a:off x="1386840" y="1342828"/>
            <a:ext cx="419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 (a) </a:t>
            </a:r>
            <a:r>
              <a:rPr lang="zh-CN" altLang="en-US" sz="2400" dirty="0"/>
              <a:t>求上三角矩阵</a:t>
            </a:r>
            <a:r>
              <a:rPr lang="en-US" altLang="zh-CN" sz="2400" dirty="0"/>
              <a:t>A</a:t>
            </a:r>
            <a:r>
              <a:rPr lang="zh-CN" altLang="en-US" sz="2400" dirty="0"/>
              <a:t>的行列式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1D5648-51D2-42C6-862C-23EFE810C0D6}"/>
              </a:ext>
            </a:extLst>
          </p:cNvPr>
          <p:cNvGrpSpPr/>
          <p:nvPr/>
        </p:nvGrpSpPr>
        <p:grpSpPr>
          <a:xfrm>
            <a:off x="3370979" y="1938996"/>
            <a:ext cx="3831123" cy="2240846"/>
            <a:chOff x="3412242" y="1741602"/>
            <a:chExt cx="3831123" cy="22408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07C7CDA-B5E7-4240-BA2C-3D57A5D43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48" t="6092" r="28348" b="3752"/>
            <a:stretch/>
          </p:blipFill>
          <p:spPr>
            <a:xfrm>
              <a:off x="3997659" y="1741602"/>
              <a:ext cx="3245706" cy="224084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722F7B-A80B-42F4-B20A-EE4299B810A0}"/>
                </a:ext>
              </a:extLst>
            </p:cNvPr>
            <p:cNvSpPr txBox="1"/>
            <p:nvPr/>
          </p:nvSpPr>
          <p:spPr>
            <a:xfrm>
              <a:off x="3412242" y="2631192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A=</a:t>
              </a:r>
              <a:endParaRPr lang="zh-CN" altLang="en-US" sz="24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B9D58-BC04-4AD1-B018-FC6818016D05}"/>
              </a:ext>
            </a:extLst>
          </p:cNvPr>
          <p:cNvSpPr txBox="1"/>
          <p:nvPr/>
        </p:nvSpPr>
        <p:spPr>
          <a:xfrm>
            <a:off x="8218126" y="2828586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det(</a:t>
            </a:r>
            <a:r>
              <a:rPr lang="en-US" altLang="zh-CN" sz="2400"/>
              <a:t>A)=1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0B819F-2447-488E-B8D3-95B905C4068A}"/>
              </a:ext>
            </a:extLst>
          </p:cNvPr>
          <p:cNvSpPr txBox="1"/>
          <p:nvPr/>
        </p:nvSpPr>
        <p:spPr>
          <a:xfrm>
            <a:off x="2148840" y="4718890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en-US" altLang="zh-CN" dirty="0"/>
              <a:t>/</a:t>
            </a:r>
            <a:r>
              <a:rPr lang="zh-CN" altLang="en-US" dirty="0"/>
              <a:t>下三角矩阵行列式等于对角元乘积。该性质可以直接使用，无需证明。</a:t>
            </a:r>
          </a:p>
        </p:txBody>
      </p:sp>
    </p:spTree>
    <p:extLst>
      <p:ext uri="{BB962C8B-B14F-4D97-AF65-F5344CB8AC3E}">
        <p14:creationId xmlns:p14="http://schemas.microsoft.com/office/powerpoint/2010/main" val="237579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64DDFA-8257-4E17-9304-A1DB63D85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469" y="1136578"/>
            <a:ext cx="2628900" cy="1428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AE48AF-A031-43EE-9D98-13D38AB4412C}"/>
              </a:ext>
            </a:extLst>
          </p:cNvPr>
          <p:cNvSpPr txBox="1"/>
          <p:nvPr/>
        </p:nvSpPr>
        <p:spPr>
          <a:xfrm>
            <a:off x="555566" y="250545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(b) </a:t>
            </a:r>
            <a:r>
              <a:rPr lang="zh-CN" altLang="en-US" sz="2800" dirty="0"/>
              <a:t>求</a:t>
            </a:r>
            <a:r>
              <a:rPr lang="en-US" altLang="zh-CN" sz="2800" dirty="0"/>
              <a:t>A</a:t>
            </a:r>
            <a:r>
              <a:rPr lang="zh-CN" altLang="en-US" sz="2800" dirty="0"/>
              <a:t>的逆矩阵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745DD-1BE1-420E-B083-988224A4F860}"/>
              </a:ext>
            </a:extLst>
          </p:cNvPr>
          <p:cNvSpPr txBox="1"/>
          <p:nvPr/>
        </p:nvSpPr>
        <p:spPr>
          <a:xfrm>
            <a:off x="4718272" y="157395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2B5A22-FAA7-4C5A-A388-DAE2A18A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13" y="559927"/>
            <a:ext cx="4562475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589CA6-B7F8-4006-89C0-6C5A4BBA630F}"/>
                  </a:ext>
                </a:extLst>
              </p:cNvPr>
              <p:cNvSpPr txBox="1"/>
              <p:nvPr/>
            </p:nvSpPr>
            <p:spPr>
              <a:xfrm>
                <a:off x="727363" y="2693890"/>
                <a:ext cx="6825843" cy="898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计算方法：</a:t>
                </a:r>
                <a:endParaRPr lang="en-US" altLang="zh-CN" sz="2000" dirty="0"/>
              </a:p>
              <a:p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）初等变化法</a:t>
                </a:r>
                <a:r>
                  <a:rPr lang="zh-CN" altLang="en-US" sz="2000" dirty="0"/>
                  <a:t>： 写出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的增广矩阵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变换</m:t>
                        </m:r>
                      </m:e>
                    </m:groupCh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589CA6-B7F8-4006-89C0-6C5A4BBA6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3" y="2693890"/>
                <a:ext cx="6825843" cy="898451"/>
              </a:xfrm>
              <a:prstGeom prst="rect">
                <a:avLst/>
              </a:prstGeom>
              <a:blipFill>
                <a:blip r:embed="rId4"/>
                <a:stretch>
                  <a:fillRect l="-893" t="-4082" b="-1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4AF8F9-7C50-457C-B13D-76782A7B7374}"/>
              </a:ext>
            </a:extLst>
          </p:cNvPr>
          <p:cNvGrpSpPr/>
          <p:nvPr/>
        </p:nvGrpSpPr>
        <p:grpSpPr>
          <a:xfrm>
            <a:off x="403198" y="3782381"/>
            <a:ext cx="11385603" cy="1440000"/>
            <a:chOff x="460398" y="4213876"/>
            <a:chExt cx="11385603" cy="144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B91B74-3F08-466D-9500-3F027EE7B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398" y="4213876"/>
              <a:ext cx="3504179" cy="144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FC10EA-4168-41F6-9923-D4FFB907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4000" y="4213876"/>
              <a:ext cx="3664000" cy="144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E8D77C1-109A-483F-A010-6A0F6B17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8054" y="4213876"/>
              <a:ext cx="3777947" cy="144000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3F39E7B-75AF-47DE-B050-FD9049BECEBE}"/>
              </a:ext>
            </a:extLst>
          </p:cNvPr>
          <p:cNvSpPr txBox="1"/>
          <p:nvPr/>
        </p:nvSpPr>
        <p:spPr>
          <a:xfrm>
            <a:off x="633828" y="5721422"/>
            <a:ext cx="33919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对第</a:t>
            </a:r>
            <a:r>
              <a:rPr lang="en-US" altLang="zh-CN" dirty="0"/>
              <a:t>n-m</a:t>
            </a:r>
            <a:r>
              <a:rPr lang="zh-CN" altLang="en-US" dirty="0"/>
              <a:t>行，将下面</a:t>
            </a:r>
            <a:r>
              <a:rPr lang="en-US" altLang="zh-CN" dirty="0"/>
              <a:t>m</a:t>
            </a:r>
            <a:r>
              <a:rPr lang="zh-CN" altLang="en-US" dirty="0"/>
              <a:t>行累加起来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06B7A1-7FC4-4236-B25B-3F9D8D83F8C7}"/>
              </a:ext>
            </a:extLst>
          </p:cNvPr>
          <p:cNvGrpSpPr/>
          <p:nvPr/>
        </p:nvGrpSpPr>
        <p:grpSpPr>
          <a:xfrm>
            <a:off x="4429171" y="5222381"/>
            <a:ext cx="3808000" cy="1440000"/>
            <a:chOff x="4429171" y="5222381"/>
            <a:chExt cx="3808000" cy="14400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25EEA5C-D92F-4BC9-81BC-34434517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9171" y="5222381"/>
              <a:ext cx="3808000" cy="144000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44884BB-2A21-43AB-8101-727E23C41F36}"/>
                </a:ext>
              </a:extLst>
            </p:cNvPr>
            <p:cNvSpPr/>
            <p:nvPr/>
          </p:nvSpPr>
          <p:spPr>
            <a:xfrm>
              <a:off x="6380018" y="5222381"/>
              <a:ext cx="1713153" cy="14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72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E81CA3-5EA1-426C-8EA3-8407D81D01F4}"/>
              </a:ext>
            </a:extLst>
          </p:cNvPr>
          <p:cNvSpPr txBox="1"/>
          <p:nvPr/>
        </p:nvSpPr>
        <p:spPr>
          <a:xfrm>
            <a:off x="820881" y="963996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）数学归纳法</a:t>
            </a:r>
            <a:r>
              <a:rPr lang="zh-CN" altLang="en-US" sz="2000" dirty="0"/>
              <a:t>：利用分块矩阵求逆公式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5339B2-90E6-49E7-B4BA-2CCE34A03A5E}"/>
              </a:ext>
            </a:extLst>
          </p:cNvPr>
          <p:cNvSpPr txBox="1"/>
          <p:nvPr/>
        </p:nvSpPr>
        <p:spPr>
          <a:xfrm>
            <a:off x="555566" y="250545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(b) </a:t>
            </a:r>
            <a:r>
              <a:rPr lang="zh-CN" altLang="en-US" sz="2800" dirty="0"/>
              <a:t>求</a:t>
            </a:r>
            <a:r>
              <a:rPr lang="en-US" altLang="zh-CN" sz="2800" dirty="0"/>
              <a:t>A</a:t>
            </a:r>
            <a:r>
              <a:rPr lang="zh-CN" altLang="en-US" sz="2800" dirty="0"/>
              <a:t>的逆矩阵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449FB8-A3E1-4387-8A14-81C93F48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92" y="1525471"/>
            <a:ext cx="2884223" cy="865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05D8CD-2DCF-419A-A7C6-574C46C106FD}"/>
                  </a:ext>
                </a:extLst>
              </p:cNvPr>
              <p:cNvSpPr txBox="1"/>
              <p:nvPr/>
            </p:nvSpPr>
            <p:spPr>
              <a:xfrm>
                <a:off x="5764863" y="1674320"/>
                <a:ext cx="30912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−1,−1,…,−1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05D8CD-2DCF-419A-A7C6-574C46C10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63" y="1674320"/>
                <a:ext cx="3091231" cy="312650"/>
              </a:xfrm>
              <a:prstGeom prst="rect">
                <a:avLst/>
              </a:prstGeom>
              <a:blipFill>
                <a:blip r:embed="rId3"/>
                <a:stretch>
                  <a:fillRect l="-2761" t="-17647" r="-3550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7">
                <a:extLst>
                  <a:ext uri="{FF2B5EF4-FFF2-40B4-BE49-F238E27FC236}">
                    <a16:creationId xmlns:a16="http://schemas.microsoft.com/office/drawing/2014/main" id="{594FBE2D-950E-4C4B-822C-EF445790B17D}"/>
                  </a:ext>
                </a:extLst>
              </p:cNvPr>
              <p:cNvSpPr txBox="1"/>
              <p:nvPr/>
            </p:nvSpPr>
            <p:spPr>
              <a:xfrm>
                <a:off x="1746280" y="2804919"/>
                <a:ext cx="8037166" cy="278704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>
                  <a:spcBef>
                    <a:spcPts val="35"/>
                  </a:spcBef>
                </a:pPr>
                <a:r>
                  <a:rPr lang="zh-CN" altLang="en-US" sz="2000" b="1" spc="-10" dirty="0">
                    <a:solidFill>
                      <a:srgbClr val="FF0000"/>
                    </a:solidFill>
                    <a:cs typeface="宋体"/>
                  </a:rPr>
                  <a:t>常见错误</a:t>
                </a:r>
                <a:r>
                  <a:rPr lang="zh-CN" altLang="en-US" sz="2000" b="1" spc="-130" dirty="0">
                    <a:solidFill>
                      <a:srgbClr val="FF0000"/>
                    </a:solidFill>
                    <a:cs typeface="宋体"/>
                  </a:rPr>
                  <a:t>：</a:t>
                </a: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宋体"/>
                  </a:rPr>
                  <a:t>全</a:t>
                </a:r>
                <a:r>
                  <a:rPr lang="zh-CN" altLang="en-US" sz="2000" spc="-220" dirty="0">
                    <a:solidFill>
                      <a:prstClr val="black"/>
                    </a:solidFill>
                    <a:cs typeface="宋体"/>
                  </a:rPr>
                  <a:t> </a:t>
                </a:r>
                <a:r>
                  <a:rPr lang="en-US" altLang="zh-CN" sz="2000" spc="-60" dirty="0">
                    <a:solidFill>
                      <a:prstClr val="black"/>
                    </a:solidFill>
                    <a:cs typeface="Tahoma"/>
                  </a:rPr>
                  <a:t>1</a:t>
                </a:r>
                <a:r>
                  <a:rPr lang="zh-CN" altLang="en-US" sz="2000" spc="-15" dirty="0">
                    <a:solidFill>
                      <a:prstClr val="black"/>
                    </a:solidFill>
                    <a:cs typeface="Tahoma"/>
                  </a:rPr>
                  <a:t> 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宋体"/>
                  </a:rPr>
                  <a:t>的上三角矩阵</a:t>
                </a:r>
                <a:endParaRPr lang="en-US" altLang="zh-CN" sz="2000" spc="-20" dirty="0">
                  <a:solidFill>
                    <a:prstClr val="black"/>
                  </a:solidFill>
                  <a:cs typeface="宋体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每行非零元素为 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1</a:t>
                </a: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，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1,  2</a:t>
                </a: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，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3</a:t>
                </a: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，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…</a:t>
                </a:r>
                <a:endParaRPr lang="zh-CN" altLang="en-US" sz="2000" spc="-20" dirty="0">
                  <a:solidFill>
                    <a:prstClr val="black"/>
                  </a:solidFill>
                  <a:cs typeface="宋体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宋体"/>
                  </a:rPr>
                  <a:t>右上角</a:t>
                </a:r>
                <a:r>
                  <a:rPr lang="en-US" altLang="zh-CN" sz="2000" spc="-10" dirty="0">
                    <a:solidFill>
                      <a:prstClr val="black"/>
                    </a:solidFill>
                    <a:ea typeface="宋体" panose="02010600030101010101" pitchFamily="2" charset="-122"/>
                    <a:cs typeface="宋体"/>
                  </a:rPr>
                  <a:t>2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宋体"/>
                  </a:rPr>
                  <a:t>的指数差</a:t>
                </a:r>
                <a:r>
                  <a:rPr lang="zh-CN" altLang="en-US" sz="2000" spc="-195" dirty="0">
                    <a:solidFill>
                      <a:prstClr val="black"/>
                    </a:solidFill>
                    <a:cs typeface="宋体"/>
                  </a:rPr>
                  <a:t> </a:t>
                </a:r>
                <a:r>
                  <a:rPr lang="en-US" altLang="zh-CN" sz="2000" spc="-75" dirty="0">
                    <a:solidFill>
                      <a:prstClr val="black"/>
                    </a:solidFill>
                    <a:cs typeface="Tahoma"/>
                  </a:rPr>
                  <a:t>1</a:t>
                </a:r>
                <a:r>
                  <a:rPr lang="zh-CN" altLang="en-US" sz="2000" spc="-75" dirty="0">
                    <a:solidFill>
                      <a:prstClr val="black"/>
                    </a:solidFill>
                    <a:cs typeface="Tahoma"/>
                  </a:rPr>
                  <a:t> （</a:t>
                </a:r>
                <a:r>
                  <a:rPr lang="zh-CN" altLang="en-US" sz="2000" dirty="0">
                    <a:solidFill>
                      <a:prstClr val="black"/>
                    </a:solidFill>
                    <a:cs typeface="宋体"/>
                  </a:rPr>
                  <a:t>上三角元素写为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）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矩阵行列指标颠倒 （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）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12700">
                  <a:spcBef>
                    <a:spcPts val="35"/>
                  </a:spcBef>
                </a:pPr>
                <a:r>
                  <a:rPr lang="zh-CN" altLang="en-US" sz="2000" b="1" spc="-10" dirty="0">
                    <a:solidFill>
                      <a:prstClr val="black"/>
                    </a:solidFill>
                    <a:cs typeface="Tahoma"/>
                  </a:rPr>
                  <a:t>评分标准：</a:t>
                </a:r>
                <a:endParaRPr lang="en-US" altLang="zh-CN" sz="2000" b="1" spc="-10" dirty="0">
                  <a:solidFill>
                    <a:prstClr val="black"/>
                  </a:solidFill>
                  <a:cs typeface="Tahoma"/>
                </a:endParaRPr>
              </a:p>
              <a:p>
                <a:pPr marL="12700">
                  <a:spcBef>
                    <a:spcPts val="35"/>
                  </a:spcBef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（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1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）表达式完全错误：扣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6-10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分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12700">
                  <a:spcBef>
                    <a:spcPts val="35"/>
                  </a:spcBef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（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2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）个别矩阵元错误：扣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1-3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分</a:t>
                </a:r>
              </a:p>
            </p:txBody>
          </p:sp>
        </mc:Choice>
        <mc:Fallback xmlns="">
          <p:sp>
            <p:nvSpPr>
              <p:cNvPr id="10" name="object 37">
                <a:extLst>
                  <a:ext uri="{FF2B5EF4-FFF2-40B4-BE49-F238E27FC236}">
                    <a16:creationId xmlns:a16="http://schemas.microsoft.com/office/drawing/2014/main" id="{594FBE2D-950E-4C4B-822C-EF445790B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80" y="2804919"/>
                <a:ext cx="8037166" cy="2787045"/>
              </a:xfrm>
              <a:prstGeom prst="rect">
                <a:avLst/>
              </a:prstGeom>
              <a:blipFill>
                <a:blip r:embed="rId4"/>
                <a:stretch>
                  <a:fillRect l="-1744" t="-2626" b="-5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52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032B58-D94F-4BFD-93D4-99EA32CB60B2}"/>
              </a:ext>
            </a:extLst>
          </p:cNvPr>
          <p:cNvSpPr txBox="1"/>
          <p:nvPr/>
        </p:nvSpPr>
        <p:spPr>
          <a:xfrm>
            <a:off x="564443" y="18769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(c) </a:t>
            </a:r>
            <a:r>
              <a:rPr lang="zh-CN" altLang="en-US" sz="2800" dirty="0"/>
              <a:t>矩阵无穷模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77503-9746-466A-9EB0-A759E366FDFB}"/>
                  </a:ext>
                </a:extLst>
              </p:cNvPr>
              <p:cNvSpPr txBox="1"/>
              <p:nvPr/>
            </p:nvSpPr>
            <p:spPr>
              <a:xfrm>
                <a:off x="1553731" y="4450370"/>
                <a:ext cx="844974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有同学先证明了向量无穷模的表达式，或者在证明的最后才令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为无穷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ym typeface="Wingdings" panose="05000000000000000000" pitchFamily="2" charset="2"/>
                  </a:rPr>
                  <a:t>不要求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ym typeface="Wingdings" panose="05000000000000000000" pitchFamily="2" charset="2"/>
                  </a:rPr>
                  <a:t>有同学考虑</a:t>
                </a:r>
                <a:r>
                  <a:rPr lang="en-US" altLang="zh-CN" dirty="0"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ym typeface="Wingdings" panose="05000000000000000000" pitchFamily="2" charset="2"/>
                  </a:rPr>
                  <a:t>属于复数域，因此取等条件①变为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的辐角相同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77503-9746-466A-9EB0-A759E366F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31" y="4450370"/>
                <a:ext cx="8449749" cy="668645"/>
              </a:xfrm>
              <a:prstGeom prst="rect">
                <a:avLst/>
              </a:prstGeom>
              <a:blipFill>
                <a:blip r:embed="rId2"/>
                <a:stretch>
                  <a:fillRect l="-505" t="-545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5">
            <a:extLst>
              <a:ext uri="{FF2B5EF4-FFF2-40B4-BE49-F238E27FC236}">
                <a16:creationId xmlns:a16="http://schemas.microsoft.com/office/drawing/2014/main" id="{09181F74-BA5C-454B-9F47-95DF94C9FC68}"/>
              </a:ext>
            </a:extLst>
          </p:cNvPr>
          <p:cNvSpPr txBox="1"/>
          <p:nvPr/>
        </p:nvSpPr>
        <p:spPr>
          <a:xfrm>
            <a:off x="637539" y="1000953"/>
            <a:ext cx="4764194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2270" algn="l"/>
              </a:tabLst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Tahoma"/>
              </a:rPr>
              <a:t>根据矢量无穷模的定义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Tahom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3CF6B8-9E37-40FA-9A74-697E19BD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65" y="1501776"/>
            <a:ext cx="7124700" cy="95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188B60-DC6F-4A59-A847-9A73147A1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915" y="974874"/>
            <a:ext cx="2095500" cy="3714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7D8E01-743F-4C5B-A1C7-892EA311970F}"/>
              </a:ext>
            </a:extLst>
          </p:cNvPr>
          <p:cNvSpPr/>
          <p:nvPr/>
        </p:nvSpPr>
        <p:spPr>
          <a:xfrm>
            <a:off x="5011883" y="2127754"/>
            <a:ext cx="389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92EE13-5D8B-4C5D-B608-9BB02B2C1BC3}"/>
              </a:ext>
            </a:extLst>
          </p:cNvPr>
          <p:cNvSpPr/>
          <p:nvPr/>
        </p:nvSpPr>
        <p:spPr>
          <a:xfrm>
            <a:off x="7507011" y="2144801"/>
            <a:ext cx="3898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zh-CN" altLang="en-US" sz="1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DC5F7772-7A15-4A5D-9326-C7E4EC44F7C6}"/>
                  </a:ext>
                </a:extLst>
              </p:cNvPr>
              <p:cNvSpPr txBox="1"/>
              <p:nvPr/>
            </p:nvSpPr>
            <p:spPr>
              <a:xfrm>
                <a:off x="2305757" y="2585655"/>
                <a:ext cx="7283629" cy="31085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382270" algn="l"/>
                  </a:tabLst>
                </a:pP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ahoma"/>
                  </a:rPr>
                  <a:t>等号①成立条件：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pitchFamily="2" charset="-122"/>
                        <a:cs typeface="Tahoma"/>
                      </a:rPr>
                      <m:t>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cs typeface="Tahoma"/>
                      </a:rPr>
                      <m:t>同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ahoma"/>
                      </a:rPr>
                      <m:t>号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cs typeface="Tahoma"/>
                  </a:rPr>
                  <a:t>       等号②成立条件：所有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ahoma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ahoma"/>
                      </a:rPr>
                      <m:t>|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ahoma"/>
                  </a:rPr>
                  <a:t>相等</a:t>
                </a:r>
                <a:endParaRPr dirty="0">
                  <a:latin typeface="等线" panose="02010600030101010101" pitchFamily="2" charset="-122"/>
                  <a:ea typeface="等线" panose="02010600030101010101" pitchFamily="2" charset="-122"/>
                  <a:cs typeface="Tahoma"/>
                </a:endParaRPr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DC5F7772-7A15-4A5D-9326-C7E4EC44F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57" y="2585655"/>
                <a:ext cx="7283629" cy="310854"/>
              </a:xfrm>
              <a:prstGeom prst="rect">
                <a:avLst/>
              </a:prstGeom>
              <a:blipFill>
                <a:blip r:embed="rId5"/>
                <a:stretch>
                  <a:fillRect l="-1757" t="-19608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5">
            <a:extLst>
              <a:ext uri="{FF2B5EF4-FFF2-40B4-BE49-F238E27FC236}">
                <a16:creationId xmlns:a16="http://schemas.microsoft.com/office/drawing/2014/main" id="{03C56043-EE72-4BCF-BDE0-8E74670C83D4}"/>
              </a:ext>
            </a:extLst>
          </p:cNvPr>
          <p:cNvSpPr txBox="1"/>
          <p:nvPr/>
        </p:nvSpPr>
        <p:spPr>
          <a:xfrm>
            <a:off x="564443" y="3292664"/>
            <a:ext cx="4764194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2270" algn="l"/>
              </a:tabLst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Tahoma"/>
              </a:rPr>
              <a:t>上界可以通过以上两个条件取到，因此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Tahom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849345-4D63-4E83-9A8C-7E7AE900F071}"/>
              </a:ext>
            </a:extLst>
          </p:cNvPr>
          <p:cNvGrpSpPr/>
          <p:nvPr/>
        </p:nvGrpSpPr>
        <p:grpSpPr>
          <a:xfrm>
            <a:off x="4215376" y="3611982"/>
            <a:ext cx="4052545" cy="785902"/>
            <a:chOff x="3158933" y="3731716"/>
            <a:chExt cx="4052545" cy="7859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E452BD-A124-46D0-9367-43F1D6224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034"/>
            <a:stretch/>
          </p:blipFill>
          <p:spPr>
            <a:xfrm>
              <a:off x="5288132" y="3765143"/>
              <a:ext cx="1923346" cy="7524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900E62F-88A0-4093-8E6D-8D3CC9A45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8933" y="3731716"/>
              <a:ext cx="2047875" cy="69532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D9E3EE4-FAE1-4139-8C65-3A9B08F1ECBF}"/>
              </a:ext>
            </a:extLst>
          </p:cNvPr>
          <p:cNvSpPr txBox="1"/>
          <p:nvPr/>
        </p:nvSpPr>
        <p:spPr>
          <a:xfrm>
            <a:off x="1553731" y="5185995"/>
            <a:ext cx="504978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评分标准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推导关键步骤错误：扣</a:t>
            </a:r>
            <a:r>
              <a:rPr lang="en-US" altLang="zh-CN" dirty="0"/>
              <a:t>5-10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没有（明确）说明取上确界的条件：扣</a:t>
            </a:r>
            <a:r>
              <a:rPr lang="en-US" altLang="zh-CN" dirty="0"/>
              <a:t>1-2</a:t>
            </a:r>
            <a:r>
              <a:rPr lang="zh-CN" altLang="en-US" dirty="0"/>
              <a:t>分 </a:t>
            </a:r>
          </a:p>
        </p:txBody>
      </p:sp>
    </p:spTree>
    <p:extLst>
      <p:ext uri="{BB962C8B-B14F-4D97-AF65-F5344CB8AC3E}">
        <p14:creationId xmlns:p14="http://schemas.microsoft.com/office/powerpoint/2010/main" val="339984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5B7F0D-5FE7-40E6-A6F5-DC753312D584}"/>
              </a:ext>
            </a:extLst>
          </p:cNvPr>
          <p:cNvSpPr txBox="1"/>
          <p:nvPr/>
        </p:nvSpPr>
        <p:spPr>
          <a:xfrm>
            <a:off x="493421" y="157817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(d) </a:t>
            </a:r>
            <a:r>
              <a:rPr lang="zh-CN" altLang="en-US" sz="2800" dirty="0"/>
              <a:t>矩阵无穷模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C9729A-6216-4FD9-BA6A-B0288C813B28}"/>
              </a:ext>
            </a:extLst>
          </p:cNvPr>
          <p:cNvGrpSpPr/>
          <p:nvPr/>
        </p:nvGrpSpPr>
        <p:grpSpPr>
          <a:xfrm>
            <a:off x="1153292" y="900904"/>
            <a:ext cx="3016877" cy="360000"/>
            <a:chOff x="1153292" y="900904"/>
            <a:chExt cx="3016877" cy="36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63848B1-75B6-48EC-AABF-CBB5F19A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42" y="900904"/>
              <a:ext cx="2627027" cy="3600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651F61-0D6D-472C-B619-1CA62F7E131A}"/>
                </a:ext>
              </a:extLst>
            </p:cNvPr>
            <p:cNvSpPr/>
            <p:nvPr/>
          </p:nvSpPr>
          <p:spPr>
            <a:xfrm>
              <a:off x="1153292" y="911627"/>
              <a:ext cx="38985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DFBC512-3186-435F-9DEB-E217E574A236}"/>
              </a:ext>
            </a:extLst>
          </p:cNvPr>
          <p:cNvGrpSpPr/>
          <p:nvPr/>
        </p:nvGrpSpPr>
        <p:grpSpPr>
          <a:xfrm>
            <a:off x="4560020" y="900904"/>
            <a:ext cx="5077802" cy="403200"/>
            <a:chOff x="4560020" y="900904"/>
            <a:chExt cx="5077802" cy="4032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5D8ADA-0CC0-44E9-8BC1-0BD374066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943" y="900904"/>
              <a:ext cx="4725879" cy="4032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30E8C4-7742-4E87-A485-C302B9473495}"/>
                </a:ext>
              </a:extLst>
            </p:cNvPr>
            <p:cNvSpPr/>
            <p:nvPr/>
          </p:nvSpPr>
          <p:spPr>
            <a:xfrm>
              <a:off x="4560020" y="900904"/>
              <a:ext cx="38985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②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F4A7D87-065B-43A6-9D2B-9C665F31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17" y="1470048"/>
            <a:ext cx="8454678" cy="1775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1A10EB-1820-4D39-96A0-67448FC15A66}"/>
                  </a:ext>
                </a:extLst>
              </p:cNvPr>
              <p:cNvSpPr txBox="1"/>
              <p:nvPr/>
            </p:nvSpPr>
            <p:spPr>
              <a:xfrm>
                <a:off x="2111993" y="4561697"/>
                <a:ext cx="5791394" cy="179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Cambria Math" panose="02040503050406030204" pitchFamily="18" charset="0"/>
                  </a:rPr>
                  <a:t>其他：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/>
                  <a:t>A)</a:t>
                </a:r>
                <a:r>
                  <a:rPr lang="en-US" altLang="zh-CN" i="1" dirty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/>
                  <a:t>UA)</a:t>
                </a:r>
                <a:r>
                  <a:rPr lang="zh-CN" altLang="en-US" dirty="0"/>
                  <a:t>证明不做要求。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讲义中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直接使用，不要求证明。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部分同学利用矩阵模的服从乘法性质证明。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1A10EB-1820-4D39-96A0-67448FC1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93" y="4561697"/>
                <a:ext cx="5791394" cy="1799788"/>
              </a:xfrm>
              <a:prstGeom prst="rect">
                <a:avLst/>
              </a:prstGeom>
              <a:blipFill>
                <a:blip r:embed="rId5"/>
                <a:stretch>
                  <a:fillRect l="-875" b="-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8EBA45-60F7-4B93-B699-9212E81BD357}"/>
                  </a:ext>
                </a:extLst>
              </p:cNvPr>
              <p:cNvSpPr txBox="1"/>
              <p:nvPr/>
            </p:nvSpPr>
            <p:spPr>
              <a:xfrm>
                <a:off x="1576767" y="3210500"/>
                <a:ext cx="6356355" cy="1722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评分标准：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欧式模表达式中没有开方：扣</a:t>
                </a:r>
                <a:r>
                  <a:rPr lang="en-US" altLang="zh-CN" dirty="0"/>
                  <a:t>1-2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说利用幺正矩阵性质，但没有写明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：扣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8EBA45-60F7-4B93-B699-9212E81B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67" y="3210500"/>
                <a:ext cx="6356355" cy="1722844"/>
              </a:xfrm>
              <a:prstGeom prst="rect">
                <a:avLst/>
              </a:prstGeom>
              <a:blipFill>
                <a:blip r:embed="rId6"/>
                <a:stretch>
                  <a:fillRect l="-864" r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D1B4A240-23FB-472A-9E77-A5ED8BFE8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19" y="3612388"/>
            <a:ext cx="2105025" cy="7810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3EA82D-574E-4714-8862-53BA65291382}"/>
              </a:ext>
            </a:extLst>
          </p:cNvPr>
          <p:cNvSpPr txBox="1"/>
          <p:nvPr/>
        </p:nvSpPr>
        <p:spPr>
          <a:xfrm>
            <a:off x="8139482" y="385375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Holder</a:t>
            </a:r>
            <a:r>
              <a:rPr lang="zh-CN" altLang="en-US" dirty="0"/>
              <a:t>模：</a:t>
            </a:r>
          </a:p>
        </p:txBody>
      </p:sp>
    </p:spTree>
    <p:extLst>
      <p:ext uri="{BB962C8B-B14F-4D97-AF65-F5344CB8AC3E}">
        <p14:creationId xmlns:p14="http://schemas.microsoft.com/office/powerpoint/2010/main" val="16200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02CA8C-5423-4234-9B22-41EBFDDD4FC3}"/>
              </a:ext>
            </a:extLst>
          </p:cNvPr>
          <p:cNvSpPr txBox="1"/>
          <p:nvPr/>
        </p:nvSpPr>
        <p:spPr>
          <a:xfrm>
            <a:off x="537810" y="34896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(e)</a:t>
            </a:r>
            <a:endParaRPr lang="zh-CN" altLang="en-US" sz="28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505DA9F-8187-409C-A0FD-0FBCBFDC72E4}"/>
              </a:ext>
            </a:extLst>
          </p:cNvPr>
          <p:cNvSpPr txBox="1"/>
          <p:nvPr/>
        </p:nvSpPr>
        <p:spPr>
          <a:xfrm>
            <a:off x="2537554" y="872188"/>
            <a:ext cx="7116892" cy="12407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434"/>
              </a:spcBef>
              <a:tabLst>
                <a:tab pos="642620" algn="l"/>
              </a:tabLst>
            </a:pPr>
            <a:r>
              <a:rPr sz="2400" spc="-5" dirty="0">
                <a:latin typeface="Cambria"/>
                <a:cs typeface="Cambria"/>
              </a:rPr>
              <a:t>||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Cambria"/>
                <a:cs typeface="Cambria"/>
              </a:rPr>
              <a:t>||</a:t>
            </a:r>
            <a:r>
              <a:rPr sz="2400" spc="-7" baseline="-10416" dirty="0">
                <a:latin typeface="Cambria"/>
                <a:cs typeface="Cambria"/>
              </a:rPr>
              <a:t>∞</a:t>
            </a:r>
            <a:r>
              <a:rPr lang="en-US" altLang="zh-CN" sz="2400" spc="-7" baseline="-10416" dirty="0">
                <a:latin typeface="Cambria"/>
                <a:cs typeface="Cambria"/>
              </a:rPr>
              <a:t> </a:t>
            </a:r>
            <a:r>
              <a:rPr sz="2400" spc="105" dirty="0">
                <a:latin typeface="Garamond"/>
                <a:cs typeface="Garamond"/>
              </a:rPr>
              <a:t>=</a:t>
            </a:r>
            <a:r>
              <a:rPr sz="2400" spc="325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15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=</a:t>
            </a:r>
            <a:r>
              <a:rPr sz="2400" spc="15" dirty="0">
                <a:latin typeface="Garamond"/>
                <a:cs typeface="Garamond"/>
              </a:rPr>
              <a:t> </a:t>
            </a:r>
            <a:r>
              <a:rPr sz="2400" i="1" spc="-50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642620" algn="l"/>
              </a:tabLst>
            </a:pPr>
            <a:r>
              <a:rPr lang="en-US" altLang="zh-CN" sz="2400" spc="25" dirty="0">
                <a:latin typeface="Cambria"/>
                <a:cs typeface="Cambria"/>
              </a:rPr>
              <a:t>  </a:t>
            </a:r>
            <a:r>
              <a:rPr sz="2400" spc="25" dirty="0">
                <a:latin typeface="Cambria"/>
                <a:cs typeface="Cambria"/>
              </a:rPr>
              <a:t>||</a:t>
            </a:r>
            <a:r>
              <a:rPr sz="2400" i="1" spc="25" dirty="0">
                <a:latin typeface="Arial"/>
                <a:cs typeface="Arial"/>
              </a:rPr>
              <a:t>A</a:t>
            </a:r>
            <a:r>
              <a:rPr sz="2400" spc="37" baseline="31250" dirty="0">
                <a:latin typeface="Cambria"/>
                <a:cs typeface="Cambria"/>
              </a:rPr>
              <a:t>−</a:t>
            </a:r>
            <a:r>
              <a:rPr sz="2400" spc="37" baseline="31250" dirty="0">
                <a:latin typeface="Times New Roman"/>
                <a:cs typeface="Times New Roman"/>
              </a:rPr>
              <a:t>1</a:t>
            </a:r>
            <a:r>
              <a:rPr sz="2400" spc="25" dirty="0">
                <a:latin typeface="Cambria"/>
                <a:cs typeface="Cambria"/>
              </a:rPr>
              <a:t>||</a:t>
            </a:r>
            <a:r>
              <a:rPr sz="2400" spc="37" baseline="-10416" dirty="0">
                <a:latin typeface="Cambria"/>
                <a:cs typeface="Cambria"/>
              </a:rPr>
              <a:t>∞</a:t>
            </a:r>
            <a:r>
              <a:rPr lang="en-US" altLang="zh-CN" sz="2400" spc="37" baseline="-10416" dirty="0">
                <a:latin typeface="Cambria"/>
                <a:cs typeface="Cambria"/>
              </a:rPr>
              <a:t> </a:t>
            </a:r>
            <a:r>
              <a:rPr sz="2400" spc="105" dirty="0">
                <a:latin typeface="Garamond"/>
                <a:cs typeface="Garamond"/>
              </a:rPr>
              <a:t>=</a:t>
            </a:r>
            <a:r>
              <a:rPr sz="2400" spc="325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1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2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4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05" dirty="0">
                <a:latin typeface="Garamond"/>
                <a:cs typeface="Garamond"/>
              </a:rPr>
              <a:t>+</a:t>
            </a:r>
            <a:r>
              <a:rPr sz="2400" spc="-40" dirty="0">
                <a:latin typeface="Garamond"/>
                <a:cs typeface="Garamond"/>
              </a:rPr>
              <a:t> </a:t>
            </a:r>
            <a:r>
              <a:rPr sz="2400" spc="55" dirty="0">
                <a:latin typeface="Garamond"/>
                <a:cs typeface="Garamond"/>
              </a:rPr>
              <a:t>2</a:t>
            </a:r>
            <a:r>
              <a:rPr sz="2400" i="1" spc="82" baseline="31250" dirty="0">
                <a:latin typeface="Arial"/>
                <a:cs typeface="Arial"/>
              </a:rPr>
              <a:t>n</a:t>
            </a:r>
            <a:r>
              <a:rPr sz="2400" spc="82" baseline="31250" dirty="0">
                <a:latin typeface="Cambria"/>
                <a:cs typeface="Cambria"/>
              </a:rPr>
              <a:t>−</a:t>
            </a:r>
            <a:r>
              <a:rPr sz="2400" spc="82" baseline="31250" dirty="0">
                <a:latin typeface="Times New Roman"/>
                <a:cs typeface="Times New Roman"/>
              </a:rPr>
              <a:t>2</a:t>
            </a:r>
            <a:r>
              <a:rPr sz="2400" spc="209" baseline="312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Garamond"/>
                <a:cs typeface="Garamond"/>
              </a:rPr>
              <a:t>=</a:t>
            </a:r>
            <a:r>
              <a:rPr sz="2400" spc="15" dirty="0">
                <a:latin typeface="Garamond"/>
                <a:cs typeface="Garamond"/>
              </a:rPr>
              <a:t> </a:t>
            </a:r>
            <a:r>
              <a:rPr sz="2400" spc="60" dirty="0">
                <a:latin typeface="Garamond"/>
                <a:cs typeface="Garamond"/>
              </a:rPr>
              <a:t>2</a:t>
            </a:r>
            <a:r>
              <a:rPr sz="2400" i="1" spc="89" baseline="31250" dirty="0">
                <a:latin typeface="Arial"/>
                <a:cs typeface="Arial"/>
              </a:rPr>
              <a:t>n</a:t>
            </a:r>
            <a:r>
              <a:rPr sz="2400" spc="89" baseline="31250" dirty="0">
                <a:latin typeface="Cambria"/>
                <a:cs typeface="Cambria"/>
              </a:rPr>
              <a:t>−</a:t>
            </a:r>
            <a:r>
              <a:rPr sz="2400" spc="89" baseline="31250" dirty="0">
                <a:latin typeface="Times New Roman"/>
                <a:cs typeface="Times New Roman"/>
              </a:rPr>
              <a:t>1</a:t>
            </a:r>
            <a:endParaRPr sz="2400" baseline="31250" dirty="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330"/>
              </a:spcBef>
            </a:pPr>
            <a:r>
              <a:rPr lang="en-US" altLang="zh-CN" sz="2400" i="1" spc="80" dirty="0">
                <a:latin typeface="Arial"/>
                <a:cs typeface="Arial"/>
              </a:rPr>
              <a:t> </a:t>
            </a:r>
            <a:r>
              <a:rPr sz="2400" i="1" spc="80" dirty="0">
                <a:latin typeface="Arial"/>
                <a:cs typeface="Arial"/>
              </a:rPr>
              <a:t>K</a:t>
            </a:r>
            <a:r>
              <a:rPr sz="2400" spc="120" baseline="-10416" dirty="0">
                <a:latin typeface="Cambria"/>
                <a:cs typeface="Cambria"/>
              </a:rPr>
              <a:t>∞</a:t>
            </a:r>
            <a:r>
              <a:rPr sz="2400" spc="80" dirty="0">
                <a:latin typeface="Garamond"/>
                <a:cs typeface="Garamond"/>
              </a:rPr>
              <a:t>(</a:t>
            </a:r>
            <a:r>
              <a:rPr sz="2400" i="1" spc="80" dirty="0">
                <a:latin typeface="Arial"/>
                <a:cs typeface="Arial"/>
              </a:rPr>
              <a:t>A</a:t>
            </a:r>
            <a:r>
              <a:rPr sz="2400" spc="80" dirty="0">
                <a:latin typeface="Garamond"/>
                <a:cs typeface="Garamond"/>
              </a:rPr>
              <a:t>) </a:t>
            </a:r>
            <a:r>
              <a:rPr sz="2400" spc="105" dirty="0">
                <a:latin typeface="Garamond"/>
                <a:cs typeface="Garamond"/>
              </a:rPr>
              <a:t>= </a:t>
            </a:r>
            <a:r>
              <a:rPr sz="2400" spc="-5" dirty="0">
                <a:latin typeface="Cambria"/>
                <a:cs typeface="Cambria"/>
              </a:rPr>
              <a:t>||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Cambria"/>
                <a:cs typeface="Cambria"/>
              </a:rPr>
              <a:t>||</a:t>
            </a:r>
            <a:r>
              <a:rPr sz="2400" spc="-7" baseline="-10416" dirty="0">
                <a:latin typeface="Cambria"/>
                <a:cs typeface="Cambria"/>
              </a:rPr>
              <a:t>∞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||</a:t>
            </a:r>
            <a:r>
              <a:rPr sz="2400" i="1" spc="25" dirty="0">
                <a:latin typeface="Arial"/>
                <a:cs typeface="Arial"/>
              </a:rPr>
              <a:t>A</a:t>
            </a:r>
            <a:r>
              <a:rPr sz="2400" spc="37" baseline="31250" dirty="0">
                <a:latin typeface="Cambria"/>
                <a:cs typeface="Cambria"/>
              </a:rPr>
              <a:t>−</a:t>
            </a:r>
            <a:r>
              <a:rPr sz="2400" spc="37" baseline="31250" dirty="0">
                <a:latin typeface="Times New Roman"/>
                <a:cs typeface="Times New Roman"/>
              </a:rPr>
              <a:t>1</a:t>
            </a:r>
            <a:r>
              <a:rPr sz="2400" spc="25" dirty="0">
                <a:latin typeface="Cambria"/>
                <a:cs typeface="Cambria"/>
              </a:rPr>
              <a:t>||</a:t>
            </a:r>
            <a:r>
              <a:rPr sz="2400" spc="37" baseline="-10416" dirty="0">
                <a:latin typeface="Cambria"/>
                <a:cs typeface="Cambria"/>
              </a:rPr>
              <a:t>∞ </a:t>
            </a:r>
            <a:r>
              <a:rPr sz="2400" spc="105" dirty="0">
                <a:latin typeface="Garamond"/>
                <a:cs typeface="Garamond"/>
              </a:rPr>
              <a:t>= </a:t>
            </a:r>
            <a:r>
              <a:rPr sz="2400" i="1" spc="-50" dirty="0">
                <a:latin typeface="Arial"/>
                <a:cs typeface="Arial"/>
              </a:rPr>
              <a:t>n </a:t>
            </a:r>
            <a:r>
              <a:rPr sz="2400" spc="-10" dirty="0">
                <a:latin typeface="Cambria"/>
                <a:cs typeface="Cambria"/>
              </a:rPr>
              <a:t>·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60" dirty="0">
                <a:latin typeface="Garamond"/>
                <a:cs typeface="Garamond"/>
              </a:rPr>
              <a:t>2</a:t>
            </a:r>
            <a:r>
              <a:rPr sz="2400" i="1" spc="89" baseline="31250" dirty="0">
                <a:latin typeface="Arial"/>
                <a:cs typeface="Arial"/>
              </a:rPr>
              <a:t>n</a:t>
            </a:r>
            <a:r>
              <a:rPr sz="2400" spc="89" baseline="31250" dirty="0">
                <a:latin typeface="Cambria"/>
                <a:cs typeface="Cambria"/>
              </a:rPr>
              <a:t>−</a:t>
            </a:r>
            <a:r>
              <a:rPr sz="2400" spc="89" baseline="31250" dirty="0">
                <a:latin typeface="Times New Roman"/>
                <a:cs typeface="Times New Roman"/>
              </a:rPr>
              <a:t>1</a:t>
            </a:r>
            <a:endParaRPr sz="2400" baseline="31250" dirty="0">
              <a:latin typeface="Times New Roman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73A5EC-AE4D-4F4D-9993-A4870539CF9A}"/>
              </a:ext>
            </a:extLst>
          </p:cNvPr>
          <p:cNvSpPr txBox="1"/>
          <p:nvPr/>
        </p:nvSpPr>
        <p:spPr>
          <a:xfrm>
            <a:off x="2537554" y="2760074"/>
            <a:ext cx="6533965" cy="145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评分标准：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pc="25" dirty="0">
                <a:latin typeface="Cambria"/>
                <a:cs typeface="Cambria"/>
              </a:rPr>
              <a:t>因为表达式求错而算错</a:t>
            </a:r>
            <a:r>
              <a:rPr lang="en-US" altLang="zh-CN" spc="25" dirty="0">
                <a:latin typeface="Cambria"/>
                <a:cs typeface="Cambria"/>
              </a:rPr>
              <a:t>||</a:t>
            </a:r>
            <a:r>
              <a:rPr lang="en-US" altLang="zh-CN" i="1" spc="25" dirty="0">
                <a:latin typeface="Arial"/>
                <a:cs typeface="Arial"/>
              </a:rPr>
              <a:t>A</a:t>
            </a:r>
            <a:r>
              <a:rPr lang="en-US" altLang="zh-CN" spc="37" baseline="31250" dirty="0">
                <a:latin typeface="Cambria"/>
                <a:cs typeface="Cambria"/>
              </a:rPr>
              <a:t>−</a:t>
            </a:r>
            <a:r>
              <a:rPr lang="en-US" altLang="zh-CN" spc="37" baseline="31250" dirty="0">
                <a:latin typeface="Times New Roman"/>
                <a:cs typeface="Times New Roman"/>
              </a:rPr>
              <a:t>1</a:t>
            </a:r>
            <a:r>
              <a:rPr lang="en-US" altLang="zh-CN" spc="25" dirty="0">
                <a:latin typeface="Cambria"/>
                <a:cs typeface="Cambria"/>
              </a:rPr>
              <a:t>||</a:t>
            </a:r>
            <a:r>
              <a:rPr lang="en-US" altLang="zh-CN" spc="37" baseline="-10416" dirty="0">
                <a:latin typeface="Cambria"/>
                <a:cs typeface="Cambria"/>
              </a:rPr>
              <a:t>∞</a:t>
            </a:r>
            <a:r>
              <a:rPr lang="zh-CN" altLang="en-US" i="1" spc="37" dirty="0">
                <a:latin typeface="Cambria"/>
                <a:cs typeface="Cambria"/>
              </a:rPr>
              <a:t>：</a:t>
            </a:r>
            <a:r>
              <a:rPr lang="zh-CN" altLang="en-US" spc="37" dirty="0">
                <a:latin typeface="Cambria"/>
                <a:cs typeface="Cambria"/>
              </a:rPr>
              <a:t>扣</a:t>
            </a:r>
            <a:r>
              <a:rPr lang="en-US" altLang="zh-CN" spc="37" dirty="0">
                <a:latin typeface="Cambria"/>
                <a:cs typeface="Cambria"/>
              </a:rPr>
              <a:t>5</a:t>
            </a:r>
            <a:r>
              <a:rPr lang="zh-CN" altLang="en-US" spc="37" dirty="0">
                <a:latin typeface="Cambria"/>
                <a:cs typeface="Cambria"/>
              </a:rPr>
              <a:t>分</a:t>
            </a:r>
            <a:endParaRPr lang="en-US" altLang="zh-CN" spc="37" dirty="0">
              <a:latin typeface="Cambria"/>
              <a:cs typeface="Cambri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pc="37" dirty="0">
                <a:latin typeface="Cambria"/>
              </a:rPr>
              <a:t>等比数列求和求错：扣</a:t>
            </a:r>
            <a:r>
              <a:rPr lang="en-US" altLang="zh-CN" spc="37" dirty="0">
                <a:latin typeface="Cambria"/>
              </a:rPr>
              <a:t>2-3</a:t>
            </a:r>
            <a:r>
              <a:rPr lang="zh-CN" altLang="en-US" spc="37" dirty="0">
                <a:latin typeface="Cambria"/>
              </a:rPr>
              <a:t>分</a:t>
            </a:r>
            <a:endParaRPr lang="en-US" altLang="zh-CN" spc="37" dirty="0">
              <a:latin typeface="Cambri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pc="-5" dirty="0">
                <a:latin typeface="Cambria"/>
                <a:cs typeface="Cambria"/>
              </a:rPr>
              <a:t>||</a:t>
            </a:r>
            <a:r>
              <a:rPr lang="en-US" altLang="zh-CN" i="1" spc="-5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Cambria"/>
                <a:cs typeface="Cambria"/>
              </a:rPr>
              <a:t>||</a:t>
            </a:r>
            <a:r>
              <a:rPr lang="en-US" altLang="zh-CN" spc="-7" baseline="-10416" dirty="0">
                <a:latin typeface="Cambria"/>
                <a:cs typeface="Cambria"/>
              </a:rPr>
              <a:t>∞ </a:t>
            </a:r>
            <a:r>
              <a:rPr lang="zh-CN" altLang="en-US" spc="-7" baseline="-10416" dirty="0">
                <a:latin typeface="Cambria"/>
                <a:cs typeface="Cambria"/>
              </a:rPr>
              <a:t>，</a:t>
            </a:r>
            <a:r>
              <a:rPr lang="en-US" altLang="zh-CN" spc="25" dirty="0">
                <a:latin typeface="Cambria"/>
                <a:cs typeface="Cambria"/>
              </a:rPr>
              <a:t>||</a:t>
            </a:r>
            <a:r>
              <a:rPr lang="en-US" altLang="zh-CN" i="1" spc="25" dirty="0">
                <a:latin typeface="Arial"/>
                <a:cs typeface="Arial"/>
              </a:rPr>
              <a:t>A</a:t>
            </a:r>
            <a:r>
              <a:rPr lang="en-US" altLang="zh-CN" spc="37" baseline="31250" dirty="0">
                <a:latin typeface="Cambria"/>
                <a:cs typeface="Cambria"/>
              </a:rPr>
              <a:t>−</a:t>
            </a:r>
            <a:r>
              <a:rPr lang="en-US" altLang="zh-CN" spc="37" baseline="31250" dirty="0">
                <a:latin typeface="Times New Roman"/>
                <a:cs typeface="Times New Roman"/>
              </a:rPr>
              <a:t>1</a:t>
            </a:r>
            <a:r>
              <a:rPr lang="en-US" altLang="zh-CN" spc="25" dirty="0">
                <a:latin typeface="Cambria"/>
                <a:cs typeface="Cambria"/>
              </a:rPr>
              <a:t>||</a:t>
            </a:r>
            <a:r>
              <a:rPr lang="en-US" altLang="zh-CN" spc="37" baseline="-10416" dirty="0">
                <a:latin typeface="Cambria"/>
                <a:cs typeface="Cambria"/>
              </a:rPr>
              <a:t>∞</a:t>
            </a:r>
            <a:r>
              <a:rPr lang="zh-CN" altLang="en-US" spc="37" dirty="0">
                <a:latin typeface="Cambria"/>
                <a:cs typeface="Cambria"/>
              </a:rPr>
              <a:t>均计算错误：扣</a:t>
            </a:r>
            <a:r>
              <a:rPr lang="en-US" altLang="zh-CN" spc="37" dirty="0">
                <a:latin typeface="Cambria"/>
                <a:cs typeface="Cambria"/>
              </a:rPr>
              <a:t>7-10</a:t>
            </a:r>
            <a:r>
              <a:rPr lang="zh-CN" altLang="en-US" spc="37" dirty="0">
                <a:latin typeface="Cambria"/>
                <a:cs typeface="Cambria"/>
              </a:rPr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51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48BDC1-733D-324F-93FB-5E4151DB5818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4(a)</a:t>
            </a:r>
            <a:r>
              <a:rPr lang="zh-CN" altLang="en-US" sz="2400" dirty="0">
                <a:solidFill>
                  <a:schemeClr val="bg1"/>
                </a:solidFill>
              </a:rPr>
              <a:t>：解答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CF958-8ED9-2D4A-9652-D77D27DA3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8" y="1169094"/>
            <a:ext cx="7081293" cy="182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26C5520-206C-0546-BF03-BF57783F77F4}"/>
              </a:ext>
            </a:extLst>
          </p:cNvPr>
          <p:cNvGrpSpPr/>
          <p:nvPr/>
        </p:nvGrpSpPr>
        <p:grpSpPr>
          <a:xfrm>
            <a:off x="518889" y="3459819"/>
            <a:ext cx="6632086" cy="1055689"/>
            <a:chOff x="518889" y="3459819"/>
            <a:chExt cx="6632086" cy="10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0FFCCF-3584-764B-8DFF-DC7BDA231F13}"/>
                </a:ext>
              </a:extLst>
            </p:cNvPr>
            <p:cNvSpPr txBox="1"/>
            <p:nvPr/>
          </p:nvSpPr>
          <p:spPr>
            <a:xfrm>
              <a:off x="518889" y="3592178"/>
              <a:ext cx="4966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N" dirty="0"/>
                <a:t>解析求出连续积分表达式</a:t>
              </a:r>
            </a:p>
            <a:p>
              <a:pPr marL="342900" indent="-342900">
                <a:buFont typeface="+mj-lt"/>
                <a:buAutoNum type="arabicPeriod"/>
              </a:pPr>
              <a:endParaRPr lang="en-CN" dirty="0"/>
            </a:p>
            <a:p>
              <a:pPr marL="342900" indent="-342900">
                <a:buFont typeface="+mj-lt"/>
                <a:buAutoNum type="arabicPeriod"/>
              </a:pPr>
              <a:r>
                <a:rPr lang="en-CN" dirty="0"/>
                <a:t>三重循环数值计算离散求和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44973C-3A02-1A4F-9728-0B453BDB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977" y="3459819"/>
              <a:ext cx="3586998" cy="6930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F7890-C0F4-2648-B3EE-E5E3603F2E56}"/>
                  </a:ext>
                </a:extLst>
              </p:cNvPr>
              <p:cNvSpPr txBox="1"/>
              <p:nvPr/>
            </p:nvSpPr>
            <p:spPr>
              <a:xfrm>
                <a:off x="1819264" y="5501740"/>
                <a:ext cx="4966842" cy="7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简化求解方法</a:t>
                </a:r>
                <a:r>
                  <a:rPr lang="zh-CN" altLang="en-US" dirty="0"/>
                  <a:t>：利用空间的旋转对称性可以将离散求和简化至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den>
                    </m:f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8F7890-C0F4-2648-B3EE-E5E3603F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64" y="5501740"/>
                <a:ext cx="4966842" cy="762325"/>
              </a:xfrm>
              <a:prstGeom prst="rect">
                <a:avLst/>
              </a:prstGeom>
              <a:blipFill>
                <a:blip r:embed="rId5"/>
                <a:stretch>
                  <a:fillRect l="-1020" t="-3279" b="-32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06E581F-8B99-3248-8EE2-A33224B61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50" y="3695016"/>
            <a:ext cx="4761103" cy="30250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CAC9F9-CD4A-014F-A776-1AA114FB8E1B}"/>
              </a:ext>
            </a:extLst>
          </p:cNvPr>
          <p:cNvSpPr/>
          <p:nvPr/>
        </p:nvSpPr>
        <p:spPr>
          <a:xfrm>
            <a:off x="2440481" y="4676855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结果：</a:t>
            </a:r>
            <a:r>
              <a:rPr lang="en-US" dirty="0"/>
              <a:t>f (q) = </a:t>
            </a:r>
            <a:r>
              <a:rPr lang="en-US" dirty="0">
                <a:solidFill>
                  <a:srgbClr val="FF0000"/>
                </a:solidFill>
              </a:rPr>
              <a:t>1.1062170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672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2A901-B1DB-3343-B43F-0C22072E5DA1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4(a)</a:t>
            </a:r>
            <a:r>
              <a:rPr lang="zh-CN" altLang="en-US" sz="2400" dirty="0">
                <a:solidFill>
                  <a:schemeClr val="bg1"/>
                </a:solidFill>
              </a:rPr>
              <a:t>：评分标准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05CAE-753A-D544-8191-2CF5F6DA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8" y="1169094"/>
            <a:ext cx="7081293" cy="18262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E52FF5-2036-B941-A44F-C291A0CD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99" y="3573305"/>
            <a:ext cx="7742129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评分标准</a:t>
            </a:r>
          </a:p>
          <a:p>
            <a:r>
              <a:rPr lang="en-US" sz="1800" dirty="0"/>
              <a:t>写了</a:t>
            </a:r>
            <a:r>
              <a:rPr lang="zh-CN" altLang="en-US" sz="1800" dirty="0"/>
              <a:t>：</a:t>
            </a:r>
            <a:r>
              <a:rPr lang="en-US" altLang="zh-CN" sz="1800" dirty="0"/>
              <a:t>5</a:t>
            </a:r>
            <a:r>
              <a:rPr lang="zh-CN" altLang="en-US" sz="1800" dirty="0"/>
              <a:t>分</a:t>
            </a:r>
            <a:endParaRPr lang="en-US" sz="1800" dirty="0"/>
          </a:p>
          <a:p>
            <a:r>
              <a:rPr lang="en-US" sz="1800" dirty="0"/>
              <a:t>积分计算正确</a:t>
            </a:r>
            <a:r>
              <a:rPr lang="zh-CN" altLang="en-US" sz="1800" dirty="0"/>
              <a:t>：</a:t>
            </a:r>
            <a:r>
              <a:rPr lang="en-US" altLang="zh-CN" sz="1800" dirty="0"/>
              <a:t>5</a:t>
            </a:r>
            <a:r>
              <a:rPr lang="zh-CN" altLang="en-US" sz="1800" dirty="0"/>
              <a:t>分</a:t>
            </a:r>
            <a:endParaRPr lang="en-US" altLang="zh-CN" sz="1800" dirty="0"/>
          </a:p>
          <a:p>
            <a:r>
              <a:rPr lang="en-CN" sz="1800" dirty="0"/>
              <a:t>编程</a:t>
            </a:r>
            <a:r>
              <a:rPr lang="zh-CN" altLang="en-US" sz="1800" dirty="0"/>
              <a:t>：</a:t>
            </a:r>
            <a:r>
              <a:rPr lang="en-US" altLang="zh-CN" sz="1800" dirty="0"/>
              <a:t>3</a:t>
            </a:r>
            <a:r>
              <a:rPr lang="zh-CN" altLang="en-US" sz="1800" dirty="0"/>
              <a:t>分</a:t>
            </a:r>
            <a:endParaRPr lang="en-US" altLang="zh-CN" sz="1800" dirty="0"/>
          </a:p>
          <a:p>
            <a:r>
              <a:rPr lang="zh-CN" altLang="en-US" sz="1800" dirty="0"/>
              <a:t>编程结果正确：</a:t>
            </a:r>
            <a:r>
              <a:rPr lang="en-US" altLang="zh-CN" sz="1800" dirty="0"/>
              <a:t>2</a:t>
            </a:r>
            <a:r>
              <a:rPr lang="zh-CN" altLang="en-US" sz="1800" dirty="0"/>
              <a:t>分</a:t>
            </a:r>
            <a:endParaRPr lang="en-US" altLang="zh-CN" sz="1800" dirty="0"/>
          </a:p>
          <a:p>
            <a:endParaRPr lang="en-US" sz="1800" dirty="0"/>
          </a:p>
          <a:p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343069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25458-FA99-E742-BA38-D589E79DABF1}"/>
                  </a:ext>
                </a:extLst>
              </p:cNvPr>
              <p:cNvSpPr txBox="1"/>
              <p:nvPr/>
            </p:nvSpPr>
            <p:spPr>
              <a:xfrm>
                <a:off x="1231727" y="5734470"/>
                <a:ext cx="853137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solidFill>
                      <a:srgbClr val="FF0000"/>
                    </a:solidFill>
                  </a:rPr>
                  <a:t>常见错误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</a:t>
                </a:r>
                <a:r>
                  <a:rPr lang="en-CN" dirty="0"/>
                  <a:t>计算的是</a:t>
                </a:r>
                <a:r>
                  <a:rPr lang="en-US" altLang="zh-CN" dirty="0"/>
                  <a:t>f(q)</a:t>
                </a:r>
                <a:r>
                  <a:rPr lang="zh-CN" altLang="en-US" dirty="0"/>
                  <a:t>的真实值与截断值的差小于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/>
                  <a:t>，而不是</a:t>
                </a:r>
                <a:r>
                  <a:rPr lang="en-US" altLang="zh-CN" dirty="0"/>
                  <a:t>f(q)</a:t>
                </a:r>
                <a:r>
                  <a:rPr lang="zh-CN" altLang="en-US" dirty="0"/>
                  <a:t>本身小于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25458-FA99-E742-BA38-D589E79D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27" y="5734470"/>
                <a:ext cx="8531374" cy="372410"/>
              </a:xfrm>
              <a:prstGeom prst="rect">
                <a:avLst/>
              </a:prstGeom>
              <a:blipFill>
                <a:blip r:embed="rId2"/>
                <a:stretch>
                  <a:fillRect l="-446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0304CA2-831E-1640-89D1-1F80FDB595F8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 ：解答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B8FB1-BA2A-6648-ABA0-BCF44F9F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" y="1161006"/>
            <a:ext cx="5845479" cy="1686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D3354-449B-9F42-A081-0EB28CFA92D3}"/>
              </a:ext>
            </a:extLst>
          </p:cNvPr>
          <p:cNvSpPr txBox="1"/>
          <p:nvPr/>
        </p:nvSpPr>
        <p:spPr>
          <a:xfrm>
            <a:off x="1231727" y="3429000"/>
            <a:ext cx="231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两种方法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数值计算所需截断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进行量级估计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0AEB4-D1E4-5144-B24F-576B0CAB2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81" y="2927096"/>
            <a:ext cx="4507792" cy="25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83903-F640-4E59-A3DA-76B9BF5B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b="1" dirty="0"/>
              <a:t>数值误差的避免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BB9D13-91FA-4E22-A2E4-4703342F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79" y="1337991"/>
            <a:ext cx="9377642" cy="2934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625FC9-3B28-41F4-991B-3A3D0F298B87}"/>
                  </a:ext>
                </a:extLst>
              </p:cNvPr>
              <p:cNvSpPr txBox="1"/>
              <p:nvPr/>
            </p:nvSpPr>
            <p:spPr>
              <a:xfrm>
                <a:off x="1933303" y="4430581"/>
                <a:ext cx="3541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首先明确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是相对误差精度：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625FC9-3B28-41F4-991B-3A3D0F29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03" y="4430581"/>
                <a:ext cx="3541739" cy="369332"/>
              </a:xfrm>
              <a:prstGeom prst="rect">
                <a:avLst/>
              </a:prstGeom>
              <a:blipFill>
                <a:blip r:embed="rId3"/>
                <a:stretch>
                  <a:fillRect l="-1377" t="-118333" r="-1033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F745490-03D4-4337-BF63-46709497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798" y="4193811"/>
            <a:ext cx="3076483" cy="8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89DF4-441C-2D44-B146-8E6208104259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：量级估计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57FD-3A93-B04F-883B-B222493A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" y="1161006"/>
            <a:ext cx="5845479" cy="1686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C18B8-16DA-4941-AB4F-14461C9F9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5" y="3687633"/>
            <a:ext cx="3446801" cy="78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72DF3-C527-9E46-80EE-659C429E4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9" y="1161006"/>
            <a:ext cx="3706052" cy="212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3926D-2A00-774C-AD0D-9145596FE599}"/>
              </a:ext>
            </a:extLst>
          </p:cNvPr>
          <p:cNvSpPr txBox="1"/>
          <p:nvPr/>
        </p:nvSpPr>
        <p:spPr>
          <a:xfrm>
            <a:off x="768263" y="3364468"/>
            <a:ext cx="682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 </a:t>
            </a:r>
            <a:r>
              <a:rPr lang="el-GR" dirty="0"/>
              <a:t>Λ </a:t>
            </a:r>
            <a:r>
              <a:rPr lang="zh-CN" altLang="en-US" dirty="0"/>
              <a:t>截断处的一个边长为 </a:t>
            </a:r>
            <a:r>
              <a:rPr lang="en-US" altLang="zh-CN" dirty="0"/>
              <a:t>1 </a:t>
            </a:r>
            <a:r>
              <a:rPr lang="zh-CN" altLang="en-US" dirty="0"/>
              <a:t>的正方体小格内的 </a:t>
            </a:r>
            <a:r>
              <a:rPr lang="en-US" dirty="0"/>
              <a:t>f(q) </a:t>
            </a: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83C407-29BA-F844-97B4-0AC2FD675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5" y="5227774"/>
            <a:ext cx="4253104" cy="896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7BDE-4906-014A-B00F-5A6314453106}"/>
                  </a:ext>
                </a:extLst>
              </p:cNvPr>
              <p:cNvSpPr txBox="1"/>
              <p:nvPr/>
            </p:nvSpPr>
            <p:spPr>
              <a:xfrm>
                <a:off x="768263" y="4691523"/>
                <a:ext cx="3166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CN" dirty="0"/>
                  <a:t>可泰勒展开得</a:t>
                </a:r>
                <a:r>
                  <a:rPr lang="zh-CN" altLang="en-US" dirty="0"/>
                  <a:t>：</a:t>
                </a:r>
                <a:endParaRPr lang="en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7BDE-4906-014A-B00F-5A631445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3" y="4691523"/>
                <a:ext cx="3166508" cy="369332"/>
              </a:xfrm>
              <a:prstGeom prst="rect">
                <a:avLst/>
              </a:prstGeom>
              <a:blipFill>
                <a:blip r:embed="rId6"/>
                <a:stretch>
                  <a:fillRect l="-1600" t="-6667" r="-800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A283E-C547-9D49-8A5C-EF33FABFD249}"/>
              </a:ext>
            </a:extLst>
          </p:cNvPr>
          <p:cNvCxnSpPr/>
          <p:nvPr/>
        </p:nvCxnSpPr>
        <p:spPr>
          <a:xfrm>
            <a:off x="6275539" y="3429000"/>
            <a:ext cx="0" cy="27810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28FAE-CB3C-BA40-A93B-D4638D81AD63}"/>
              </a:ext>
            </a:extLst>
          </p:cNvPr>
          <p:cNvSpPr txBox="1"/>
          <p:nvPr/>
        </p:nvSpPr>
        <p:spPr>
          <a:xfrm>
            <a:off x="6560219" y="33557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在球壳上积分</a:t>
            </a:r>
            <a:r>
              <a:rPr lang="zh-CN" altLang="en-US" dirty="0"/>
              <a:t>：</a:t>
            </a:r>
            <a:endParaRPr lang="en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C403F4-08DC-B44D-8358-E14585642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56" y="3917838"/>
            <a:ext cx="2692400" cy="90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106B3-F42E-6142-8763-DD4DA2107749}"/>
                  </a:ext>
                </a:extLst>
              </p:cNvPr>
              <p:cNvSpPr txBox="1"/>
              <p:nvPr/>
            </p:nvSpPr>
            <p:spPr>
              <a:xfrm>
                <a:off x="6560219" y="4691523"/>
                <a:ext cx="228613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则对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/>
                  <a:t>精度要求：</a:t>
                </a:r>
                <a:endParaRPr lang="en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106B3-F42E-6142-8763-DD4DA2107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19" y="4691523"/>
                <a:ext cx="2286139" cy="372410"/>
              </a:xfrm>
              <a:prstGeom prst="rect">
                <a:avLst/>
              </a:prstGeom>
              <a:blipFill>
                <a:blip r:embed="rId8"/>
                <a:stretch>
                  <a:fillRect l="-2210" t="-6667" r="-1105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FD5C93A-069D-184B-B7A4-C42C16ED1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82" y="5315994"/>
            <a:ext cx="3213100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BA7C7D-11E5-B446-BFCC-1E32CDA10F3F}"/>
                  </a:ext>
                </a:extLst>
              </p:cNvPr>
              <p:cNvSpPr/>
              <p:nvPr/>
            </p:nvSpPr>
            <p:spPr>
              <a:xfrm>
                <a:off x="768263" y="6220900"/>
                <a:ext cx="367280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N" dirty="0"/>
                  <a:t>其中第一项为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，第二项算得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BA7C7D-11E5-B446-BFCC-1E32CDA10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3" y="6220900"/>
                <a:ext cx="3672800" cy="483466"/>
              </a:xfrm>
              <a:prstGeom prst="rect">
                <a:avLst/>
              </a:prstGeom>
              <a:blipFill>
                <a:blip r:embed="rId10"/>
                <a:stretch>
                  <a:fillRect l="-1379"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540DB96-138C-2148-9DAD-22EB16365708}"/>
              </a:ext>
            </a:extLst>
          </p:cNvPr>
          <p:cNvSpPr/>
          <p:nvPr/>
        </p:nvSpPr>
        <p:spPr>
          <a:xfrm>
            <a:off x="445097" y="29720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量级估计：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2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9BED3-6C44-7B40-8568-35EFAA3957D0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：数值计算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0238B-EDC5-7349-AE24-9FB74219D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" y="1161006"/>
            <a:ext cx="5845479" cy="1686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20C84-89BC-EF40-A341-74AFC26D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05" y="3429000"/>
            <a:ext cx="4745867" cy="2649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8B437-0D06-8B46-8269-79C71A476B82}"/>
                  </a:ext>
                </a:extLst>
              </p:cNvPr>
              <p:cNvSpPr/>
              <p:nvPr/>
            </p:nvSpPr>
            <p:spPr>
              <a:xfrm>
                <a:off x="6941057" y="6078776"/>
                <a:ext cx="3494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N" dirty="0"/>
                        <m:t>1.935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N" dirty="0"/>
                        <m:t>0.640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8B437-0D06-8B46-8269-79C71A476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57" y="6078776"/>
                <a:ext cx="349416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583CBA-6137-5041-B324-E9F1BBA773C8}"/>
                  </a:ext>
                </a:extLst>
              </p:cNvPr>
              <p:cNvSpPr/>
              <p:nvPr/>
            </p:nvSpPr>
            <p:spPr>
              <a:xfrm>
                <a:off x="455112" y="3655367"/>
                <a:ext cx="5174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可以用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第三题</a:t>
                </a:r>
                <a:r>
                  <a:rPr lang="zh-CN" altLang="en-US" dirty="0"/>
                  <a:t>的结果作为精确值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，计算精度</a:t>
                </a:r>
                <a:endParaRPr lang="en-CN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583CBA-6137-5041-B324-E9F1BBA77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2" y="3655367"/>
                <a:ext cx="5174109" cy="369332"/>
              </a:xfrm>
              <a:prstGeom prst="rect">
                <a:avLst/>
              </a:prstGeom>
              <a:blipFill>
                <a:blip r:embed="rId5"/>
                <a:stretch>
                  <a:fillRect l="-1225" t="-10345" b="-275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816F89-65EE-9344-863A-56D57EAEE488}"/>
                  </a:ext>
                </a:extLst>
              </p:cNvPr>
              <p:cNvSpPr/>
              <p:nvPr/>
            </p:nvSpPr>
            <p:spPr>
              <a:xfrm>
                <a:off x="455112" y="4939626"/>
                <a:ext cx="4860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常见错误：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步精度不是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 而是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816F89-65EE-9344-863A-56D57EAEE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2" y="4939626"/>
                <a:ext cx="4860370" cy="646331"/>
              </a:xfrm>
              <a:prstGeom prst="rect">
                <a:avLst/>
              </a:prstGeom>
              <a:blipFill>
                <a:blip r:embed="rId6"/>
                <a:stretch>
                  <a:fillRect l="-1305" t="-3846" b="-13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9E25E73-4750-BF43-B9D7-2220D5B2A20D}"/>
              </a:ext>
            </a:extLst>
          </p:cNvPr>
          <p:cNvSpPr/>
          <p:nvPr/>
        </p:nvSpPr>
        <p:spPr>
          <a:xfrm>
            <a:off x="445097" y="29720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数值计算：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6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9BED3-6C44-7B40-8568-35EFAA3957D0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：数值计算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20C84-89BC-EF40-A341-74AFC26DA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05" y="3429000"/>
            <a:ext cx="4745867" cy="26497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E033F6-274C-2443-97E7-C7C3930F00AE}"/>
              </a:ext>
            </a:extLst>
          </p:cNvPr>
          <p:cNvGrpSpPr/>
          <p:nvPr/>
        </p:nvGrpSpPr>
        <p:grpSpPr>
          <a:xfrm>
            <a:off x="1146822" y="3709459"/>
            <a:ext cx="3654206" cy="2369317"/>
            <a:chOff x="926603" y="3256640"/>
            <a:chExt cx="3654206" cy="2369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C149B4A-53EF-9B47-80F8-8AD31A1354D5}"/>
                    </a:ext>
                  </a:extLst>
                </p:cNvPr>
                <p:cNvSpPr txBox="1"/>
                <p:nvPr/>
              </p:nvSpPr>
              <p:spPr>
                <a:xfrm>
                  <a:off x="1942265" y="3691734"/>
                  <a:ext cx="2535053" cy="391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CN" dirty="0">
                      <a:ea typeface="Cambria Math" panose="02040503050406030204" pitchFamily="18" charset="0"/>
                    </a:rPr>
                    <a:t>问题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：</a:t>
                  </a:r>
                  <a:r>
                    <a:rPr lang="en-CN" dirty="0">
                      <a:ea typeface="Cambria Math" panose="02040503050406030204" pitchFamily="18" charset="0"/>
                    </a:rPr>
                    <a:t>设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估计</a:t>
                  </a:r>
                  <a:r>
                    <a:rPr lang="en-US" altLang="zh-CN" dirty="0" err="1"/>
                    <a:t>a</a:t>
                  </a:r>
                  <a:endParaRPr lang="en-CN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C149B4A-53EF-9B47-80F8-8AD31A13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265" y="3691734"/>
                  <a:ext cx="2535053" cy="391133"/>
                </a:xfrm>
                <a:prstGeom prst="rect">
                  <a:avLst/>
                </a:prstGeom>
                <a:blipFill>
                  <a:blip r:embed="rId3"/>
                  <a:stretch>
                    <a:fillRect l="-5970" t="-12500" r="-4478" b="-1875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9F5AC6-1804-694D-BF10-921948F65CAE}"/>
                    </a:ext>
                  </a:extLst>
                </p:cNvPr>
                <p:cNvSpPr txBox="1"/>
                <p:nvPr/>
              </p:nvSpPr>
              <p:spPr>
                <a:xfrm>
                  <a:off x="968089" y="4148629"/>
                  <a:ext cx="361272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两边取对数</a:t>
                  </a:r>
                  <a:r>
                    <a:rPr lang="zh-CN" altLang="en-US" dirty="0"/>
                    <a:t>：</a:t>
                  </a:r>
                  <a:endParaRPr lang="en-US" altLang="zh-CN" dirty="0"/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</m:t>
                        </m:r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en-CN" dirty="0"/>
                </a:p>
                <a:p>
                  <a:r>
                    <a:rPr lang="en-CN" dirty="0"/>
                    <a:t>直线拟合斜率即可得到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CN" dirty="0"/>
                    <a:t>的估计值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9F5AC6-1804-694D-BF10-921948F65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89" y="4148629"/>
                  <a:ext cx="3612720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1399" t="-1709" r="-350" b="-59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256A9-4943-8345-8C3F-2E1A546B7B34}"/>
                </a:ext>
              </a:extLst>
            </p:cNvPr>
            <p:cNvSpPr txBox="1"/>
            <p:nvPr/>
          </p:nvSpPr>
          <p:spPr>
            <a:xfrm>
              <a:off x="926603" y="325664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拟合</a:t>
              </a:r>
              <a:r>
                <a:rPr lang="en-CN" dirty="0"/>
                <a:t>与</a:t>
              </a:r>
              <a:r>
                <a:rPr lang="en-CN" dirty="0">
                  <a:solidFill>
                    <a:srgbClr val="FF0000"/>
                  </a:solidFill>
                </a:rPr>
                <a:t>双对数坐标</a:t>
              </a:r>
              <a:r>
                <a:rPr lang="zh-CN" altLang="en-US" dirty="0"/>
                <a:t>：</a:t>
              </a:r>
              <a:endParaRPr lang="en-C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8B437-0D06-8B46-8269-79C71A476B82}"/>
                  </a:ext>
                </a:extLst>
              </p:cNvPr>
              <p:cNvSpPr/>
              <p:nvPr/>
            </p:nvSpPr>
            <p:spPr>
              <a:xfrm>
                <a:off x="6941057" y="6078776"/>
                <a:ext cx="3494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N" dirty="0"/>
                        <m:t>1.935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N" dirty="0"/>
                        <m:t>0.640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8B437-0D06-8B46-8269-79C71A476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57" y="6078776"/>
                <a:ext cx="349416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9A612304-2C83-4A4E-87E5-D2A925176D02}"/>
              </a:ext>
            </a:extLst>
          </p:cNvPr>
          <p:cNvSpPr/>
          <p:nvPr/>
        </p:nvSpPr>
        <p:spPr>
          <a:xfrm>
            <a:off x="727283" y="1381060"/>
            <a:ext cx="5373666" cy="812290"/>
          </a:xfrm>
          <a:prstGeom prst="wedgeRectCallout">
            <a:avLst>
              <a:gd name="adj1" fmla="val -52768"/>
              <a:gd name="adj2" fmla="val 933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助教</a:t>
            </a:r>
            <a:r>
              <a:rPr lang="zh-CN" altLang="en-US" dirty="0"/>
              <a:t>，</a:t>
            </a:r>
            <a:r>
              <a:rPr lang="en-CN" dirty="0"/>
              <a:t>我电脑跑炸</a:t>
            </a:r>
            <a:r>
              <a:rPr lang="zh-CN" altLang="en-US" dirty="0"/>
              <a:t>了，算不了</a:t>
            </a:r>
            <a:endParaRPr lang="en-C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BBD09-AAEB-AE49-82E5-81DCD79FCC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7"/>
          <a:stretch/>
        </p:blipFill>
        <p:spPr>
          <a:xfrm>
            <a:off x="6941159" y="1163560"/>
            <a:ext cx="4119323" cy="16893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27EBA3-DEA5-564A-AB26-80FCA2837DC9}"/>
              </a:ext>
            </a:extLst>
          </p:cNvPr>
          <p:cNvSpPr/>
          <p:nvPr/>
        </p:nvSpPr>
        <p:spPr>
          <a:xfrm>
            <a:off x="7014575" y="1381060"/>
            <a:ext cx="839244" cy="40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tx1"/>
                </a:solidFill>
              </a:rPr>
              <a:t>对不起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C5E06-3CD1-654C-92B3-6E81E2F4D01A}"/>
              </a:ext>
            </a:extLst>
          </p:cNvPr>
          <p:cNvSpPr/>
          <p:nvPr/>
        </p:nvSpPr>
        <p:spPr>
          <a:xfrm>
            <a:off x="8744362" y="1584133"/>
            <a:ext cx="594987" cy="203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7162FA-1D95-0E46-8B5B-28320B086057}"/>
              </a:ext>
            </a:extLst>
          </p:cNvPr>
          <p:cNvSpPr/>
          <p:nvPr/>
        </p:nvSpPr>
        <p:spPr>
          <a:xfrm>
            <a:off x="8620298" y="1603839"/>
            <a:ext cx="719051" cy="21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00" dirty="0">
                <a:solidFill>
                  <a:schemeClr val="tx1"/>
                </a:solidFill>
              </a:rPr>
              <a:t>算不了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C9866-6755-2D47-A0F1-F48D0A96CC2F}"/>
              </a:ext>
            </a:extLst>
          </p:cNvPr>
          <p:cNvSpPr/>
          <p:nvPr/>
        </p:nvSpPr>
        <p:spPr>
          <a:xfrm>
            <a:off x="9822502" y="1791100"/>
            <a:ext cx="566651" cy="18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00" dirty="0">
                <a:solidFill>
                  <a:schemeClr val="tx1"/>
                </a:solidFill>
              </a:rPr>
              <a:t>告辞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2D2D2B-29E7-9C48-AAA4-A8FA27264C68}"/>
              </a:ext>
            </a:extLst>
          </p:cNvPr>
          <p:cNvSpPr/>
          <p:nvPr/>
        </p:nvSpPr>
        <p:spPr>
          <a:xfrm>
            <a:off x="445097" y="29720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数值计算：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5CD2B-21B3-E943-955A-56E49167D8A3}"/>
              </a:ext>
            </a:extLst>
          </p:cNvPr>
          <p:cNvSpPr/>
          <p:nvPr/>
        </p:nvSpPr>
        <p:spPr>
          <a:xfrm>
            <a:off x="9492249" y="6454804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800" dirty="0">
              <a:solidFill>
                <a:srgbClr val="0563C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0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https://tiebamma.github.io/InstallTutorial/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5B932-A2AA-3642-AF3C-0C663B4BD5BA}"/>
              </a:ext>
            </a:extLst>
          </p:cNvPr>
          <p:cNvSpPr txBox="1"/>
          <p:nvPr/>
        </p:nvSpPr>
        <p:spPr>
          <a:xfrm>
            <a:off x="8411843" y="6608692"/>
            <a:ext cx="1268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M</a:t>
            </a:r>
            <a:r>
              <a:rPr lang="en-US" altLang="zh-CN" sz="800" dirty="0"/>
              <a:t>athematica</a:t>
            </a:r>
            <a:r>
              <a:rPr lang="zh-CN" altLang="en-US" sz="800" dirty="0"/>
              <a:t>下载网址：</a:t>
            </a:r>
            <a:endParaRPr lang="en-CN" sz="800" dirty="0"/>
          </a:p>
        </p:txBody>
      </p:sp>
    </p:spTree>
    <p:extLst>
      <p:ext uri="{BB962C8B-B14F-4D97-AF65-F5344CB8AC3E}">
        <p14:creationId xmlns:p14="http://schemas.microsoft.com/office/powerpoint/2010/main" val="292454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9BED3-6C44-7B40-8568-35EFAA3957D0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：数值计算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805F734-F5B3-0E43-8DB1-F730D8603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58" y="3303564"/>
            <a:ext cx="4873153" cy="31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AD0B08E-6AC9-884B-BEDA-2B17369502DE}"/>
              </a:ext>
            </a:extLst>
          </p:cNvPr>
          <p:cNvGrpSpPr/>
          <p:nvPr/>
        </p:nvGrpSpPr>
        <p:grpSpPr>
          <a:xfrm>
            <a:off x="727283" y="1163560"/>
            <a:ext cx="10333199" cy="1689357"/>
            <a:chOff x="727283" y="1163560"/>
            <a:chExt cx="10333199" cy="1689357"/>
          </a:xfrm>
        </p:grpSpPr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E736FDCA-7FF4-824E-8A47-3F3ED8F122E5}"/>
                </a:ext>
              </a:extLst>
            </p:cNvPr>
            <p:cNvSpPr/>
            <p:nvPr/>
          </p:nvSpPr>
          <p:spPr>
            <a:xfrm>
              <a:off x="727283" y="1381060"/>
              <a:ext cx="5373666" cy="812290"/>
            </a:xfrm>
            <a:prstGeom prst="wedgeRectCallout">
              <a:avLst>
                <a:gd name="adj1" fmla="val -52768"/>
                <a:gd name="adj2" fmla="val 9334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助教</a:t>
              </a:r>
              <a:r>
                <a:rPr lang="zh-CN" altLang="en-US" dirty="0"/>
                <a:t>，</a:t>
              </a:r>
              <a:r>
                <a:rPr lang="en-CN" dirty="0"/>
                <a:t>我电脑跑炸</a:t>
              </a:r>
              <a:r>
                <a:rPr lang="zh-CN" altLang="en-US" dirty="0"/>
                <a:t>了，算不了</a:t>
              </a:r>
              <a:endParaRPr lang="en-CN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C004E9B-E6F2-AD4F-B8FC-735B6BAA6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7"/>
            <a:stretch/>
          </p:blipFill>
          <p:spPr>
            <a:xfrm>
              <a:off x="6941159" y="1163560"/>
              <a:ext cx="4119323" cy="16893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4B7115-2DD5-B84B-828C-75462B8CA595}"/>
                </a:ext>
              </a:extLst>
            </p:cNvPr>
            <p:cNvSpPr/>
            <p:nvPr/>
          </p:nvSpPr>
          <p:spPr>
            <a:xfrm>
              <a:off x="7014575" y="1381060"/>
              <a:ext cx="839244" cy="406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>
                  <a:solidFill>
                    <a:schemeClr val="tx1"/>
                  </a:solidFill>
                </a:rPr>
                <a:t>对不起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3D912D-06D6-2446-B917-9A3EAF9D9598}"/>
                </a:ext>
              </a:extLst>
            </p:cNvPr>
            <p:cNvSpPr/>
            <p:nvPr/>
          </p:nvSpPr>
          <p:spPr>
            <a:xfrm>
              <a:off x="8744362" y="1584133"/>
              <a:ext cx="594987" cy="203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ABAA82-EB36-F544-8770-C017E286F2EF}"/>
                </a:ext>
              </a:extLst>
            </p:cNvPr>
            <p:cNvSpPr/>
            <p:nvPr/>
          </p:nvSpPr>
          <p:spPr>
            <a:xfrm>
              <a:off x="8620298" y="1603839"/>
              <a:ext cx="719051" cy="216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300" dirty="0">
                  <a:solidFill>
                    <a:schemeClr val="tx1"/>
                  </a:solidFill>
                </a:rPr>
                <a:t>算不了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5F02ED-1DE1-934D-962D-61DC73656957}"/>
                </a:ext>
              </a:extLst>
            </p:cNvPr>
            <p:cNvSpPr/>
            <p:nvPr/>
          </p:nvSpPr>
          <p:spPr>
            <a:xfrm>
              <a:off x="9822502" y="1791100"/>
              <a:ext cx="566651" cy="185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300" dirty="0">
                  <a:solidFill>
                    <a:schemeClr val="tx1"/>
                  </a:solidFill>
                </a:rPr>
                <a:t>告辞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13DE896-545D-EA42-8829-B9A94DB90E59}"/>
              </a:ext>
            </a:extLst>
          </p:cNvPr>
          <p:cNvSpPr/>
          <p:nvPr/>
        </p:nvSpPr>
        <p:spPr>
          <a:xfrm>
            <a:off x="445097" y="29720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数值计算：</a:t>
            </a:r>
            <a:endParaRPr lang="en-CN" dirty="0">
              <a:solidFill>
                <a:srgbClr val="FF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837C44-805F-D14C-A06A-254CD1069CC1}"/>
              </a:ext>
            </a:extLst>
          </p:cNvPr>
          <p:cNvGrpSpPr/>
          <p:nvPr/>
        </p:nvGrpSpPr>
        <p:grpSpPr>
          <a:xfrm>
            <a:off x="1146822" y="3709459"/>
            <a:ext cx="3654206" cy="2369317"/>
            <a:chOff x="926603" y="3256640"/>
            <a:chExt cx="3654206" cy="2369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830EEAB-5367-D44D-A6A8-0543F71257E3}"/>
                    </a:ext>
                  </a:extLst>
                </p:cNvPr>
                <p:cNvSpPr txBox="1"/>
                <p:nvPr/>
              </p:nvSpPr>
              <p:spPr>
                <a:xfrm>
                  <a:off x="1942265" y="3691734"/>
                  <a:ext cx="2535053" cy="391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CN" dirty="0">
                      <a:ea typeface="Cambria Math" panose="02040503050406030204" pitchFamily="18" charset="0"/>
                    </a:rPr>
                    <a:t>问题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：</a:t>
                  </a:r>
                  <a:r>
                    <a:rPr lang="en-CN" dirty="0">
                      <a:ea typeface="Cambria Math" panose="02040503050406030204" pitchFamily="18" charset="0"/>
                    </a:rPr>
                    <a:t>设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估计</a:t>
                  </a:r>
                  <a:r>
                    <a:rPr lang="en-US" altLang="zh-CN" dirty="0" err="1"/>
                    <a:t>a</a:t>
                  </a:r>
                  <a:endParaRPr lang="en-C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830EEAB-5367-D44D-A6A8-0543F7125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265" y="3691734"/>
                  <a:ext cx="2535053" cy="391133"/>
                </a:xfrm>
                <a:prstGeom prst="rect">
                  <a:avLst/>
                </a:prstGeom>
                <a:blipFill>
                  <a:blip r:embed="rId4"/>
                  <a:stretch>
                    <a:fillRect l="-5970" t="-12500" r="-4478" b="-1875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9DFE75-733D-1E4E-BC0D-EB755DACAF8B}"/>
                    </a:ext>
                  </a:extLst>
                </p:cNvPr>
                <p:cNvSpPr txBox="1"/>
                <p:nvPr/>
              </p:nvSpPr>
              <p:spPr>
                <a:xfrm>
                  <a:off x="968089" y="4148629"/>
                  <a:ext cx="361272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两边取对数</a:t>
                  </a:r>
                  <a:r>
                    <a:rPr lang="zh-CN" altLang="en-US" dirty="0"/>
                    <a:t>：</a:t>
                  </a:r>
                  <a:endParaRPr lang="en-US" altLang="zh-CN" dirty="0"/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</m:t>
                        </m:r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en-CN" dirty="0"/>
                </a:p>
                <a:p>
                  <a:r>
                    <a:rPr lang="en-CN" dirty="0"/>
                    <a:t>直线拟合斜率即可得到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CN" dirty="0"/>
                    <a:t>的估计值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9DFE75-733D-1E4E-BC0D-EB755DACA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89" y="4148629"/>
                  <a:ext cx="3612720" cy="1477328"/>
                </a:xfrm>
                <a:prstGeom prst="rect">
                  <a:avLst/>
                </a:prstGeom>
                <a:blipFill>
                  <a:blip r:embed="rId5"/>
                  <a:stretch>
                    <a:fillRect l="-1399" t="-1709" r="-350" b="-59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5A750C-3529-674C-90EF-D690CB6836BA}"/>
                </a:ext>
              </a:extLst>
            </p:cNvPr>
            <p:cNvSpPr txBox="1"/>
            <p:nvPr/>
          </p:nvSpPr>
          <p:spPr>
            <a:xfrm>
              <a:off x="926603" y="325664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拟合</a:t>
              </a:r>
              <a:r>
                <a:rPr lang="en-CN" dirty="0"/>
                <a:t>与</a:t>
              </a:r>
              <a:r>
                <a:rPr lang="en-CN" dirty="0">
                  <a:solidFill>
                    <a:srgbClr val="FF0000"/>
                  </a:solidFill>
                </a:rPr>
                <a:t>双对数坐标</a:t>
              </a:r>
              <a:r>
                <a:rPr lang="zh-CN" altLang="en-US" dirty="0"/>
                <a:t>：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70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89DF4-441C-2D44-B146-8E6208104259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4(b)</a:t>
            </a:r>
            <a:r>
              <a:rPr lang="zh-CN" altLang="en-US" sz="2400" dirty="0">
                <a:solidFill>
                  <a:schemeClr val="bg1"/>
                </a:solidFill>
              </a:rPr>
              <a:t>：评分标准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57FD-3A93-B04F-883B-B222493A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" y="1161006"/>
            <a:ext cx="5845479" cy="1686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64B7500-0F22-224A-82EC-37029692D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3967586"/>
                <a:ext cx="5061559" cy="34588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N" sz="1800" dirty="0">
                    <a:solidFill>
                      <a:schemeClr val="accent1">
                        <a:lumMod val="75000"/>
                      </a:schemeClr>
                    </a:solidFill>
                  </a:rPr>
                  <a:t>数值估算</a:t>
                </a:r>
              </a:p>
              <a:p>
                <a:r>
                  <a:rPr lang="en-CN" sz="1800" dirty="0"/>
                  <a:t>编程</a:t>
                </a:r>
                <a:r>
                  <a:rPr lang="zh-CN" altLang="en-US" sz="1800" dirty="0"/>
                  <a:t>实现</a:t>
                </a:r>
                <a:r>
                  <a:rPr lang="en-US" altLang="zh-CN" sz="1800" dirty="0"/>
                  <a:t>:7</a:t>
                </a:r>
              </a:p>
              <a:p>
                <a:r>
                  <a:rPr lang="zh-CN" altLang="en-US" sz="1800" dirty="0"/>
                  <a:t>编程给出结果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： </a:t>
                </a:r>
                <a:r>
                  <a:rPr lang="en-US" altLang="zh-CN" sz="1800" dirty="0"/>
                  <a:t>10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对使用简化方法（第三问）计算的同学：</a:t>
                </a:r>
                <a:endParaRPr lang="en-US" altLang="zh-CN" sz="1800" dirty="0"/>
              </a:p>
              <a:p>
                <a:r>
                  <a:rPr lang="zh-CN" altLang="en-US" sz="1800" dirty="0"/>
                  <a:t>需要有计算格子逐渐增大的过程，否则：</a:t>
                </a:r>
                <a:r>
                  <a:rPr lang="en-US" altLang="zh-CN" sz="1800" dirty="0"/>
                  <a:t>8</a:t>
                </a:r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CN" sz="18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64B7500-0F22-224A-82EC-37029692D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3967586"/>
                <a:ext cx="5061559" cy="3458815"/>
              </a:xfrm>
              <a:blipFill>
                <a:blip r:embed="rId3"/>
                <a:stretch>
                  <a:fillRect l="-1003" t="-14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2367FAFE-C899-6A4D-9A35-825064C9D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6682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N" sz="1800" dirty="0">
                    <a:solidFill>
                      <a:srgbClr val="FF0000"/>
                    </a:solidFill>
                  </a:rPr>
                  <a:t>评分标准</a:t>
                </a:r>
              </a:p>
              <a:p>
                <a:pPr marL="0" indent="0">
                  <a:buNone/>
                </a:pPr>
                <a:endParaRPr lang="en-CN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N" sz="1800" dirty="0">
                    <a:solidFill>
                      <a:schemeClr val="accent1">
                        <a:lumMod val="75000"/>
                      </a:schemeClr>
                    </a:solidFill>
                  </a:rPr>
                  <a:t>定性分析</a:t>
                </a:r>
              </a:p>
              <a:p>
                <a:r>
                  <a:rPr lang="en-CN" sz="1800" dirty="0"/>
                  <a:t>量级正确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10</a:t>
                </a:r>
              </a:p>
              <a:p>
                <a:r>
                  <a:rPr lang="en-US" sz="1800" dirty="0" err="1"/>
                  <a:t>不正确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7</a:t>
                </a:r>
              </a:p>
              <a:p>
                <a:r>
                  <a:rPr lang="zh-CN" altLang="en-US" sz="1800" dirty="0"/>
                  <a:t>给出结果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1800" dirty="0"/>
                  <a:t>，取决于是否算入常数</a:t>
                </a:r>
                <a:r>
                  <a:rPr lang="en-US" altLang="zh-CN" sz="1800" dirty="0"/>
                  <a:t>4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endParaRPr lang="en-CN" sz="18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2367FAFE-C899-6A4D-9A35-825064C9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6682"/>
                <a:ext cx="5257800" cy="4351338"/>
              </a:xfrm>
              <a:prstGeom prst="rect">
                <a:avLst/>
              </a:prstGeom>
              <a:blipFill>
                <a:blip r:embed="rId4"/>
                <a:stretch>
                  <a:fillRect l="-1205" t="-116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468E54-3FD2-134E-B265-246D6A979D8D}"/>
              </a:ext>
            </a:extLst>
          </p:cNvPr>
          <p:cNvCxnSpPr/>
          <p:nvPr/>
        </p:nvCxnSpPr>
        <p:spPr>
          <a:xfrm>
            <a:off x="5845480" y="3967586"/>
            <a:ext cx="0" cy="214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82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B158E-7A3E-7446-99EA-D9288FE7885D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4(c)</a:t>
            </a:r>
            <a:r>
              <a:rPr lang="zh-CN" altLang="en-US" sz="2400" dirty="0">
                <a:solidFill>
                  <a:schemeClr val="bg1"/>
                </a:solidFill>
              </a:rPr>
              <a:t>：解答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F4DDD-9623-3949-8338-474D94E85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20" y="887932"/>
            <a:ext cx="6095304" cy="2521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16B21-EF47-174B-9602-2EA702EEB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9" y="3406183"/>
            <a:ext cx="6487830" cy="75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354DB1-28B5-7449-8CF5-9BB08AD62779}"/>
                  </a:ext>
                </a:extLst>
              </p:cNvPr>
              <p:cNvSpPr txBox="1"/>
              <p:nvPr/>
            </p:nvSpPr>
            <p:spPr>
              <a:xfrm>
                <a:off x="906049" y="4558208"/>
                <a:ext cx="7728559" cy="213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第一项</a:t>
                </a:r>
                <a:r>
                  <a:rPr lang="zh-CN" altLang="en-US" dirty="0"/>
                  <a:t>：数值求和：</a:t>
                </a:r>
                <a:r>
                  <a:rPr lang="en-CN" dirty="0"/>
                  <a:t>6.1593613 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第二项</a:t>
                </a:r>
                <a:r>
                  <a:rPr lang="zh-CN" altLang="en-US" dirty="0"/>
                  <a:t>：数值求和后积分：</a:t>
                </a:r>
                <a:r>
                  <a:rPr lang="en-CN" dirty="0"/>
                  <a:t>0.0002649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第三项</a:t>
                </a:r>
                <a:r>
                  <a:rPr lang="zh-CN" altLang="en-US" dirty="0"/>
                  <a:t>：直接积分：</a:t>
                </a:r>
                <a:r>
                  <a:rPr lang="en-CN" dirty="0"/>
                  <a:t>6.0832468 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（或数值</a:t>
                </a:r>
                <a:r>
                  <a:rPr lang="en-US" altLang="zh-CN" dirty="0"/>
                  <a:t>Newton-Cortes</a:t>
                </a:r>
                <a:r>
                  <a:rPr lang="zh-CN" altLang="en-US" dirty="0"/>
                  <a:t> ）</a:t>
                </a:r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第四项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l-GR" dirty="0"/>
              </a:p>
              <a:p>
                <a:r>
                  <a:rPr lang="zh-CN" altLang="en-US" dirty="0"/>
                  <a:t>      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求和为：</a:t>
                </a:r>
                <a:r>
                  <a:rPr lang="en-US" dirty="0"/>
                  <a:t>f (q) = </a:t>
                </a:r>
                <a:r>
                  <a:rPr lang="en-US" dirty="0">
                    <a:solidFill>
                      <a:srgbClr val="FF0000"/>
                    </a:solidFill>
                  </a:rPr>
                  <a:t>1.1062170 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354DB1-28B5-7449-8CF5-9BB08AD62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49" y="4558208"/>
                <a:ext cx="7728559" cy="2133020"/>
              </a:xfrm>
              <a:prstGeom prst="rect">
                <a:avLst/>
              </a:prstGeom>
              <a:blipFill>
                <a:blip r:embed="rId4"/>
                <a:stretch>
                  <a:fillRect l="-493" t="-17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DBDD60E-905E-BA4E-A906-B501F7887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951" y="4267200"/>
            <a:ext cx="4572000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52B40-E709-0447-81A9-CDD7DFE83421}"/>
                  </a:ext>
                </a:extLst>
              </p:cNvPr>
              <p:cNvSpPr txBox="1"/>
              <p:nvPr/>
            </p:nvSpPr>
            <p:spPr>
              <a:xfrm>
                <a:off x="7214991" y="6321896"/>
                <a:ext cx="26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截断为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时达到要求</a:t>
                </a:r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852B40-E709-0447-81A9-CDD7DFE8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91" y="6321896"/>
                <a:ext cx="2600392" cy="369332"/>
              </a:xfrm>
              <a:prstGeom prst="rect">
                <a:avLst/>
              </a:prstGeom>
              <a:blipFill>
                <a:blip r:embed="rId6"/>
                <a:stretch>
                  <a:fillRect l="-1951" t="-6452" r="-97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9360-78FA-2B4F-A4D3-D9100DE3C5F4}"/>
              </a:ext>
            </a:extLst>
          </p:cNvPr>
          <p:cNvCxnSpPr/>
          <p:nvPr/>
        </p:nvCxnSpPr>
        <p:spPr>
          <a:xfrm>
            <a:off x="6096000" y="4359058"/>
            <a:ext cx="0" cy="214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B158E-7A3E-7446-99EA-D9288FE7885D}"/>
              </a:ext>
            </a:extLst>
          </p:cNvPr>
          <p:cNvSpPr/>
          <p:nvPr/>
        </p:nvSpPr>
        <p:spPr>
          <a:xfrm>
            <a:off x="0" y="0"/>
            <a:ext cx="12192000" cy="704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4(c)</a:t>
            </a:r>
            <a:r>
              <a:rPr lang="zh-CN" altLang="en-US" sz="2400" dirty="0">
                <a:solidFill>
                  <a:schemeClr val="bg1"/>
                </a:solidFill>
              </a:rPr>
              <a:t>：评分标准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B56FAB-6BCD-784D-8F1B-00D510B4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91" y="3592950"/>
            <a:ext cx="4151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评分标准</a:t>
            </a:r>
            <a:endParaRPr lang="en-CN" sz="1800" dirty="0">
              <a:solidFill>
                <a:srgbClr val="FF0000"/>
              </a:solidFill>
            </a:endParaRPr>
          </a:p>
          <a:p>
            <a:r>
              <a:rPr lang="en-CN" sz="1800" dirty="0"/>
              <a:t>泊松求和</a:t>
            </a:r>
            <a:r>
              <a:rPr lang="zh-CN" altLang="en-US" sz="1800" dirty="0"/>
              <a:t>： </a:t>
            </a:r>
            <a:r>
              <a:rPr lang="en-US" altLang="zh-CN" sz="1800" dirty="0"/>
              <a:t>8</a:t>
            </a:r>
            <a:endParaRPr lang="en-CN" sz="1800" dirty="0"/>
          </a:p>
          <a:p>
            <a:r>
              <a:rPr lang="en-CN" sz="1800" dirty="0"/>
              <a:t>得出解析表达式</a:t>
            </a:r>
            <a:r>
              <a:rPr lang="zh-CN" altLang="en-US" sz="1800" dirty="0"/>
              <a:t>：</a:t>
            </a:r>
            <a:r>
              <a:rPr lang="en-US" altLang="zh-CN" sz="1800" dirty="0"/>
              <a:t>5</a:t>
            </a:r>
          </a:p>
          <a:p>
            <a:r>
              <a:rPr lang="en-US" sz="1800" dirty="0"/>
              <a:t>得出与第一问相同的结果</a:t>
            </a:r>
            <a:r>
              <a:rPr lang="zh-CN" altLang="en-US" sz="1800" dirty="0"/>
              <a:t>：</a:t>
            </a:r>
            <a:r>
              <a:rPr lang="en-US" altLang="zh-CN" sz="1800" dirty="0"/>
              <a:t>2</a:t>
            </a:r>
            <a:endParaRPr lang="en-C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99A39-8B0B-D04C-AA4F-8ADB5ECF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20" y="887932"/>
            <a:ext cx="6095304" cy="25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656CDEB-6628-4DEE-A72B-6B066A666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493" y="185317"/>
            <a:ext cx="2425831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4000" spc="25" dirty="0">
                <a:latin typeface="+mn-lt"/>
              </a:rPr>
              <a:t>1.</a:t>
            </a:r>
            <a:r>
              <a:rPr sz="4000" spc="-245" dirty="0">
                <a:latin typeface="+mn-lt"/>
              </a:rPr>
              <a:t> </a:t>
            </a:r>
            <a:r>
              <a:rPr sz="4000" spc="75" dirty="0">
                <a:latin typeface="+mn-lt"/>
                <a:cs typeface="Calibri"/>
              </a:rPr>
              <a:t>(a)</a:t>
            </a:r>
            <a:endParaRPr sz="4000" spc="25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1B0221-8FF2-4CE3-B0DF-068C9DC4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73" y="979713"/>
            <a:ext cx="8865254" cy="291302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10B1CD6-2854-7C46-896C-313856065C47}"/>
              </a:ext>
            </a:extLst>
          </p:cNvPr>
          <p:cNvGrpSpPr/>
          <p:nvPr/>
        </p:nvGrpSpPr>
        <p:grpSpPr>
          <a:xfrm>
            <a:off x="1663373" y="4054263"/>
            <a:ext cx="8910830" cy="1705282"/>
            <a:chOff x="1663373" y="4054263"/>
            <a:chExt cx="8910830" cy="170528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46C1B7-187D-43EF-9767-FF2D4DA8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3373" y="4054263"/>
              <a:ext cx="8910830" cy="17052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857B92C-51E3-B34E-BA51-9D6FD53D3634}"/>
                    </a:ext>
                  </a:extLst>
                </p:cNvPr>
                <p:cNvSpPr txBox="1"/>
                <p:nvPr/>
              </p:nvSpPr>
              <p:spPr>
                <a:xfrm>
                  <a:off x="5582651" y="5434418"/>
                  <a:ext cx="236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857B92C-51E3-B34E-BA51-9D6FD53D3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651" y="5434418"/>
                  <a:ext cx="2364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500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04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9557FB-3A53-430A-B723-590834F32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82550" indent="0">
                  <a:lnSpc>
                    <a:spcPct val="102699"/>
                  </a:lnSpc>
                  <a:spcBef>
                    <a:spcPts val="55"/>
                  </a:spcBef>
                  <a:buNone/>
                </a:pPr>
                <a:r>
                  <a:rPr lang="zh-CN" altLang="en-US" sz="2400" spc="-10" dirty="0">
                    <a:latin typeface="宋体"/>
                    <a:cs typeface="宋体"/>
                  </a:rPr>
                  <a:t>这道题目大部分同学都能正确完成，得到量级为</a:t>
                </a:r>
                <a14:m>
                  <m:oMath xmlns:m="http://schemas.openxmlformats.org/officeDocument/2006/math">
                    <m:r>
                      <a:rPr lang="zh-CN" altLang="en-US" sz="2400" i="1" spc="-10">
                        <a:latin typeface="Cambria Math" panose="02040503050406030204" pitchFamily="18" charset="0"/>
                        <a:cs typeface="宋体"/>
                      </a:rPr>
                      <m:t>𝑁</m:t>
                    </m:r>
                    <m:sSub>
                      <m:sSubPr>
                        <m:ctrlP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</m:ctrlPr>
                      </m:sSubPr>
                      <m:e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𝜖</m:t>
                        </m:r>
                      </m:e>
                      <m:sub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spc="-10" dirty="0">
                    <a:latin typeface="宋体"/>
                    <a:cs typeface="宋体"/>
                  </a:rPr>
                  <a:t>的误差上限。</a:t>
                </a:r>
                <a:endParaRPr lang="en-US" altLang="zh-CN" sz="2400" spc="-10" dirty="0">
                  <a:latin typeface="宋体"/>
                  <a:cs typeface="宋体"/>
                </a:endParaRPr>
              </a:p>
              <a:p>
                <a:pPr marL="0" marR="82550" indent="0">
                  <a:lnSpc>
                    <a:spcPct val="102699"/>
                  </a:lnSpc>
                  <a:spcBef>
                    <a:spcPts val="55"/>
                  </a:spcBef>
                  <a:buNone/>
                </a:pPr>
                <a:endParaRPr lang="en-US" altLang="zh-CN" sz="2400" spc="-10" dirty="0">
                  <a:latin typeface="宋体"/>
                  <a:cs typeface="宋体"/>
                </a:endParaRPr>
              </a:p>
              <a:p>
                <a:pPr marL="0" marR="82550" indent="0">
                  <a:lnSpc>
                    <a:spcPct val="102699"/>
                  </a:lnSpc>
                  <a:spcBef>
                    <a:spcPts val="55"/>
                  </a:spcBef>
                  <a:buNone/>
                </a:pPr>
                <a:r>
                  <a:rPr lang="zh-CN" altLang="en-US" sz="2400" b="1" spc="-10" dirty="0">
                    <a:latin typeface="宋体"/>
                    <a:cs typeface="宋体"/>
                  </a:rPr>
                  <a:t>常见错误：</a:t>
                </a:r>
                <a:endParaRPr lang="zh-CN" altLang="en-US" sz="2400" b="1" dirty="0">
                  <a:latin typeface="宋体"/>
                  <a:cs typeface="宋体"/>
                </a:endParaRP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spc="-10" dirty="0">
                    <a:latin typeface="宋体"/>
                    <a:cs typeface="宋体"/>
                  </a:rPr>
                  <a:t>(1)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未正确考虑求和是依次进行的，每一步的舍入误差会累积，认为误差在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</m:ctrlPr>
                      </m:sSubPr>
                      <m:e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𝜖</m:t>
                        </m:r>
                      </m:e>
                      <m:sub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spc="-10" dirty="0">
                    <a:latin typeface="宋体"/>
                    <a:cs typeface="宋体"/>
                  </a:rPr>
                  <a:t>量级。</a:t>
                </a: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spc="-10" dirty="0">
                    <a:latin typeface="宋体"/>
                    <a:cs typeface="宋体"/>
                  </a:rPr>
                  <a:t>(2)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得到求和的相对误差是</a:t>
                </a:r>
                <a14:m>
                  <m:oMath xmlns:m="http://schemas.openxmlformats.org/officeDocument/2006/math">
                    <m:r>
                      <a:rPr lang="zh-CN" altLang="en-US" sz="2400" i="1" spc="-10">
                        <a:latin typeface="Cambria Math" panose="02040503050406030204" pitchFamily="18" charset="0"/>
                        <a:cs typeface="宋体"/>
                      </a:rPr>
                      <m:t>𝑁</m:t>
                    </m:r>
                    <m:sSub>
                      <m:sSubPr>
                        <m:ctrlP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</m:ctrlPr>
                      </m:sSubPr>
                      <m:e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𝜖</m:t>
                        </m:r>
                      </m:e>
                      <m:sub>
                        <m:r>
                          <a:rPr lang="en-US" altLang="zh-CN" sz="2400" i="1" spc="-10">
                            <a:latin typeface="Cambria Math" panose="02040503050406030204" pitchFamily="18" charset="0"/>
                            <a:cs typeface="宋体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/>
                    <a:cs typeface="宋体"/>
                  </a:rPr>
                  <a:t>后，认为平均值相对误差为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endParaRPr lang="en-US" altLang="zh-CN" sz="2400" dirty="0"/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宋体"/>
                    <a:cs typeface="宋体"/>
                  </a:rPr>
                  <a:t>评分标准：</a:t>
                </a:r>
                <a:endParaRPr lang="en-US" altLang="zh-CN" sz="2400" dirty="0">
                  <a:solidFill>
                    <a:srgbClr val="FF0000"/>
                  </a:solidFill>
                  <a:latin typeface="宋体"/>
                  <a:cs typeface="宋体"/>
                </a:endParaRP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(1)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推导正确，解释合理，得到正确的量级</a:t>
                </a:r>
                <a14:m>
                  <m:oMath xmlns:m="http://schemas.openxmlformats.org/officeDocument/2006/math">
                    <m:r>
                      <a:rPr lang="zh-CN" altLang="en-US" sz="2400" b="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宋体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宋体"/>
                          </a:rPr>
                        </m:ctrlPr>
                      </m:sSubPr>
                      <m:e>
                        <m:r>
                          <a:rPr lang="en-US" altLang="zh-CN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宋体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宋体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：满分</a:t>
                </a:r>
                <a:endParaRPr lang="en-US" altLang="zh-CN" sz="2400" dirty="0">
                  <a:solidFill>
                    <a:schemeClr val="tx1"/>
                  </a:solidFill>
                  <a:latin typeface="宋体"/>
                  <a:cs typeface="宋体"/>
                </a:endParaRP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(2)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推导正确，但没有化简，或结果计算错误：扣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分</a:t>
                </a:r>
                <a:endParaRPr lang="en-US" altLang="zh-CN" sz="2400" dirty="0">
                  <a:solidFill>
                    <a:schemeClr val="tx1"/>
                  </a:solidFill>
                  <a:latin typeface="宋体"/>
                  <a:cs typeface="宋体"/>
                </a:endParaRP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(3)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结果正确，但缺少必要的过程和说明：扣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3-5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分</a:t>
                </a:r>
                <a:endParaRPr lang="en-US" altLang="zh-CN" sz="2400" dirty="0">
                  <a:solidFill>
                    <a:schemeClr val="tx1"/>
                  </a:solidFill>
                  <a:latin typeface="宋体"/>
                  <a:cs typeface="宋体"/>
                </a:endParaRPr>
              </a:p>
              <a:p>
                <a:pPr marL="0" marR="13335" indent="0" algn="just">
                  <a:lnSpc>
                    <a:spcPct val="1026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(4)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推导错误，量级错误：扣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6-8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/>
                    <a:cs typeface="宋体"/>
                  </a:rPr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9557FB-3A53-430A-B723-590834F32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3"/>
                <a:stretch>
                  <a:fillRect l="-754" t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">
            <a:extLst>
              <a:ext uri="{FF2B5EF4-FFF2-40B4-BE49-F238E27FC236}">
                <a16:creationId xmlns:a16="http://schemas.microsoft.com/office/drawing/2014/main" id="{343A8096-9C91-41AE-9C0B-B6179E471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556" y="159191"/>
            <a:ext cx="2425831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4000" spc="25" dirty="0">
                <a:latin typeface="+mn-lt"/>
              </a:rPr>
              <a:t>1.</a:t>
            </a:r>
            <a:r>
              <a:rPr sz="4000" spc="-245" dirty="0">
                <a:latin typeface="+mn-lt"/>
              </a:rPr>
              <a:t> </a:t>
            </a:r>
            <a:r>
              <a:rPr sz="4000" spc="75" dirty="0">
                <a:latin typeface="+mn-lt"/>
                <a:cs typeface="Calibri"/>
              </a:rPr>
              <a:t>(a)</a:t>
            </a:r>
            <a:endParaRPr sz="4000" spc="2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61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B7D6D2B-9E73-444B-A50F-354BE8F40661}"/>
              </a:ext>
            </a:extLst>
          </p:cNvPr>
          <p:cNvSpPr txBox="1">
            <a:spLocks/>
          </p:cNvSpPr>
          <p:nvPr/>
        </p:nvSpPr>
        <p:spPr>
          <a:xfrm>
            <a:off x="461059" y="396305"/>
            <a:ext cx="1315490" cy="44820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2800" spc="-265" dirty="0">
                <a:latin typeface="+mn-lt"/>
              </a:rPr>
              <a:t>1.</a:t>
            </a:r>
            <a:r>
              <a:rPr lang="zh-CN" altLang="en-US" sz="2800" spc="-265" dirty="0">
                <a:latin typeface="+mn-lt"/>
              </a:rPr>
              <a:t> </a:t>
            </a:r>
            <a:r>
              <a:rPr lang="en-US" altLang="zh-CN" sz="2800" spc="75" dirty="0">
                <a:latin typeface="+mn-lt"/>
                <a:cs typeface="Calibri"/>
              </a:rPr>
              <a:t>(b)</a:t>
            </a:r>
            <a:endParaRPr lang="zh-CN" altLang="en-US" sz="2800" spc="25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16010-1623-49FE-8047-0C89E1F5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36" y="712996"/>
            <a:ext cx="6736080" cy="263027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8842651-C79C-43C4-9FD2-F9D4A572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007" y="3731916"/>
            <a:ext cx="5257800" cy="254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稳定性：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）避免大数相消现象的出现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）避免出现上溢或下溢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）避免大数吃掉小数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）尽量减少运算次数</a:t>
            </a:r>
            <a:endParaRPr lang="en-US" altLang="zh-CN" sz="2600" dirty="0"/>
          </a:p>
          <a:p>
            <a:endParaRPr lang="zh-CN" altLang="en-US" sz="26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D3BA7A8-1242-4CF5-8F14-2EDAC93066E8}"/>
              </a:ext>
            </a:extLst>
          </p:cNvPr>
          <p:cNvSpPr txBox="1">
            <a:spLocks/>
          </p:cNvSpPr>
          <p:nvPr/>
        </p:nvSpPr>
        <p:spPr>
          <a:xfrm>
            <a:off x="6397619" y="3731915"/>
            <a:ext cx="5853193" cy="254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/>
              <a:t>准确性：</a:t>
            </a:r>
            <a:endParaRPr lang="en-US" altLang="zh-CN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）问题的病态性</a:t>
            </a:r>
            <a:endParaRPr lang="en-US" altLang="zh-CN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）算法稳定性，避免误差扩大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）定性分析控制舍入误差</a:t>
            </a:r>
          </a:p>
        </p:txBody>
      </p:sp>
    </p:spTree>
    <p:extLst>
      <p:ext uri="{BB962C8B-B14F-4D97-AF65-F5344CB8AC3E}">
        <p14:creationId xmlns:p14="http://schemas.microsoft.com/office/powerpoint/2010/main" val="42685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8DCFA-E7BC-47A3-99B1-EF1677BC0B69}"/>
                  </a:ext>
                </a:extLst>
              </p:cNvPr>
              <p:cNvSpPr txBox="1"/>
              <p:nvPr/>
            </p:nvSpPr>
            <p:spPr>
              <a:xfrm>
                <a:off x="977699" y="855400"/>
                <a:ext cx="10236601" cy="446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700">
                  <a:lnSpc>
                    <a:spcPct val="150000"/>
                  </a:lnSpc>
                  <a:spcBef>
                    <a:spcPts val="35"/>
                  </a:spcBef>
                </a:pPr>
                <a:r>
                  <a:rPr lang="zh-CN" altLang="en-US" sz="2400" spc="-10" dirty="0">
                    <a:solidFill>
                      <a:srgbClr val="FF0000"/>
                    </a:solidFill>
                    <a:latin typeface="宋体"/>
                    <a:cs typeface="宋体"/>
                  </a:rPr>
                  <a:t>定性分析：</a:t>
                </a:r>
                <a:endParaRPr lang="en-US" altLang="zh-CN" sz="2400" dirty="0">
                  <a:solidFill>
                    <a:srgbClr val="FF0000"/>
                  </a:solidFill>
                  <a:latin typeface="宋体"/>
                  <a:cs typeface="宋体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35"/>
                  </a:spcBef>
                </a:pPr>
                <a:r>
                  <a:rPr lang="en-US" altLang="zh-CN" sz="2400" spc="-10" dirty="0">
                    <a:latin typeface="宋体"/>
                    <a:cs typeface="宋体"/>
                  </a:rPr>
                  <a:t>(1)</a:t>
                </a:r>
                <a:r>
                  <a:rPr lang="zh-CN" altLang="en-US" sz="2400" spc="-10" dirty="0">
                    <a:solidFill>
                      <a:srgbClr val="FF0000"/>
                    </a:solidFill>
                    <a:latin typeface="宋体"/>
                    <a:cs typeface="宋体"/>
                  </a:rPr>
                  <a:t>小数累加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：累加过程中，绝对误差大小正比于求和项的大小，第一个公式求和项正比于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 spc="-1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pc="-1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spc="-1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/>
                    <a:cs typeface="宋体"/>
                  </a:rPr>
                  <a:t>第二个公式正比于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宋体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宋体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宋体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宋体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宋体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宋体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宋体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宋体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/>
                    <a:cs typeface="宋体"/>
                  </a:rPr>
                  <a:t>一般情况下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 spc="-1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pc="-1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pc="-10" dirty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 spc="-1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spc="-1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/>
                    <a:cs typeface="宋体"/>
                  </a:rPr>
                  <a:t>所以第二个公式准确；</a:t>
                </a:r>
                <a:endParaRPr lang="en-US" altLang="zh-CN" sz="2400" dirty="0">
                  <a:latin typeface="宋体"/>
                  <a:cs typeface="宋体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35"/>
                  </a:spcBef>
                </a:pPr>
                <a:r>
                  <a:rPr lang="en-US" altLang="zh-CN" sz="2400" spc="-10" dirty="0">
                    <a:latin typeface="宋体"/>
                    <a:cs typeface="宋体"/>
                  </a:rPr>
                  <a:t>(2)</a:t>
                </a:r>
                <a:r>
                  <a:rPr lang="zh-CN" altLang="en-US" sz="2400" spc="-10" dirty="0">
                    <a:solidFill>
                      <a:srgbClr val="FF0000"/>
                    </a:solidFill>
                    <a:latin typeface="宋体"/>
                    <a:cs typeface="宋体"/>
                  </a:rPr>
                  <a:t>大数相减：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第一个公式中相减的两项量级上远大于方差本身，造成大数相减的误差。</a:t>
                </a:r>
                <a:endParaRPr lang="en-US" altLang="zh-CN" sz="2400" spc="-10" dirty="0">
                  <a:latin typeface="宋体"/>
                  <a:cs typeface="宋体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35"/>
                  </a:spcBef>
                </a:pPr>
                <a:r>
                  <a:rPr lang="en-US" altLang="zh-CN" sz="2400" spc="-10" dirty="0">
                    <a:latin typeface="宋体"/>
                    <a:cs typeface="宋体"/>
                  </a:rPr>
                  <a:t>(3)</a:t>
                </a:r>
                <a:r>
                  <a:rPr lang="zh-CN" altLang="en-US" sz="2400" spc="-10" dirty="0">
                    <a:solidFill>
                      <a:srgbClr val="FF0000"/>
                    </a:solidFill>
                    <a:latin typeface="宋体"/>
                    <a:cs typeface="宋体"/>
                  </a:rPr>
                  <a:t>平均值的误差相消：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在公式</a:t>
                </a:r>
                <a:r>
                  <a:rPr lang="en-US" altLang="zh-CN" sz="2400" spc="-10" dirty="0">
                    <a:latin typeface="宋体"/>
                    <a:cs typeface="宋体"/>
                  </a:rPr>
                  <a:t>2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的计算中，实际上在累加过程中，平均值的误差会发生相消，所以不会增大误差；相反，公式</a:t>
                </a:r>
                <a:r>
                  <a:rPr lang="en-US" altLang="zh-CN" sz="2400" spc="-10" dirty="0">
                    <a:latin typeface="宋体"/>
                    <a:cs typeface="宋体"/>
                  </a:rPr>
                  <a:t>1</a:t>
                </a:r>
                <a:r>
                  <a:rPr lang="zh-CN" altLang="en-US" sz="2400" spc="-10" dirty="0">
                    <a:latin typeface="宋体"/>
                    <a:cs typeface="宋体"/>
                  </a:rPr>
                  <a:t>平均值的误差不会消失。</a:t>
                </a:r>
                <a:endParaRPr lang="en-US" altLang="zh-CN" sz="2400" spc="-10" dirty="0">
                  <a:latin typeface="宋体"/>
                  <a:cs typeface="宋体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8DCFA-E7BC-47A3-99B1-EF1677BC0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99" y="855400"/>
                <a:ext cx="10236601" cy="4461799"/>
              </a:xfrm>
              <a:prstGeom prst="rect">
                <a:avLst/>
              </a:prstGeom>
              <a:blipFill>
                <a:blip r:embed="rId2"/>
                <a:stretch>
                  <a:fillRect l="-743" r="-2104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17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921AB6-3C19-4885-8628-61FE9FD0472B}"/>
              </a:ext>
            </a:extLst>
          </p:cNvPr>
          <p:cNvSpPr txBox="1">
            <a:spLocks/>
          </p:cNvSpPr>
          <p:nvPr/>
        </p:nvSpPr>
        <p:spPr>
          <a:xfrm>
            <a:off x="554578" y="232837"/>
            <a:ext cx="1315490" cy="44820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2800" spc="-265" dirty="0">
                <a:latin typeface="+mn-lt"/>
              </a:rPr>
              <a:t>1.</a:t>
            </a:r>
            <a:r>
              <a:rPr lang="zh-CN" altLang="en-US" sz="2800" spc="-265" dirty="0">
                <a:latin typeface="+mn-lt"/>
              </a:rPr>
              <a:t> </a:t>
            </a:r>
            <a:r>
              <a:rPr lang="en-US" altLang="zh-CN" sz="2800" spc="75" dirty="0">
                <a:latin typeface="+mn-lt"/>
                <a:cs typeface="Calibri"/>
              </a:rPr>
              <a:t>(b)</a:t>
            </a:r>
            <a:endParaRPr lang="zh-CN" altLang="en-US" sz="2800" spc="25" dirty="0">
              <a:latin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F0E92D8-44D9-497F-85B0-CFC347A4E6EE}"/>
              </a:ext>
            </a:extLst>
          </p:cNvPr>
          <p:cNvSpPr/>
          <p:nvPr/>
        </p:nvSpPr>
        <p:spPr>
          <a:xfrm>
            <a:off x="1789245" y="1426856"/>
            <a:ext cx="8613510" cy="477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011DA8-21D9-7F48-825F-F3FBE78B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264"/>
            <a:ext cx="5429584" cy="13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1CB18A0-A049-4D69-9B71-1F16448EC272}"/>
              </a:ext>
            </a:extLst>
          </p:cNvPr>
          <p:cNvSpPr/>
          <p:nvPr/>
        </p:nvSpPr>
        <p:spPr>
          <a:xfrm>
            <a:off x="1665766" y="798425"/>
            <a:ext cx="8860468" cy="4656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9A8C339-47C1-4DA5-BB2A-6814A29659F1}"/>
              </a:ext>
            </a:extLst>
          </p:cNvPr>
          <p:cNvSpPr txBox="1">
            <a:spLocks/>
          </p:cNvSpPr>
          <p:nvPr/>
        </p:nvSpPr>
        <p:spPr>
          <a:xfrm>
            <a:off x="554578" y="232837"/>
            <a:ext cx="1315490" cy="44820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2800" spc="-265" dirty="0">
                <a:latin typeface="+mn-lt"/>
              </a:rPr>
              <a:t>1.</a:t>
            </a:r>
            <a:r>
              <a:rPr lang="zh-CN" altLang="en-US" sz="2800" spc="-265" dirty="0">
                <a:latin typeface="+mn-lt"/>
              </a:rPr>
              <a:t> </a:t>
            </a:r>
            <a:r>
              <a:rPr lang="en-US" altLang="zh-CN" sz="2800" spc="75" dirty="0">
                <a:latin typeface="+mn-lt"/>
                <a:cs typeface="Calibri"/>
              </a:rPr>
              <a:t>(b)</a:t>
            </a:r>
            <a:endParaRPr lang="zh-CN" altLang="en-US" sz="2800" spc="25" dirty="0">
              <a:latin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680EB-9E73-475C-96C1-5DE6E1D4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B2D3-0289-4224-A4BB-40F09C58AD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46F73C8-BE64-46F2-8913-56F67F27A462}"/>
              </a:ext>
            </a:extLst>
          </p:cNvPr>
          <p:cNvSpPr txBox="1">
            <a:spLocks/>
          </p:cNvSpPr>
          <p:nvPr/>
        </p:nvSpPr>
        <p:spPr>
          <a:xfrm>
            <a:off x="554578" y="232837"/>
            <a:ext cx="1315490" cy="448200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2800" spc="-265" dirty="0">
                <a:latin typeface="+mn-lt"/>
              </a:rPr>
              <a:t>1.</a:t>
            </a:r>
            <a:r>
              <a:rPr lang="zh-CN" altLang="en-US" sz="2800" spc="-265" dirty="0">
                <a:latin typeface="+mn-lt"/>
              </a:rPr>
              <a:t> </a:t>
            </a:r>
            <a:r>
              <a:rPr lang="en-US" altLang="zh-CN" sz="2800" spc="75" dirty="0">
                <a:latin typeface="+mn-lt"/>
                <a:cs typeface="Calibri"/>
              </a:rPr>
              <a:t>(b)</a:t>
            </a:r>
            <a:endParaRPr lang="zh-CN" altLang="en-US" sz="2800" spc="25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7">
                <a:extLst>
                  <a:ext uri="{FF2B5EF4-FFF2-40B4-BE49-F238E27FC236}">
                    <a16:creationId xmlns:a16="http://schemas.microsoft.com/office/drawing/2014/main" id="{CBCCA29B-F701-4393-BB87-C43203F19477}"/>
                  </a:ext>
                </a:extLst>
              </p:cNvPr>
              <p:cNvSpPr txBox="1"/>
              <p:nvPr/>
            </p:nvSpPr>
            <p:spPr>
              <a:xfrm>
                <a:off x="1102043" y="965728"/>
                <a:ext cx="10078575" cy="40081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>
                  <a:spcBef>
                    <a:spcPts val="35"/>
                  </a:spcBef>
                </a:pPr>
                <a:r>
                  <a:rPr lang="zh-CN" altLang="en-US" sz="2000" b="1" spc="-10" dirty="0">
                    <a:cs typeface="宋体"/>
                  </a:rPr>
                  <a:t>常见错误</a:t>
                </a:r>
                <a:r>
                  <a:rPr lang="zh-CN" altLang="en-US" sz="2000" b="1" spc="-130" dirty="0">
                    <a:cs typeface="宋体"/>
                  </a:rPr>
                  <a:t>：</a:t>
                </a: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也是从大数相消的角度考虑，认为公式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2</a:t>
                </a: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中产生多次大数相消过程，误差更大。</a:t>
                </a:r>
                <a:endParaRPr lang="en-US" altLang="zh-CN" sz="2000" spc="-20" dirty="0">
                  <a:solidFill>
                    <a:prstClr val="black"/>
                  </a:solidFill>
                  <a:cs typeface="宋体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认为公式</a:t>
                </a:r>
                <a:r>
                  <a:rPr lang="en-US" altLang="zh-CN" sz="2000" spc="-20" dirty="0">
                    <a:solidFill>
                      <a:prstClr val="black"/>
                    </a:solidFill>
                    <a:cs typeface="宋体"/>
                  </a:rPr>
                  <a:t>1</a:t>
                </a:r>
                <a:r>
                  <a:rPr lang="zh-CN" altLang="en-US" sz="2000" spc="-20" dirty="0">
                    <a:solidFill>
                      <a:prstClr val="black"/>
                    </a:solidFill>
                    <a:cs typeface="宋体"/>
                  </a:rPr>
                  <a:t>所需的加减法运算次数更少，因而误差更小。</a:t>
                </a:r>
                <a:endParaRPr lang="en-US" altLang="zh-CN" sz="2000" spc="-20" dirty="0">
                  <a:solidFill>
                    <a:prstClr val="black"/>
                  </a:solidFill>
                  <a:cs typeface="宋体"/>
                </a:endParaRPr>
              </a:p>
              <a:p>
                <a:pPr marL="12700">
                  <a:spcBef>
                    <a:spcPts val="35"/>
                  </a:spcBef>
                </a:pP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12700">
                  <a:spcBef>
                    <a:spcPts val="35"/>
                  </a:spcBef>
                </a:pPr>
                <a:r>
                  <a:rPr lang="zh-CN" altLang="en-US" sz="2000" b="1" spc="-10" dirty="0">
                    <a:solidFill>
                      <a:srgbClr val="FF0000"/>
                    </a:solidFill>
                    <a:cs typeface="Tahoma"/>
                  </a:rPr>
                  <a:t>评分标准：</a:t>
                </a:r>
                <a:endParaRPr lang="en-US" altLang="zh-CN" sz="2000" b="1" spc="-10" dirty="0">
                  <a:solidFill>
                    <a:srgbClr val="FF0000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提出三种解释中的至少一种，结论正确（定量推导不做要求）：满分 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分析角度正确，结论错误：扣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3-6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分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角度和结论均错误：扣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7-10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分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12700">
                  <a:spcBef>
                    <a:spcPts val="35"/>
                  </a:spcBef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其他：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有同学从条件数角度考虑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  <a:p>
                <a:pPr marL="355600" indent="-342900">
                  <a:spcBef>
                    <a:spcPts val="3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考虑极端情况：某个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-1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zh-CN" sz="2000" b="0" i="1" spc="-1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pc="-1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远大于其他数</a:t>
                </a:r>
                <a:r>
                  <a:rPr lang="en-US" altLang="zh-CN" sz="2000" spc="-10" dirty="0">
                    <a:solidFill>
                      <a:prstClr val="black"/>
                    </a:solidFill>
                    <a:cs typeface="Tahoma"/>
                  </a:rPr>
                  <a:t>——</a:t>
                </a:r>
                <a:r>
                  <a:rPr lang="zh-CN" altLang="en-US" sz="2000" spc="-10" dirty="0">
                    <a:solidFill>
                      <a:prstClr val="black"/>
                    </a:solidFill>
                    <a:cs typeface="Tahoma"/>
                  </a:rPr>
                  <a:t>统计问题，极端数据点一般舍去。</a:t>
                </a:r>
                <a:endParaRPr lang="en-US" altLang="zh-CN" sz="2000" spc="-10" dirty="0">
                  <a:solidFill>
                    <a:prstClr val="black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5" name="object 37">
                <a:extLst>
                  <a:ext uri="{FF2B5EF4-FFF2-40B4-BE49-F238E27FC236}">
                    <a16:creationId xmlns:a16="http://schemas.microsoft.com/office/drawing/2014/main" id="{CBCCA29B-F701-4393-BB87-C43203F1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43" y="965728"/>
                <a:ext cx="10078575" cy="4008149"/>
              </a:xfrm>
              <a:prstGeom prst="rect">
                <a:avLst/>
              </a:prstGeom>
              <a:blipFill>
                <a:blip r:embed="rId2"/>
                <a:stretch>
                  <a:fillRect l="-1384" t="-1577" b="-2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1533</Words>
  <Application>Microsoft Office PowerPoint</Application>
  <PresentationFormat>宽屏</PresentationFormat>
  <Paragraphs>200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Calibri</vt:lpstr>
      <vt:lpstr>Cambria</vt:lpstr>
      <vt:lpstr>Cambria Math</vt:lpstr>
      <vt:lpstr>Garamond</vt:lpstr>
      <vt:lpstr>Times New Roman</vt:lpstr>
      <vt:lpstr>Office 主题​​</vt:lpstr>
      <vt:lpstr>计算物理学第一次习题课</vt:lpstr>
      <vt:lpstr>1. 数值误差的避免</vt:lpstr>
      <vt:lpstr>1. (a)</vt:lpstr>
      <vt:lpstr>1. (a)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矩阵的模与条件数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计算物理学第一次习题课</dc:title>
  <dc:creator>wangtong</dc:creator>
  <cp:lastModifiedBy>wu xinan</cp:lastModifiedBy>
  <cp:revision>93</cp:revision>
  <dcterms:created xsi:type="dcterms:W3CDTF">2020-10-26T05:37:10Z</dcterms:created>
  <dcterms:modified xsi:type="dcterms:W3CDTF">2020-10-31T15:52:26Z</dcterms:modified>
</cp:coreProperties>
</file>