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89" r:id="rId4"/>
    <p:sldId id="274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87" r:id="rId15"/>
    <p:sldId id="275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785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 autoAdjust="0"/>
    <p:restoredTop sz="96366" autoAdjust="0"/>
  </p:normalViewPr>
  <p:slideViewPr>
    <p:cSldViewPr snapToGrid="0" showGuides="1">
      <p:cViewPr varScale="1">
        <p:scale>
          <a:sx n="114" d="100"/>
          <a:sy n="114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914862" y="2299851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固体物理第一次习题课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13" name="TextBox 89">
            <a:extLst>
              <a:ext uri="{FF2B5EF4-FFF2-40B4-BE49-F238E27FC236}">
                <a16:creationId xmlns:a16="http://schemas.microsoft.com/office/drawing/2014/main" id="{1B688D8C-B0E9-45E3-B506-4FB60381A1C0}"/>
              </a:ext>
            </a:extLst>
          </p:cNvPr>
          <p:cNvSpPr txBox="1"/>
          <p:nvPr/>
        </p:nvSpPr>
        <p:spPr>
          <a:xfrm>
            <a:off x="7785011" y="47672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许润哲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18E800-D65A-4F08-A697-0D4392B9D20B}"/>
              </a:ext>
            </a:extLst>
          </p:cNvPr>
          <p:cNvCxnSpPr/>
          <p:nvPr/>
        </p:nvCxnSpPr>
        <p:spPr>
          <a:xfrm>
            <a:off x="7079053" y="468489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17E9446-24F4-4BE9-9462-053FA2F62307}"/>
              </a:ext>
            </a:extLst>
          </p:cNvPr>
          <p:cNvSpPr/>
          <p:nvPr/>
        </p:nvSpPr>
        <p:spPr>
          <a:xfrm>
            <a:off x="137613" y="6221950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90">
            <a:extLst>
              <a:ext uri="{FF2B5EF4-FFF2-40B4-BE49-F238E27FC236}">
                <a16:creationId xmlns:a16="http://schemas.microsoft.com/office/drawing/2014/main" id="{2FB135B4-1D58-470E-B428-E7F7285FB4EA}"/>
              </a:ext>
            </a:extLst>
          </p:cNvPr>
          <p:cNvSpPr txBox="1"/>
          <p:nvPr/>
        </p:nvSpPr>
        <p:spPr>
          <a:xfrm>
            <a:off x="1160973" y="5228935"/>
            <a:ext cx="7732034" cy="107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ID: 2019311455</a:t>
            </a: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Tel: 18963552083</a:t>
            </a: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Date: 2020/04/10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F3F9BE-43B3-47BF-8215-EEFADE701606}"/>
              </a:ext>
            </a:extLst>
          </p:cNvPr>
          <p:cNvCxnSpPr/>
          <p:nvPr/>
        </p:nvCxnSpPr>
        <p:spPr>
          <a:xfrm>
            <a:off x="137613" y="6638518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70687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6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离子晶体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，长波长</a:t>
            </a:r>
            <a:r>
              <a:rPr lang="en-US" altLang="zh-CN" b="1" dirty="0">
                <a:solidFill>
                  <a:schemeClr val="bg1"/>
                </a:solidFill>
              </a:rPr>
              <a:t>LO</a:t>
            </a:r>
            <a:r>
              <a:rPr lang="zh-CN" altLang="en-US" b="1" dirty="0">
                <a:solidFill>
                  <a:schemeClr val="bg1"/>
                </a:solidFill>
              </a:rPr>
              <a:t>振动频率</a:t>
            </a:r>
            <a:r>
              <a:rPr lang="en-US" altLang="zh-CN" b="1" dirty="0" err="1">
                <a:solidFill>
                  <a:schemeClr val="bg1"/>
                </a:solidFill>
              </a:rPr>
              <a:t>ω_LO</a:t>
            </a:r>
            <a:r>
              <a:rPr lang="en-US" altLang="zh-CN" b="1" dirty="0">
                <a:solidFill>
                  <a:schemeClr val="bg1"/>
                </a:solidFill>
              </a:rPr>
              <a:t> (A)</a:t>
            </a:r>
            <a:r>
              <a:rPr lang="zh-CN" altLang="en-US" b="1" dirty="0">
                <a:solidFill>
                  <a:schemeClr val="bg1"/>
                </a:solidFill>
              </a:rPr>
              <a:t>，长波长</a:t>
            </a:r>
            <a:r>
              <a:rPr lang="en-US" altLang="zh-CN" b="1" dirty="0">
                <a:solidFill>
                  <a:schemeClr val="bg1"/>
                </a:solidFill>
              </a:rPr>
              <a:t>TO</a:t>
            </a:r>
            <a:r>
              <a:rPr lang="zh-CN" altLang="en-US" b="1" dirty="0">
                <a:solidFill>
                  <a:schemeClr val="bg1"/>
                </a:solidFill>
              </a:rPr>
              <a:t>振动频率</a:t>
            </a:r>
            <a:r>
              <a:rPr lang="en-US" altLang="zh-CN" b="1" dirty="0" err="1">
                <a:solidFill>
                  <a:schemeClr val="bg1"/>
                </a:solidFill>
              </a:rPr>
              <a:t>ω_TO</a:t>
            </a:r>
            <a:r>
              <a:rPr lang="en-US" altLang="zh-CN" b="1" dirty="0">
                <a:solidFill>
                  <a:schemeClr val="bg1"/>
                </a:solidFill>
              </a:rPr>
              <a:t> (A)</a:t>
            </a:r>
            <a:r>
              <a:rPr lang="zh-CN" altLang="en-US" b="1" dirty="0">
                <a:solidFill>
                  <a:schemeClr val="bg1"/>
                </a:solidFill>
              </a:rPr>
              <a:t>，静介电常数</a:t>
            </a:r>
            <a:r>
              <a:rPr lang="en-US" altLang="zh-CN" b="1" dirty="0">
                <a:solidFill>
                  <a:schemeClr val="bg1"/>
                </a:solidFill>
              </a:rPr>
              <a:t>ε_0 (A)</a:t>
            </a:r>
            <a:r>
              <a:rPr lang="zh-CN" altLang="en-US" b="1" dirty="0">
                <a:solidFill>
                  <a:schemeClr val="bg1"/>
                </a:solidFill>
              </a:rPr>
              <a:t>。半无穷大的离子晶体表面位于</a:t>
            </a:r>
            <a:r>
              <a:rPr lang="en-US" altLang="zh-CN" b="1" dirty="0">
                <a:solidFill>
                  <a:schemeClr val="bg1"/>
                </a:solidFill>
              </a:rPr>
              <a:t>z=0</a:t>
            </a:r>
            <a:r>
              <a:rPr lang="zh-CN" altLang="en-US" b="1" dirty="0">
                <a:solidFill>
                  <a:schemeClr val="bg1"/>
                </a:solidFill>
              </a:rPr>
              <a:t>处，</a:t>
            </a:r>
            <a:r>
              <a:rPr lang="en-US" altLang="zh-CN" b="1" dirty="0">
                <a:solidFill>
                  <a:schemeClr val="bg1"/>
                </a:solidFill>
              </a:rPr>
              <a:t>z&lt;0</a:t>
            </a:r>
            <a:r>
              <a:rPr lang="zh-CN" altLang="en-US" b="1" dirty="0">
                <a:solidFill>
                  <a:schemeClr val="bg1"/>
                </a:solidFill>
              </a:rPr>
              <a:t>为离子晶体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z&gt;0</a:t>
            </a:r>
            <a:r>
              <a:rPr lang="zh-CN" altLang="en-US" b="1" dirty="0">
                <a:solidFill>
                  <a:schemeClr val="bg1"/>
                </a:solidFill>
              </a:rPr>
              <a:t>为真空。利用黄方程和电磁边界条件求离子晶体表面光学振动模。（注：电磁边界条件为跨越边界时，电场切向方向分量连续，电位移纵向方向分量连续。）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64083F-5076-41C0-8C07-A96007776331}"/>
                  </a:ext>
                </a:extLst>
              </p:cNvPr>
              <p:cNvSpPr/>
              <p:nvPr/>
            </p:nvSpPr>
            <p:spPr>
              <a:xfrm>
                <a:off x="161925" y="3003512"/>
                <a:ext cx="8496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表面模在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z</a:t>
                </a:r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方向是衰减的（倏逝波），选取波矢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y</a:t>
                </a:r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方向，可以将电场表示为：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64083F-5076-41C0-8C07-A96007776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3003512"/>
                <a:ext cx="8496300" cy="369332"/>
              </a:xfrm>
              <a:prstGeom prst="rect">
                <a:avLst/>
              </a:prstGeom>
              <a:blipFill>
                <a:blip r:embed="rId3"/>
                <a:stretch>
                  <a:fillRect l="-646" t="-1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4762EB-4A99-43E4-84F3-454BB3D3ADE2}"/>
                  </a:ext>
                </a:extLst>
              </p:cNvPr>
              <p:cNvSpPr/>
              <p:nvPr/>
            </p:nvSpPr>
            <p:spPr>
              <a:xfrm>
                <a:off x="161925" y="2907881"/>
                <a:ext cx="4572000" cy="14299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4762EB-4A99-43E4-84F3-454BB3D3A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2907881"/>
                <a:ext cx="4572000" cy="1429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A58A08-C9C3-422F-BF27-C6E8F76FD053}"/>
                  </a:ext>
                </a:extLst>
              </p:cNvPr>
              <p:cNvSpPr/>
              <p:nvPr/>
            </p:nvSpPr>
            <p:spPr>
              <a:xfrm>
                <a:off x="4572834" y="3344236"/>
                <a:ext cx="4246482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A58A08-C9C3-422F-BF27-C6E8F76FD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834" y="3344236"/>
                <a:ext cx="4246482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E15D56D-D26D-4BB3-811C-03EB1329767E}"/>
                  </a:ext>
                </a:extLst>
              </p:cNvPr>
              <p:cNvSpPr/>
              <p:nvPr/>
            </p:nvSpPr>
            <p:spPr>
              <a:xfrm>
                <a:off x="161925" y="4311919"/>
                <a:ext cx="563282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Maxwell</a:t>
                </a:r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𝜔𝜇</m:t>
                    </m:r>
                    <m:acc>
                      <m:accPr>
                        <m:chr m:val="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，带入电场表达式有：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E15D56D-D26D-4BB3-811C-03EB13297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4311919"/>
                <a:ext cx="5632824" cy="402931"/>
              </a:xfrm>
              <a:prstGeom prst="rect">
                <a:avLst/>
              </a:prstGeom>
              <a:blipFill>
                <a:blip r:embed="rId6"/>
                <a:stretch>
                  <a:fillRect l="-974" t="-3030" r="-43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A47BF5-777A-4DD4-8C4E-06506987DB3E}"/>
                  </a:ext>
                </a:extLst>
              </p:cNvPr>
              <p:cNvSpPr/>
              <p:nvPr/>
            </p:nvSpPr>
            <p:spPr>
              <a:xfrm>
                <a:off x="460843" y="4607196"/>
                <a:ext cx="1987082" cy="65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𝜔𝜇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A47BF5-777A-4DD4-8C4E-06506987D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3" y="4607196"/>
                <a:ext cx="1987082" cy="656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325EE73-5779-4490-86B9-100532480876}"/>
                  </a:ext>
                </a:extLst>
              </p:cNvPr>
              <p:cNvSpPr/>
              <p:nvPr/>
            </p:nvSpPr>
            <p:spPr>
              <a:xfrm>
                <a:off x="2606372" y="4644260"/>
                <a:ext cx="2235805" cy="65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𝜔𝜇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325EE73-5779-4490-86B9-10053248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72" y="4644260"/>
                <a:ext cx="2235805" cy="656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E4B1A8C-9719-4AA6-B096-00F4545E1F40}"/>
                  </a:ext>
                </a:extLst>
              </p:cNvPr>
              <p:cNvSpPr/>
              <p:nvPr/>
            </p:nvSpPr>
            <p:spPr>
              <a:xfrm>
                <a:off x="42762" y="5300402"/>
                <a:ext cx="9146809" cy="1813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连续性条件：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磁场的切向连续：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1, 2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电场的切向连续性有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</a:t>
                </a:r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电位移法向连续性：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穿过界面不改变横向波矢（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Fresnel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E4B1A8C-9719-4AA6-B096-00F4545E1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" y="5300402"/>
                <a:ext cx="9146809" cy="1813830"/>
              </a:xfrm>
              <a:prstGeom prst="rect">
                <a:avLst/>
              </a:prstGeom>
              <a:blipFill>
                <a:blip r:embed="rId9"/>
                <a:stretch>
                  <a:fillRect l="-533" t="-1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70687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6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离子晶体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，长波长</a:t>
            </a:r>
            <a:r>
              <a:rPr lang="en-US" altLang="zh-CN" b="1" dirty="0">
                <a:solidFill>
                  <a:schemeClr val="bg1"/>
                </a:solidFill>
              </a:rPr>
              <a:t>LO</a:t>
            </a:r>
            <a:r>
              <a:rPr lang="zh-CN" altLang="en-US" b="1" dirty="0">
                <a:solidFill>
                  <a:schemeClr val="bg1"/>
                </a:solidFill>
              </a:rPr>
              <a:t>振动频率</a:t>
            </a:r>
            <a:r>
              <a:rPr lang="en-US" altLang="zh-CN" b="1" dirty="0" err="1">
                <a:solidFill>
                  <a:schemeClr val="bg1"/>
                </a:solidFill>
              </a:rPr>
              <a:t>ω_LO</a:t>
            </a:r>
            <a:r>
              <a:rPr lang="en-US" altLang="zh-CN" b="1" dirty="0">
                <a:solidFill>
                  <a:schemeClr val="bg1"/>
                </a:solidFill>
              </a:rPr>
              <a:t> (A)</a:t>
            </a:r>
            <a:r>
              <a:rPr lang="zh-CN" altLang="en-US" b="1" dirty="0">
                <a:solidFill>
                  <a:schemeClr val="bg1"/>
                </a:solidFill>
              </a:rPr>
              <a:t>，长波长</a:t>
            </a:r>
            <a:r>
              <a:rPr lang="en-US" altLang="zh-CN" b="1" dirty="0">
                <a:solidFill>
                  <a:schemeClr val="bg1"/>
                </a:solidFill>
              </a:rPr>
              <a:t>TO</a:t>
            </a:r>
            <a:r>
              <a:rPr lang="zh-CN" altLang="en-US" b="1" dirty="0">
                <a:solidFill>
                  <a:schemeClr val="bg1"/>
                </a:solidFill>
              </a:rPr>
              <a:t>振动频率</a:t>
            </a:r>
            <a:r>
              <a:rPr lang="en-US" altLang="zh-CN" b="1" dirty="0" err="1">
                <a:solidFill>
                  <a:schemeClr val="bg1"/>
                </a:solidFill>
              </a:rPr>
              <a:t>ω_TO</a:t>
            </a:r>
            <a:r>
              <a:rPr lang="en-US" altLang="zh-CN" b="1" dirty="0">
                <a:solidFill>
                  <a:schemeClr val="bg1"/>
                </a:solidFill>
              </a:rPr>
              <a:t> (A)</a:t>
            </a:r>
            <a:r>
              <a:rPr lang="zh-CN" altLang="en-US" b="1" dirty="0">
                <a:solidFill>
                  <a:schemeClr val="bg1"/>
                </a:solidFill>
              </a:rPr>
              <a:t>，静介电常数</a:t>
            </a:r>
            <a:r>
              <a:rPr lang="en-US" altLang="zh-CN" b="1" dirty="0">
                <a:solidFill>
                  <a:schemeClr val="bg1"/>
                </a:solidFill>
              </a:rPr>
              <a:t>ε_0 (A)</a:t>
            </a:r>
            <a:r>
              <a:rPr lang="zh-CN" altLang="en-US" b="1" dirty="0">
                <a:solidFill>
                  <a:schemeClr val="bg1"/>
                </a:solidFill>
              </a:rPr>
              <a:t>。半无穷大的离子晶体表面位于</a:t>
            </a:r>
            <a:r>
              <a:rPr lang="en-US" altLang="zh-CN" b="1" dirty="0">
                <a:solidFill>
                  <a:schemeClr val="bg1"/>
                </a:solidFill>
              </a:rPr>
              <a:t>z=0</a:t>
            </a:r>
            <a:r>
              <a:rPr lang="zh-CN" altLang="en-US" b="1" dirty="0">
                <a:solidFill>
                  <a:schemeClr val="bg1"/>
                </a:solidFill>
              </a:rPr>
              <a:t>处，</a:t>
            </a:r>
            <a:r>
              <a:rPr lang="en-US" altLang="zh-CN" b="1" dirty="0">
                <a:solidFill>
                  <a:schemeClr val="bg1"/>
                </a:solidFill>
              </a:rPr>
              <a:t>z&lt;0</a:t>
            </a:r>
            <a:r>
              <a:rPr lang="zh-CN" altLang="en-US" b="1" dirty="0">
                <a:solidFill>
                  <a:schemeClr val="bg1"/>
                </a:solidFill>
              </a:rPr>
              <a:t>为离子晶体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z&gt;0</a:t>
            </a:r>
            <a:r>
              <a:rPr lang="zh-CN" altLang="en-US" b="1" dirty="0">
                <a:solidFill>
                  <a:schemeClr val="bg1"/>
                </a:solidFill>
              </a:rPr>
              <a:t>为真空。利用黄方程和电磁边界条件求离子晶体表面光学振动模。（注：电磁边界条件为跨越边界时，电场切向方向分量连续，电位移纵向方向分量连续。）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DAFD09-BB6B-4108-A285-28DA3664F283}"/>
                  </a:ext>
                </a:extLst>
              </p:cNvPr>
              <p:cNvSpPr/>
              <p:nvPr/>
            </p:nvSpPr>
            <p:spPr>
              <a:xfrm>
                <a:off x="254456" y="2842481"/>
                <a:ext cx="8610601" cy="1122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材料内部没有净电荷，满足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Maxwell</a:t>
                </a:r>
                <a:r>
                  <a:rPr lang="zh-CN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zh-CN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，因而有：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DAFD09-BB6B-4108-A285-28DA3664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6" y="2842481"/>
                <a:ext cx="8610601" cy="1122359"/>
              </a:xfrm>
              <a:prstGeom prst="rect">
                <a:avLst/>
              </a:prstGeom>
              <a:blipFill>
                <a:blip r:embed="rId3"/>
                <a:stretch>
                  <a:fillRect l="-637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1C30BF-3D6F-40C8-883D-E9B4354FEF5B}"/>
                  </a:ext>
                </a:extLst>
              </p:cNvPr>
              <p:cNvSpPr/>
              <p:nvPr/>
            </p:nvSpPr>
            <p:spPr>
              <a:xfrm>
                <a:off x="121106" y="3826357"/>
                <a:ext cx="9232444" cy="723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复波矢（实部传播，虚部衰减）满足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1, 2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，因而有色散关系：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1C30BF-3D6F-40C8-883D-E9B4354FE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6" y="3826357"/>
                <a:ext cx="9232444" cy="723531"/>
              </a:xfrm>
              <a:prstGeom prst="rect">
                <a:avLst/>
              </a:prstGeom>
              <a:blipFill>
                <a:blip r:embed="rId4"/>
                <a:stretch>
                  <a:fillRect l="-594" t="-1695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50D9538-01BE-4EC9-A804-14C2D24A5D6C}"/>
                  </a:ext>
                </a:extLst>
              </p:cNvPr>
              <p:cNvSpPr/>
              <p:nvPr/>
            </p:nvSpPr>
            <p:spPr>
              <a:xfrm>
                <a:off x="121106" y="4513101"/>
                <a:ext cx="8877300" cy="88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带入到无净电荷一式，忽略材料磁响应，取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50D9538-01BE-4EC9-A804-14C2D24A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6" y="4513101"/>
                <a:ext cx="8877300" cy="889026"/>
              </a:xfrm>
              <a:prstGeom prst="rect">
                <a:avLst/>
              </a:prstGeom>
              <a:blipFill>
                <a:blip r:embed="rId5"/>
                <a:stretch>
                  <a:fillRect l="-618" t="-4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FB22CF-4909-4ADF-B2BE-988D335CCA01}"/>
                  </a:ext>
                </a:extLst>
              </p:cNvPr>
              <p:cNvSpPr/>
              <p:nvPr/>
            </p:nvSpPr>
            <p:spPr>
              <a:xfrm>
                <a:off x="121106" y="5326610"/>
                <a:ext cx="8801100" cy="835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对一侧为真空，取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𝐿𝑂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𝑇𝑂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Huang’s equation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带入即可得到色散关系。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FB22CF-4909-4ADF-B2BE-988D335CC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6" y="5326610"/>
                <a:ext cx="8801100" cy="835742"/>
              </a:xfrm>
              <a:prstGeom prst="rect">
                <a:avLst/>
              </a:prstGeom>
              <a:blipFill>
                <a:blip r:embed="rId6"/>
                <a:stretch>
                  <a:fillRect l="-623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FB8C353-9398-4CCB-94F8-D2C15C12566D}"/>
              </a:ext>
            </a:extLst>
          </p:cNvPr>
          <p:cNvSpPr/>
          <p:nvPr/>
        </p:nvSpPr>
        <p:spPr>
          <a:xfrm>
            <a:off x="121106" y="6078426"/>
            <a:ext cx="9012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黄方程实质上只是引入了材料的介电响应关系，前面的求解过程和这个体系的结构有关，与具体响应细节没有关系。</a:t>
            </a:r>
          </a:p>
        </p:txBody>
      </p:sp>
    </p:spTree>
    <p:extLst>
      <p:ext uri="{BB962C8B-B14F-4D97-AF65-F5344CB8AC3E}">
        <p14:creationId xmlns:p14="http://schemas.microsoft.com/office/powerpoint/2010/main" val="3616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-13648" y="1072419"/>
            <a:ext cx="9146809" cy="460382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6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指出下列说法错误之处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BB43E1-51A1-47C8-923B-41CA384DACF2}"/>
                  </a:ext>
                </a:extLst>
              </p:cNvPr>
              <p:cNvSpPr/>
              <p:nvPr/>
            </p:nvSpPr>
            <p:spPr>
              <a:xfrm>
                <a:off x="202734" y="1661385"/>
                <a:ext cx="4629326" cy="4680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“声子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polariton 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是考虑了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格波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和电磁波耦合后新的耦合模式。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kern="1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时，低频支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r>
                      <a:rPr lang="en-US" altLang="zh-CN" sz="1600" kern="100">
                        <a:latin typeface="Cambria Math" panose="02040503050406030204" pitchFamily="18" charset="0"/>
                      </a:rPr>
                      <m:t>𝑐𝑞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600" i="1" kern="10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ra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这是低频（低于晶格振动频率）电磁波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；高频支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𝐿𝑂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，它就是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晶体中的纵光学波，是纯的振动模式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 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600" kern="10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zh-CN" sz="1600" kern="100"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kern="100"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kern="10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kern="10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kern="10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r>
                      <a:rPr lang="zh-CN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𝑐𝑞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(∞)</m:t>
                        </m:r>
                      </m:e>
                    </m:ra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，这是高频电磁波，而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是横光学波，也是纯的格波模式。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——q</a:t>
                </a:r>
                <a:r>
                  <a:rPr lang="zh-CN" altLang="en-US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较大，两者解耦。</a:t>
                </a:r>
                <a:endParaRPr lang="en-US" altLang="zh-CN" sz="1600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最主要错误在于</a:t>
                </a:r>
                <a:r>
                  <a:rPr lang="en-US" altLang="zh-CN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:r>
                  <a:rPr lang="en-US" altLang="zh-CN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的时候主要还是存在强耦合的。而</a:t>
                </a:r>
                <a:r>
                  <a:rPr lang="en-US" altLang="zh-CN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u="sng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时两种模式都是既存在电磁能又存在机械能的，不再是单纯的机械能与电磁能脱耦，有比较大的耦合。</a:t>
                </a:r>
                <a:endParaRPr lang="zh-CN" altLang="zh-CN" sz="1600" u="sng" kern="1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d. 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只有在中间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𝑐𝑞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(0)</m:t>
                        </m:r>
                      </m:e>
                    </m:ra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𝑐𝑞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(∞)</m:t>
                        </m:r>
                      </m:e>
                    </m:ra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这两根线与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𝐿𝑂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相交的区域附近，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耦合很强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，出现的是电磁波与格波的混合模式，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𝑇𝑂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𝐿𝑂</m:t>
                        </m:r>
                      </m:sub>
                    </m:sSub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之间是禁止区，在这区域中将不会有电磁波能在晶体中传播。”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6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除了短波极限下，其他区域都是耦合十分强的区域</a:t>
                </a:r>
                <a:r>
                  <a:rPr lang="zh-CN" altLang="en-US" sz="1600" kern="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BB43E1-51A1-47C8-923B-41CA384D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4" y="1661385"/>
                <a:ext cx="4629326" cy="4680127"/>
              </a:xfrm>
              <a:prstGeom prst="rect">
                <a:avLst/>
              </a:prstGeom>
              <a:blipFill>
                <a:blip r:embed="rId3"/>
                <a:stretch>
                  <a:fillRect l="-658" t="-522" r="-658" b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E748BB8-DDC3-4DBF-8C7D-A6124EB82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65" y="1661385"/>
            <a:ext cx="3413474" cy="44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70687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层状晶体的比热容。</a:t>
            </a:r>
            <a:r>
              <a:rPr lang="en-US" altLang="zh-CN" b="1" dirty="0">
                <a:solidFill>
                  <a:schemeClr val="bg1"/>
                </a:solidFill>
              </a:rPr>
              <a:t>(a)</a:t>
            </a:r>
            <a:r>
              <a:rPr lang="zh-CN" altLang="en-US" b="1" dirty="0">
                <a:solidFill>
                  <a:schemeClr val="bg1"/>
                </a:solidFill>
              </a:rPr>
              <a:t>考虑由若干个原子层构成的介电晶体，原子层间耦合为刚性耦合，即原子的运动被限制在各个平面内，试证明在德拜近似下（低温极限）其声子比热容正比于温度的平方；（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b="1" dirty="0">
                <a:solidFill>
                  <a:schemeClr val="bg1"/>
                </a:solidFill>
              </a:rPr>
              <a:t>）当层状晶体相邻原子层之间的束缚很弱时，估计在极低温度下此层状晶体比热容的趋近形式。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E9D94C-FF51-4ABF-AFEC-ACAAC2473600}"/>
              </a:ext>
            </a:extLst>
          </p:cNvPr>
          <p:cNvSpPr/>
          <p:nvPr/>
        </p:nvSpPr>
        <p:spPr>
          <a:xfrm>
            <a:off x="171450" y="2907881"/>
            <a:ext cx="8820150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(a). 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二维情形存在一个横波模式和一个纵波模式，低温极限下采用平均声速的处理方法，态密度直接写为：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304DDD7-9AEC-4343-9A8E-68DF02AC27B9}"/>
                  </a:ext>
                </a:extLst>
              </p:cNvPr>
              <p:cNvSpPr/>
              <p:nvPr/>
            </p:nvSpPr>
            <p:spPr>
              <a:xfrm>
                <a:off x="2332217" y="3412655"/>
                <a:ext cx="491814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𝑝𝑑𝑝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304DDD7-9AEC-4343-9A8E-68DF02AC2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7" y="3412655"/>
                <a:ext cx="491814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0175D-09BF-4198-8128-6760F7DA7A6E}"/>
                  </a:ext>
                </a:extLst>
              </p:cNvPr>
              <p:cNvSpPr/>
              <p:nvPr/>
            </p:nvSpPr>
            <p:spPr>
              <a:xfrm>
                <a:off x="345298" y="4091616"/>
                <a:ext cx="2852704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0175D-09BF-4198-8128-6760F7DA7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8" y="4091616"/>
                <a:ext cx="2852704" cy="712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6A1673B-16D0-491C-83BB-97FAB3EFAC45}"/>
                  </a:ext>
                </a:extLst>
              </p:cNvPr>
              <p:cNvSpPr/>
              <p:nvPr/>
            </p:nvSpPr>
            <p:spPr>
              <a:xfrm>
                <a:off x="3805502" y="4176760"/>
                <a:ext cx="1641860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6A1673B-16D0-491C-83BB-97FAB3EFA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02" y="4176760"/>
                <a:ext cx="1641860" cy="43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C70D55-6333-44B9-AF48-B4A5D938D81F}"/>
                  </a:ext>
                </a:extLst>
              </p:cNvPr>
              <p:cNvSpPr/>
              <p:nvPr/>
            </p:nvSpPr>
            <p:spPr>
              <a:xfrm>
                <a:off x="6241621" y="4067114"/>
                <a:ext cx="1480405" cy="657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C70D55-6333-44B9-AF48-B4A5D938D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21" y="4067114"/>
                <a:ext cx="1480405" cy="657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右 12">
            <a:extLst>
              <a:ext uri="{FF2B5EF4-FFF2-40B4-BE49-F238E27FC236}">
                <a16:creationId xmlns:a16="http://schemas.microsoft.com/office/drawing/2014/main" id="{9E6AA449-98B3-4DB4-BD89-DB3933EDF711}"/>
              </a:ext>
            </a:extLst>
          </p:cNvPr>
          <p:cNvSpPr/>
          <p:nvPr/>
        </p:nvSpPr>
        <p:spPr>
          <a:xfrm>
            <a:off x="3249339" y="4340801"/>
            <a:ext cx="504825" cy="21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CDE5F57-86D1-4B40-B82E-F460155613DB}"/>
              </a:ext>
            </a:extLst>
          </p:cNvPr>
          <p:cNvSpPr/>
          <p:nvPr/>
        </p:nvSpPr>
        <p:spPr>
          <a:xfrm>
            <a:off x="5592079" y="4340801"/>
            <a:ext cx="504825" cy="21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051B97-7292-4A49-81BF-BCE2DEA662BF}"/>
                  </a:ext>
                </a:extLst>
              </p:cNvPr>
              <p:cNvSpPr/>
              <p:nvPr/>
            </p:nvSpPr>
            <p:spPr>
              <a:xfrm>
                <a:off x="171450" y="4775413"/>
                <a:ext cx="7924800" cy="71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051B97-7292-4A49-81BF-BCE2DEA66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775413"/>
                <a:ext cx="7924800" cy="712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8D43BF8-8D5D-4CB0-8B7F-2A6665367380}"/>
                  </a:ext>
                </a:extLst>
              </p:cNvPr>
              <p:cNvSpPr/>
              <p:nvPr/>
            </p:nvSpPr>
            <p:spPr>
              <a:xfrm>
                <a:off x="8121" y="5620028"/>
                <a:ext cx="9146808" cy="789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groupChr>
                        <m:groupChrPr>
                          <m:chr m:val="⇒"/>
                          <m:vertJc m:val="bot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groupCh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8D43BF8-8D5D-4CB0-8B7F-2A6665367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" y="5620028"/>
                <a:ext cx="9146808" cy="7898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6D9BD5-69C4-41F1-B245-4610FC2DA2F8}"/>
                  </a:ext>
                </a:extLst>
              </p:cNvPr>
              <p:cNvSpPr/>
              <p:nvPr/>
            </p:nvSpPr>
            <p:spPr>
              <a:xfrm>
                <a:off x="7360378" y="3446142"/>
                <a:ext cx="1612172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6D9BD5-69C4-41F1-B245-4610FC2DA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378" y="3446142"/>
                <a:ext cx="1612172" cy="665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6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 animBg="1"/>
      <p:bldP spid="14" grpId="0" animBg="1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70687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层状晶体的比热容。</a:t>
            </a:r>
            <a:r>
              <a:rPr lang="en-US" altLang="zh-CN" b="1" dirty="0">
                <a:solidFill>
                  <a:schemeClr val="bg1"/>
                </a:solidFill>
              </a:rPr>
              <a:t>(a)</a:t>
            </a:r>
            <a:r>
              <a:rPr lang="zh-CN" altLang="en-US" b="1" dirty="0">
                <a:solidFill>
                  <a:schemeClr val="bg1"/>
                </a:solidFill>
              </a:rPr>
              <a:t>考虑由若干个原子层构成的介电晶体，原子层间耦合为刚性耦合，即原子的运动被限制在各个平面内，试证明在德拜近似下（低温极限）其声子比热容正比于温度的平方；（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b="1" dirty="0">
                <a:solidFill>
                  <a:schemeClr val="bg1"/>
                </a:solidFill>
              </a:rPr>
              <a:t>）当层状晶体相邻原子层之间的束缚很弱时，估计在极低温度下此层状晶体比热容的趋近形式。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E9D94C-FF51-4ABF-AFEC-ACAAC2473600}"/>
              </a:ext>
            </a:extLst>
          </p:cNvPr>
          <p:cNvSpPr/>
          <p:nvPr/>
        </p:nvSpPr>
        <p:spPr>
          <a:xfrm>
            <a:off x="160520" y="2907881"/>
            <a:ext cx="8820150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(b).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层间相互作用很弱，层间起振所需能量很低，在低温下激发的振动模式主要是沿层间的振动模式，为一维振动。</a:t>
            </a:r>
            <a:endParaRPr lang="zh-CN" altLang="zh-CN" sz="1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75C7E7-AE97-4D9D-9E48-AC285544F4F4}"/>
                  </a:ext>
                </a:extLst>
              </p:cNvPr>
              <p:cNvSpPr/>
              <p:nvPr/>
            </p:nvSpPr>
            <p:spPr>
              <a:xfrm>
                <a:off x="3104648" y="3723331"/>
                <a:ext cx="3668055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75C7E7-AE97-4D9D-9E48-AC285544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48" y="3723331"/>
                <a:ext cx="3668055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DF0234-6450-436A-894C-1E85C0510291}"/>
                  </a:ext>
                </a:extLst>
              </p:cNvPr>
              <p:cNvSpPr/>
              <p:nvPr/>
            </p:nvSpPr>
            <p:spPr>
              <a:xfrm>
                <a:off x="655768" y="4467746"/>
                <a:ext cx="8193592" cy="71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DF0234-6450-436A-894C-1E85C0510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8" y="4467746"/>
                <a:ext cx="8193592" cy="712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7066EC6-6F68-4847-9915-31E5FB768920}"/>
                  </a:ext>
                </a:extLst>
              </p:cNvPr>
              <p:cNvSpPr/>
              <p:nvPr/>
            </p:nvSpPr>
            <p:spPr>
              <a:xfrm>
                <a:off x="3104648" y="5285822"/>
                <a:ext cx="2150973" cy="752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7066EC6-6F68-4847-9915-31E5FB7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48" y="5285822"/>
                <a:ext cx="2150973" cy="752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46E55268-4814-4520-8125-8F272E9163B5}"/>
              </a:ext>
            </a:extLst>
          </p:cNvPr>
          <p:cNvSpPr/>
          <p:nvPr/>
        </p:nvSpPr>
        <p:spPr>
          <a:xfrm>
            <a:off x="160520" y="6183226"/>
            <a:ext cx="884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三维模式？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各向异性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纵振动相互作用弱，激发需要能量较低，为振动主要贡献。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D5CE38-4348-4F06-8A29-79A8903807A6}"/>
                  </a:ext>
                </a:extLst>
              </p:cNvPr>
              <p:cNvSpPr/>
              <p:nvPr/>
            </p:nvSpPr>
            <p:spPr>
              <a:xfrm>
                <a:off x="1326337" y="3740109"/>
                <a:ext cx="1612172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D5CE38-4348-4F06-8A29-79A890380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37" y="3740109"/>
                <a:ext cx="1612172" cy="665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7" grpId="0"/>
      <p:bldP spid="18" grpId="0"/>
      <p:bldP spid="1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F0AF1-A858-46D8-8EA6-B586DFED5510}"/>
              </a:ext>
            </a:extLst>
          </p:cNvPr>
          <p:cNvSpPr txBox="1"/>
          <p:nvPr/>
        </p:nvSpPr>
        <p:spPr>
          <a:xfrm>
            <a:off x="2418080" y="307505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Q&amp;A?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627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833885" y="3881926"/>
            <a:ext cx="414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 panose="02010600040101010101" pitchFamily="2" charset="-122"/>
              </a:rPr>
              <a:t>THX for listening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19" name="TextBox 89">
            <a:extLst>
              <a:ext uri="{FF2B5EF4-FFF2-40B4-BE49-F238E27FC236}">
                <a16:creationId xmlns:a16="http://schemas.microsoft.com/office/drawing/2014/main" id="{3A0090E8-B722-443C-BF9F-F623DA0BC743}"/>
              </a:ext>
            </a:extLst>
          </p:cNvPr>
          <p:cNvSpPr txBox="1"/>
          <p:nvPr/>
        </p:nvSpPr>
        <p:spPr>
          <a:xfrm>
            <a:off x="7785011" y="47672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许润哲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160701-49D5-4B80-933F-42E6AE2F1D36}"/>
              </a:ext>
            </a:extLst>
          </p:cNvPr>
          <p:cNvCxnSpPr/>
          <p:nvPr/>
        </p:nvCxnSpPr>
        <p:spPr>
          <a:xfrm>
            <a:off x="7079053" y="468489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F294291-3204-493E-9E65-31A043D93101}"/>
              </a:ext>
            </a:extLst>
          </p:cNvPr>
          <p:cNvSpPr/>
          <p:nvPr/>
        </p:nvSpPr>
        <p:spPr>
          <a:xfrm>
            <a:off x="137613" y="6221950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90">
            <a:extLst>
              <a:ext uri="{FF2B5EF4-FFF2-40B4-BE49-F238E27FC236}">
                <a16:creationId xmlns:a16="http://schemas.microsoft.com/office/drawing/2014/main" id="{BC89E4B2-7272-4A03-9874-7C37788C0D68}"/>
              </a:ext>
            </a:extLst>
          </p:cNvPr>
          <p:cNvSpPr txBox="1"/>
          <p:nvPr/>
        </p:nvSpPr>
        <p:spPr>
          <a:xfrm>
            <a:off x="1160973" y="5228935"/>
            <a:ext cx="7732034" cy="107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ID: 2019311455</a:t>
            </a: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Tel: 18963552083</a:t>
            </a: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Date: 2020/04/10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DC66109-CB42-4271-A6AB-AE960C858650}"/>
              </a:ext>
            </a:extLst>
          </p:cNvPr>
          <p:cNvCxnSpPr/>
          <p:nvPr/>
        </p:nvCxnSpPr>
        <p:spPr>
          <a:xfrm>
            <a:off x="137613" y="6638518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55066" y="3685533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8431" y="33062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习题课安排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3686" y="298845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2130" y="3055182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前七次作业部分习题讲解，约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4717" y="3168090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4643" y="3957360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3087" y="4024086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答疑，约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30min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5674" y="413699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4D8668-4FD0-45FD-80DB-58FB62E7007A}"/>
              </a:ext>
            </a:extLst>
          </p:cNvPr>
          <p:cNvSpPr txBox="1"/>
          <p:nvPr/>
        </p:nvSpPr>
        <p:spPr>
          <a:xfrm>
            <a:off x="658535" y="3554403"/>
            <a:ext cx="782692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作业内容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4	2. 4	3. 4	4. 3&amp;4	5. 1	6. 1&amp;3	7.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FEE98E-5242-4F2A-BE78-9EB5B492520F}"/>
              </a:ext>
            </a:extLst>
          </p:cNvPr>
          <p:cNvSpPr txBox="1"/>
          <p:nvPr/>
        </p:nvSpPr>
        <p:spPr>
          <a:xfrm>
            <a:off x="0" y="1212177"/>
            <a:ext cx="9133162" cy="875881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作业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标出石墨和石墨烯的固体物理学原胞并写出布拉伐基矢的表达式 、原胞体积、 以及一个原胞所包含的碳原子个数 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1CDD61-203D-47CA-B2A3-2ACA56F0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2582872"/>
            <a:ext cx="3821977" cy="25804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A56FE6-8F25-4DB5-B6AC-43A5E0202D22}"/>
              </a:ext>
            </a:extLst>
          </p:cNvPr>
          <p:cNvSpPr txBox="1"/>
          <p:nvPr/>
        </p:nvSpPr>
        <p:spPr>
          <a:xfrm>
            <a:off x="655593" y="5472331"/>
            <a:ext cx="279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层内基矢选取，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graphene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28DB37-4FDC-4BEB-A812-AE2AB0AA0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076" y="2582872"/>
            <a:ext cx="3486149" cy="36331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0CF6F5-0DC6-4F12-89AC-97F430778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4" y="2580510"/>
            <a:ext cx="3486150" cy="356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E714EA-793F-42CA-99CB-BD6CCC64B44B}"/>
              </a:ext>
            </a:extLst>
          </p:cNvPr>
          <p:cNvSpPr txBox="1"/>
          <p:nvPr/>
        </p:nvSpPr>
        <p:spPr>
          <a:xfrm>
            <a:off x="4584928" y="2049701"/>
            <a:ext cx="313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层间基矢如何选取？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0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197292"/>
            <a:ext cx="9123637" cy="369332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4. </a:t>
            </a:r>
            <a:r>
              <a:rPr lang="zh-CN" altLang="en-US" b="1" dirty="0">
                <a:solidFill>
                  <a:schemeClr val="bg1"/>
                </a:solidFill>
              </a:rPr>
              <a:t>面心立方晶体结构晶格常数为 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，试分别求</a:t>
            </a:r>
            <a:r>
              <a:rPr lang="en-US" altLang="zh-CN" b="1" dirty="0">
                <a:solidFill>
                  <a:schemeClr val="bg1"/>
                </a:solidFill>
              </a:rPr>
              <a:t>(110)</a:t>
            </a:r>
            <a:r>
              <a:rPr lang="zh-CN" altLang="en-US" b="1" dirty="0">
                <a:solidFill>
                  <a:schemeClr val="bg1"/>
                </a:solidFill>
              </a:rPr>
              <a:t>晶面和</a:t>
            </a:r>
            <a:r>
              <a:rPr lang="en-US" altLang="zh-CN" b="1" dirty="0">
                <a:solidFill>
                  <a:schemeClr val="bg1"/>
                </a:solidFill>
              </a:rPr>
              <a:t>(311)</a:t>
            </a:r>
            <a:r>
              <a:rPr lang="zh-CN" altLang="en-US" b="1" dirty="0">
                <a:solidFill>
                  <a:schemeClr val="bg1"/>
                </a:solidFill>
              </a:rPr>
              <a:t>晶面之间的间隔。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6D35F9-EFB1-41B7-9EE6-C7BFBD63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2673499"/>
            <a:ext cx="2562225" cy="261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88D91D-E27B-4B7B-A380-3CDB7641744A}"/>
                  </a:ext>
                </a:extLst>
              </p:cNvPr>
              <p:cNvSpPr txBox="1"/>
              <p:nvPr/>
            </p:nvSpPr>
            <p:spPr>
              <a:xfrm>
                <a:off x="219073" y="1686097"/>
                <a:ext cx="8924927" cy="96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Step: 1.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将晶胞基矢表示的晶面指数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换算为原胞基矢的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Miller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Step: 2.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计算原胞基矢的晶面指数对应的倒格矢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88D91D-E27B-4B7B-A380-3CDB76417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" y="1686097"/>
                <a:ext cx="8924927" cy="964175"/>
              </a:xfrm>
              <a:prstGeom prst="rect">
                <a:avLst/>
              </a:prstGeom>
              <a:blipFill>
                <a:blip r:embed="rId4"/>
                <a:stretch>
                  <a:fillRect l="-615" b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9D8B81-9110-467F-9FC0-973B632847F0}"/>
                  </a:ext>
                </a:extLst>
              </p:cNvPr>
              <p:cNvSpPr txBox="1"/>
              <p:nvPr/>
            </p:nvSpPr>
            <p:spPr>
              <a:xfrm>
                <a:off x="3457575" y="2760840"/>
                <a:ext cx="5666062" cy="262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(110)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晶面为例，在基矢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下的截距为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(122)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，对应的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Miller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指数为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(211)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，对应倒格矢为：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带入计算得到晶面间距：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9D8B81-9110-467F-9FC0-973B6328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75" y="2760840"/>
                <a:ext cx="5666062" cy="2621487"/>
              </a:xfrm>
              <a:prstGeom prst="rect">
                <a:avLst/>
              </a:prstGeom>
              <a:blipFill>
                <a:blip r:embed="rId5"/>
                <a:stretch>
                  <a:fillRect l="-860" r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4569EB-C31B-4939-A240-EEF60AA663A3}"/>
                  </a:ext>
                </a:extLst>
              </p:cNvPr>
              <p:cNvSpPr/>
              <p:nvPr/>
            </p:nvSpPr>
            <p:spPr>
              <a:xfrm>
                <a:off x="380999" y="5171903"/>
                <a:ext cx="8752163" cy="1449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How about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只对简单立方成立，因为简单立方的晶胞基矢和原胞基矢等价。但对于面心立方</a:t>
                </a:r>
                <a:r>
                  <a:rPr lang="zh-CN" altLang="zh-CN" i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:r>
                  <a:rPr lang="en-US" altLang="zh-CN" i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h, k, l</a:t>
                </a:r>
                <a:r>
                  <a:rPr lang="zh-CN" altLang="zh-CN" i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不全为奇数或者不全为偶数，</a:t>
                </a:r>
                <a:r>
                  <a:rPr lang="zh-CN" altLang="zh-CN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实际的面间距为简单立方的面间距的一半。</a:t>
                </a:r>
                <a:endParaRPr lang="zh-CN" altLang="en-US" u="sng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4569EB-C31B-4939-A240-EEF60AA66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5171903"/>
                <a:ext cx="8752163" cy="1449884"/>
              </a:xfrm>
              <a:prstGeom prst="rect">
                <a:avLst/>
              </a:prstGeom>
              <a:blipFill>
                <a:blip r:embed="rId6"/>
                <a:stretch>
                  <a:fillRect l="-557" b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C2BA2F-D43A-499C-9556-52B6F1AE7FA0}"/>
                  </a:ext>
                </a:extLst>
              </p:cNvPr>
              <p:cNvSpPr/>
              <p:nvPr/>
            </p:nvSpPr>
            <p:spPr>
              <a:xfrm>
                <a:off x="6536247" y="597839"/>
                <a:ext cx="1641796" cy="438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C2BA2F-D43A-499C-9556-52B6F1AE7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47" y="597839"/>
                <a:ext cx="1641796" cy="438966"/>
              </a:xfrm>
              <a:prstGeom prst="rect">
                <a:avLst/>
              </a:prstGeom>
              <a:blipFill>
                <a:blip r:embed="rId7"/>
                <a:stretch>
                  <a:fillRect t="-8333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5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10838" y="1171912"/>
            <a:ext cx="9146810" cy="875881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4.</a:t>
            </a:r>
            <a:r>
              <a:rPr lang="zh-CN" altLang="zh-CN" b="1" dirty="0">
                <a:solidFill>
                  <a:schemeClr val="bg1"/>
                </a:solidFill>
              </a:rPr>
              <a:t>对于单晶硅，一个结晶学原胞中有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zh-CN" b="1" dirty="0">
                <a:solidFill>
                  <a:schemeClr val="bg1"/>
                </a:solidFill>
              </a:rPr>
              <a:t>个硅原子。</a:t>
            </a:r>
            <a:r>
              <a:rPr lang="en-US" altLang="zh-CN" b="1" dirty="0">
                <a:solidFill>
                  <a:schemeClr val="bg1"/>
                </a:solidFill>
              </a:rPr>
              <a:t>x</a:t>
            </a:r>
            <a:r>
              <a:rPr lang="zh-CN" altLang="zh-CN" b="1" dirty="0">
                <a:solidFill>
                  <a:schemeClr val="bg1"/>
                </a:solidFill>
              </a:rPr>
              <a:t>射线的衍射谱上，（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zh-CN" b="1" dirty="0">
                <a:solidFill>
                  <a:schemeClr val="bg1"/>
                </a:solidFill>
              </a:rPr>
              <a:t>），（</a:t>
            </a:r>
            <a:r>
              <a:rPr lang="en-US" altLang="zh-CN" b="1" dirty="0">
                <a:solidFill>
                  <a:schemeClr val="bg1"/>
                </a:solidFill>
              </a:rPr>
              <a:t>200</a:t>
            </a:r>
            <a:r>
              <a:rPr lang="zh-CN" altLang="zh-CN" b="1" dirty="0">
                <a:solidFill>
                  <a:schemeClr val="bg1"/>
                </a:solidFill>
              </a:rPr>
              <a:t>），（</a:t>
            </a:r>
            <a:r>
              <a:rPr lang="en-US" altLang="zh-CN" b="1" dirty="0">
                <a:solidFill>
                  <a:schemeClr val="bg1"/>
                </a:solidFill>
              </a:rPr>
              <a:t>111</a:t>
            </a:r>
            <a:r>
              <a:rPr lang="zh-CN" altLang="zh-CN" b="1" dirty="0">
                <a:solidFill>
                  <a:schemeClr val="bg1"/>
                </a:solidFill>
              </a:rPr>
              <a:t>），（</a:t>
            </a:r>
            <a:r>
              <a:rPr lang="en-US" altLang="zh-CN" b="1" dirty="0">
                <a:solidFill>
                  <a:schemeClr val="bg1"/>
                </a:solidFill>
              </a:rPr>
              <a:t>311</a:t>
            </a:r>
            <a:r>
              <a:rPr lang="zh-CN" altLang="zh-CN" b="1" dirty="0">
                <a:solidFill>
                  <a:schemeClr val="bg1"/>
                </a:solidFill>
              </a:rPr>
              <a:t>）哪个峰最强，哪些峰观察不到？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32139B-1AAF-400D-B188-4B9BBAB0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7" y="2155830"/>
            <a:ext cx="2095501" cy="2082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2C92F53-7866-451E-8BD9-95636F116657}"/>
              </a:ext>
            </a:extLst>
          </p:cNvPr>
          <p:cNvSpPr/>
          <p:nvPr/>
        </p:nvSpPr>
        <p:spPr>
          <a:xfrm>
            <a:off x="2370702" y="2058877"/>
            <a:ext cx="579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单晶硅中有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个硅原子，在单个晶胞中我们选取如下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3C8A18-3671-481D-A084-63C460C8A28E}"/>
                  </a:ext>
                </a:extLst>
              </p:cNvPr>
              <p:cNvSpPr/>
              <p:nvPr/>
            </p:nvSpPr>
            <p:spPr>
              <a:xfrm>
                <a:off x="2162175" y="2469704"/>
                <a:ext cx="6216510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,0,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3C8A18-3671-481D-A084-63C460C8A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5" y="2469704"/>
                <a:ext cx="6216510" cy="57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92D90B8B-00B0-4DE6-BAAE-F3E61611A18E}"/>
              </a:ext>
            </a:extLst>
          </p:cNvPr>
          <p:cNvSpPr/>
          <p:nvPr/>
        </p:nvSpPr>
        <p:spPr>
          <a:xfrm>
            <a:off x="2370702" y="3046080"/>
            <a:ext cx="2303836" cy="46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带入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结构因子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后有：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593A6A8-9F73-4B09-95BC-E4FEAA512576}"/>
                  </a:ext>
                </a:extLst>
              </p:cNvPr>
              <p:cNvSpPr/>
              <p:nvPr/>
            </p:nvSpPr>
            <p:spPr>
              <a:xfrm>
                <a:off x="2085843" y="3507040"/>
                <a:ext cx="7194938" cy="202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593A6A8-9F73-4B09-95BC-E4FEAA512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43" y="3507040"/>
                <a:ext cx="7194938" cy="2024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C596008-BD39-4428-998C-029F958BF18B}"/>
              </a:ext>
            </a:extLst>
          </p:cNvPr>
          <p:cNvSpPr txBox="1"/>
          <p:nvPr/>
        </p:nvSpPr>
        <p:spPr>
          <a:xfrm>
            <a:off x="-13648" y="4385730"/>
            <a:ext cx="2280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蓝色部分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为面心立方结构因子，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红色部分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则表示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沿体对角线套构了两套</a:t>
            </a:r>
            <a:r>
              <a:rPr lang="en-US" altLang="zh-CN" u="sng" dirty="0">
                <a:latin typeface="楷体" panose="02010609060101010101" pitchFamily="49" charset="-122"/>
                <a:ea typeface="楷体" panose="02010609060101010101" pitchFamily="49" charset="-122"/>
              </a:rPr>
              <a:t>f.c.c.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5D13F3-6A33-4F96-AF1F-F0F51D674D6F}"/>
                  </a:ext>
                </a:extLst>
              </p:cNvPr>
              <p:cNvSpPr txBox="1"/>
              <p:nvPr/>
            </p:nvSpPr>
            <p:spPr>
              <a:xfrm>
                <a:off x="142875" y="5591226"/>
                <a:ext cx="8896350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Caution: 1. </a:t>
                </a:r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原子形状因子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与倒格矢长度有关，倒格矢越长则形状因子越小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2.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形状因子与原子的电荷分布空间积分有关，一般来说主要受原子种类影响。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5D13F3-6A33-4F96-AF1F-F0F51D674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5591226"/>
                <a:ext cx="8896350" cy="911596"/>
              </a:xfrm>
              <a:prstGeom prst="rect">
                <a:avLst/>
              </a:prstGeom>
              <a:blipFill>
                <a:blip r:embed="rId6"/>
                <a:stretch>
                  <a:fillRect l="-548" r="-2808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09729D-1FB5-45BF-AE5C-D755B3F436AB}"/>
              </a:ext>
            </a:extLst>
          </p:cNvPr>
          <p:cNvSpPr txBox="1"/>
          <p:nvPr/>
        </p:nvSpPr>
        <p:spPr>
          <a:xfrm>
            <a:off x="5788404" y="3288484"/>
            <a:ext cx="307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注意：晶胞基矢表示的晶面指数和晶胞基矢之间的关系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3158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12F5A8-85AE-4EE5-9759-E7B406B1E755}"/>
                  </a:ext>
                </a:extLst>
              </p:cNvPr>
              <p:cNvSpPr txBox="1"/>
              <p:nvPr/>
            </p:nvSpPr>
            <p:spPr>
              <a:xfrm>
                <a:off x="0" y="1201003"/>
                <a:ext cx="9146809" cy="1521763"/>
              </a:xfrm>
              <a:prstGeom prst="rect">
                <a:avLst/>
              </a:prstGeom>
              <a:solidFill>
                <a:srgbClr val="6F1785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作业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3.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闪锌矿结构的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KCl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晶体排斥势为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sup>
                    </m:sSup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，其中参数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zh-CN" alt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𝒆𝒓𝒈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𝟑𝟐𝟔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Madelung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𝟔𝟑𝟖𝟏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是任一离子的最近邻离子数，计算其内聚能，并与具有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NaCl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结构的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KCl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晶体内聚能比较（马德隆常数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𝟕𝟒𝟕𝟓𝟔𝟓</m:t>
                    </m:r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）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12F5A8-85AE-4EE5-9759-E7B406B1E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1003"/>
                <a:ext cx="9146809" cy="1521763"/>
              </a:xfrm>
              <a:prstGeom prst="rect">
                <a:avLst/>
              </a:prstGeom>
              <a:blipFill>
                <a:blip r:embed="rId3"/>
                <a:stretch>
                  <a:fillRect l="-533" r="-3000" b="-5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3CD5708-569B-43DB-8473-DB323785AFAB}"/>
              </a:ext>
            </a:extLst>
          </p:cNvPr>
          <p:cNvSpPr txBox="1"/>
          <p:nvPr/>
        </p:nvSpPr>
        <p:spPr>
          <a:xfrm>
            <a:off x="391566" y="2923957"/>
            <a:ext cx="835805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注意两种结构除了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Madelung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常数不同之外，配位数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也不同！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闪锌矿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结构配位数为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-7.1eV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NaCl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配位数为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-6.86eV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另外符号问题，内聚能为负。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344755-BABC-4D4B-A5B1-AC85B1A687CB}"/>
                  </a:ext>
                </a:extLst>
              </p:cNvPr>
              <p:cNvSpPr txBox="1"/>
              <p:nvPr/>
            </p:nvSpPr>
            <p:spPr>
              <a:xfrm>
                <a:off x="0" y="3945788"/>
                <a:ext cx="9144000" cy="1064715"/>
              </a:xfrm>
              <a:prstGeom prst="rect">
                <a:avLst/>
              </a:prstGeom>
              <a:solidFill>
                <a:srgbClr val="6F1785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作业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4.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若一晶体的相互作用能可表示为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sSup>
                          <m:sSupPr>
                            <m:ctrlPr>
                              <a:rPr lang="zh-CN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r>
                      <a:rPr lang="en-US" altLang="zh-C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sSup>
                          <m:sSupPr>
                            <m:ctrlPr>
                              <a:rPr lang="zh-CN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，试求平衡间距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schemeClr val="bg1"/>
                    </a:solidFill>
                  </a:rPr>
                  <a:t>，单个原子结合能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W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，体弹性模量。若取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m=2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n=10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，平衡间距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=3A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W=4eV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，求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α</a:t>
                </a:r>
                <a:r>
                  <a:rPr lang="zh-CN" altLang="zh-CN" b="1" dirty="0">
                    <a:solidFill>
                      <a:schemeClr val="bg1"/>
                    </a:solidFill>
                  </a:rPr>
                  <a:t>、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β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344755-BABC-4D4B-A5B1-AC85B1A68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5788"/>
                <a:ext cx="9144000" cy="1064715"/>
              </a:xfrm>
              <a:prstGeom prst="rect">
                <a:avLst/>
              </a:prstGeom>
              <a:blipFill>
                <a:blip r:embed="rId4"/>
                <a:stretch>
                  <a:fillRect l="-53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82C8E07-7EEA-404E-9C01-14FC38C8E77F}"/>
                  </a:ext>
                </a:extLst>
              </p:cNvPr>
              <p:cNvSpPr/>
              <p:nvPr/>
            </p:nvSpPr>
            <p:spPr>
              <a:xfrm>
                <a:off x="391566" y="4956293"/>
                <a:ext cx="8358057" cy="1518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弹性模量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𝑉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，假定体积表示为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𝑁𝐴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，将</a:t>
                </a:r>
                <a:r>
                  <a:rPr lang="en-US" altLang="zh-CN" i="1" dirty="0" err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dV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替换为</a:t>
                </a:r>
                <a:r>
                  <a:rPr lang="en-US" altLang="zh-CN" i="1" dirty="0" err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dr</a:t>
                </a:r>
                <a:endPara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相互作用能是</a:t>
                </a:r>
                <a:r>
                  <a:rPr lang="zh-CN" altLang="en-US" u="sng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两个原子共有的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，而结合能是针对一个原子而言的，所以结合能应该除以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82C8E07-7EEA-404E-9C01-14FC38C8E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6" y="4956293"/>
                <a:ext cx="8358057" cy="1518749"/>
              </a:xfrm>
              <a:prstGeom prst="rect">
                <a:avLst/>
              </a:prstGeom>
              <a:blipFill>
                <a:blip r:embed="rId5"/>
                <a:stretch>
                  <a:fillRect l="-584" b="-4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29586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1. </a:t>
            </a:r>
            <a:r>
              <a:rPr lang="zh-CN" altLang="en-US" b="1" dirty="0">
                <a:solidFill>
                  <a:schemeClr val="bg1"/>
                </a:solidFill>
              </a:rPr>
              <a:t>一维双原子链的晶格振动。链上最近邻原子间的力常数交错地等于</a:t>
            </a:r>
            <a:r>
              <a:rPr lang="en-US" altLang="zh-CN" b="1" dirty="0">
                <a:solidFill>
                  <a:schemeClr val="bg1"/>
                </a:solidFill>
              </a:rPr>
              <a:t>C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10C</a:t>
            </a:r>
            <a:r>
              <a:rPr lang="zh-CN" altLang="en-US" b="1" dirty="0">
                <a:solidFill>
                  <a:schemeClr val="bg1"/>
                </a:solidFill>
              </a:rPr>
              <a:t>，两种原子的质量</a:t>
            </a:r>
            <a:r>
              <a:rPr lang="en-US" altLang="zh-CN" b="1" dirty="0">
                <a:solidFill>
                  <a:schemeClr val="bg1"/>
                </a:solidFill>
              </a:rPr>
              <a:t>m</a:t>
            </a:r>
            <a:r>
              <a:rPr lang="zh-CN" altLang="en-US" b="1" dirty="0">
                <a:solidFill>
                  <a:schemeClr val="bg1"/>
                </a:solidFill>
              </a:rPr>
              <a:t>相等，近邻原子间距为</a:t>
            </a:r>
            <a:r>
              <a:rPr lang="en-US" altLang="zh-CN" b="1" dirty="0">
                <a:solidFill>
                  <a:schemeClr val="bg1"/>
                </a:solidFill>
              </a:rPr>
              <a:t>a/2. </a:t>
            </a:r>
            <a:r>
              <a:rPr lang="zh-CN" altLang="en-US" b="1" dirty="0">
                <a:solidFill>
                  <a:schemeClr val="bg1"/>
                </a:solidFill>
              </a:rPr>
              <a:t>求色散关系、</a:t>
            </a:r>
            <a:r>
              <a:rPr lang="en-US" altLang="zh-CN" b="1" dirty="0">
                <a:solidFill>
                  <a:schemeClr val="bg1"/>
                </a:solidFill>
              </a:rPr>
              <a:t>BZ</a:t>
            </a:r>
            <a:r>
              <a:rPr lang="zh-CN" altLang="en-US" b="1" dirty="0">
                <a:solidFill>
                  <a:schemeClr val="bg1"/>
                </a:solidFill>
              </a:rPr>
              <a:t>边界振动频率、振动模式以及演化到一维单原子链的过程。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FEB9CF-89B7-494C-834B-93A4116E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6" y="2637181"/>
            <a:ext cx="3781426" cy="14080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E2FE25-453C-41BA-966F-CA7FCE0BAF00}"/>
              </a:ext>
            </a:extLst>
          </p:cNvPr>
          <p:cNvSpPr txBox="1"/>
          <p:nvPr/>
        </p:nvSpPr>
        <p:spPr>
          <a:xfrm>
            <a:off x="0" y="4045244"/>
            <a:ext cx="4838703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做法：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列运动方程、设格波解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2.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Born von Karman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周期性边界条件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得到波矢限制关系以及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1st BZ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3.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将格波解带入运动方程得到久期方程，求解得到色散关系以及振幅关系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F26873F-E41F-4F60-92A6-D6CDD4E5F434}"/>
                  </a:ext>
                </a:extLst>
              </p:cNvPr>
              <p:cNvSpPr/>
              <p:nvPr/>
            </p:nvSpPr>
            <p:spPr>
              <a:xfrm>
                <a:off x="4952055" y="2712288"/>
                <a:ext cx="350614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20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𝑞𝑎</m:t>
                              </m:r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+101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F26873F-E41F-4F60-92A6-D6CDD4E5F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55" y="2712288"/>
                <a:ext cx="350614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9BA5520-7EFE-41F2-A78F-BCC514A59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3" y="3465330"/>
            <a:ext cx="3781426" cy="29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2F5A8-85AE-4EE5-9759-E7B406B1E755}"/>
              </a:ext>
            </a:extLst>
          </p:cNvPr>
          <p:cNvSpPr txBox="1"/>
          <p:nvPr/>
        </p:nvSpPr>
        <p:spPr>
          <a:xfrm>
            <a:off x="0" y="1201003"/>
            <a:ext cx="9146809" cy="1295868"/>
          </a:xfrm>
          <a:prstGeom prst="rect">
            <a:avLst/>
          </a:prstGeom>
          <a:solidFill>
            <a:srgbClr val="6F178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作业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1. </a:t>
            </a:r>
            <a:r>
              <a:rPr lang="zh-CN" altLang="en-US" b="1" dirty="0">
                <a:solidFill>
                  <a:schemeClr val="bg1"/>
                </a:solidFill>
              </a:rPr>
              <a:t>一维双原子链的晶格振动。链上最近邻原子间的力常数交错地等于</a:t>
            </a:r>
            <a:r>
              <a:rPr lang="en-US" altLang="zh-CN" b="1" dirty="0">
                <a:solidFill>
                  <a:schemeClr val="bg1"/>
                </a:solidFill>
              </a:rPr>
              <a:t>C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10C</a:t>
            </a:r>
            <a:r>
              <a:rPr lang="zh-CN" altLang="en-US" b="1" dirty="0">
                <a:solidFill>
                  <a:schemeClr val="bg1"/>
                </a:solidFill>
              </a:rPr>
              <a:t>，两种原子的质量</a:t>
            </a:r>
            <a:r>
              <a:rPr lang="en-US" altLang="zh-CN" b="1" dirty="0">
                <a:solidFill>
                  <a:schemeClr val="bg1"/>
                </a:solidFill>
              </a:rPr>
              <a:t>m</a:t>
            </a:r>
            <a:r>
              <a:rPr lang="zh-CN" altLang="en-US" b="1" dirty="0">
                <a:solidFill>
                  <a:schemeClr val="bg1"/>
                </a:solidFill>
              </a:rPr>
              <a:t>相等，近邻原子间距为</a:t>
            </a:r>
            <a:r>
              <a:rPr lang="en-US" altLang="zh-CN" b="1" dirty="0">
                <a:solidFill>
                  <a:schemeClr val="bg1"/>
                </a:solidFill>
              </a:rPr>
              <a:t>a/2. </a:t>
            </a:r>
            <a:r>
              <a:rPr lang="zh-CN" altLang="en-US" b="1" dirty="0">
                <a:solidFill>
                  <a:schemeClr val="bg1"/>
                </a:solidFill>
              </a:rPr>
              <a:t>求色散关系、</a:t>
            </a:r>
            <a:r>
              <a:rPr lang="en-US" altLang="zh-CN" b="1" dirty="0">
                <a:solidFill>
                  <a:schemeClr val="bg1"/>
                </a:solidFill>
              </a:rPr>
              <a:t>BZ</a:t>
            </a:r>
            <a:r>
              <a:rPr lang="zh-CN" altLang="en-US" b="1" dirty="0">
                <a:solidFill>
                  <a:schemeClr val="bg1"/>
                </a:solidFill>
              </a:rPr>
              <a:t>边界振动频率、振动模式以及演化到一维单原子链的过程。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D7140E-1A14-4CC7-BCE1-3D326B478A72}"/>
                  </a:ext>
                </a:extLst>
              </p:cNvPr>
              <p:cNvSpPr/>
              <p:nvPr/>
            </p:nvSpPr>
            <p:spPr>
              <a:xfrm>
                <a:off x="127129" y="2593122"/>
                <a:ext cx="3981450" cy="4001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func>
                                    <m:func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func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+101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func>
                                    <m:func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𝑞𝑎</m:t>
                                          </m:r>
                                        </m:e>
                                      </m:func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+101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长波限下有振幅关系：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4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光学支的长波振动模式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质心不变；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声学支的长波振动模式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集体振动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D7140E-1A14-4CC7-BCE1-3D326B478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9" y="2593122"/>
                <a:ext cx="3981450" cy="4001480"/>
              </a:xfrm>
              <a:prstGeom prst="rect">
                <a:avLst/>
              </a:prstGeom>
              <a:blipFill>
                <a:blip r:embed="rId3"/>
                <a:stretch>
                  <a:fillRect l="-1378" r="-6432" b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5CBB2-D8FF-4A3D-8D0E-E44A0D68897A}"/>
                  </a:ext>
                </a:extLst>
              </p:cNvPr>
              <p:cNvSpPr txBox="1"/>
              <p:nvPr/>
            </p:nvSpPr>
            <p:spPr>
              <a:xfrm>
                <a:off x="3952875" y="2496871"/>
                <a:ext cx="4714875" cy="80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演化过程：考虑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C’=αC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，求得色散关系：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+1±</m:t>
                      </m:r>
                      <m:rad>
                        <m:radPr>
                          <m:degHide m:val="on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+1+2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𝑞𝑎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ra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5CBB2-D8FF-4A3D-8D0E-E44A0D68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5" y="2496871"/>
                <a:ext cx="4714875" cy="807722"/>
              </a:xfrm>
              <a:prstGeom prst="rect">
                <a:avLst/>
              </a:prstGeom>
              <a:blipFill>
                <a:blip r:embed="rId4"/>
                <a:stretch>
                  <a:fillRect l="-1034"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C0C5740-2A11-402A-8F86-0FC894785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787" y="3345802"/>
            <a:ext cx="3981450" cy="31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2140</Words>
  <Application>Microsoft Office PowerPoint</Application>
  <PresentationFormat>全屏显示(4:3)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华文楷体</vt:lpstr>
      <vt:lpstr>楷体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许 润哲</cp:lastModifiedBy>
  <cp:revision>79</cp:revision>
  <dcterms:created xsi:type="dcterms:W3CDTF">2014-08-08T13:32:37Z</dcterms:created>
  <dcterms:modified xsi:type="dcterms:W3CDTF">2020-04-11T08:49:56Z</dcterms:modified>
</cp:coreProperties>
</file>