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9" r:id="rId7"/>
    <p:sldId id="258" r:id="rId8"/>
    <p:sldId id="259" r:id="rId9"/>
    <p:sldId id="260" r:id="rId10"/>
    <p:sldId id="261" r:id="rId11"/>
    <p:sldId id="262" r:id="rId12"/>
    <p:sldId id="265" r:id="rId13"/>
    <p:sldId id="263" r:id="rId14"/>
    <p:sldId id="264" r:id="rId15"/>
    <p:sldId id="268" r:id="rId16"/>
    <p:sldId id="266" r:id="rId17"/>
    <p:sldId id="267" r:id="rId1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A08E-5948-4D13-A89D-5E59302D57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0313BDDA-E463-43AA-A50C-FFACFE58E8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C4600A4A-CA95-4089-8B25-4C1A9F0D0BD7}"/>
              </a:ext>
            </a:extLst>
          </p:cNvPr>
          <p:cNvSpPr>
            <a:spLocks noGrp="1"/>
          </p:cNvSpPr>
          <p:nvPr>
            <p:ph type="dt" sz="half" idx="10"/>
          </p:nvPr>
        </p:nvSpPr>
        <p:spPr/>
        <p:txBody>
          <a:bodyPr/>
          <a:lstStyle/>
          <a:p>
            <a:fld id="{A057D952-8EB8-4CEF-B9A4-E2F9628D29BE}" type="datetimeFigureOut">
              <a:rPr lang="en-PK" smtClean="0"/>
              <a:t>18/12/2021</a:t>
            </a:fld>
            <a:endParaRPr lang="en-PK"/>
          </a:p>
        </p:txBody>
      </p:sp>
      <p:sp>
        <p:nvSpPr>
          <p:cNvPr id="5" name="Footer Placeholder 4">
            <a:extLst>
              <a:ext uri="{FF2B5EF4-FFF2-40B4-BE49-F238E27FC236}">
                <a16:creationId xmlns:a16="http://schemas.microsoft.com/office/drawing/2014/main" id="{7495DE53-1D85-43F4-84C9-2B28E190106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06265BF-A62E-474D-BD34-9A688534BDF1}"/>
              </a:ext>
            </a:extLst>
          </p:cNvPr>
          <p:cNvSpPr>
            <a:spLocks noGrp="1"/>
          </p:cNvSpPr>
          <p:nvPr>
            <p:ph type="sldNum" sz="quarter" idx="12"/>
          </p:nvPr>
        </p:nvSpPr>
        <p:spPr/>
        <p:txBody>
          <a:bodyPr/>
          <a:lstStyle/>
          <a:p>
            <a:fld id="{B749A5FA-8753-4C39-851B-2A6C201D59FF}" type="slidenum">
              <a:rPr lang="en-PK" smtClean="0"/>
              <a:t>‹#›</a:t>
            </a:fld>
            <a:endParaRPr lang="en-PK"/>
          </a:p>
        </p:txBody>
      </p:sp>
    </p:spTree>
    <p:extLst>
      <p:ext uri="{BB962C8B-B14F-4D97-AF65-F5344CB8AC3E}">
        <p14:creationId xmlns:p14="http://schemas.microsoft.com/office/powerpoint/2010/main" val="298998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B71E-07BB-4879-AC9D-BF92DC8FC1E0}"/>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4DD5EB0-901A-4385-848A-E8E806CF5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0E7C5D4-4CAB-4F0D-8005-22D9F98BD87F}"/>
              </a:ext>
            </a:extLst>
          </p:cNvPr>
          <p:cNvSpPr>
            <a:spLocks noGrp="1"/>
          </p:cNvSpPr>
          <p:nvPr>
            <p:ph type="dt" sz="half" idx="10"/>
          </p:nvPr>
        </p:nvSpPr>
        <p:spPr/>
        <p:txBody>
          <a:bodyPr/>
          <a:lstStyle/>
          <a:p>
            <a:fld id="{A057D952-8EB8-4CEF-B9A4-E2F9628D29BE}" type="datetimeFigureOut">
              <a:rPr lang="en-PK" smtClean="0"/>
              <a:t>18/12/2021</a:t>
            </a:fld>
            <a:endParaRPr lang="en-PK"/>
          </a:p>
        </p:txBody>
      </p:sp>
      <p:sp>
        <p:nvSpPr>
          <p:cNvPr id="5" name="Footer Placeholder 4">
            <a:extLst>
              <a:ext uri="{FF2B5EF4-FFF2-40B4-BE49-F238E27FC236}">
                <a16:creationId xmlns:a16="http://schemas.microsoft.com/office/drawing/2014/main" id="{844A48ED-B3B0-430F-9F76-E934F82C694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D970A74-AC3A-4EC6-BE9F-B53097F013D3}"/>
              </a:ext>
            </a:extLst>
          </p:cNvPr>
          <p:cNvSpPr>
            <a:spLocks noGrp="1"/>
          </p:cNvSpPr>
          <p:nvPr>
            <p:ph type="sldNum" sz="quarter" idx="12"/>
          </p:nvPr>
        </p:nvSpPr>
        <p:spPr/>
        <p:txBody>
          <a:bodyPr/>
          <a:lstStyle/>
          <a:p>
            <a:fld id="{B749A5FA-8753-4C39-851B-2A6C201D59FF}" type="slidenum">
              <a:rPr lang="en-PK" smtClean="0"/>
              <a:t>‹#›</a:t>
            </a:fld>
            <a:endParaRPr lang="en-PK"/>
          </a:p>
        </p:txBody>
      </p:sp>
    </p:spTree>
    <p:extLst>
      <p:ext uri="{BB962C8B-B14F-4D97-AF65-F5344CB8AC3E}">
        <p14:creationId xmlns:p14="http://schemas.microsoft.com/office/powerpoint/2010/main" val="3789487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685A75-953B-454D-B3F7-D5743DD9CB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F8F5AF7-5FAC-4BCE-A734-A9B014A47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556062B-C897-4B0D-A17D-C0023AB1C765}"/>
              </a:ext>
            </a:extLst>
          </p:cNvPr>
          <p:cNvSpPr>
            <a:spLocks noGrp="1"/>
          </p:cNvSpPr>
          <p:nvPr>
            <p:ph type="dt" sz="half" idx="10"/>
          </p:nvPr>
        </p:nvSpPr>
        <p:spPr/>
        <p:txBody>
          <a:bodyPr/>
          <a:lstStyle/>
          <a:p>
            <a:fld id="{A057D952-8EB8-4CEF-B9A4-E2F9628D29BE}" type="datetimeFigureOut">
              <a:rPr lang="en-PK" smtClean="0"/>
              <a:t>18/12/2021</a:t>
            </a:fld>
            <a:endParaRPr lang="en-PK"/>
          </a:p>
        </p:txBody>
      </p:sp>
      <p:sp>
        <p:nvSpPr>
          <p:cNvPr id="5" name="Footer Placeholder 4">
            <a:extLst>
              <a:ext uri="{FF2B5EF4-FFF2-40B4-BE49-F238E27FC236}">
                <a16:creationId xmlns:a16="http://schemas.microsoft.com/office/drawing/2014/main" id="{9051AB6D-833C-479A-AF0D-B5EBD0C4463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208A95D-9081-43F1-8034-FA81EB6709FF}"/>
              </a:ext>
            </a:extLst>
          </p:cNvPr>
          <p:cNvSpPr>
            <a:spLocks noGrp="1"/>
          </p:cNvSpPr>
          <p:nvPr>
            <p:ph type="sldNum" sz="quarter" idx="12"/>
          </p:nvPr>
        </p:nvSpPr>
        <p:spPr/>
        <p:txBody>
          <a:bodyPr/>
          <a:lstStyle/>
          <a:p>
            <a:fld id="{B749A5FA-8753-4C39-851B-2A6C201D59FF}" type="slidenum">
              <a:rPr lang="en-PK" smtClean="0"/>
              <a:t>‹#›</a:t>
            </a:fld>
            <a:endParaRPr lang="en-PK"/>
          </a:p>
        </p:txBody>
      </p:sp>
    </p:spTree>
    <p:extLst>
      <p:ext uri="{BB962C8B-B14F-4D97-AF65-F5344CB8AC3E}">
        <p14:creationId xmlns:p14="http://schemas.microsoft.com/office/powerpoint/2010/main" val="372031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635F-0EDF-4C1D-A052-C1D18F1E849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3FB61FB-E29C-4525-B2EB-7AC9A6B85E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AB02F58-A23A-4F5E-986C-28B6F8139DD5}"/>
              </a:ext>
            </a:extLst>
          </p:cNvPr>
          <p:cNvSpPr>
            <a:spLocks noGrp="1"/>
          </p:cNvSpPr>
          <p:nvPr>
            <p:ph type="dt" sz="half" idx="10"/>
          </p:nvPr>
        </p:nvSpPr>
        <p:spPr/>
        <p:txBody>
          <a:bodyPr/>
          <a:lstStyle/>
          <a:p>
            <a:fld id="{A057D952-8EB8-4CEF-B9A4-E2F9628D29BE}" type="datetimeFigureOut">
              <a:rPr lang="en-PK" smtClean="0"/>
              <a:t>18/12/2021</a:t>
            </a:fld>
            <a:endParaRPr lang="en-PK"/>
          </a:p>
        </p:txBody>
      </p:sp>
      <p:sp>
        <p:nvSpPr>
          <p:cNvPr id="5" name="Footer Placeholder 4">
            <a:extLst>
              <a:ext uri="{FF2B5EF4-FFF2-40B4-BE49-F238E27FC236}">
                <a16:creationId xmlns:a16="http://schemas.microsoft.com/office/drawing/2014/main" id="{55C1D7F3-7812-4545-912B-9E0AB51E0B0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EC7F86C-5397-4153-89AE-6EFF24DC5B5B}"/>
              </a:ext>
            </a:extLst>
          </p:cNvPr>
          <p:cNvSpPr>
            <a:spLocks noGrp="1"/>
          </p:cNvSpPr>
          <p:nvPr>
            <p:ph type="sldNum" sz="quarter" idx="12"/>
          </p:nvPr>
        </p:nvSpPr>
        <p:spPr/>
        <p:txBody>
          <a:bodyPr/>
          <a:lstStyle/>
          <a:p>
            <a:fld id="{B749A5FA-8753-4C39-851B-2A6C201D59FF}" type="slidenum">
              <a:rPr lang="en-PK" smtClean="0"/>
              <a:t>‹#›</a:t>
            </a:fld>
            <a:endParaRPr lang="en-PK"/>
          </a:p>
        </p:txBody>
      </p:sp>
    </p:spTree>
    <p:extLst>
      <p:ext uri="{BB962C8B-B14F-4D97-AF65-F5344CB8AC3E}">
        <p14:creationId xmlns:p14="http://schemas.microsoft.com/office/powerpoint/2010/main" val="2963749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BC6A-10CA-452C-B6CD-0FE06BB48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2C9BCA43-20C0-4324-A07C-02FD01792A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84FF6E-EF43-4399-8CE9-96CA0989FCA6}"/>
              </a:ext>
            </a:extLst>
          </p:cNvPr>
          <p:cNvSpPr>
            <a:spLocks noGrp="1"/>
          </p:cNvSpPr>
          <p:nvPr>
            <p:ph type="dt" sz="half" idx="10"/>
          </p:nvPr>
        </p:nvSpPr>
        <p:spPr/>
        <p:txBody>
          <a:bodyPr/>
          <a:lstStyle/>
          <a:p>
            <a:fld id="{A057D952-8EB8-4CEF-B9A4-E2F9628D29BE}" type="datetimeFigureOut">
              <a:rPr lang="en-PK" smtClean="0"/>
              <a:t>18/12/2021</a:t>
            </a:fld>
            <a:endParaRPr lang="en-PK"/>
          </a:p>
        </p:txBody>
      </p:sp>
      <p:sp>
        <p:nvSpPr>
          <p:cNvPr id="5" name="Footer Placeholder 4">
            <a:extLst>
              <a:ext uri="{FF2B5EF4-FFF2-40B4-BE49-F238E27FC236}">
                <a16:creationId xmlns:a16="http://schemas.microsoft.com/office/drawing/2014/main" id="{3838B1A7-688A-4D97-BDAD-7810E11EF42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45671C9-794A-4861-8A89-CA32543A90B5}"/>
              </a:ext>
            </a:extLst>
          </p:cNvPr>
          <p:cNvSpPr>
            <a:spLocks noGrp="1"/>
          </p:cNvSpPr>
          <p:nvPr>
            <p:ph type="sldNum" sz="quarter" idx="12"/>
          </p:nvPr>
        </p:nvSpPr>
        <p:spPr/>
        <p:txBody>
          <a:bodyPr/>
          <a:lstStyle/>
          <a:p>
            <a:fld id="{B749A5FA-8753-4C39-851B-2A6C201D59FF}" type="slidenum">
              <a:rPr lang="en-PK" smtClean="0"/>
              <a:t>‹#›</a:t>
            </a:fld>
            <a:endParaRPr lang="en-PK"/>
          </a:p>
        </p:txBody>
      </p:sp>
    </p:spTree>
    <p:extLst>
      <p:ext uri="{BB962C8B-B14F-4D97-AF65-F5344CB8AC3E}">
        <p14:creationId xmlns:p14="http://schemas.microsoft.com/office/powerpoint/2010/main" val="324879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BBC7-D4A8-4419-835B-53D1C2AF314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E755655-1F55-425A-9178-6C7E081FA9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12CC1F27-E7D3-4109-A281-B0C6B07BEB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DDAE13FD-9A01-48CA-8185-37C3774F8A40}"/>
              </a:ext>
            </a:extLst>
          </p:cNvPr>
          <p:cNvSpPr>
            <a:spLocks noGrp="1"/>
          </p:cNvSpPr>
          <p:nvPr>
            <p:ph type="dt" sz="half" idx="10"/>
          </p:nvPr>
        </p:nvSpPr>
        <p:spPr/>
        <p:txBody>
          <a:bodyPr/>
          <a:lstStyle/>
          <a:p>
            <a:fld id="{A057D952-8EB8-4CEF-B9A4-E2F9628D29BE}" type="datetimeFigureOut">
              <a:rPr lang="en-PK" smtClean="0"/>
              <a:t>18/12/2021</a:t>
            </a:fld>
            <a:endParaRPr lang="en-PK"/>
          </a:p>
        </p:txBody>
      </p:sp>
      <p:sp>
        <p:nvSpPr>
          <p:cNvPr id="6" name="Footer Placeholder 5">
            <a:extLst>
              <a:ext uri="{FF2B5EF4-FFF2-40B4-BE49-F238E27FC236}">
                <a16:creationId xmlns:a16="http://schemas.microsoft.com/office/drawing/2014/main" id="{997D194F-9580-4D39-907B-4F339F9ED82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D5F6D3F-EF14-4A77-ABB3-88789D1E03A7}"/>
              </a:ext>
            </a:extLst>
          </p:cNvPr>
          <p:cNvSpPr>
            <a:spLocks noGrp="1"/>
          </p:cNvSpPr>
          <p:nvPr>
            <p:ph type="sldNum" sz="quarter" idx="12"/>
          </p:nvPr>
        </p:nvSpPr>
        <p:spPr/>
        <p:txBody>
          <a:bodyPr/>
          <a:lstStyle/>
          <a:p>
            <a:fld id="{B749A5FA-8753-4C39-851B-2A6C201D59FF}" type="slidenum">
              <a:rPr lang="en-PK" smtClean="0"/>
              <a:t>‹#›</a:t>
            </a:fld>
            <a:endParaRPr lang="en-PK"/>
          </a:p>
        </p:txBody>
      </p:sp>
    </p:spTree>
    <p:extLst>
      <p:ext uri="{BB962C8B-B14F-4D97-AF65-F5344CB8AC3E}">
        <p14:creationId xmlns:p14="http://schemas.microsoft.com/office/powerpoint/2010/main" val="244329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D3CC-025D-450A-8891-1DB46A8DF9B9}"/>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6AC5FBB-5EA7-4416-B3EC-61EC08516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4A5EA9-F79D-4631-B65A-06D14B8BC0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136B579-D6FE-4455-922D-1681DA425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3143C-8748-4371-98A3-675B8F5E7C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2B5C120E-699F-4F8B-9588-2D8912D52C9C}"/>
              </a:ext>
            </a:extLst>
          </p:cNvPr>
          <p:cNvSpPr>
            <a:spLocks noGrp="1"/>
          </p:cNvSpPr>
          <p:nvPr>
            <p:ph type="dt" sz="half" idx="10"/>
          </p:nvPr>
        </p:nvSpPr>
        <p:spPr/>
        <p:txBody>
          <a:bodyPr/>
          <a:lstStyle/>
          <a:p>
            <a:fld id="{A057D952-8EB8-4CEF-B9A4-E2F9628D29BE}" type="datetimeFigureOut">
              <a:rPr lang="en-PK" smtClean="0"/>
              <a:t>18/12/2021</a:t>
            </a:fld>
            <a:endParaRPr lang="en-PK"/>
          </a:p>
        </p:txBody>
      </p:sp>
      <p:sp>
        <p:nvSpPr>
          <p:cNvPr id="8" name="Footer Placeholder 7">
            <a:extLst>
              <a:ext uri="{FF2B5EF4-FFF2-40B4-BE49-F238E27FC236}">
                <a16:creationId xmlns:a16="http://schemas.microsoft.com/office/drawing/2014/main" id="{D1E4C327-EE43-49C0-AF80-B4BEF2EC3383}"/>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4F865705-EDCE-4AA1-878C-C99E89EFA548}"/>
              </a:ext>
            </a:extLst>
          </p:cNvPr>
          <p:cNvSpPr>
            <a:spLocks noGrp="1"/>
          </p:cNvSpPr>
          <p:nvPr>
            <p:ph type="sldNum" sz="quarter" idx="12"/>
          </p:nvPr>
        </p:nvSpPr>
        <p:spPr/>
        <p:txBody>
          <a:bodyPr/>
          <a:lstStyle/>
          <a:p>
            <a:fld id="{B749A5FA-8753-4C39-851B-2A6C201D59FF}" type="slidenum">
              <a:rPr lang="en-PK" smtClean="0"/>
              <a:t>‹#›</a:t>
            </a:fld>
            <a:endParaRPr lang="en-PK"/>
          </a:p>
        </p:txBody>
      </p:sp>
    </p:spTree>
    <p:extLst>
      <p:ext uri="{BB962C8B-B14F-4D97-AF65-F5344CB8AC3E}">
        <p14:creationId xmlns:p14="http://schemas.microsoft.com/office/powerpoint/2010/main" val="401473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6CC1-F196-4E90-91B5-D2D6A1BD6B26}"/>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0770D358-1BEB-4DA2-95A4-1BD0F226FA26}"/>
              </a:ext>
            </a:extLst>
          </p:cNvPr>
          <p:cNvSpPr>
            <a:spLocks noGrp="1"/>
          </p:cNvSpPr>
          <p:nvPr>
            <p:ph type="dt" sz="half" idx="10"/>
          </p:nvPr>
        </p:nvSpPr>
        <p:spPr/>
        <p:txBody>
          <a:bodyPr/>
          <a:lstStyle/>
          <a:p>
            <a:fld id="{A057D952-8EB8-4CEF-B9A4-E2F9628D29BE}" type="datetimeFigureOut">
              <a:rPr lang="en-PK" smtClean="0"/>
              <a:t>18/12/2021</a:t>
            </a:fld>
            <a:endParaRPr lang="en-PK"/>
          </a:p>
        </p:txBody>
      </p:sp>
      <p:sp>
        <p:nvSpPr>
          <p:cNvPr id="4" name="Footer Placeholder 3">
            <a:extLst>
              <a:ext uri="{FF2B5EF4-FFF2-40B4-BE49-F238E27FC236}">
                <a16:creationId xmlns:a16="http://schemas.microsoft.com/office/drawing/2014/main" id="{7C9BFC2A-5B15-4CC4-8E09-79493CF00F30}"/>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AA3344CC-CD65-4568-BAFE-088AEDAAE6C9}"/>
              </a:ext>
            </a:extLst>
          </p:cNvPr>
          <p:cNvSpPr>
            <a:spLocks noGrp="1"/>
          </p:cNvSpPr>
          <p:nvPr>
            <p:ph type="sldNum" sz="quarter" idx="12"/>
          </p:nvPr>
        </p:nvSpPr>
        <p:spPr/>
        <p:txBody>
          <a:bodyPr/>
          <a:lstStyle/>
          <a:p>
            <a:fld id="{B749A5FA-8753-4C39-851B-2A6C201D59FF}" type="slidenum">
              <a:rPr lang="en-PK" smtClean="0"/>
              <a:t>‹#›</a:t>
            </a:fld>
            <a:endParaRPr lang="en-PK"/>
          </a:p>
        </p:txBody>
      </p:sp>
    </p:spTree>
    <p:extLst>
      <p:ext uri="{BB962C8B-B14F-4D97-AF65-F5344CB8AC3E}">
        <p14:creationId xmlns:p14="http://schemas.microsoft.com/office/powerpoint/2010/main" val="34526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3BE6AE-30D6-4192-BA59-03AEB606CC45}"/>
              </a:ext>
            </a:extLst>
          </p:cNvPr>
          <p:cNvSpPr>
            <a:spLocks noGrp="1"/>
          </p:cNvSpPr>
          <p:nvPr>
            <p:ph type="dt" sz="half" idx="10"/>
          </p:nvPr>
        </p:nvSpPr>
        <p:spPr/>
        <p:txBody>
          <a:bodyPr/>
          <a:lstStyle/>
          <a:p>
            <a:fld id="{A057D952-8EB8-4CEF-B9A4-E2F9628D29BE}" type="datetimeFigureOut">
              <a:rPr lang="en-PK" smtClean="0"/>
              <a:t>18/12/2021</a:t>
            </a:fld>
            <a:endParaRPr lang="en-PK"/>
          </a:p>
        </p:txBody>
      </p:sp>
      <p:sp>
        <p:nvSpPr>
          <p:cNvPr id="3" name="Footer Placeholder 2">
            <a:extLst>
              <a:ext uri="{FF2B5EF4-FFF2-40B4-BE49-F238E27FC236}">
                <a16:creationId xmlns:a16="http://schemas.microsoft.com/office/drawing/2014/main" id="{CAB6D24B-6A98-4586-90AA-7F76C0B8C41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2DEB6232-76ED-4624-8571-20B57D075B79}"/>
              </a:ext>
            </a:extLst>
          </p:cNvPr>
          <p:cNvSpPr>
            <a:spLocks noGrp="1"/>
          </p:cNvSpPr>
          <p:nvPr>
            <p:ph type="sldNum" sz="quarter" idx="12"/>
          </p:nvPr>
        </p:nvSpPr>
        <p:spPr/>
        <p:txBody>
          <a:bodyPr/>
          <a:lstStyle/>
          <a:p>
            <a:fld id="{B749A5FA-8753-4C39-851B-2A6C201D59FF}" type="slidenum">
              <a:rPr lang="en-PK" smtClean="0"/>
              <a:t>‹#›</a:t>
            </a:fld>
            <a:endParaRPr lang="en-PK"/>
          </a:p>
        </p:txBody>
      </p:sp>
    </p:spTree>
    <p:extLst>
      <p:ext uri="{BB962C8B-B14F-4D97-AF65-F5344CB8AC3E}">
        <p14:creationId xmlns:p14="http://schemas.microsoft.com/office/powerpoint/2010/main" val="397184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E22C-8797-4B20-BACA-0588F2F50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9A8FF77C-6116-49F2-8194-08F69F048F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76A8D41-1538-4B88-8BCB-CB6DD5CB7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33B01-841A-4D64-A1D9-586A06C56801}"/>
              </a:ext>
            </a:extLst>
          </p:cNvPr>
          <p:cNvSpPr>
            <a:spLocks noGrp="1"/>
          </p:cNvSpPr>
          <p:nvPr>
            <p:ph type="dt" sz="half" idx="10"/>
          </p:nvPr>
        </p:nvSpPr>
        <p:spPr/>
        <p:txBody>
          <a:bodyPr/>
          <a:lstStyle/>
          <a:p>
            <a:fld id="{A057D952-8EB8-4CEF-B9A4-E2F9628D29BE}" type="datetimeFigureOut">
              <a:rPr lang="en-PK" smtClean="0"/>
              <a:t>18/12/2021</a:t>
            </a:fld>
            <a:endParaRPr lang="en-PK"/>
          </a:p>
        </p:txBody>
      </p:sp>
      <p:sp>
        <p:nvSpPr>
          <p:cNvPr id="6" name="Footer Placeholder 5">
            <a:extLst>
              <a:ext uri="{FF2B5EF4-FFF2-40B4-BE49-F238E27FC236}">
                <a16:creationId xmlns:a16="http://schemas.microsoft.com/office/drawing/2014/main" id="{53901584-A0F4-4C67-BEEB-C53696797A3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8C6DB1F-3E57-4551-A768-0AB170E7ECE8}"/>
              </a:ext>
            </a:extLst>
          </p:cNvPr>
          <p:cNvSpPr>
            <a:spLocks noGrp="1"/>
          </p:cNvSpPr>
          <p:nvPr>
            <p:ph type="sldNum" sz="quarter" idx="12"/>
          </p:nvPr>
        </p:nvSpPr>
        <p:spPr/>
        <p:txBody>
          <a:bodyPr/>
          <a:lstStyle/>
          <a:p>
            <a:fld id="{B749A5FA-8753-4C39-851B-2A6C201D59FF}" type="slidenum">
              <a:rPr lang="en-PK" smtClean="0"/>
              <a:t>‹#›</a:t>
            </a:fld>
            <a:endParaRPr lang="en-PK"/>
          </a:p>
        </p:txBody>
      </p:sp>
    </p:spTree>
    <p:extLst>
      <p:ext uri="{BB962C8B-B14F-4D97-AF65-F5344CB8AC3E}">
        <p14:creationId xmlns:p14="http://schemas.microsoft.com/office/powerpoint/2010/main" val="28149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3217-0095-48A9-A6BF-86E4812E4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0577064F-CA5E-4A09-BEF8-F52C921565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6BA08D9B-9ED7-4D3D-8FC7-04B667F87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FB791-CB16-45A8-B332-D8C7964E8F9E}"/>
              </a:ext>
            </a:extLst>
          </p:cNvPr>
          <p:cNvSpPr>
            <a:spLocks noGrp="1"/>
          </p:cNvSpPr>
          <p:nvPr>
            <p:ph type="dt" sz="half" idx="10"/>
          </p:nvPr>
        </p:nvSpPr>
        <p:spPr/>
        <p:txBody>
          <a:bodyPr/>
          <a:lstStyle/>
          <a:p>
            <a:fld id="{A057D952-8EB8-4CEF-B9A4-E2F9628D29BE}" type="datetimeFigureOut">
              <a:rPr lang="en-PK" smtClean="0"/>
              <a:t>18/12/2021</a:t>
            </a:fld>
            <a:endParaRPr lang="en-PK"/>
          </a:p>
        </p:txBody>
      </p:sp>
      <p:sp>
        <p:nvSpPr>
          <p:cNvPr id="6" name="Footer Placeholder 5">
            <a:extLst>
              <a:ext uri="{FF2B5EF4-FFF2-40B4-BE49-F238E27FC236}">
                <a16:creationId xmlns:a16="http://schemas.microsoft.com/office/drawing/2014/main" id="{A23F9893-AC94-4315-A44E-1668DB5FE7D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EACE6E8-09B9-4557-92AA-5EE9EEE0A26B}"/>
              </a:ext>
            </a:extLst>
          </p:cNvPr>
          <p:cNvSpPr>
            <a:spLocks noGrp="1"/>
          </p:cNvSpPr>
          <p:nvPr>
            <p:ph type="sldNum" sz="quarter" idx="12"/>
          </p:nvPr>
        </p:nvSpPr>
        <p:spPr/>
        <p:txBody>
          <a:bodyPr/>
          <a:lstStyle/>
          <a:p>
            <a:fld id="{B749A5FA-8753-4C39-851B-2A6C201D59FF}" type="slidenum">
              <a:rPr lang="en-PK" smtClean="0"/>
              <a:t>‹#›</a:t>
            </a:fld>
            <a:endParaRPr lang="en-PK"/>
          </a:p>
        </p:txBody>
      </p:sp>
    </p:spTree>
    <p:extLst>
      <p:ext uri="{BB962C8B-B14F-4D97-AF65-F5344CB8AC3E}">
        <p14:creationId xmlns:p14="http://schemas.microsoft.com/office/powerpoint/2010/main" val="182786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AB37F5-D551-4647-ABDD-1D61DAED36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B9A41EA-AC07-4967-A979-77D87DFD19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E32A55B-CB9F-4FF5-A4CD-C59D32C95D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7D952-8EB8-4CEF-B9A4-E2F9628D29BE}" type="datetimeFigureOut">
              <a:rPr lang="en-PK" smtClean="0"/>
              <a:t>18/12/2021</a:t>
            </a:fld>
            <a:endParaRPr lang="en-PK"/>
          </a:p>
        </p:txBody>
      </p:sp>
      <p:sp>
        <p:nvSpPr>
          <p:cNvPr id="5" name="Footer Placeholder 4">
            <a:extLst>
              <a:ext uri="{FF2B5EF4-FFF2-40B4-BE49-F238E27FC236}">
                <a16:creationId xmlns:a16="http://schemas.microsoft.com/office/drawing/2014/main" id="{A399F691-CA84-440F-A3B0-CC217A8CE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084AE54-31DC-4381-8B17-96BF9764F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9A5FA-8753-4C39-851B-2A6C201D59FF}" type="slidenum">
              <a:rPr lang="en-PK" smtClean="0"/>
              <a:t>‹#›</a:t>
            </a:fld>
            <a:endParaRPr lang="en-PK"/>
          </a:p>
        </p:txBody>
      </p:sp>
    </p:spTree>
    <p:extLst>
      <p:ext uri="{BB962C8B-B14F-4D97-AF65-F5344CB8AC3E}">
        <p14:creationId xmlns:p14="http://schemas.microsoft.com/office/powerpoint/2010/main" val="1888019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2469E-F455-48EB-826C-76EEE3630D04}"/>
              </a:ext>
            </a:extLst>
          </p:cNvPr>
          <p:cNvSpPr>
            <a:spLocks noGrp="1"/>
          </p:cNvSpPr>
          <p:nvPr>
            <p:ph type="ctrTitle"/>
          </p:nvPr>
        </p:nvSpPr>
        <p:spPr>
          <a:xfrm>
            <a:off x="755903" y="3399769"/>
            <a:ext cx="10640754" cy="775845"/>
          </a:xfrm>
        </p:spPr>
        <p:txBody>
          <a:bodyPr anchor="b">
            <a:normAutofit/>
          </a:bodyPr>
          <a:lstStyle/>
          <a:p>
            <a:r>
              <a:rPr lang="en-US" sz="4000" dirty="0">
                <a:solidFill>
                  <a:schemeClr val="tx2"/>
                </a:solidFill>
              </a:rPr>
              <a:t>Mughira Ghafoor</a:t>
            </a:r>
            <a:endParaRPr lang="en-PK" sz="4000" dirty="0">
              <a:solidFill>
                <a:schemeClr val="tx2"/>
              </a:solidFill>
            </a:endParaRPr>
          </a:p>
        </p:txBody>
      </p:sp>
      <p:sp>
        <p:nvSpPr>
          <p:cNvPr id="3" name="Subtitle 2">
            <a:extLst>
              <a:ext uri="{FF2B5EF4-FFF2-40B4-BE49-F238E27FC236}">
                <a16:creationId xmlns:a16="http://schemas.microsoft.com/office/drawing/2014/main" id="{79FECC41-59F9-4EF2-BD84-CB573675326C}"/>
              </a:ext>
            </a:extLst>
          </p:cNvPr>
          <p:cNvSpPr>
            <a:spLocks noGrp="1"/>
          </p:cNvSpPr>
          <p:nvPr>
            <p:ph type="subTitle" idx="1"/>
          </p:nvPr>
        </p:nvSpPr>
        <p:spPr>
          <a:xfrm>
            <a:off x="1514121" y="4171528"/>
            <a:ext cx="9163757" cy="1933850"/>
          </a:xfrm>
        </p:spPr>
        <p:txBody>
          <a:bodyPr anchor="ctr">
            <a:normAutofit/>
          </a:bodyPr>
          <a:lstStyle/>
          <a:p>
            <a:r>
              <a:rPr lang="en-US" sz="2000" dirty="0">
                <a:solidFill>
                  <a:schemeClr val="tx2"/>
                </a:solidFill>
              </a:rPr>
              <a:t>Student of Condensed Matter Physics</a:t>
            </a:r>
          </a:p>
          <a:p>
            <a:r>
              <a:rPr lang="en-US" sz="2000" dirty="0">
                <a:solidFill>
                  <a:schemeClr val="tx2"/>
                </a:solidFill>
              </a:rPr>
              <a:t>Student I’d  2001110220</a:t>
            </a:r>
          </a:p>
          <a:p>
            <a:r>
              <a:rPr lang="en-US" sz="2000" dirty="0">
                <a:solidFill>
                  <a:schemeClr val="tx2"/>
                </a:solidFill>
              </a:rPr>
              <a:t>Wide Band Gap Semiconductor</a:t>
            </a:r>
          </a:p>
          <a:p>
            <a:endParaRPr lang="en-PK" sz="2000" dirty="0">
              <a:solidFill>
                <a:schemeClr val="tx2"/>
              </a:solidFill>
            </a:endParaRP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Text&#10;&#10;Description automatically generated">
            <a:extLst>
              <a:ext uri="{FF2B5EF4-FFF2-40B4-BE49-F238E27FC236}">
                <a16:creationId xmlns:a16="http://schemas.microsoft.com/office/drawing/2014/main" id="{3BB55722-BE88-48D4-B3EC-9782B608F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766" y="320231"/>
            <a:ext cx="9077016" cy="2836567"/>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71648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monitor, electronics, display&#10;&#10;Description automatically generated">
            <a:extLst>
              <a:ext uri="{FF2B5EF4-FFF2-40B4-BE49-F238E27FC236}">
                <a16:creationId xmlns:a16="http://schemas.microsoft.com/office/drawing/2014/main" id="{2EBB476F-9466-421C-97FE-6B0946EFCB2B}"/>
              </a:ext>
            </a:extLst>
          </p:cNvPr>
          <p:cNvPicPr>
            <a:picLocks noChangeAspect="1"/>
          </p:cNvPicPr>
          <p:nvPr/>
        </p:nvPicPr>
        <p:blipFill rotWithShape="1">
          <a:blip r:embed="rId2">
            <a:extLst>
              <a:ext uri="{28A0092B-C50C-407E-A947-70E740481C1C}">
                <a14:useLocalDpi xmlns:a14="http://schemas.microsoft.com/office/drawing/2010/main" val="0"/>
              </a:ext>
            </a:extLst>
          </a:blip>
          <a:srcRect t="7345" r="9089" b="8780"/>
          <a:stretch/>
        </p:blipFill>
        <p:spPr>
          <a:xfrm>
            <a:off x="3548912" y="10"/>
            <a:ext cx="8668512" cy="6857990"/>
          </a:xfrm>
          <a:prstGeom prst="rect">
            <a:avLst/>
          </a:prstGeom>
        </p:spPr>
      </p:pic>
      <p:sp>
        <p:nvSpPr>
          <p:cNvPr id="16" name="Rectangle 1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998B422-FCC1-40CF-A178-72224E7B8237}"/>
                  </a:ext>
                </a:extLst>
              </p:cNvPr>
              <p:cNvSpPr>
                <a:spLocks noGrp="1"/>
              </p:cNvSpPr>
              <p:nvPr>
                <p:ph type="title"/>
              </p:nvPr>
            </p:nvSpPr>
            <p:spPr>
              <a:xfrm>
                <a:off x="350669" y="225286"/>
                <a:ext cx="7458353" cy="5479774"/>
              </a:xfrm>
            </p:spPr>
            <p:txBody>
              <a:bodyPr anchor="b">
                <a:normAutofit fontScale="90000"/>
              </a:bodyPr>
              <a:lstStyle/>
              <a:p>
                <a:r>
                  <a:rPr lang="en-US" sz="3600" b="1" dirty="0">
                    <a:solidFill>
                      <a:schemeClr val="accent4">
                        <a:lumMod val="75000"/>
                      </a:schemeClr>
                    </a:solidFill>
                    <a:latin typeface="Times New Roman" panose="02020603050405020304" pitchFamily="18" charset="0"/>
                    <a:cs typeface="Times New Roman" panose="02020603050405020304" pitchFamily="18" charset="0"/>
                  </a:rPr>
                  <a:t>The structure of silicon quantum dots. </a:t>
                </a:r>
                <a:br>
                  <a:rPr lang="en-US" sz="2800" b="1" dirty="0">
                    <a:solidFill>
                      <a:schemeClr val="accent4">
                        <a:lumMod val="75000"/>
                      </a:schemeClr>
                    </a:solidFill>
                    <a:latin typeface="Times New Roman" panose="02020603050405020304" pitchFamily="18" charset="0"/>
                    <a:cs typeface="Times New Roman" panose="02020603050405020304" pitchFamily="18" charset="0"/>
                  </a:rPr>
                </a:br>
                <a:br>
                  <a:rPr lang="en-US" sz="2800" b="1" dirty="0">
                    <a:solidFill>
                      <a:schemeClr val="accent4">
                        <a:lumMod val="75000"/>
                      </a:schemeClr>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Tomographic reconstruction of the silicon plasmon signal at 17 eV, visualized by volume rendering (white ‘fog’).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An iso-surface at fixed threshold (blue shapes) for silicon quantum dots embedded in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𝑆𝑖𝑂</m:t>
                        </m:r>
                      </m:e>
                      <m:sub>
                        <m:r>
                          <a:rPr lang="en-US" sz="2800" b="0" i="1" smtClean="0">
                            <a:latin typeface="Cambria Math" panose="02040503050406030204" pitchFamily="18" charset="0"/>
                          </a:rPr>
                          <m:t>2</m:t>
                        </m:r>
                      </m:sub>
                    </m:sSub>
                  </m:oMath>
                </a14:m>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 modelling and predicting the behavior of devices based on silicon quantum dots, it is largely assumed that the quantum dots are perfectly spherical.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These results indicate that the silicon dots are not perfectly spherical.</a:t>
                </a:r>
                <a:endParaRPr lang="en-PK" sz="28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F998B422-FCC1-40CF-A178-72224E7B8237}"/>
                  </a:ext>
                </a:extLst>
              </p:cNvPr>
              <p:cNvSpPr>
                <a:spLocks noGrp="1" noRot="1" noChangeAspect="1" noMove="1" noResize="1" noEditPoints="1" noAdjustHandles="1" noChangeArrowheads="1" noChangeShapeType="1" noTextEdit="1"/>
              </p:cNvSpPr>
              <p:nvPr>
                <p:ph type="title"/>
              </p:nvPr>
            </p:nvSpPr>
            <p:spPr>
              <a:xfrm>
                <a:off x="350669" y="225286"/>
                <a:ext cx="7458353" cy="5479774"/>
              </a:xfrm>
              <a:blipFill>
                <a:blip r:embed="rId3"/>
                <a:stretch>
                  <a:fillRect l="-2126" r="-981" b="-2558"/>
                </a:stretch>
              </a:blipFill>
            </p:spPr>
            <p:txBody>
              <a:bodyPr/>
              <a:lstStyle/>
              <a:p>
                <a:r>
                  <a:rPr lang="en-PK">
                    <a:noFill/>
                  </a:rPr>
                  <a:t> </a:t>
                </a:r>
              </a:p>
            </p:txBody>
          </p:sp>
        </mc:Fallback>
      </mc:AlternateContent>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659BD1C1-4E7D-4ACE-8511-51C7BDD2A312}"/>
              </a:ext>
            </a:extLst>
          </p:cNvPr>
          <p:cNvSpPr>
            <a:spLocks noGrp="1"/>
          </p:cNvSpPr>
          <p:nvPr>
            <p:ph idx="1"/>
          </p:nvPr>
        </p:nvSpPr>
        <p:spPr>
          <a:xfrm>
            <a:off x="10204207" y="6658544"/>
            <a:ext cx="3438906" cy="199446"/>
          </a:xfrm>
        </p:spPr>
        <p:txBody>
          <a:bodyPr anchor="t">
            <a:normAutofit fontScale="55000" lnSpcReduction="20000"/>
          </a:bodyPr>
          <a:lstStyle/>
          <a:p>
            <a:endParaRPr lang="en-PK" sz="1700" dirty="0"/>
          </a:p>
        </p:txBody>
      </p:sp>
    </p:spTree>
    <p:extLst>
      <p:ext uri="{BB962C8B-B14F-4D97-AF65-F5344CB8AC3E}">
        <p14:creationId xmlns:p14="http://schemas.microsoft.com/office/powerpoint/2010/main" val="2015207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748F7-AAC4-45AB-9939-5440C317091C}"/>
              </a:ext>
            </a:extLst>
          </p:cNvPr>
          <p:cNvSpPr>
            <a:spLocks noGrp="1"/>
          </p:cNvSpPr>
          <p:nvPr>
            <p:ph type="title"/>
          </p:nvPr>
        </p:nvSpPr>
        <p:spPr>
          <a:xfrm>
            <a:off x="630936" y="639520"/>
            <a:ext cx="3429000" cy="1719072"/>
          </a:xfrm>
        </p:spPr>
        <p:txBody>
          <a:bodyPr anchor="b">
            <a:normAutofit/>
          </a:bodyPr>
          <a:lstStyle/>
          <a:p>
            <a:r>
              <a:rPr lang="en-US" sz="4600">
                <a:latin typeface="Times New Roman" panose="02020603050405020304" pitchFamily="18" charset="0"/>
                <a:cs typeface="Times New Roman" panose="02020603050405020304" pitchFamily="18" charset="0"/>
              </a:rPr>
              <a:t>Shell-doping of nanowires</a:t>
            </a:r>
            <a:endParaRPr lang="en-PK" sz="4600">
              <a:latin typeface="Times New Roman" panose="02020603050405020304" pitchFamily="18" charset="0"/>
              <a:cs typeface="Times New Roman" panose="02020603050405020304" pitchFamily="18" charset="0"/>
            </a:endParaRPr>
          </a:p>
        </p:txBody>
      </p:sp>
      <p:sp>
        <p:nvSpPr>
          <p:cNvPr id="2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9DB8DAF-D782-44FD-8A85-9755E7A03FB2}"/>
              </a:ext>
            </a:extLst>
          </p:cNvPr>
          <p:cNvSpPr>
            <a:spLocks noGrp="1"/>
          </p:cNvSpPr>
          <p:nvPr>
            <p:ph idx="1"/>
          </p:nvPr>
        </p:nvSpPr>
        <p:spPr>
          <a:xfrm>
            <a:off x="630936" y="2807208"/>
            <a:ext cx="3429000" cy="3410712"/>
          </a:xfrm>
        </p:spPr>
        <p:txBody>
          <a:bodyPr anchor="t">
            <a:normAutofit/>
          </a:bodyPr>
          <a:lstStyle/>
          <a:p>
            <a:r>
              <a:rPr lang="en-US" sz="1800" dirty="0">
                <a:latin typeface="Times New Roman" panose="02020603050405020304" pitchFamily="18" charset="0"/>
                <a:cs typeface="Times New Roman" panose="02020603050405020304" pitchFamily="18" charset="0"/>
              </a:rPr>
              <a:t>Enhanced electron mobility.</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Give dopant </a:t>
            </a:r>
            <a:r>
              <a:rPr lang="en-US" sz="1800" dirty="0">
                <a:latin typeface="Times New Roman" panose="02020603050405020304" pitchFamily="18" charset="0"/>
                <a:cs typeface="Times New Roman" panose="02020603050405020304" pitchFamily="18" charset="0"/>
              </a:rPr>
              <a:t>profiles on the atomic scale.</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Small amounts of metal catalyst used to grow the nanowires can migrate into the nanowire and affect the electrical properties.</a:t>
            </a:r>
          </a:p>
          <a:p>
            <a:endParaRPr lang="en-PK" sz="1700" dirty="0"/>
          </a:p>
        </p:txBody>
      </p:sp>
      <p:pic>
        <p:nvPicPr>
          <p:cNvPr id="13" name="Picture 12" descr="Diagram&#10;&#10;Description automatically generated">
            <a:extLst>
              <a:ext uri="{FF2B5EF4-FFF2-40B4-BE49-F238E27FC236}">
                <a16:creationId xmlns:a16="http://schemas.microsoft.com/office/drawing/2014/main" id="{6A905889-C7EF-4B89-BD41-EAD954121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582255"/>
            <a:ext cx="6903720" cy="3693490"/>
          </a:xfrm>
          <a:prstGeom prst="rect">
            <a:avLst/>
          </a:prstGeom>
        </p:spPr>
      </p:pic>
    </p:spTree>
    <p:extLst>
      <p:ext uri="{BB962C8B-B14F-4D97-AF65-F5344CB8AC3E}">
        <p14:creationId xmlns:p14="http://schemas.microsoft.com/office/powerpoint/2010/main" val="199908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C2E47AC-41F6-41D2-BC37-C995E5E765AF}"/>
              </a:ext>
            </a:extLst>
          </p:cNvPr>
          <p:cNvSpPr>
            <a:spLocks noGrp="1"/>
          </p:cNvSpPr>
          <p:nvPr>
            <p:ph type="title"/>
          </p:nvPr>
        </p:nvSpPr>
        <p:spPr>
          <a:xfrm>
            <a:off x="838200" y="401221"/>
            <a:ext cx="10515600" cy="1348065"/>
          </a:xfrm>
        </p:spPr>
        <p:txBody>
          <a:bodyPr>
            <a:normAutofit/>
          </a:bodyPr>
          <a:lstStyle/>
          <a:p>
            <a:r>
              <a:rPr lang="en-US" sz="5400" b="1" u="sng">
                <a:solidFill>
                  <a:srgbClr val="FFFFFF"/>
                </a:solidFill>
                <a:latin typeface="Times New Roman" panose="02020603050405020304" pitchFamily="18" charset="0"/>
                <a:cs typeface="Times New Roman" panose="02020603050405020304" pitchFamily="18" charset="0"/>
              </a:rPr>
              <a:t>Techniques used</a:t>
            </a:r>
            <a:endParaRPr lang="en-PK" sz="5400" b="1" u="sng">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241559-DE28-4242-8F62-5EF8E3B82E9E}"/>
              </a:ext>
            </a:extLst>
          </p:cNvPr>
          <p:cNvSpPr>
            <a:spLocks noGrp="1"/>
          </p:cNvSpPr>
          <p:nvPr>
            <p:ph idx="1"/>
          </p:nvPr>
        </p:nvSpPr>
        <p:spPr>
          <a:xfrm>
            <a:off x="838200" y="2586788"/>
            <a:ext cx="10515600" cy="4271212"/>
          </a:xfrm>
        </p:spPr>
        <p:txBody>
          <a:bodyPr>
            <a:noAutofit/>
          </a:bodyPr>
          <a:lstStyle/>
          <a:p>
            <a:r>
              <a:rPr lang="en-US" dirty="0">
                <a:latin typeface="Times New Roman" panose="02020603050405020304" pitchFamily="18" charset="0"/>
                <a:cs typeface="Times New Roman" panose="02020603050405020304" pitchFamily="18" charset="0"/>
              </a:rPr>
              <a:t>Photoelectron spectroscopy and inverse photoelectron spectroscopy have been used to map the valence and electron density of states in thin dielectric films.</a:t>
            </a:r>
          </a:p>
          <a:p>
            <a:r>
              <a:rPr lang="en-US" dirty="0">
                <a:latin typeface="Times New Roman" panose="02020603050405020304" pitchFamily="18" charset="0"/>
                <a:cs typeface="Times New Roman" panose="02020603050405020304" pitchFamily="18" charset="0"/>
              </a:rPr>
              <a:t>One- and two photon photoelectron spectroscopy has also been used to determine the electronic structure of self-assembled monolayers around the Fermi level.</a:t>
            </a:r>
          </a:p>
          <a:p>
            <a:r>
              <a:rPr lang="en-US" dirty="0">
                <a:latin typeface="Times New Roman" panose="02020603050405020304" pitchFamily="18" charset="0"/>
                <a:cs typeface="Times New Roman" panose="02020603050405020304" pitchFamily="18" charset="0"/>
              </a:rPr>
              <a:t>Scanned probe techniques such as scanning  Kelvin probe microscopy and versions of scanning tunnelling microscopy can provide information on local electronic structure.</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05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E0849-4DBF-4F56-9BDF-77F7CE7FE2F4}"/>
              </a:ext>
            </a:extLst>
          </p:cNvPr>
          <p:cNvSpPr>
            <a:spLocks noGrp="1"/>
          </p:cNvSpPr>
          <p:nvPr>
            <p:ph type="title"/>
          </p:nvPr>
        </p:nvSpPr>
        <p:spPr>
          <a:xfrm>
            <a:off x="838200" y="365125"/>
            <a:ext cx="10515600" cy="1325563"/>
          </a:xfrm>
        </p:spPr>
        <p:txBody>
          <a:bodyPr>
            <a:normAutofit/>
          </a:bodyPr>
          <a:lstStyle/>
          <a:p>
            <a:r>
              <a:rPr lang="en-US" sz="5400" b="1" u="sng">
                <a:latin typeface="Times New Roman" panose="02020603050405020304" pitchFamily="18" charset="0"/>
                <a:cs typeface="Times New Roman" panose="02020603050405020304" pitchFamily="18" charset="0"/>
              </a:rPr>
              <a:t>Aim of Study</a:t>
            </a:r>
            <a:endParaRPr lang="en-PK" sz="5400" b="1" u="sng">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31BA76-C069-4F9E-98C3-9D8B052A8357}"/>
              </a:ext>
            </a:extLst>
          </p:cNvPr>
          <p:cNvSpPr>
            <a:spLocks noGrp="1"/>
          </p:cNvSpPr>
          <p:nvPr>
            <p:ph idx="1"/>
          </p:nvPr>
        </p:nvSpPr>
        <p:spPr>
          <a:xfrm>
            <a:off x="838200" y="1929384"/>
            <a:ext cx="10515600" cy="4251960"/>
          </a:xfrm>
        </p:spPr>
        <p:txBody>
          <a:bodyPr>
            <a:normAutofit/>
          </a:bodyPr>
          <a:lstStyle/>
          <a:p>
            <a:r>
              <a:rPr lang="en-US" sz="2200">
                <a:latin typeface="Times New Roman" panose="02020603050405020304" pitchFamily="18" charset="0"/>
                <a:cs typeface="Times New Roman" panose="02020603050405020304" pitchFamily="18" charset="0"/>
              </a:rPr>
              <a:t>Metrology has been an important infrastructure enabling the exponential increase of device density and exponential decrease of device dimension.</a:t>
            </a:r>
          </a:p>
          <a:p>
            <a:pPr marL="0" indent="0">
              <a:buNone/>
            </a:pP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New nanoscale materials and devices will be required to sustain this technological revolution but the extreme sensitivity of the electronic properties of these devices to their nanoscale physical properties and the  insertion of radically new materials present significant challenges  to metrology. </a:t>
            </a:r>
          </a:p>
          <a:p>
            <a:pPr marL="0" indent="0">
              <a:buNone/>
            </a:pP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The ability to measure the physical, chemical and  electronic properties of these new materials and devices will become even more critical in continuing the advance of the MOS and finding technologies to extend or replace it.</a:t>
            </a:r>
            <a:endParaRPr lang="en-PK"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07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6A97CA1-EE4E-4C85-9934-168B58E9D794}"/>
              </a:ext>
            </a:extLst>
          </p:cNvPr>
          <p:cNvPicPr>
            <a:picLocks noGrp="1" noChangeAspect="1"/>
          </p:cNvPicPr>
          <p:nvPr>
            <p:ph idx="1"/>
          </p:nvPr>
        </p:nvPicPr>
        <p:blipFill>
          <a:blip r:embed="rId2"/>
          <a:stretch>
            <a:fillRect/>
          </a:stretch>
        </p:blipFill>
        <p:spPr>
          <a:xfrm>
            <a:off x="2158850" y="643467"/>
            <a:ext cx="7874299" cy="5571066"/>
          </a:xfrm>
          <a:prstGeom prst="rect">
            <a:avLst/>
          </a:prstGeom>
        </p:spPr>
      </p:pic>
    </p:spTree>
    <p:extLst>
      <p:ext uri="{BB962C8B-B14F-4D97-AF65-F5344CB8AC3E}">
        <p14:creationId xmlns:p14="http://schemas.microsoft.com/office/powerpoint/2010/main" val="245950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877AF-B66F-4767-B63B-C3F9AFA4C460}"/>
              </a:ext>
            </a:extLst>
          </p:cNvPr>
          <p:cNvSpPr>
            <a:spLocks noGrp="1"/>
          </p:cNvSpPr>
          <p:nvPr>
            <p:ph type="title"/>
          </p:nvPr>
        </p:nvSpPr>
        <p:spPr>
          <a:xfrm>
            <a:off x="838200" y="365125"/>
            <a:ext cx="10515600" cy="1325563"/>
          </a:xfrm>
        </p:spPr>
        <p:txBody>
          <a:bodyPr>
            <a:normAutofit/>
          </a:bodyPr>
          <a:lstStyle/>
          <a:p>
            <a:r>
              <a:rPr lang="en-US" sz="4200" b="1">
                <a:latin typeface="Times New Roman" panose="02020603050405020304" pitchFamily="18" charset="0"/>
                <a:cs typeface="Times New Roman" panose="02020603050405020304" pitchFamily="18" charset="0"/>
              </a:rPr>
              <a:t>Technology and Metrology of new </a:t>
            </a:r>
            <a:br>
              <a:rPr lang="en-US" sz="4200" b="1">
                <a:latin typeface="Times New Roman" panose="02020603050405020304" pitchFamily="18" charset="0"/>
                <a:cs typeface="Times New Roman" panose="02020603050405020304" pitchFamily="18" charset="0"/>
              </a:rPr>
            </a:br>
            <a:r>
              <a:rPr lang="en-US" sz="4200" b="1">
                <a:latin typeface="Times New Roman" panose="02020603050405020304" pitchFamily="18" charset="0"/>
                <a:cs typeface="Times New Roman" panose="02020603050405020304" pitchFamily="18" charset="0"/>
              </a:rPr>
              <a:t>Electronic Materials and Devices</a:t>
            </a:r>
            <a:endParaRPr lang="en-PK" sz="4200" b="1">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D19220-AB02-4D94-8546-F05685CD7C38}"/>
                  </a:ext>
                </a:extLst>
              </p:cNvPr>
              <p:cNvSpPr>
                <a:spLocks noGrp="1"/>
              </p:cNvSpPr>
              <p:nvPr>
                <p:ph idx="1"/>
              </p:nvPr>
            </p:nvSpPr>
            <p:spPr>
              <a:xfrm>
                <a:off x="838200" y="1929384"/>
                <a:ext cx="10515600" cy="4251960"/>
              </a:xfrm>
            </p:spPr>
            <p:txBody>
              <a:bodyPr>
                <a:normAutofit/>
              </a:bodyPr>
              <a:lstStyle/>
              <a:p>
                <a:pPr>
                  <a:buFont typeface="Wingdings" panose="05000000000000000000" pitchFamily="2" charset="2"/>
                  <a:buChar char="q"/>
                </a:pPr>
                <a:endParaRPr lang="en-US" sz="2200" b="1">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200" b="1">
                    <a:latin typeface="Times New Roman" panose="02020603050405020304" pitchFamily="18" charset="0"/>
                    <a:cs typeface="Times New Roman" panose="02020603050405020304" pitchFamily="18" charset="0"/>
                  </a:rPr>
                  <a:t>The traditional MOSFET consists of a silicon substrate, </a:t>
                </a:r>
              </a:p>
              <a:p>
                <a:pPr>
                  <a:buFont typeface="Wingdings" panose="05000000000000000000" pitchFamily="2" charset="2"/>
                  <a:buChar char="q"/>
                </a:pPr>
                <a:r>
                  <a:rPr lang="en-US" sz="2200" b="1">
                    <a:latin typeface="Times New Roman" panose="02020603050405020304" pitchFamily="18" charset="0"/>
                    <a:cs typeface="Times New Roman" panose="02020603050405020304" pitchFamily="18" charset="0"/>
                  </a:rPr>
                  <a:t>a highly doped polysilicon gate electrode, </a:t>
                </a:r>
              </a:p>
              <a:p>
                <a:pPr>
                  <a:buFont typeface="Wingdings" panose="05000000000000000000" pitchFamily="2" charset="2"/>
                  <a:buChar char="q"/>
                </a:pPr>
                <a:r>
                  <a:rPr lang="en-US" sz="2200" b="1">
                    <a:latin typeface="Times New Roman" panose="02020603050405020304" pitchFamily="18" charset="0"/>
                    <a:cs typeface="Times New Roman" panose="02020603050405020304" pitchFamily="18" charset="0"/>
                  </a:rPr>
                  <a:t>a gate dielectric of </a:t>
                </a:r>
                <a14:m>
                  <m:oMath xmlns:m="http://schemas.openxmlformats.org/officeDocument/2006/math">
                    <m:sSub>
                      <m:sSubPr>
                        <m:ctrlPr>
                          <a:rPr lang="en-US" sz="2200" b="1" i="1">
                            <a:latin typeface="Cambria Math" panose="02040503050406030204" pitchFamily="18" charset="0"/>
                          </a:rPr>
                        </m:ctrlPr>
                      </m:sSubPr>
                      <m:e>
                        <m:r>
                          <a:rPr lang="en-US" sz="2200" b="1" i="1">
                            <a:latin typeface="Cambria Math" panose="02040503050406030204" pitchFamily="18" charset="0"/>
                          </a:rPr>
                          <m:t>𝑺𝒊𝑶</m:t>
                        </m:r>
                      </m:e>
                      <m:sub>
                        <m:r>
                          <a:rPr lang="en-US" sz="2200" b="1" i="1">
                            <a:latin typeface="Cambria Math" panose="02040503050406030204" pitchFamily="18" charset="0"/>
                          </a:rPr>
                          <m:t>𝟐</m:t>
                        </m:r>
                      </m:sub>
                    </m:sSub>
                  </m:oMath>
                </a14:m>
                <a:r>
                  <a:rPr lang="en-US" sz="2200" b="1">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sz="2200" b="1">
                    <a:latin typeface="Times New Roman" panose="02020603050405020304" pitchFamily="18" charset="0"/>
                    <a:cs typeface="Times New Roman" panose="02020603050405020304" pitchFamily="18" charset="0"/>
                  </a:rPr>
                  <a:t>doped source and drain. </a:t>
                </a:r>
              </a:p>
              <a:p>
                <a:pPr marL="0" indent="0">
                  <a:buNone/>
                </a:pPr>
                <a:endParaRPr lang="en-PK" sz="2200"/>
              </a:p>
            </p:txBody>
          </p:sp>
        </mc:Choice>
        <mc:Fallback xmlns="">
          <p:sp>
            <p:nvSpPr>
              <p:cNvPr id="3" name="Content Placeholder 2">
                <a:extLst>
                  <a:ext uri="{FF2B5EF4-FFF2-40B4-BE49-F238E27FC236}">
                    <a16:creationId xmlns:a16="http://schemas.microsoft.com/office/drawing/2014/main" id="{AED19220-AB02-4D94-8546-F05685CD7C38}"/>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38"/>
                </a:stretch>
              </a:blipFill>
            </p:spPr>
            <p:txBody>
              <a:bodyPr/>
              <a:lstStyle/>
              <a:p>
                <a:r>
                  <a:rPr lang="en-PK">
                    <a:noFill/>
                  </a:rPr>
                  <a:t> </a:t>
                </a:r>
              </a:p>
            </p:txBody>
          </p:sp>
        </mc:Fallback>
      </mc:AlternateContent>
    </p:spTree>
    <p:extLst>
      <p:ext uri="{BB962C8B-B14F-4D97-AF65-F5344CB8AC3E}">
        <p14:creationId xmlns:p14="http://schemas.microsoft.com/office/powerpoint/2010/main" val="390063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3">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20F64-A86D-4426-8195-3058DA323FAD}"/>
              </a:ext>
            </a:extLst>
          </p:cNvPr>
          <p:cNvSpPr>
            <a:spLocks noGrp="1"/>
          </p:cNvSpPr>
          <p:nvPr>
            <p:ph type="title"/>
          </p:nvPr>
        </p:nvSpPr>
        <p:spPr>
          <a:xfrm>
            <a:off x="630918" y="643465"/>
            <a:ext cx="3895359" cy="1846615"/>
          </a:xfrm>
        </p:spPr>
        <p:txBody>
          <a:bodyPr anchor="b">
            <a:normAutofit/>
          </a:bodyPr>
          <a:lstStyle/>
          <a:p>
            <a:r>
              <a:rPr lang="en-US" sz="5400"/>
              <a:t>Devices</a:t>
            </a:r>
            <a:endParaRPr lang="en-PK" sz="5400" dirty="0"/>
          </a:p>
        </p:txBody>
      </p:sp>
      <p:sp>
        <p:nvSpPr>
          <p:cNvPr id="43"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BAA0EC-94E1-43B5-B534-1E608E448F6C}"/>
              </a:ext>
            </a:extLst>
          </p:cNvPr>
          <p:cNvSpPr>
            <a:spLocks noGrp="1"/>
          </p:cNvSpPr>
          <p:nvPr>
            <p:ph idx="1"/>
          </p:nvPr>
        </p:nvSpPr>
        <p:spPr>
          <a:xfrm>
            <a:off x="27446" y="2828136"/>
            <a:ext cx="3818699" cy="3386399"/>
          </a:xfrm>
        </p:spPr>
        <p:txBody>
          <a:bodyPr>
            <a:noAutofit/>
          </a:bodyPr>
          <a:lstStyle/>
          <a:p>
            <a:pPr algn="just"/>
            <a:r>
              <a:rPr lang="en-US" sz="1800" dirty="0"/>
              <a:t>PCs and mobile phones to control systems found in automobiles and jet airplanes.</a:t>
            </a:r>
          </a:p>
          <a:p>
            <a:pPr algn="just"/>
            <a:r>
              <a:rPr lang="en-US" sz="1800" dirty="0"/>
              <a:t>devices include memories based on nanocrystals, thin semiconductors for resonant tunnelling diodes, </a:t>
            </a:r>
          </a:p>
          <a:p>
            <a:pPr algn="just"/>
            <a:r>
              <a:rPr lang="en-US" sz="1800" dirty="0"/>
              <a:t>quantum dots for cellular automata carbon nanotube or bottom-up nanowire transistors and single-electron transistors. </a:t>
            </a:r>
          </a:p>
          <a:p>
            <a:pPr algn="just"/>
            <a:r>
              <a:rPr lang="en-US" sz="1800" dirty="0"/>
              <a:t>The basis of molecular electronic devices is the behavior of the electronic properties of single molecules or monolayers. </a:t>
            </a:r>
            <a:endParaRPr lang="en-PK" sz="1800" dirty="0"/>
          </a:p>
        </p:txBody>
      </p:sp>
      <p:pic>
        <p:nvPicPr>
          <p:cNvPr id="11" name="Picture 10">
            <a:extLst>
              <a:ext uri="{FF2B5EF4-FFF2-40B4-BE49-F238E27FC236}">
                <a16:creationId xmlns:a16="http://schemas.microsoft.com/office/drawing/2014/main" id="{0B04BD01-C1A5-4D9A-B5CE-1A1E44C9C19E}"/>
              </a:ext>
            </a:extLst>
          </p:cNvPr>
          <p:cNvPicPr>
            <a:picLocks noChangeAspect="1"/>
          </p:cNvPicPr>
          <p:nvPr/>
        </p:nvPicPr>
        <p:blipFill rotWithShape="1">
          <a:blip r:embed="rId2">
            <a:extLst>
              <a:ext uri="{28A0092B-C50C-407E-A947-70E740481C1C}">
                <a14:useLocalDpi xmlns:a14="http://schemas.microsoft.com/office/drawing/2010/main" val="0"/>
              </a:ext>
            </a:extLst>
          </a:blip>
          <a:srcRect l="14905" r="858" b="1"/>
          <a:stretch/>
        </p:blipFill>
        <p:spPr>
          <a:xfrm>
            <a:off x="4992624" y="218482"/>
            <a:ext cx="3099816" cy="3348651"/>
          </a:xfrm>
          <a:prstGeom prst="rect">
            <a:avLst/>
          </a:prstGeom>
        </p:spPr>
      </p:pic>
      <p:pic>
        <p:nvPicPr>
          <p:cNvPr id="5" name="Picture 4" descr="A close-up of hands holding a tablet&#10;&#10;Description automatically generated with medium confidence">
            <a:extLst>
              <a:ext uri="{FF2B5EF4-FFF2-40B4-BE49-F238E27FC236}">
                <a16:creationId xmlns:a16="http://schemas.microsoft.com/office/drawing/2014/main" id="{8065805E-8823-4F97-9AE2-7B5D00A01079}"/>
              </a:ext>
            </a:extLst>
          </p:cNvPr>
          <p:cNvPicPr>
            <a:picLocks noChangeAspect="1"/>
          </p:cNvPicPr>
          <p:nvPr/>
        </p:nvPicPr>
        <p:blipFill rotWithShape="1">
          <a:blip r:embed="rId3">
            <a:extLst>
              <a:ext uri="{28A0092B-C50C-407E-A947-70E740481C1C}">
                <a14:useLocalDpi xmlns:a14="http://schemas.microsoft.com/office/drawing/2010/main" val="0"/>
              </a:ext>
            </a:extLst>
          </a:blip>
          <a:srcRect l="13290" r="26387" b="3"/>
          <a:stretch/>
        </p:blipFill>
        <p:spPr>
          <a:xfrm>
            <a:off x="8558606" y="393213"/>
            <a:ext cx="2837170" cy="2642575"/>
          </a:xfrm>
          <a:prstGeom prst="rect">
            <a:avLst/>
          </a:prstGeom>
        </p:spPr>
      </p:pic>
      <p:pic>
        <p:nvPicPr>
          <p:cNvPr id="15" name="Picture 14" descr="Diagram&#10;&#10;Description automatically generated">
            <a:extLst>
              <a:ext uri="{FF2B5EF4-FFF2-40B4-BE49-F238E27FC236}">
                <a16:creationId xmlns:a16="http://schemas.microsoft.com/office/drawing/2014/main" id="{B71FCFAB-08A1-479B-BA6B-AB65D90545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9321" y="4018101"/>
            <a:ext cx="4082789" cy="2572157"/>
          </a:xfrm>
          <a:prstGeom prst="rect">
            <a:avLst/>
          </a:prstGeom>
        </p:spPr>
      </p:pic>
      <p:pic>
        <p:nvPicPr>
          <p:cNvPr id="7" name="Picture 6" descr="A small airplane on the runway&#10;&#10;Description automatically generated with low confidence">
            <a:extLst>
              <a:ext uri="{FF2B5EF4-FFF2-40B4-BE49-F238E27FC236}">
                <a16:creationId xmlns:a16="http://schemas.microsoft.com/office/drawing/2014/main" id="{00A0DF83-3FE4-42E7-AA6B-71C29A8AD271}"/>
              </a:ext>
            </a:extLst>
          </p:cNvPr>
          <p:cNvPicPr>
            <a:picLocks noChangeAspect="1"/>
          </p:cNvPicPr>
          <p:nvPr/>
        </p:nvPicPr>
        <p:blipFill rotWithShape="1">
          <a:blip r:embed="rId5">
            <a:extLst>
              <a:ext uri="{28A0092B-C50C-407E-A947-70E740481C1C}">
                <a14:useLocalDpi xmlns:a14="http://schemas.microsoft.com/office/drawing/2010/main" val="0"/>
              </a:ext>
            </a:extLst>
          </a:blip>
          <a:srcRect t="7652" r="-2" b="6887"/>
          <a:stretch/>
        </p:blipFill>
        <p:spPr>
          <a:xfrm>
            <a:off x="8808792" y="3429000"/>
            <a:ext cx="3182128" cy="1930791"/>
          </a:xfrm>
          <a:prstGeom prst="rect">
            <a:avLst/>
          </a:prstGeom>
        </p:spPr>
      </p:pic>
    </p:spTree>
    <p:extLst>
      <p:ext uri="{BB962C8B-B14F-4D97-AF65-F5344CB8AC3E}">
        <p14:creationId xmlns:p14="http://schemas.microsoft.com/office/powerpoint/2010/main" val="63245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1F0F8F-EADB-458C-AC8D-4396EB957AEE}"/>
              </a:ext>
            </a:extLst>
          </p:cNvPr>
          <p:cNvSpPr>
            <a:spLocks noGrp="1"/>
          </p:cNvSpPr>
          <p:nvPr>
            <p:ph type="title"/>
          </p:nvPr>
        </p:nvSpPr>
        <p:spPr>
          <a:xfrm>
            <a:off x="436098" y="639520"/>
            <a:ext cx="4023360" cy="1719072"/>
          </a:xfrm>
        </p:spPr>
        <p:txBody>
          <a:bodyPr anchor="b">
            <a:normAutofit/>
          </a:bodyPr>
          <a:lstStyle/>
          <a:p>
            <a:r>
              <a:rPr lang="en-US" sz="2600" b="1" dirty="0">
                <a:latin typeface="Times New Roman" panose="02020603050405020304" pitchFamily="18" charset="0"/>
                <a:cs typeface="Times New Roman" panose="02020603050405020304" pitchFamily="18" charset="0"/>
              </a:rPr>
              <a:t>Technology and metrology of new electronic materials and devices</a:t>
            </a:r>
            <a:endParaRPr lang="en-PK" sz="2600" b="1" dirty="0">
              <a:latin typeface="Times New Roman" panose="02020603050405020304" pitchFamily="18" charset="0"/>
              <a:cs typeface="Times New Roman" panose="02020603050405020304" pitchFamily="18" charset="0"/>
            </a:endParaRPr>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4EBE7A-0D30-4E00-A6A3-9DA91A9550BC}"/>
              </a:ext>
            </a:extLst>
          </p:cNvPr>
          <p:cNvSpPr>
            <a:spLocks noGrp="1"/>
          </p:cNvSpPr>
          <p:nvPr>
            <p:ph idx="1"/>
          </p:nvPr>
        </p:nvSpPr>
        <p:spPr>
          <a:xfrm>
            <a:off x="630936" y="2807208"/>
            <a:ext cx="3429000" cy="3800590"/>
          </a:xfrm>
        </p:spPr>
        <p:txBody>
          <a:bodyPr anchor="t">
            <a:normAutofit/>
          </a:bodyPr>
          <a:lstStyle/>
          <a:p>
            <a:r>
              <a:rPr lang="en-US" sz="2000" dirty="0">
                <a:latin typeface="Times New Roman" panose="02020603050405020304" pitchFamily="18" charset="0"/>
                <a:cs typeface="Times New Roman" panose="02020603050405020304" pitchFamily="18" charset="0"/>
              </a:rPr>
              <a:t>The number of transistors (red triangles),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Transistor minimum lateral feature size (blue circles),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Transistor minimum physical oxide thickness (yellow circles).</a:t>
            </a:r>
            <a:br>
              <a:rPr lang="en-US" sz="1700" dirty="0">
                <a:latin typeface="Times New Roman" panose="02020603050405020304" pitchFamily="18" charset="0"/>
                <a:cs typeface="Times New Roman" panose="02020603050405020304" pitchFamily="18" charset="0"/>
              </a:rPr>
            </a:br>
            <a:br>
              <a:rPr lang="en-US" sz="1700" dirty="0">
                <a:latin typeface="Times New Roman" panose="02020603050405020304" pitchFamily="18" charset="0"/>
                <a:cs typeface="Times New Roman" panose="02020603050405020304" pitchFamily="18" charset="0"/>
              </a:rPr>
            </a:br>
            <a:endParaRPr lang="en-PK" sz="1700" dirty="0">
              <a:latin typeface="Times New Roman" panose="02020603050405020304" pitchFamily="18" charset="0"/>
              <a:cs typeface="Times New Roman" panose="02020603050405020304" pitchFamily="18" charset="0"/>
            </a:endParaRPr>
          </a:p>
        </p:txBody>
      </p:sp>
      <p:pic>
        <p:nvPicPr>
          <p:cNvPr id="7" name="Picture 6" descr="Chart, scatter chart&#10;&#10;Description automatically generated">
            <a:extLst>
              <a:ext uri="{FF2B5EF4-FFF2-40B4-BE49-F238E27FC236}">
                <a16:creationId xmlns:a16="http://schemas.microsoft.com/office/drawing/2014/main" id="{0D90592A-F356-4780-93C7-85DBA90A5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073106"/>
            <a:ext cx="6903720" cy="4711788"/>
          </a:xfrm>
          <a:prstGeom prst="rect">
            <a:avLst/>
          </a:prstGeom>
        </p:spPr>
      </p:pic>
    </p:spTree>
    <p:extLst>
      <p:ext uri="{BB962C8B-B14F-4D97-AF65-F5344CB8AC3E}">
        <p14:creationId xmlns:p14="http://schemas.microsoft.com/office/powerpoint/2010/main" val="62222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3ACF-9A59-4D72-BBD4-70C023D0C277}"/>
              </a:ext>
            </a:extLst>
          </p:cNvPr>
          <p:cNvSpPr>
            <a:spLocks noGrp="1"/>
          </p:cNvSpPr>
          <p:nvPr>
            <p:ph type="title"/>
          </p:nvPr>
        </p:nvSpPr>
        <p:spPr>
          <a:xfrm>
            <a:off x="838200" y="365125"/>
            <a:ext cx="10515600" cy="1089439"/>
          </a:xfrm>
        </p:spPr>
        <p:txBody>
          <a:bodyPr>
            <a:normAutofit fontScale="90000"/>
          </a:bodyPr>
          <a:lstStyle/>
          <a:p>
            <a:r>
              <a:rPr lang="en-US" dirty="0">
                <a:solidFill>
                  <a:schemeClr val="accent4">
                    <a:lumMod val="75000"/>
                  </a:schemeClr>
                </a:solidFill>
                <a:latin typeface="Times New Roman" panose="02020603050405020304" pitchFamily="18" charset="0"/>
                <a:cs typeface="Times New Roman" panose="02020603050405020304" pitchFamily="18" charset="0"/>
              </a:rPr>
              <a:t>To maintain, or improve the device performance </a:t>
            </a:r>
            <a:br>
              <a:rPr lang="en-US" dirty="0"/>
            </a:b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CC5370-FA66-46CE-A47E-350E1F27EC2D}"/>
                  </a:ext>
                </a:extLst>
              </p:cNvPr>
              <p:cNvSpPr>
                <a:spLocks noGrp="1"/>
              </p:cNvSpPr>
              <p:nvPr>
                <p:ph idx="1"/>
              </p:nvPr>
            </p:nvSpPr>
            <p:spPr>
              <a:xfrm>
                <a:off x="838200" y="1454564"/>
                <a:ext cx="10515600" cy="435133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When reducing channel length, most other device parameters need to be scaled: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substrate doping must be increased, </a:t>
                </a:r>
              </a:p>
              <a:p>
                <a:pPr algn="just"/>
                <a:r>
                  <a:rPr lang="en-US" dirty="0">
                    <a:latin typeface="Times New Roman" panose="02020603050405020304" pitchFamily="18" charset="0"/>
                    <a:cs typeface="Times New Roman" panose="02020603050405020304" pitchFamily="18" charset="0"/>
                  </a:rPr>
                  <a:t>the depth of the source/drain junction must be decreased, </a:t>
                </a:r>
              </a:p>
              <a:p>
                <a:pPr algn="just"/>
                <a:r>
                  <a:rPr lang="en-US" dirty="0">
                    <a:latin typeface="Times New Roman" panose="02020603050405020304" pitchFamily="18" charset="0"/>
                    <a:cs typeface="Times New Roman" panose="02020603050405020304" pitchFamily="18" charset="0"/>
                  </a:rPr>
                  <a:t>the supply voltage must be decreased</a:t>
                </a:r>
              </a:p>
              <a:p>
                <a:pPr algn="just"/>
                <a:r>
                  <a:rPr lang="en-US" dirty="0">
                    <a:latin typeface="Times New Roman" panose="02020603050405020304" pitchFamily="18" charset="0"/>
                    <a:cs typeface="Times New Roman" panose="02020603050405020304" pitchFamily="18" charset="0"/>
                  </a:rPr>
                  <a:t>the capacitance of the </a:t>
                </a:r>
                <a14:m>
                  <m:oMath xmlns:m="http://schemas.openxmlformats.org/officeDocument/2006/math">
                    <m:sSub>
                      <m:sSubPr>
                        <m:ctrlPr>
                          <a:rPr lang="en-US"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𝑆𝑖𝑂</m:t>
                        </m:r>
                      </m:e>
                      <m:sub>
                        <m:r>
                          <a:rPr lang="en-US" b="0" i="1" dirty="0" smtClean="0">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gate dielectric must be increased (that is,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𝑆𝑖𝑂</m:t>
                        </m:r>
                      </m:e>
                      <m:sub>
                        <m:r>
                          <a:rPr lang="en-US" b="0" i="1" smtClean="0">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thickness must be decreased). </a:t>
                </a:r>
                <a:endParaRPr lang="en-PK"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0CC5370-FA66-46CE-A47E-350E1F27EC2D}"/>
                  </a:ext>
                </a:extLst>
              </p:cNvPr>
              <p:cNvSpPr>
                <a:spLocks noGrp="1" noRot="1" noChangeAspect="1" noMove="1" noResize="1" noEditPoints="1" noAdjustHandles="1" noChangeArrowheads="1" noChangeShapeType="1" noTextEdit="1"/>
              </p:cNvSpPr>
              <p:nvPr>
                <p:ph idx="1"/>
              </p:nvPr>
            </p:nvSpPr>
            <p:spPr>
              <a:xfrm>
                <a:off x="838200" y="1454564"/>
                <a:ext cx="10515600" cy="4351338"/>
              </a:xfrm>
              <a:blipFill>
                <a:blip r:embed="rId2"/>
                <a:stretch>
                  <a:fillRect l="-1217" t="-2525" r="-1159"/>
                </a:stretch>
              </a:blipFill>
            </p:spPr>
            <p:txBody>
              <a:bodyPr/>
              <a:lstStyle/>
              <a:p>
                <a:r>
                  <a:rPr lang="en-PK">
                    <a:noFill/>
                  </a:rPr>
                  <a:t> </a:t>
                </a:r>
              </a:p>
            </p:txBody>
          </p:sp>
        </mc:Fallback>
      </mc:AlternateContent>
    </p:spTree>
    <p:extLst>
      <p:ext uri="{BB962C8B-B14F-4D97-AF65-F5344CB8AC3E}">
        <p14:creationId xmlns:p14="http://schemas.microsoft.com/office/powerpoint/2010/main" val="1416794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96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69695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42EBBD3-F0F0-468D-952D-08B2FED5DB7B}"/>
                  </a:ext>
                </a:extLst>
              </p:cNvPr>
              <p:cNvSpPr>
                <a:spLocks noGrp="1"/>
              </p:cNvSpPr>
              <p:nvPr>
                <p:ph type="title"/>
              </p:nvPr>
            </p:nvSpPr>
            <p:spPr>
              <a:xfrm>
                <a:off x="567304" y="3439159"/>
                <a:ext cx="11052312" cy="2441907"/>
              </a:xfrm>
            </p:spPr>
            <p:txBody>
              <a:bodyPr vert="horz" lIns="91440" tIns="45720" rIns="91440" bIns="45720" rtlCol="0" anchor="b">
                <a:noAutofit/>
              </a:bodyPr>
              <a:lstStyle/>
              <a:p>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Fig. a, the traditional MOSFET consists of a silicon substrate, </a:t>
                </a:r>
                <a:b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A highly doped polysilicon gate electrode, </a:t>
                </a:r>
                <a:b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A gate dielectric of </a:t>
                </a:r>
                <a14:m>
                  <m:oMath xmlns:m="http://schemas.openxmlformats.org/officeDocument/2006/math">
                    <m:sSub>
                      <m:sSubPr>
                        <m:ctrlPr>
                          <a:rPr lang="en-US" sz="2800" i="1">
                            <a:solidFill>
                              <a:schemeClr val="tx1">
                                <a:lumMod val="85000"/>
                                <a:lumOff val="15000"/>
                              </a:schemeClr>
                            </a:solidFill>
                            <a:latin typeface="Cambria Math" panose="02040503050406030204" pitchFamily="18" charset="0"/>
                          </a:rPr>
                        </m:ctrlPr>
                      </m:sSubPr>
                      <m:e>
                        <m:r>
                          <a:rPr lang="en-US" sz="2800" b="0" i="1">
                            <a:solidFill>
                              <a:schemeClr val="tx1">
                                <a:lumMod val="85000"/>
                                <a:lumOff val="15000"/>
                              </a:schemeClr>
                            </a:solidFill>
                            <a:latin typeface="Cambria Math" panose="02040503050406030204" pitchFamily="18" charset="0"/>
                          </a:rPr>
                          <m:t>𝑆𝑖𝑂</m:t>
                        </m:r>
                      </m:e>
                      <m:sub>
                        <m:r>
                          <a:rPr lang="en-US" sz="2800" b="0" i="1">
                            <a:solidFill>
                              <a:schemeClr val="tx1">
                                <a:lumMod val="85000"/>
                                <a:lumOff val="15000"/>
                              </a:schemeClr>
                            </a:solidFill>
                            <a:latin typeface="Cambria Math" panose="02040503050406030204" pitchFamily="18" charset="0"/>
                          </a:rPr>
                          <m:t>2</m:t>
                        </m:r>
                      </m:sub>
                    </m:sSub>
                  </m:oMath>
                </a14:m>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and doped source and drain. </a:t>
                </a:r>
                <a:b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In 1970, the MOSFET channel length was approximately 10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μm</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b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The </a:t>
                </a:r>
                <a14:m>
                  <m:oMath xmlns:m="http://schemas.openxmlformats.org/officeDocument/2006/math">
                    <m:sSub>
                      <m:sSubPr>
                        <m:ctrlPr>
                          <a:rPr lang="en-US" sz="2800" i="1">
                            <a:solidFill>
                              <a:schemeClr val="tx1">
                                <a:lumMod val="85000"/>
                                <a:lumOff val="15000"/>
                              </a:schemeClr>
                            </a:solidFill>
                            <a:latin typeface="Cambria Math" panose="02040503050406030204" pitchFamily="18" charset="0"/>
                          </a:rPr>
                        </m:ctrlPr>
                      </m:sSubPr>
                      <m:e>
                        <m:r>
                          <a:rPr lang="en-US" sz="2800" b="0" i="1">
                            <a:solidFill>
                              <a:schemeClr val="tx1">
                                <a:lumMod val="85000"/>
                                <a:lumOff val="15000"/>
                              </a:schemeClr>
                            </a:solidFill>
                            <a:latin typeface="Cambria Math" panose="02040503050406030204" pitchFamily="18" charset="0"/>
                          </a:rPr>
                          <m:t>𝑆𝑖𝑂</m:t>
                        </m:r>
                      </m:e>
                      <m:sub>
                        <m:r>
                          <a:rPr lang="en-US" sz="2800" b="0" i="1">
                            <a:solidFill>
                              <a:schemeClr val="tx1">
                                <a:lumMod val="85000"/>
                                <a:lumOff val="15000"/>
                              </a:schemeClr>
                            </a:solidFill>
                            <a:latin typeface="Cambria Math" panose="02040503050406030204" pitchFamily="18" charset="0"/>
                          </a:rPr>
                          <m:t>2</m:t>
                        </m:r>
                      </m:sub>
                    </m:sSub>
                  </m:oMath>
                </a14:m>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gate dielectric thickness was approximately 100 nm, </a:t>
                </a:r>
                <a:b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The operating voltage was approximately 10 V.</a:t>
                </a:r>
              </a:p>
            </p:txBody>
          </p:sp>
        </mc:Choice>
        <mc:Fallback xmlns="">
          <p:sp>
            <p:nvSpPr>
              <p:cNvPr id="2" name="Title 1">
                <a:extLst>
                  <a:ext uri="{FF2B5EF4-FFF2-40B4-BE49-F238E27FC236}">
                    <a16:creationId xmlns:a16="http://schemas.microsoft.com/office/drawing/2014/main" id="{F42EBBD3-F0F0-468D-952D-08B2FED5DB7B}"/>
                  </a:ext>
                </a:extLst>
              </p:cNvPr>
              <p:cNvSpPr>
                <a:spLocks noGrp="1" noRot="1" noChangeAspect="1" noMove="1" noResize="1" noEditPoints="1" noAdjustHandles="1" noChangeArrowheads="1" noChangeShapeType="1" noTextEdit="1"/>
              </p:cNvSpPr>
              <p:nvPr>
                <p:ph type="title"/>
              </p:nvPr>
            </p:nvSpPr>
            <p:spPr>
              <a:xfrm>
                <a:off x="567304" y="3439159"/>
                <a:ext cx="11052312" cy="2441907"/>
              </a:xfrm>
              <a:blipFill>
                <a:blip r:embed="rId2"/>
                <a:stretch>
                  <a:fillRect l="-1103" t="-2494" b="-6983"/>
                </a:stretch>
              </a:blipFill>
            </p:spPr>
            <p:txBody>
              <a:bodyPr/>
              <a:lstStyle/>
              <a:p>
                <a:r>
                  <a:rPr lang="en-PK">
                    <a:noFill/>
                  </a:rPr>
                  <a:t> </a:t>
                </a:r>
              </a:p>
            </p:txBody>
          </p:sp>
        </mc:Fallback>
      </mc:AlternateContent>
      <p:pic>
        <p:nvPicPr>
          <p:cNvPr id="10" name="Picture 9" descr="Diagram&#10;&#10;Description automatically generated">
            <a:extLst>
              <a:ext uri="{FF2B5EF4-FFF2-40B4-BE49-F238E27FC236}">
                <a16:creationId xmlns:a16="http://schemas.microsoft.com/office/drawing/2014/main" id="{BFBF5603-0A78-4D89-AD24-1C13069B6D95}"/>
              </a:ext>
            </a:extLst>
          </p:cNvPr>
          <p:cNvPicPr>
            <a:picLocks noChangeAspect="1"/>
          </p:cNvPicPr>
          <p:nvPr/>
        </p:nvPicPr>
        <p:blipFill rotWithShape="1">
          <a:blip r:embed="rId3">
            <a:extLst>
              <a:ext uri="{28A0092B-C50C-407E-A947-70E740481C1C}">
                <a14:useLocalDpi xmlns:a14="http://schemas.microsoft.com/office/drawing/2010/main" val="0"/>
              </a:ext>
            </a:extLst>
          </a:blip>
          <a:srcRect r="5167" b="1"/>
          <a:stretch/>
        </p:blipFill>
        <p:spPr>
          <a:xfrm>
            <a:off x="241300" y="20319"/>
            <a:ext cx="11704320" cy="3518011"/>
          </a:xfrm>
          <a:prstGeom prst="rect">
            <a:avLst/>
          </a:prstGeom>
        </p:spPr>
      </p:pic>
      <p:pic>
        <p:nvPicPr>
          <p:cNvPr id="7" name="Content Placeholder 6" descr="Diagram&#10;&#10;Description automatically generated">
            <a:extLst>
              <a:ext uri="{FF2B5EF4-FFF2-40B4-BE49-F238E27FC236}">
                <a16:creationId xmlns:a16="http://schemas.microsoft.com/office/drawing/2014/main" id="{0FCCB6BE-DD55-4F78-8425-661A7CFF23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89657" y="6684963"/>
            <a:ext cx="150462" cy="46037"/>
          </a:xfrm>
        </p:spPr>
      </p:pic>
    </p:spTree>
    <p:extLst>
      <p:ext uri="{BB962C8B-B14F-4D97-AF65-F5344CB8AC3E}">
        <p14:creationId xmlns:p14="http://schemas.microsoft.com/office/powerpoint/2010/main" val="99974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96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69695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5F327A0-461A-498D-AE74-C135F930B5E1}"/>
              </a:ext>
            </a:extLst>
          </p:cNvPr>
          <p:cNvSpPr>
            <a:spLocks noGrp="1"/>
          </p:cNvSpPr>
          <p:nvPr>
            <p:ph type="title"/>
          </p:nvPr>
        </p:nvSpPr>
        <p:spPr>
          <a:xfrm>
            <a:off x="1109980" y="4020816"/>
            <a:ext cx="9966960" cy="1816860"/>
          </a:xfrm>
        </p:spPr>
        <p:txBody>
          <a:bodyPr vert="horz" lIns="91440" tIns="45720" rIns="91440" bIns="45720" rtlCol="0" anchor="b">
            <a:normAutofit/>
          </a:bodyPr>
          <a:lstStyle/>
          <a:p>
            <a:pPr algn="ctr"/>
            <a:r>
              <a:rPr lang="en-US" sz="2800" dirty="0">
                <a:solidFill>
                  <a:srgbClr val="696951"/>
                </a:solidFill>
                <a:latin typeface="Times New Roman" panose="02020603050405020304" pitchFamily="18" charset="0"/>
                <a:cs typeface="Times New Roman" panose="02020603050405020304" pitchFamily="18" charset="0"/>
              </a:rPr>
              <a:t>Fig. b, where the active silicon is on a layer of thick silicon dioxide, which decreases the junction capacitance from the source/ drain to the substrate, thereby increasing the speed of the FET. </a:t>
            </a:r>
            <a:br>
              <a:rPr lang="en-US" sz="2300" dirty="0">
                <a:solidFill>
                  <a:srgbClr val="696951"/>
                </a:solidFill>
              </a:rPr>
            </a:br>
            <a:endParaRPr lang="en-US" sz="2300" dirty="0">
              <a:solidFill>
                <a:srgbClr val="696951"/>
              </a:solidFill>
            </a:endParaRPr>
          </a:p>
        </p:txBody>
      </p:sp>
      <p:pic>
        <p:nvPicPr>
          <p:cNvPr id="9" name="Picture 8" descr="Diagram&#10;&#10;Description automatically generated">
            <a:extLst>
              <a:ext uri="{FF2B5EF4-FFF2-40B4-BE49-F238E27FC236}">
                <a16:creationId xmlns:a16="http://schemas.microsoft.com/office/drawing/2014/main" id="{9320F95E-053B-48F8-A08D-218D5B4911EA}"/>
              </a:ext>
            </a:extLst>
          </p:cNvPr>
          <p:cNvPicPr>
            <a:picLocks noChangeAspect="1"/>
          </p:cNvPicPr>
          <p:nvPr/>
        </p:nvPicPr>
        <p:blipFill rotWithShape="1">
          <a:blip r:embed="rId2">
            <a:extLst>
              <a:ext uri="{28A0092B-C50C-407E-A947-70E740481C1C}">
                <a14:useLocalDpi xmlns:a14="http://schemas.microsoft.com/office/drawing/2010/main" val="0"/>
              </a:ext>
            </a:extLst>
          </a:blip>
          <a:srcRect r="5167" b="1"/>
          <a:stretch/>
        </p:blipFill>
        <p:spPr>
          <a:xfrm>
            <a:off x="243840" y="256540"/>
            <a:ext cx="11704320" cy="3764276"/>
          </a:xfrm>
          <a:prstGeom prst="rect">
            <a:avLst/>
          </a:prstGeom>
        </p:spPr>
      </p:pic>
      <p:pic>
        <p:nvPicPr>
          <p:cNvPr id="7" name="Content Placeholder 6" descr="Diagram&#10;&#10;Description automatically generated">
            <a:extLst>
              <a:ext uri="{FF2B5EF4-FFF2-40B4-BE49-F238E27FC236}">
                <a16:creationId xmlns:a16="http://schemas.microsoft.com/office/drawing/2014/main" id="{9AFD2EF0-7EC7-4974-A1D1-451934C6D0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9954" y="6699250"/>
            <a:ext cx="518841" cy="158750"/>
          </a:xfrm>
        </p:spPr>
      </p:pic>
    </p:spTree>
    <p:extLst>
      <p:ext uri="{BB962C8B-B14F-4D97-AF65-F5344CB8AC3E}">
        <p14:creationId xmlns:p14="http://schemas.microsoft.com/office/powerpoint/2010/main" val="3139115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96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69695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EC96E75-3003-45BE-B5B3-CA11094BB52B}"/>
              </a:ext>
            </a:extLst>
          </p:cNvPr>
          <p:cNvSpPr>
            <a:spLocks noGrp="1"/>
          </p:cNvSpPr>
          <p:nvPr>
            <p:ph type="title"/>
          </p:nvPr>
        </p:nvSpPr>
        <p:spPr>
          <a:xfrm>
            <a:off x="1109980" y="4277356"/>
            <a:ext cx="9966960" cy="1560320"/>
          </a:xfrm>
        </p:spPr>
        <p:txBody>
          <a:bodyPr vert="horz" lIns="91440" tIns="45720" rIns="91440" bIns="45720" rtlCol="0" anchor="b">
            <a:normAutofit fontScale="90000"/>
          </a:bodyPr>
          <a:lstStyle/>
          <a:p>
            <a:pPr algn="ct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Fig. c, A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finFET</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is a three-dimensional version of a MOSFET. The gate electrode wraps around a confined silicon channel providing improved electrostatic control of the channel electrons. Finally, the </a:t>
            </a:r>
            <a:br>
              <a:rPr lang="en-US" sz="28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metal must not degrade the electrical properties of the underlying </a:t>
            </a:r>
            <a:br>
              <a:rPr lang="en-US" sz="28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high-κ dielectric. </a:t>
            </a:r>
          </a:p>
        </p:txBody>
      </p:sp>
      <p:pic>
        <p:nvPicPr>
          <p:cNvPr id="7" name="Content Placeholder 6" descr="Diagram&#10;&#10;Description automatically generated">
            <a:extLst>
              <a:ext uri="{FF2B5EF4-FFF2-40B4-BE49-F238E27FC236}">
                <a16:creationId xmlns:a16="http://schemas.microsoft.com/office/drawing/2014/main" id="{1DFCFAB8-CD98-45EF-A264-C9E2DADED9F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167" b="1"/>
          <a:stretch/>
        </p:blipFill>
        <p:spPr>
          <a:xfrm>
            <a:off x="243840" y="256540"/>
            <a:ext cx="11704320" cy="3764276"/>
          </a:xfrm>
          <a:prstGeom prst="rect">
            <a:avLst/>
          </a:prstGeom>
        </p:spPr>
      </p:pic>
    </p:spTree>
    <p:extLst>
      <p:ext uri="{BB962C8B-B14F-4D97-AF65-F5344CB8AC3E}">
        <p14:creationId xmlns:p14="http://schemas.microsoft.com/office/powerpoint/2010/main" val="3627515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C991C1-02A2-4124-BDD2-06B154BFAD84}"/>
              </a:ext>
            </a:extLst>
          </p:cNvPr>
          <p:cNvSpPr>
            <a:spLocks noGrp="1"/>
          </p:cNvSpPr>
          <p:nvPr>
            <p:ph type="title"/>
          </p:nvPr>
        </p:nvSpPr>
        <p:spPr>
          <a:xfrm>
            <a:off x="478301" y="639520"/>
            <a:ext cx="4305733" cy="1719072"/>
          </a:xfrm>
        </p:spPr>
        <p:txBody>
          <a:bodyPr vert="horz" lIns="91440" tIns="45720" rIns="91440" bIns="45720" rtlCol="0" anchor="b">
            <a:normAutofit/>
          </a:bodyPr>
          <a:lstStyle/>
          <a:p>
            <a:r>
              <a:rPr lang="en-US" sz="2400" b="1" kern="1200" dirty="0">
                <a:solidFill>
                  <a:schemeClr val="tx1"/>
                </a:solidFill>
                <a:latin typeface="+mj-lt"/>
                <a:ea typeface="+mj-ea"/>
                <a:cs typeface="+mj-cs"/>
              </a:rPr>
              <a:t>Drain current versus gate voltage characteristics of a </a:t>
            </a:r>
            <a:r>
              <a:rPr lang="en-US" sz="2400" b="1" kern="1200" dirty="0" err="1">
                <a:solidFill>
                  <a:schemeClr val="tx1"/>
                </a:solidFill>
                <a:latin typeface="+mj-lt"/>
                <a:ea typeface="+mj-ea"/>
                <a:cs typeface="+mj-cs"/>
              </a:rPr>
              <a:t>finFET</a:t>
            </a:r>
            <a:r>
              <a:rPr lang="en-US" sz="2400" b="1" kern="1200" dirty="0">
                <a:solidFill>
                  <a:schemeClr val="tx1"/>
                </a:solidFill>
                <a:latin typeface="+mj-lt"/>
                <a:ea typeface="+mj-ea"/>
                <a:cs typeface="+mj-cs"/>
              </a:rPr>
              <a:t> for different values of fin width (</a:t>
            </a:r>
            <a:r>
              <a:rPr lang="en-US" sz="2400" b="1" kern="1200" dirty="0" err="1">
                <a:solidFill>
                  <a:schemeClr val="tx1"/>
                </a:solidFill>
                <a:latin typeface="+mj-lt"/>
                <a:ea typeface="+mj-ea"/>
                <a:cs typeface="+mj-cs"/>
              </a:rPr>
              <a:t>TSi</a:t>
            </a:r>
            <a:r>
              <a:rPr lang="en-US" sz="2400" b="1" kern="1200" dirty="0">
                <a:solidFill>
                  <a:schemeClr val="tx1"/>
                </a:solidFill>
                <a:latin typeface="+mj-lt"/>
                <a:ea typeface="+mj-ea"/>
                <a:cs typeface="+mj-cs"/>
              </a:rPr>
              <a:t>)</a:t>
            </a:r>
          </a:p>
        </p:txBody>
      </p:sp>
      <p:sp>
        <p:nvSpPr>
          <p:cNvPr id="1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E282099-9098-42AC-8682-11DDBE435A8D}"/>
              </a:ext>
            </a:extLst>
          </p:cNvPr>
          <p:cNvSpPr txBox="1"/>
          <p:nvPr/>
        </p:nvSpPr>
        <p:spPr>
          <a:xfrm>
            <a:off x="630936" y="2807208"/>
            <a:ext cx="3967568" cy="4050792"/>
          </a:xfrm>
          <a:prstGeom prst="rect">
            <a:avLst/>
          </a:prstGeom>
        </p:spPr>
        <p:txBody>
          <a:bodyPr vert="horz" lIns="91440" tIns="45720" rIns="91440" bIns="45720" rtlCol="0" anchor="t">
            <a:noAutofit/>
          </a:bodyPr>
          <a:lstStyle/>
          <a:p>
            <a:pPr marL="34290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increase of the characteristic slope at low gate voltages with decreasing </a:t>
            </a:r>
            <a:r>
              <a:rPr lang="en-US" dirty="0" err="1">
                <a:latin typeface="Times New Roman" panose="02020603050405020304" pitchFamily="18" charset="0"/>
                <a:cs typeface="Times New Roman" panose="02020603050405020304" pitchFamily="18" charset="0"/>
              </a:rPr>
              <a:t>TSi</a:t>
            </a:r>
            <a:r>
              <a:rPr lang="en-US" dirty="0">
                <a:latin typeface="Times New Roman" panose="02020603050405020304" pitchFamily="18" charset="0"/>
                <a:cs typeface="Times New Roman" panose="02020603050405020304" pitchFamily="18" charset="0"/>
              </a:rPr>
              <a:t> is due to increased electrostatic control of the gate over carriers in the channel. </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strong sensitivity of the current at 0 V on </a:t>
            </a:r>
            <a:r>
              <a:rPr lang="en-US" dirty="0" err="1">
                <a:latin typeface="Times New Roman" panose="02020603050405020304" pitchFamily="18" charset="0"/>
                <a:cs typeface="Times New Roman" panose="02020603050405020304" pitchFamily="18" charset="0"/>
              </a:rPr>
              <a:t>TSi</a:t>
            </a:r>
            <a:r>
              <a:rPr lang="en-US" dirty="0">
                <a:latin typeface="Times New Roman" panose="02020603050405020304" pitchFamily="18" charset="0"/>
                <a:cs typeface="Times New Roman" panose="02020603050405020304" pitchFamily="18" charset="0"/>
              </a:rPr>
              <a:t> (almost one order of magnitude in current for every 2nm change in </a:t>
            </a:r>
            <a:r>
              <a:rPr lang="en-US" dirty="0" err="1">
                <a:latin typeface="Times New Roman" panose="02020603050405020304" pitchFamily="18" charset="0"/>
                <a:cs typeface="Times New Roman" panose="02020603050405020304" pitchFamily="18" charset="0"/>
              </a:rPr>
              <a:t>TSi</a:t>
            </a:r>
            <a:r>
              <a:rPr lang="en-US" dirty="0">
                <a:latin typeface="Times New Roman" panose="02020603050405020304" pitchFamily="18" charset="0"/>
                <a:cs typeface="Times New Roman" panose="02020603050405020304" pitchFamily="18" charset="0"/>
              </a:rPr>
              <a:t>).</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need for highly precise dimensional measurements with precision much less than 1nm. </a:t>
            </a:r>
          </a:p>
        </p:txBody>
      </p:sp>
      <p:pic>
        <p:nvPicPr>
          <p:cNvPr id="10" name="Content Placeholder 9" descr="Chart&#10;&#10;Description automatically generated">
            <a:extLst>
              <a:ext uri="{FF2B5EF4-FFF2-40B4-BE49-F238E27FC236}">
                <a16:creationId xmlns:a16="http://schemas.microsoft.com/office/drawing/2014/main" id="{3108A4F2-9EBF-485F-A10B-52300CE8C4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4765" y="640080"/>
            <a:ext cx="5662781" cy="5577840"/>
          </a:xfrm>
          <a:prstGeom prst="rect">
            <a:avLst/>
          </a:prstGeom>
        </p:spPr>
      </p:pic>
    </p:spTree>
    <p:extLst>
      <p:ext uri="{BB962C8B-B14F-4D97-AF65-F5344CB8AC3E}">
        <p14:creationId xmlns:p14="http://schemas.microsoft.com/office/powerpoint/2010/main" val="56595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86E794460141D4F903DC03D00BF8E94" ma:contentTypeVersion="4" ma:contentTypeDescription="Create a new document." ma:contentTypeScope="" ma:versionID="253c934b170e04d853bad4fe06813aac">
  <xsd:schema xmlns:xsd="http://www.w3.org/2001/XMLSchema" xmlns:xs="http://www.w3.org/2001/XMLSchema" xmlns:p="http://schemas.microsoft.com/office/2006/metadata/properties" xmlns:ns3="0b58d3af-0226-4d07-a8e9-d46c10fb26d9" targetNamespace="http://schemas.microsoft.com/office/2006/metadata/properties" ma:root="true" ma:fieldsID="e06b43d600e324c48df8b6817065c5fd" ns3:_="">
    <xsd:import namespace="0b58d3af-0226-4d07-a8e9-d46c10fb26d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58d3af-0226-4d07-a8e9-d46c10fb2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D60380-4FA1-4AFB-8E81-8970F4B7F4F2}">
  <ds:schemaRefs>
    <ds:schemaRef ds:uri="http://schemas.microsoft.com/sharepoint/v3/contenttype/forms"/>
  </ds:schemaRefs>
</ds:datastoreItem>
</file>

<file path=customXml/itemProps2.xml><?xml version="1.0" encoding="utf-8"?>
<ds:datastoreItem xmlns:ds="http://schemas.openxmlformats.org/officeDocument/2006/customXml" ds:itemID="{62D5843A-F688-4906-8CDF-ABBD6AA36F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58d3af-0226-4d07-a8e9-d46c10fb26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042A69-D60A-4FD6-A3BE-0F5AC06F7953}">
  <ds:schemaRefs>
    <ds:schemaRef ds:uri="0b58d3af-0226-4d07-a8e9-d46c10fb26d9"/>
    <ds:schemaRef ds:uri="http://schemas.microsoft.com/office/2006/metadata/properties"/>
    <ds:schemaRef ds:uri="http://purl.org/dc/elements/1.1/"/>
    <ds:schemaRef ds:uri="http://schemas.microsoft.com/office/2006/documentManagement/types"/>
    <ds:schemaRef ds:uri="http://purl.org/dc/term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10198</TotalTime>
  <Words>763</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Times New Roman</vt:lpstr>
      <vt:lpstr>Wingdings</vt:lpstr>
      <vt:lpstr>Office Theme</vt:lpstr>
      <vt:lpstr>Mughira Ghafoor</vt:lpstr>
      <vt:lpstr>Technology and Metrology of new  Electronic Materials and Devices</vt:lpstr>
      <vt:lpstr>Devices</vt:lpstr>
      <vt:lpstr>Technology and metrology of new electronic materials and devices</vt:lpstr>
      <vt:lpstr>To maintain, or improve the device performance  </vt:lpstr>
      <vt:lpstr>Fig. a, the traditional MOSFET consists of a silicon substrate,  A highly doped polysilicon gate electrode,  A gate dielectric of 〖SiO〗_2, and doped source and drain.  In 1970, the MOSFET channel length was approximately 10 μm,  The 〖SiO〗_2 gate dielectric thickness was approximately 100 nm,  The operating voltage was approximately 10 V.</vt:lpstr>
      <vt:lpstr>Fig. b, where the active silicon is on a layer of thick silicon dioxide, which decreases the junction capacitance from the source/ drain to the substrate, thereby increasing the speed of the FET.  </vt:lpstr>
      <vt:lpstr>Fig. c, A finFET is a three-dimensional version of a MOSFET. The gate electrode wraps around a confined silicon channel providing improved electrostatic control of the channel electrons. Finally, the  metal must not degrade the electrical properties of the underlying  high-κ dielectric. </vt:lpstr>
      <vt:lpstr>Drain current versus gate voltage characteristics of a finFET for different values of fin width (TSi)</vt:lpstr>
      <vt:lpstr>The structure of silicon quantum dots.   Tomographic reconstruction of the silicon plasmon signal at 17 eV, visualized by volume rendering (white ‘fog’).   An iso-surface at fixed threshold (blue shapes) for silicon quantum dots embedded in 〖SiO〗_2.   In modelling and predicting the behavior of devices based on silicon quantum dots, it is largely assumed that the quantum dots are perfectly spherical.   These results indicate that the silicon dots are not perfectly spherical.</vt:lpstr>
      <vt:lpstr>Shell-doping of nanowires</vt:lpstr>
      <vt:lpstr>Techniques used</vt:lpstr>
      <vt:lpstr>Aim of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Mughira Ghafoor</dc:title>
  <dc:creator>Mughira Ghafoor</dc:creator>
  <cp:lastModifiedBy>Mughira Ghafoor</cp:lastModifiedBy>
  <cp:revision>3</cp:revision>
  <dcterms:created xsi:type="dcterms:W3CDTF">2021-12-11T07:14:34Z</dcterms:created>
  <dcterms:modified xsi:type="dcterms:W3CDTF">2021-12-18T10:59:29Z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0x010100D86E794460141D4F903DC03D00BF8E94</vt:lpwstr>
  </property>
</Properties>
</file>