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EFFC5-8969-417C-AEC0-4DCC1E190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663E68-FA03-4160-AF07-62CB373A2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6A15FB-5C48-4769-A07D-4060AA88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2C92-2A26-415D-B90D-2DC80133B7DF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D388CF-619A-4C1A-AD5E-0D70EA13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4B232A-194D-45D9-A085-C784BF3A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08FA-7D62-41B8-99A0-D121198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34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E5284-33D3-45B3-A993-828A77ED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D3D78A-6A65-48FF-9195-CBD77D85F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C73351-6004-4CEC-8B9B-8C0A949C0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2C92-2A26-415D-B90D-2DC80133B7DF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D1F9FD-BAE5-4945-926C-FF99EBBF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860D4-9B34-43B6-AA6A-52FBDDEB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08FA-7D62-41B8-99A0-D121198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16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3E3E03-A954-4EBB-B8D9-5B07E32DB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43D641-7AB0-4E48-A5E3-6BB7E53EC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1350BD-4A5D-4A12-9F65-4E62ED2AA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2C92-2A26-415D-B90D-2DC80133B7DF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DCB0DB-F753-47DC-9EFA-2D808571D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00345-BB9F-4A78-8A79-9E3F794D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08FA-7D62-41B8-99A0-D121198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16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C03C3-118A-4C0B-A025-FCCFCD6B4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65834F-B0B7-47BB-A7D6-1DD26A5DF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E30D7E-A492-4386-8B12-217DB8F6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2C92-2A26-415D-B90D-2DC80133B7DF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CED4CA-7078-490D-B87B-C3E934987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B59CE5-F6AA-4BAE-9CCF-7C5EBA2DC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08FA-7D62-41B8-99A0-D121198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76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A5AD9-C3BD-4BAF-A3B1-11ABA44B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0DC0BA-8992-4C91-B9C0-711CB8FFE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C26C7C-D359-4B7E-A98B-2037D0D1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2C92-2A26-415D-B90D-2DC80133B7DF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7AC075-8B46-4624-80D5-9352E8A4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716C6D-4BC8-4390-B1D6-EDAB5A29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08FA-7D62-41B8-99A0-D121198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47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5886E-932D-4349-83A2-13686C24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1C5B12-0D6E-4CB3-9B23-CB708D58B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98F36B-2A8D-4266-B658-76D96F22F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4F63A3-604D-4D09-8C7E-A73A7F892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2C92-2A26-415D-B90D-2DC80133B7DF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9374CE-4CAC-4918-8710-2AFCABCE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A8F6DB-57F9-4046-8601-794C8CDDB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08FA-7D62-41B8-99A0-D121198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3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B9B63-F20D-47A0-9DB0-BF6A5F62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B1E4A5-9C40-4806-8AFB-F146DCC98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3F6295-B4C0-4BE1-9252-6B1A6F61D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3C4623-0F87-45F5-B7FE-EEBEEFD6C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E9CFB6-7C39-4043-B588-BC18E023C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B0446D-EC20-4C5D-9EAB-92AB841A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2C92-2A26-415D-B90D-2DC80133B7DF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E69240-905E-4C7D-92C3-FE255FB5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318A9A-7CE6-46F8-834C-F963B08A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08FA-7D62-41B8-99A0-D121198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35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2C23E-2A06-4075-8EB6-9AC781FD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AEA11D-5185-4973-AE33-A6700F2F2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2C92-2A26-415D-B90D-2DC80133B7DF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56359E-BE97-4966-9E4C-F9E448CF3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B45762-946A-44B5-BE4C-708A253A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08FA-7D62-41B8-99A0-D121198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43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85B602-335D-4B1E-8C0C-316E0A448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2C92-2A26-415D-B90D-2DC80133B7DF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2FD9C1-038C-4314-8359-BD3136F5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A0C92B-EC43-460C-B1E1-81BE2F8F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08FA-7D62-41B8-99A0-D121198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22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2268F-1284-4FF2-8141-7A296579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E6C621-AFC7-45D9-BA64-86D36ED11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406795-C7CE-4977-B100-E144CAFAD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76596F-7255-4E96-B00B-29506F06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2C92-2A26-415D-B90D-2DC80133B7DF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49C367-510D-415F-B515-98E6E470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61ADD7-4974-44D5-B43F-757CFFBC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08FA-7D62-41B8-99A0-D121198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70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3D3C1-E6EB-4623-B694-7A1506CD1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65D429-719E-47E7-9603-CCCDF8B48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8F566B-7EFC-4D73-96D7-7D1AD9AFB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88803A-6350-4130-80AF-6BD05EE6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2C92-2A26-415D-B90D-2DC80133B7DF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70B5B0-9EF4-4F28-BB88-14FD6A2B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A4D9C6-7120-45F1-A7EB-457223DC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08FA-7D62-41B8-99A0-D121198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14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FFF15E-C43F-416C-9EC2-26D53048C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C67AB9-FD49-470C-BD4D-4DC54489E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F87903-008F-4C02-B3D6-0A96878C6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B2C92-2A26-415D-B90D-2DC80133B7DF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1DD585-EC4B-4D5C-9CCB-2A171A711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2282F-9FF3-4D89-A3F6-F8F0CF740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E08FA-7D62-41B8-99A0-D1211986A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35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66417-32C4-437B-849C-95BA3A97EC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MicroLED</a:t>
            </a:r>
            <a:r>
              <a:rPr lang="en-US" altLang="zh-CN" dirty="0"/>
              <a:t>: </a:t>
            </a:r>
            <a:r>
              <a:rPr lang="zh-CN" altLang="en-US" dirty="0"/>
              <a:t>历史与未来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EFC988-F789-45FA-AD4B-79FAF30FDF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董勃言，</a:t>
            </a:r>
            <a:r>
              <a:rPr lang="en-US" altLang="zh-CN" sz="4400" dirty="0"/>
              <a:t>2021.12.9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265893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67685-ED5B-43DE-B698-540F41A1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MicroLED</a:t>
            </a:r>
            <a:r>
              <a:rPr lang="zh-CN" altLang="en-US" dirty="0"/>
              <a:t>当前存在的问题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AF5EFE-8499-4542-97BD-1EA4831541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GaN</a:t>
                </a:r>
                <a:r>
                  <a:rPr lang="zh-CN" altLang="en-US" dirty="0"/>
                  <a:t>衬底相对于蓝宝石，能够有效减小位错密度，但是现在对于</a:t>
                </a:r>
                <a:r>
                  <a:rPr lang="en-US" altLang="zh-CN" dirty="0" err="1"/>
                  <a:t>GaN</a:t>
                </a:r>
                <a:r>
                  <a:rPr lang="zh-CN" altLang="en-US" dirty="0"/>
                  <a:t>衬底的研究较少</a:t>
                </a:r>
                <a:endParaRPr lang="en-US" altLang="zh-CN" dirty="0"/>
              </a:p>
              <a:p>
                <a:r>
                  <a:rPr lang="zh-CN" altLang="en-US" dirty="0"/>
                  <a:t>蓝宝石上异质外延位错密度高达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zh-CN" altLang="en-US" dirty="0"/>
                  <a:t>，改为</a:t>
                </a:r>
                <a:r>
                  <a:rPr lang="en-US" altLang="zh-CN" dirty="0" err="1"/>
                  <a:t>GaN</a:t>
                </a:r>
                <a:r>
                  <a:rPr lang="zh-CN" altLang="en-US" dirty="0"/>
                  <a:t>同质外延后降低到约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zh-CN" altLang="en-US" dirty="0"/>
                  <a:t>左右，性能大幅改善</a:t>
                </a:r>
                <a:endParaRPr lang="en-US" altLang="zh-CN" dirty="0"/>
              </a:p>
              <a:p>
                <a:r>
                  <a:rPr lang="zh-CN" altLang="en-US" dirty="0"/>
                  <a:t>漏电流直接反映位错密度，右图直接对比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AF5EFE-8499-4542-97BD-1EA4831541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612CA0B-F3FC-48AE-9DF4-A0C789C86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758184"/>
            <a:ext cx="2927350" cy="222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38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AB2A1-BA6C-4092-8106-1C3FBE5A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MicroLED</a:t>
            </a:r>
            <a:r>
              <a:rPr lang="zh-CN" altLang="en-US" dirty="0"/>
              <a:t>当前存在的问题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279197-915D-4977-8E40-68E708FC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InGaN</a:t>
            </a:r>
            <a:r>
              <a:rPr lang="zh-CN" altLang="en-US" dirty="0"/>
              <a:t>红光</a:t>
            </a:r>
            <a:r>
              <a:rPr lang="en-US" altLang="zh-CN" dirty="0"/>
              <a:t>LED</a:t>
            </a:r>
            <a:r>
              <a:rPr lang="zh-CN" altLang="en-US" dirty="0"/>
              <a:t>技术尚不成熟，无法做成全</a:t>
            </a:r>
            <a:r>
              <a:rPr lang="en-US" altLang="zh-CN" dirty="0"/>
              <a:t>III-N</a:t>
            </a:r>
            <a:r>
              <a:rPr lang="zh-CN" altLang="en-US" dirty="0"/>
              <a:t>材料</a:t>
            </a:r>
            <a:r>
              <a:rPr lang="en-US" altLang="zh-CN" dirty="0"/>
              <a:t>RGB </a:t>
            </a:r>
            <a:r>
              <a:rPr lang="en-US" altLang="zh-CN" dirty="0" err="1"/>
              <a:t>MicroLED</a:t>
            </a:r>
            <a:r>
              <a:rPr lang="zh-CN" altLang="en-US" dirty="0"/>
              <a:t>显示，只能用</a:t>
            </a:r>
            <a:r>
              <a:rPr lang="en-US" altLang="zh-CN" dirty="0" err="1"/>
              <a:t>AlGaInP</a:t>
            </a:r>
            <a:r>
              <a:rPr lang="zh-CN" altLang="en-US" dirty="0"/>
              <a:t>做红光</a:t>
            </a:r>
            <a:r>
              <a:rPr lang="en-US" altLang="zh-CN" dirty="0"/>
              <a:t>LED</a:t>
            </a:r>
          </a:p>
          <a:p>
            <a:r>
              <a:rPr lang="zh-CN" altLang="en-US" dirty="0"/>
              <a:t>目前实现</a:t>
            </a:r>
            <a:r>
              <a:rPr lang="en-US" altLang="zh-CN" dirty="0"/>
              <a:t>RGB</a:t>
            </a:r>
            <a:r>
              <a:rPr lang="zh-CN" altLang="en-US" dirty="0"/>
              <a:t>全彩色还有纳米线阵列（</a:t>
            </a:r>
            <a:r>
              <a:rPr lang="en-US" altLang="zh-CN" dirty="0"/>
              <a:t>nanowire column</a:t>
            </a:r>
            <a:r>
              <a:rPr lang="zh-CN" altLang="en-US" dirty="0"/>
              <a:t>，</a:t>
            </a:r>
            <a:r>
              <a:rPr lang="en-US" altLang="zh-CN" dirty="0"/>
              <a:t>NC</a:t>
            </a:r>
            <a:r>
              <a:rPr lang="zh-CN" altLang="en-US" dirty="0"/>
              <a:t>）和量子点方法</a:t>
            </a:r>
          </a:p>
        </p:txBody>
      </p:sp>
    </p:spTree>
    <p:extLst>
      <p:ext uri="{BB962C8B-B14F-4D97-AF65-F5344CB8AC3E}">
        <p14:creationId xmlns:p14="http://schemas.microsoft.com/office/powerpoint/2010/main" val="1934516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E592C-CA98-4DC5-8777-6073CC0D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总结与展望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4F024-C246-44AC-9FB6-27EF6B4EF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III-N</a:t>
            </a:r>
            <a:r>
              <a:rPr lang="zh-CN" altLang="en-US" dirty="0"/>
              <a:t>宽禁带半导体材料是半导体材料的一次重大革新，以之为基础的</a:t>
            </a:r>
            <a:r>
              <a:rPr lang="en-US" altLang="zh-CN" dirty="0" err="1"/>
              <a:t>MicroLED</a:t>
            </a:r>
            <a:r>
              <a:rPr lang="zh-CN" altLang="en-US" dirty="0"/>
              <a:t>更是一个很具有前景的发展领域</a:t>
            </a:r>
            <a:endParaRPr lang="en-US" altLang="zh-CN" dirty="0"/>
          </a:p>
          <a:p>
            <a:r>
              <a:rPr lang="en-US" altLang="zh-CN" dirty="0" err="1"/>
              <a:t>MicroLED</a:t>
            </a:r>
            <a:r>
              <a:rPr lang="zh-CN" altLang="en-US" dirty="0"/>
              <a:t>相对于传统发光材料，具有分辨率高、亮度高、驱动电流小、热性能稳定、响应时间短等优良特性，被广泛用于各种显示领域，具有广泛的市场，也被用于光通信等新领域，具有前沿性</a:t>
            </a:r>
            <a:endParaRPr lang="en-US" altLang="zh-CN" dirty="0"/>
          </a:p>
          <a:p>
            <a:r>
              <a:rPr lang="zh-CN" altLang="en-US" dirty="0"/>
              <a:t>当前</a:t>
            </a:r>
            <a:r>
              <a:rPr lang="en-US" altLang="zh-CN" dirty="0" err="1"/>
              <a:t>MicroLED</a:t>
            </a:r>
            <a:r>
              <a:rPr lang="zh-CN" altLang="en-US" dirty="0"/>
              <a:t>还有很多未解决的问题，将来随着这些问题的解决，</a:t>
            </a:r>
            <a:r>
              <a:rPr lang="en-US" altLang="zh-CN" dirty="0" err="1"/>
              <a:t>MicroLED</a:t>
            </a:r>
            <a:r>
              <a:rPr lang="zh-CN" altLang="en-US" dirty="0"/>
              <a:t>的应用将会更先进。更广泛。</a:t>
            </a:r>
          </a:p>
        </p:txBody>
      </p:sp>
    </p:spTree>
    <p:extLst>
      <p:ext uri="{BB962C8B-B14F-4D97-AF65-F5344CB8AC3E}">
        <p14:creationId xmlns:p14="http://schemas.microsoft.com/office/powerpoint/2010/main" val="3734937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A087A-9D12-4696-96C0-B801D670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34B5BB-58C2-4A96-B7FF-B1CECF82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J. Y. Lin, H. X. Jiang, </a:t>
            </a:r>
            <a:r>
              <a:rPr lang="fr-FR" altLang="zh-CN" dirty="0"/>
              <a:t>Appl. Phys. Lett. 116, 100502 (2020);</a:t>
            </a:r>
          </a:p>
          <a:p>
            <a:r>
              <a:rPr lang="en-US" altLang="zh-CN" dirty="0"/>
              <a:t>7 S. X. </a:t>
            </a:r>
            <a:r>
              <a:rPr lang="en-US" altLang="zh-CN" dirty="0" err="1"/>
              <a:t>Jin</a:t>
            </a:r>
            <a:r>
              <a:rPr lang="en-US" altLang="zh-CN" dirty="0"/>
              <a:t>, J. Shakya, J. Y. Lin, and H. X. Jiang, Appl. Phys. Lett. 78, 3532 (2001)</a:t>
            </a:r>
            <a:endParaRPr lang="it-IT" altLang="zh-CN" dirty="0"/>
          </a:p>
          <a:p>
            <a:r>
              <a:rPr lang="it-IT" altLang="zh-CN" dirty="0"/>
              <a:t>S. X. Jin, J. Li, J. Z. Li, J. Y. Lin, and H. X. Jiang, Appl. Phys. Lett. 76, 631 (2000)</a:t>
            </a:r>
          </a:p>
          <a:p>
            <a:r>
              <a:rPr lang="en-US" altLang="zh-CN" dirty="0"/>
              <a:t>J. Day, J. Li, D. Lie, C. Bradford, J. Y. Lin, and H. X. Jiang, Appl. Phys. Lett. 99, 031116 (2011)</a:t>
            </a:r>
          </a:p>
          <a:p>
            <a:r>
              <a:rPr lang="en-US" altLang="zh-CN" dirty="0"/>
              <a:t>Andrew C. </a:t>
            </a:r>
            <a:r>
              <a:rPr lang="en-US" altLang="zh-CN" dirty="0" err="1"/>
              <a:t>Espenlaub</a:t>
            </a:r>
            <a:r>
              <a:rPr lang="en-US" altLang="zh-CN" dirty="0"/>
              <a:t>, Abdullah I. Alhassan, Shuji Nakamura, Claude </a:t>
            </a:r>
            <a:r>
              <a:rPr lang="en-US" altLang="zh-CN" dirty="0" err="1"/>
              <a:t>Weisbuch</a:t>
            </a:r>
            <a:r>
              <a:rPr lang="en-US" altLang="zh-CN" dirty="0"/>
              <a:t>, and James S. Speck,</a:t>
            </a:r>
            <a:r>
              <a:rPr lang="zh-CN" altLang="en-US" dirty="0"/>
              <a:t> </a:t>
            </a:r>
            <a:r>
              <a:rPr lang="fr-FR" altLang="zh-CN" dirty="0"/>
              <a:t>Appl. Phys. Lett. 112, 141106 (2018)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7771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5FE32-F9B3-45B4-B63A-F984120C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1D562C-3F7A-4AFA-88A1-00504905C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K. </a:t>
            </a:r>
            <a:r>
              <a:rPr lang="en-US" altLang="zh-CN" dirty="0" err="1"/>
              <a:t>Kishino</a:t>
            </a:r>
            <a:r>
              <a:rPr lang="en-US" altLang="zh-CN" dirty="0"/>
              <a:t>, N. </a:t>
            </a:r>
            <a:r>
              <a:rPr lang="en-US" altLang="zh-CN" dirty="0" err="1"/>
              <a:t>Sakakibara</a:t>
            </a:r>
            <a:r>
              <a:rPr lang="en-US" altLang="zh-CN" dirty="0"/>
              <a:t>, K. Narita, and T. Oto, Appl. Phys. Express 13, 014003 (2020).</a:t>
            </a:r>
          </a:p>
          <a:p>
            <a:r>
              <a:rPr lang="zh-CN" altLang="en-US" dirty="0"/>
              <a:t>张志荣 房玉龙 尹甲运</a:t>
            </a:r>
            <a:r>
              <a:rPr lang="en-US" altLang="zh-CN" dirty="0"/>
              <a:t> </a:t>
            </a:r>
            <a:r>
              <a:rPr lang="zh-CN" altLang="en-US" dirty="0"/>
              <a:t>等，物理学报，</a:t>
            </a:r>
            <a:r>
              <a:rPr lang="en-US" altLang="zh-CN" dirty="0"/>
              <a:t>67, 076801 (2018)</a:t>
            </a:r>
          </a:p>
          <a:p>
            <a:r>
              <a:rPr lang="en-US" altLang="zh-CN" dirty="0" err="1"/>
              <a:t>Junji</a:t>
            </a:r>
            <a:r>
              <a:rPr lang="en-US" altLang="zh-CN" dirty="0"/>
              <a:t> </a:t>
            </a:r>
            <a:r>
              <a:rPr lang="en-US" altLang="zh-CN" dirty="0" err="1"/>
              <a:t>Kotania</a:t>
            </a:r>
            <a:r>
              <a:rPr lang="en-US" altLang="zh-CN" dirty="0"/>
              <a:t>, Atsushi Yamada, </a:t>
            </a:r>
            <a:r>
              <a:rPr lang="en-US" altLang="zh-CN" dirty="0" err="1"/>
              <a:t>Tetsuro</a:t>
            </a:r>
            <a:r>
              <a:rPr lang="en-US" altLang="zh-CN" dirty="0"/>
              <a:t> Ishiguro, Shuichi </a:t>
            </a:r>
            <a:r>
              <a:rPr lang="en-US" altLang="zh-CN" dirty="0" err="1"/>
              <a:t>Tomabechi</a:t>
            </a:r>
            <a:r>
              <a:rPr lang="en-US" altLang="zh-CN" dirty="0"/>
              <a:t>, and Norikazu Nakamura,</a:t>
            </a:r>
            <a:r>
              <a:rPr lang="zh-CN" altLang="en-US" dirty="0"/>
              <a:t> </a:t>
            </a:r>
            <a:r>
              <a:rPr lang="en-US" altLang="zh-CN" dirty="0"/>
              <a:t>Appl. Phys. Express 108, 152109(2016).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24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54693-F242-40D1-9CCF-A35FC5AD4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CE0C56-FD84-4D2E-AFE5-60855144B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MicroLED</a:t>
            </a:r>
            <a:r>
              <a:rPr lang="zh-CN" altLang="en-US" dirty="0"/>
              <a:t>的发展历史</a:t>
            </a:r>
            <a:endParaRPr lang="en-US" altLang="zh-CN" dirty="0"/>
          </a:p>
          <a:p>
            <a:r>
              <a:rPr lang="en-US" altLang="zh-CN" dirty="0" err="1"/>
              <a:t>MicroLED</a:t>
            </a:r>
            <a:r>
              <a:rPr lang="zh-CN" altLang="en-US" dirty="0"/>
              <a:t>相对于其他发光器件的优点</a:t>
            </a:r>
            <a:endParaRPr lang="en-US" altLang="zh-CN" dirty="0"/>
          </a:p>
          <a:p>
            <a:r>
              <a:rPr lang="en-US" altLang="zh-CN" dirty="0" err="1"/>
              <a:t>MicroLED</a:t>
            </a:r>
            <a:r>
              <a:rPr lang="zh-CN" altLang="en-US" dirty="0"/>
              <a:t>的应用场景</a:t>
            </a:r>
            <a:endParaRPr lang="en-US" altLang="zh-CN" dirty="0"/>
          </a:p>
          <a:p>
            <a:r>
              <a:rPr lang="en-US" altLang="zh-CN" dirty="0" err="1"/>
              <a:t>MicroLED</a:t>
            </a:r>
            <a:r>
              <a:rPr lang="zh-CN" altLang="en-US" dirty="0"/>
              <a:t>当前存在的问题</a:t>
            </a:r>
            <a:endParaRPr lang="en-US" altLang="zh-CN" dirty="0"/>
          </a:p>
          <a:p>
            <a:r>
              <a:rPr lang="zh-CN" altLang="en-US" dirty="0"/>
              <a:t>总结与展望</a:t>
            </a:r>
          </a:p>
        </p:txBody>
      </p:sp>
    </p:spTree>
    <p:extLst>
      <p:ext uri="{BB962C8B-B14F-4D97-AF65-F5344CB8AC3E}">
        <p14:creationId xmlns:p14="http://schemas.microsoft.com/office/powerpoint/2010/main" val="932566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94770-ADC9-4AFF-9D41-EAEE74F2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MicroLED</a:t>
            </a:r>
            <a:r>
              <a:rPr lang="zh-CN" altLang="en-US" dirty="0"/>
              <a:t>的发展历史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5B7244-5517-4A39-B486-C36CFB0FE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583" y="2657531"/>
            <a:ext cx="6185217" cy="3381953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1E33C-B074-44A3-B3E9-33878AAB1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第一个</a:t>
            </a:r>
            <a:r>
              <a:rPr lang="en-US" altLang="zh-CN" dirty="0" err="1"/>
              <a:t>MicroLED</a:t>
            </a:r>
            <a:r>
              <a:rPr lang="zh-CN" altLang="en-US" dirty="0"/>
              <a:t>首先由</a:t>
            </a:r>
            <a:r>
              <a:rPr lang="en-US" altLang="zh-CN" dirty="0" err="1"/>
              <a:t>Jin</a:t>
            </a:r>
            <a:r>
              <a:rPr lang="en-US" altLang="zh-CN" dirty="0"/>
              <a:t> et al. </a:t>
            </a:r>
            <a:r>
              <a:rPr lang="zh-CN" altLang="en-US" dirty="0"/>
              <a:t>于</a:t>
            </a:r>
            <a:r>
              <a:rPr lang="en-US" altLang="zh-CN" dirty="0"/>
              <a:t>2000</a:t>
            </a:r>
            <a:r>
              <a:rPr lang="zh-CN" altLang="en-US" dirty="0"/>
              <a:t>年做出（</a:t>
            </a:r>
            <a:r>
              <a:rPr lang="en-US" altLang="zh-CN" dirty="0"/>
              <a:t>Appl. Phys. Lett 76,631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直径为</a:t>
            </a:r>
            <a:r>
              <a:rPr lang="en-US" altLang="zh-CN" dirty="0"/>
              <a:t>12</a:t>
            </a:r>
            <a:r>
              <a:rPr lang="zh-CN" altLang="en-US" dirty="0"/>
              <a:t>微米</a:t>
            </a:r>
            <a:endParaRPr lang="en-US" altLang="zh-CN" dirty="0"/>
          </a:p>
          <a:p>
            <a:r>
              <a:rPr lang="zh-CN" altLang="en-US" dirty="0"/>
              <a:t>间距为</a:t>
            </a:r>
            <a:r>
              <a:rPr lang="en-US" altLang="zh-CN" dirty="0"/>
              <a:t>50</a:t>
            </a:r>
            <a:r>
              <a:rPr lang="zh-CN" altLang="en-US" dirty="0"/>
              <a:t>微米</a:t>
            </a:r>
            <a:endParaRPr lang="en-US" altLang="zh-CN" dirty="0"/>
          </a:p>
          <a:p>
            <a:r>
              <a:rPr lang="en-US" altLang="zh-CN" dirty="0"/>
              <a:t>IV</a:t>
            </a:r>
            <a:r>
              <a:rPr lang="zh-CN" altLang="en-US" dirty="0"/>
              <a:t>测量结果显示，</a:t>
            </a:r>
            <a:endParaRPr lang="en-US" altLang="zh-CN" dirty="0"/>
          </a:p>
          <a:p>
            <a:r>
              <a:rPr lang="zh-CN" altLang="en-US" dirty="0"/>
              <a:t>电流密度只有普通</a:t>
            </a:r>
            <a:r>
              <a:rPr lang="en-US" altLang="zh-CN" dirty="0"/>
              <a:t>LED</a:t>
            </a:r>
            <a:r>
              <a:rPr lang="zh-CN" altLang="en-US" dirty="0"/>
              <a:t>的</a:t>
            </a:r>
            <a:r>
              <a:rPr lang="en-US" altLang="zh-CN" dirty="0"/>
              <a:t>1/5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683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A10A5-777D-4793-A531-BBD967C7B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MicroLED</a:t>
            </a:r>
            <a:r>
              <a:rPr lang="zh-CN" altLang="en-US" dirty="0"/>
              <a:t>的发展历史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25F13-0B51-4D27-963F-7A2BF86E0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第一个单色</a:t>
            </a:r>
            <a:r>
              <a:rPr lang="en-US" altLang="zh-CN" dirty="0" err="1"/>
              <a:t>MicroLED</a:t>
            </a:r>
            <a:r>
              <a:rPr lang="zh-CN" altLang="en-US" dirty="0"/>
              <a:t>阵列显示器诞生于</a:t>
            </a:r>
            <a:r>
              <a:rPr lang="en-US" altLang="zh-CN" dirty="0"/>
              <a:t>2011</a:t>
            </a:r>
            <a:r>
              <a:rPr lang="zh-CN" altLang="en-US" dirty="0"/>
              <a:t>年</a:t>
            </a:r>
            <a:endParaRPr lang="en-US" altLang="zh-CN" dirty="0"/>
          </a:p>
          <a:p>
            <a:r>
              <a:rPr lang="zh-CN" altLang="en-US" dirty="0"/>
              <a:t>该显示器为</a:t>
            </a:r>
            <a:r>
              <a:rPr lang="en-US" altLang="zh-CN" dirty="0"/>
              <a:t>640x480</a:t>
            </a:r>
            <a:r>
              <a:rPr lang="zh-CN" altLang="en-US" dirty="0"/>
              <a:t>像素，能够用</a:t>
            </a:r>
            <a:r>
              <a:rPr lang="en-US" altLang="zh-CN" dirty="0"/>
              <a:t>CMOS</a:t>
            </a:r>
            <a:r>
              <a:rPr lang="zh-CN" altLang="en-US" dirty="0"/>
              <a:t>线路独立控制</a:t>
            </a:r>
            <a:endParaRPr lang="en-US" altLang="zh-CN" dirty="0"/>
          </a:p>
          <a:p>
            <a:r>
              <a:rPr lang="zh-CN" altLang="en-US" dirty="0"/>
              <a:t>克服了</a:t>
            </a:r>
            <a:r>
              <a:rPr lang="en-US" altLang="zh-CN" dirty="0" err="1"/>
              <a:t>GaN</a:t>
            </a:r>
            <a:r>
              <a:rPr lang="zh-CN" altLang="en-US" dirty="0"/>
              <a:t>无法直接在</a:t>
            </a:r>
            <a:r>
              <a:rPr lang="en-US" altLang="zh-CN" dirty="0"/>
              <a:t>Si</a:t>
            </a:r>
            <a:r>
              <a:rPr lang="zh-CN" altLang="en-US" dirty="0"/>
              <a:t>集成电路上外延的困难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CAE965-0BA4-45F2-BFE5-EE8A89ED3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8672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5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83537-855E-4967-860F-DA34D166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MicroLED</a:t>
            </a:r>
            <a:r>
              <a:rPr lang="zh-CN" altLang="en-US" dirty="0"/>
              <a:t>的发展历史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69A80-6D81-44E5-8BF0-CBD3D2BD8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MicroLED</a:t>
            </a:r>
            <a:r>
              <a:rPr lang="zh-CN" altLang="en-US" dirty="0"/>
              <a:t>也在大屏幕电视上有重要应用</a:t>
            </a:r>
            <a:endParaRPr lang="en-US" altLang="zh-CN" dirty="0"/>
          </a:p>
          <a:p>
            <a:r>
              <a:rPr lang="zh-CN" altLang="en-US" dirty="0"/>
              <a:t>索尼在</a:t>
            </a:r>
            <a:r>
              <a:rPr lang="en-US" altLang="zh-CN" dirty="0"/>
              <a:t>2012</a:t>
            </a:r>
            <a:r>
              <a:rPr lang="zh-CN" altLang="en-US" dirty="0"/>
              <a:t>年推出了</a:t>
            </a:r>
            <a:r>
              <a:rPr lang="en-US" altLang="zh-CN" dirty="0"/>
              <a:t>55</a:t>
            </a:r>
            <a:r>
              <a:rPr lang="zh-CN" altLang="en-US" dirty="0"/>
              <a:t>寸的“</a:t>
            </a:r>
            <a:r>
              <a:rPr lang="en-US" altLang="zh-CN" dirty="0"/>
              <a:t>Crystal LED TV</a:t>
            </a:r>
            <a:r>
              <a:rPr lang="zh-CN" altLang="en-US" dirty="0"/>
              <a:t>”，包含总共</a:t>
            </a:r>
            <a:r>
              <a:rPr lang="en-US" altLang="zh-CN" dirty="0"/>
              <a:t>622</a:t>
            </a:r>
            <a:r>
              <a:rPr lang="zh-CN" altLang="en-US" dirty="0"/>
              <a:t>万个</a:t>
            </a:r>
            <a:r>
              <a:rPr lang="en-US" altLang="zh-CN" dirty="0" err="1"/>
              <a:t>MicroLED</a:t>
            </a:r>
            <a:r>
              <a:rPr lang="zh-CN" altLang="en-US" dirty="0"/>
              <a:t>芯片（</a:t>
            </a:r>
            <a:r>
              <a:rPr lang="en-US" altLang="zh-CN" dirty="0"/>
              <a:t>1920</a:t>
            </a:r>
            <a:r>
              <a:rPr lang="zh-CN" altLang="en-US" dirty="0"/>
              <a:t>*</a:t>
            </a:r>
            <a:r>
              <a:rPr lang="en-US" altLang="zh-CN" dirty="0"/>
              <a:t>1080</a:t>
            </a:r>
            <a:r>
              <a:rPr lang="zh-CN" altLang="en-US" dirty="0"/>
              <a:t>*</a:t>
            </a:r>
            <a:r>
              <a:rPr lang="en-US" altLang="zh-CN" dirty="0"/>
              <a:t>3(RGB)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在此基础上，又出现了三星</a:t>
            </a:r>
            <a:r>
              <a:rPr lang="en-US" altLang="zh-CN" dirty="0"/>
              <a:t>2017</a:t>
            </a:r>
            <a:r>
              <a:rPr lang="zh-CN" altLang="en-US" dirty="0"/>
              <a:t>年的</a:t>
            </a:r>
            <a:r>
              <a:rPr lang="en-US" altLang="zh-CN" dirty="0"/>
              <a:t>146</a:t>
            </a:r>
            <a:r>
              <a:rPr lang="zh-CN" altLang="en-US" dirty="0"/>
              <a:t>寸“</a:t>
            </a:r>
            <a:r>
              <a:rPr lang="en-US" altLang="zh-CN" dirty="0"/>
              <a:t>The Wall</a:t>
            </a:r>
            <a:r>
              <a:rPr lang="zh-CN" altLang="en-US" dirty="0"/>
              <a:t>”以及索尼</a:t>
            </a:r>
            <a:r>
              <a:rPr lang="en-US" altLang="zh-CN" dirty="0"/>
              <a:t>2019</a:t>
            </a:r>
            <a:r>
              <a:rPr lang="zh-CN" altLang="en-US" dirty="0"/>
              <a:t>年的</a:t>
            </a:r>
            <a:r>
              <a:rPr lang="en-US" altLang="zh-CN" dirty="0"/>
              <a:t>21</a:t>
            </a:r>
            <a:r>
              <a:rPr lang="zh-CN" altLang="en-US" dirty="0"/>
              <a:t>*</a:t>
            </a:r>
            <a:r>
              <a:rPr lang="en-US" altLang="zh-CN" dirty="0"/>
              <a:t>5.5</a:t>
            </a:r>
            <a:r>
              <a:rPr lang="zh-CN" altLang="en-US" dirty="0"/>
              <a:t>米的</a:t>
            </a:r>
            <a:r>
              <a:rPr lang="en-US" altLang="zh-CN" dirty="0"/>
              <a:t>16K</a:t>
            </a:r>
            <a:r>
              <a:rPr lang="zh-CN" altLang="en-US" dirty="0"/>
              <a:t>超清电视</a:t>
            </a:r>
            <a:endParaRPr lang="en-US" altLang="zh-CN" dirty="0"/>
          </a:p>
          <a:p>
            <a:r>
              <a:rPr lang="zh-CN" altLang="en-US" dirty="0"/>
              <a:t>能够在保持</a:t>
            </a:r>
            <a:r>
              <a:rPr lang="en-US" altLang="zh-CN" dirty="0" err="1"/>
              <a:t>MicroLED</a:t>
            </a:r>
            <a:r>
              <a:rPr lang="zh-CN" altLang="en-US" dirty="0"/>
              <a:t>相对于其他发光材料的优势特性的基础上，在大尺寸器件上也能很好的应用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837A71-34C9-430B-A9C7-916C22D63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240" y="4804727"/>
            <a:ext cx="48768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9F084-F022-4657-B560-E35F0A4D7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MicroLED</a:t>
            </a:r>
            <a:r>
              <a:rPr lang="zh-CN" altLang="en-US" dirty="0"/>
              <a:t>相对于其他发光器件的优点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C2E0E-6667-469D-80AE-2C1C84162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93560" cy="4351338"/>
          </a:xfrm>
        </p:spPr>
        <p:txBody>
          <a:bodyPr/>
          <a:lstStyle/>
          <a:p>
            <a:r>
              <a:rPr lang="zh-CN" altLang="en-US" dirty="0"/>
              <a:t>在相同电流下，亮度比</a:t>
            </a:r>
            <a:r>
              <a:rPr lang="en-US" altLang="zh-CN" dirty="0"/>
              <a:t>LCD</a:t>
            </a:r>
            <a:r>
              <a:rPr lang="zh-CN" altLang="en-US" dirty="0"/>
              <a:t>和</a:t>
            </a:r>
            <a:r>
              <a:rPr lang="en-US" altLang="zh-CN" dirty="0"/>
              <a:t>OLED</a:t>
            </a:r>
            <a:r>
              <a:rPr lang="zh-CN" altLang="en-US" dirty="0"/>
              <a:t>大很多个数量级</a:t>
            </a:r>
            <a:endParaRPr lang="en-US" altLang="zh-CN" dirty="0"/>
          </a:p>
          <a:p>
            <a:r>
              <a:rPr lang="zh-CN" altLang="en-US" dirty="0"/>
              <a:t>热性能稳定：从室温升到</a:t>
            </a:r>
            <a:r>
              <a:rPr lang="en-US" altLang="zh-CN" dirty="0"/>
              <a:t>100</a:t>
            </a:r>
            <a:r>
              <a:rPr lang="zh-CN" altLang="en-US" dirty="0"/>
              <a:t>℃，亮度只降低</a:t>
            </a:r>
            <a:r>
              <a:rPr lang="en-US" altLang="zh-CN" dirty="0"/>
              <a:t>10%</a:t>
            </a:r>
            <a:r>
              <a:rPr lang="zh-CN" altLang="en-US" dirty="0"/>
              <a:t>；从室温降到</a:t>
            </a:r>
            <a:r>
              <a:rPr lang="en-US" altLang="zh-CN" dirty="0"/>
              <a:t>-100</a:t>
            </a:r>
            <a:r>
              <a:rPr lang="zh-CN" altLang="en-US" dirty="0"/>
              <a:t>℃，亮度基本不变</a:t>
            </a:r>
            <a:endParaRPr lang="en-US" altLang="zh-CN" dirty="0"/>
          </a:p>
          <a:p>
            <a:r>
              <a:rPr lang="zh-CN" altLang="en-US" dirty="0"/>
              <a:t>响应时间短，只有纳秒级别，适用于需要快速响应的场合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236592-15F0-4EA7-A946-91A400560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856" y="1690688"/>
            <a:ext cx="3187944" cy="414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5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B87B7-B407-4031-92DD-7EAB6A6BE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MicroLED</a:t>
            </a:r>
            <a:r>
              <a:rPr lang="zh-CN" altLang="en-US" dirty="0"/>
              <a:t>的应用场景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6F928-2BAB-4EE2-97DA-1E0ED4ED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MicroLED</a:t>
            </a:r>
            <a:r>
              <a:rPr lang="zh-CN" altLang="en-US" dirty="0"/>
              <a:t>具有很多比起传统发光器件的优点，现在已经用于各种尺寸的高分辨率显示等场合</a:t>
            </a:r>
            <a:endParaRPr lang="en-US" altLang="zh-CN" dirty="0"/>
          </a:p>
          <a:p>
            <a:r>
              <a:rPr lang="zh-CN" altLang="en-US" dirty="0"/>
              <a:t>由于响应时间很短，可以用于光通信、</a:t>
            </a:r>
            <a:r>
              <a:rPr lang="en-US" altLang="zh-CN" dirty="0"/>
              <a:t>AR/VR</a:t>
            </a:r>
            <a:r>
              <a:rPr lang="zh-CN" altLang="en-US" dirty="0"/>
              <a:t>等前沿领域</a:t>
            </a:r>
            <a:endParaRPr lang="en-US" altLang="zh-CN" dirty="0"/>
          </a:p>
          <a:p>
            <a:r>
              <a:rPr lang="zh-CN" altLang="en-US" dirty="0"/>
              <a:t>图中给出的是</a:t>
            </a:r>
            <a:r>
              <a:rPr lang="en-US" altLang="zh-CN" dirty="0" err="1"/>
              <a:t>MicroLED</a:t>
            </a:r>
            <a:r>
              <a:rPr lang="zh-CN" altLang="en-US" dirty="0"/>
              <a:t>在穿戴设备、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移动设备以及辅助设备等方面的应用举例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5FEA61-C4A8-4FF8-9155-BEEACB41E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825" y="3111500"/>
            <a:ext cx="48291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1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0FCCC-CAB3-4E8D-8940-880BAFB1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MicroLED</a:t>
            </a:r>
            <a:r>
              <a:rPr lang="zh-CN" altLang="en-US" dirty="0"/>
              <a:t>当前存在的问题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5EED3-6A5F-4E03-B19D-31773555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RGB</a:t>
            </a:r>
            <a:r>
              <a:rPr lang="zh-CN" altLang="en-US" dirty="0"/>
              <a:t>三基色对全彩色的支持不充分</a:t>
            </a:r>
            <a:endParaRPr lang="en-US" altLang="zh-CN" dirty="0"/>
          </a:p>
          <a:p>
            <a:r>
              <a:rPr lang="zh-CN" altLang="en-US" dirty="0"/>
              <a:t>已经有针对</a:t>
            </a:r>
            <a:r>
              <a:rPr lang="en-US" altLang="zh-CN" dirty="0"/>
              <a:t>RGBY</a:t>
            </a:r>
            <a:r>
              <a:rPr lang="zh-CN" altLang="en-US" dirty="0"/>
              <a:t>四基色</a:t>
            </a:r>
            <a:r>
              <a:rPr lang="en-US" altLang="zh-CN" dirty="0"/>
              <a:t>LED</a:t>
            </a:r>
            <a:r>
              <a:rPr lang="zh-CN" altLang="en-US" dirty="0"/>
              <a:t>显示的研究</a:t>
            </a:r>
            <a:endParaRPr lang="en-US" altLang="zh-CN" dirty="0"/>
          </a:p>
          <a:p>
            <a:r>
              <a:rPr lang="zh-CN" altLang="en-US" dirty="0"/>
              <a:t>例如，四基色可以取为</a:t>
            </a:r>
            <a:r>
              <a:rPr lang="en-US" altLang="zh-CN" dirty="0"/>
              <a:t>478/512/559/647nm</a:t>
            </a:r>
          </a:p>
          <a:p>
            <a:r>
              <a:rPr lang="en-US" altLang="zh-CN" dirty="0"/>
              <a:t>(Appl. Phys. Express 13 014003)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A00D73-CC28-4A83-9004-76D4E0B39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075" y="1690688"/>
            <a:ext cx="3133725" cy="2857500"/>
          </a:xfrm>
          <a:prstGeom prst="rect">
            <a:avLst/>
          </a:prstGeom>
        </p:spPr>
      </p:pic>
      <p:pic>
        <p:nvPicPr>
          <p:cNvPr id="1028" name="Picture 4" descr="Fig. 2.">
            <a:extLst>
              <a:ext uri="{FF2B5EF4-FFF2-40B4-BE49-F238E27FC236}">
                <a16:creationId xmlns:a16="http://schemas.microsoft.com/office/drawing/2014/main" id="{6094DB12-F4EB-405A-935F-7EEED9B75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53" y="3854450"/>
            <a:ext cx="559117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323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B3AAF-803F-4265-ABE2-533825D6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MicroLED</a:t>
            </a:r>
            <a:r>
              <a:rPr lang="zh-CN" altLang="en-US" dirty="0"/>
              <a:t>当前存在的问题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5D210-1CC7-44EA-839C-700922FFD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大电流密度下的效率骤降</a:t>
            </a:r>
            <a:endParaRPr lang="en-US" altLang="zh-CN" dirty="0"/>
          </a:p>
          <a:p>
            <a:r>
              <a:rPr lang="zh-CN" altLang="en-US" dirty="0"/>
              <a:t>主要由</a:t>
            </a:r>
            <a:r>
              <a:rPr lang="en-US" altLang="zh-CN" dirty="0"/>
              <a:t>Auger</a:t>
            </a:r>
            <a:r>
              <a:rPr lang="zh-CN" altLang="en-US" dirty="0"/>
              <a:t>复合及</a:t>
            </a:r>
            <a:r>
              <a:rPr lang="en-US" altLang="zh-CN" dirty="0"/>
              <a:t>Mg</a:t>
            </a:r>
            <a:r>
              <a:rPr lang="zh-CN" altLang="en-US" dirty="0"/>
              <a:t>杂质引起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7BC6B1-D2F4-476F-B3FC-0AEB25258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40" y="2921952"/>
            <a:ext cx="3489960" cy="2602929"/>
          </a:xfrm>
          <a:prstGeom prst="rect">
            <a:avLst/>
          </a:prstGeom>
        </p:spPr>
      </p:pic>
      <p:pic>
        <p:nvPicPr>
          <p:cNvPr id="5" name="Picture 4" descr="F01 Efficiency droop">
            <a:extLst>
              <a:ext uri="{FF2B5EF4-FFF2-40B4-BE49-F238E27FC236}">
                <a16:creationId xmlns:a16="http://schemas.microsoft.com/office/drawing/2014/main" id="{6095C458-9B3C-4479-BB00-55A7B5E89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840" y="2432716"/>
            <a:ext cx="42545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10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863</Words>
  <Application>Microsoft Office PowerPoint</Application>
  <PresentationFormat>宽屏</PresentationFormat>
  <Paragraphs>61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Office 主题​​</vt:lpstr>
      <vt:lpstr>MicroLED: 历史与未来</vt:lpstr>
      <vt:lpstr>目录</vt:lpstr>
      <vt:lpstr>MicroLED的发展历史</vt:lpstr>
      <vt:lpstr>MicroLED的发展历史</vt:lpstr>
      <vt:lpstr>MicroLED的发展历史</vt:lpstr>
      <vt:lpstr>MicroLED相对于其他发光器件的优点</vt:lpstr>
      <vt:lpstr>MicroLED的应用场景</vt:lpstr>
      <vt:lpstr>MicroLED当前存在的问题</vt:lpstr>
      <vt:lpstr>MicroLED当前存在的问题</vt:lpstr>
      <vt:lpstr>MicroLED当前存在的问题</vt:lpstr>
      <vt:lpstr>MicroLED当前存在的问题</vt:lpstr>
      <vt:lpstr>总结与展望</vt:lpstr>
      <vt:lpstr>参考文献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MicroLED: 历史与未来</dc:title>
  <dc:creator>1800012448@pku.edu.cn</dc:creator>
  <cp:lastModifiedBy>1800012448@pku.edu.cn</cp:lastModifiedBy>
  <cp:revision>3</cp:revision>
  <dcterms:created xsi:type="dcterms:W3CDTF">2021-12-08T18:47:07Z</dcterms:created>
  <dcterms:modified xsi:type="dcterms:W3CDTF">2022-01-05T16:03:27Z</dcterms:modified>
</cp:coreProperties>
</file>