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9" r:id="rId3"/>
    <p:sldId id="270" r:id="rId4"/>
    <p:sldId id="272" r:id="rId5"/>
    <p:sldId id="271" r:id="rId6"/>
    <p:sldId id="276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1" d="100"/>
          <a:sy n="101" d="100"/>
        </p:scale>
        <p:origin x="14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8650C-588F-402C-BFE3-28B6847D298D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709AE-14A1-414F-AB89-88F232A33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7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B5967-7A96-4C18-8655-78EC75746F0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3A716-907F-4E94-9374-81295599BC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3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3A716-907F-4E94-9374-81295599BC1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7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80EF-8D50-4EFE-A6F0-2838019C6091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31FC-21EB-485A-BDDF-53AB1C1658E9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B611-5A2A-4EB3-B5C7-79CF63D83689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621C-CFDA-4C01-B934-E8F959401FC5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0624-3BE6-4DE2-8912-C0EE99827DB0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384-DFEF-4A20-913F-8C091FBEA9E4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0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3008-26A7-4354-9A94-D63B84DB3C2D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73C7-AD7D-4EB8-A286-4512561C8097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E477-68FE-42B5-B590-D7ED733A151D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2237-1806-421A-92C9-24B6ED3C4DA1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87E1-AF07-41B0-838C-26EB5CDDF67D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F3AD-4692-4420-AA5A-189105C722A5}" type="datetime1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49E6-E5FD-4AEE-958A-874F9CE00D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光量子芯片实现路径纠缠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/>
          <p:cNvPicPr/>
          <p:nvPr/>
        </p:nvPicPr>
        <p:blipFill rotWithShape="1">
          <a:blip r:embed="rId2"/>
          <a:srcRect l="1964" t="8100" r="75002" b="70625"/>
          <a:stretch/>
        </p:blipFill>
        <p:spPr>
          <a:xfrm>
            <a:off x="1499466" y="2235155"/>
            <a:ext cx="3913043" cy="1775403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1499466" y="5216247"/>
            <a:ext cx="3798342" cy="91012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410967" y="1354413"/>
            <a:ext cx="4101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普适化的任意两体高维量子态制备、调控以及测量示意图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499466" y="4244969"/>
            <a:ext cx="3971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每个光子以量子叠加态的形式同时存在于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个空间模态上，得到路径编码的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qudit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84677" y="2235156"/>
            <a:ext cx="3549123" cy="18842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53018" y="1354413"/>
            <a:ext cx="4507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利用移相器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和分束器可以建立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一个等效于任何幺正矩阵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U(N)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的装置</a:t>
            </a:r>
          </a:p>
        </p:txBody>
      </p:sp>
      <p:sp>
        <p:nvSpPr>
          <p:cNvPr id="5" name="矩形 4"/>
          <p:cNvSpPr/>
          <p:nvPr/>
        </p:nvSpPr>
        <p:spPr>
          <a:xfrm>
            <a:off x="6373505" y="424497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输入输出态模式变换为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 rotWithShape="1">
          <a:blip r:embed="rId5"/>
          <a:srcRect r="4524"/>
          <a:stretch/>
        </p:blipFill>
        <p:spPr>
          <a:xfrm>
            <a:off x="6253017" y="4764916"/>
            <a:ext cx="4507346" cy="7557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73505" y="567131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描述透射率和反射率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3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大规模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集成高维光量子芯片</a:t>
            </a:r>
          </a:p>
        </p:txBody>
      </p:sp>
      <p:pic>
        <p:nvPicPr>
          <p:cNvPr id="25" name="图片 2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9108" y="967031"/>
            <a:ext cx="10269108" cy="50415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25841" y="6008626"/>
            <a:ext cx="1011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HYa1gj"/>
              </a:rPr>
              <a:t>通过可</a:t>
            </a:r>
            <a:r>
              <a:rPr lang="zh-CN" altLang="en-US" dirty="0">
                <a:latin typeface="HYa1gj"/>
              </a:rPr>
              <a:t>控地激发</a:t>
            </a:r>
            <a:r>
              <a:rPr lang="en-US" altLang="zh-CN" dirty="0" smtClean="0">
                <a:latin typeface="TimesNewRomanPSMT"/>
              </a:rPr>
              <a:t>16</a:t>
            </a:r>
            <a:r>
              <a:rPr lang="zh-CN" altLang="en-US" dirty="0" smtClean="0">
                <a:latin typeface="HYa1gj"/>
              </a:rPr>
              <a:t>个</a:t>
            </a:r>
            <a:r>
              <a:rPr lang="zh-CN" altLang="en-US" dirty="0">
                <a:latin typeface="HYa1gj"/>
              </a:rPr>
              <a:t>参量</a:t>
            </a:r>
            <a:r>
              <a:rPr lang="zh-CN" altLang="en-US" dirty="0" smtClean="0">
                <a:latin typeface="HYa1gj"/>
              </a:rPr>
              <a:t>四波混频</a:t>
            </a:r>
            <a:r>
              <a:rPr lang="zh-CN" altLang="en-US" dirty="0">
                <a:latin typeface="HYa1gj"/>
              </a:rPr>
              <a:t>纠缠</a:t>
            </a:r>
            <a:r>
              <a:rPr lang="zh-CN" altLang="en-US" dirty="0" smtClean="0">
                <a:latin typeface="HYa1gj"/>
              </a:rPr>
              <a:t>光</a:t>
            </a:r>
            <a:r>
              <a:rPr lang="zh-CN" altLang="en-US" dirty="0">
                <a:latin typeface="HYa1gj"/>
              </a:rPr>
              <a:t>子源阵列，</a:t>
            </a:r>
            <a:r>
              <a:rPr lang="zh-CN" altLang="en-US" dirty="0" smtClean="0">
                <a:latin typeface="HYa1gj"/>
              </a:rPr>
              <a:t>可以</a:t>
            </a:r>
            <a:r>
              <a:rPr lang="zh-CN" altLang="en-US" dirty="0">
                <a:latin typeface="HYa1gj"/>
              </a:rPr>
              <a:t>制备具有任意复系数的高维度量子纠缠</a:t>
            </a:r>
            <a:r>
              <a:rPr lang="zh-CN" altLang="en-US" dirty="0" smtClean="0">
                <a:latin typeface="HYa1gj"/>
              </a:rPr>
              <a:t>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5841" y="6327468"/>
            <a:ext cx="829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HYa1gj"/>
              </a:rPr>
              <a:t>通过</a:t>
            </a:r>
            <a:r>
              <a:rPr lang="zh-CN" altLang="en-US" dirty="0">
                <a:latin typeface="HYa1gj"/>
              </a:rPr>
              <a:t>单片集成通用型线性光路，可对高维量子</a:t>
            </a:r>
            <a:r>
              <a:rPr lang="zh-CN" altLang="en-US" dirty="0" smtClean="0">
                <a:latin typeface="HYa1gj"/>
              </a:rPr>
              <a:t>纠缠态</a:t>
            </a:r>
            <a:r>
              <a:rPr lang="zh-CN" altLang="en-US" dirty="0">
                <a:latin typeface="HYa1gj"/>
              </a:rPr>
              <a:t>进行任意操控和任意</a:t>
            </a:r>
            <a:r>
              <a:rPr lang="zh-CN" altLang="en-US" dirty="0" smtClean="0">
                <a:latin typeface="HYa1gj"/>
              </a:rPr>
              <a:t>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40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光源的检测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2327" y="2847216"/>
            <a:ext cx="4719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个光源之间选择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个，按顺序一共选择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次。利用</a:t>
            </a:r>
            <a:r>
              <a:rPr lang="en-US" altLang="zh-CN" dirty="0" smtClean="0"/>
              <a:t>RHOM</a:t>
            </a:r>
            <a:r>
              <a:rPr lang="zh-CN" altLang="en-US" dirty="0" smtClean="0"/>
              <a:t>效应，测试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个选择出来的光源的可能</a:t>
            </a:r>
            <a:r>
              <a:rPr lang="zh-CN" altLang="en-US" dirty="0"/>
              <a:t>光子对之间</a:t>
            </a:r>
            <a:r>
              <a:rPr lang="zh-CN" altLang="en-US" dirty="0" smtClean="0"/>
              <a:t>的干涉</a:t>
            </a:r>
            <a:r>
              <a:rPr lang="zh-CN" altLang="en-US" dirty="0"/>
              <a:t>，条纹可见性给出了源的不可分辨性的</a:t>
            </a:r>
            <a:r>
              <a:rPr lang="zh-CN" altLang="en-US" dirty="0" smtClean="0"/>
              <a:t>估计。</a:t>
            </a:r>
            <a:endParaRPr lang="zh-CN" altLang="en-US" dirty="0"/>
          </a:p>
        </p:txBody>
      </p:sp>
      <p:pic>
        <p:nvPicPr>
          <p:cNvPr id="19" name="图片 18"/>
          <p:cNvPicPr/>
          <p:nvPr/>
        </p:nvPicPr>
        <p:blipFill rotWithShape="1">
          <a:blip r:embed="rId2"/>
          <a:srcRect l="33361" t="8534" r="61200" b="8711"/>
          <a:stretch/>
        </p:blipFill>
        <p:spPr>
          <a:xfrm>
            <a:off x="1459344" y="1179147"/>
            <a:ext cx="711201" cy="53124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07" y="2847216"/>
            <a:ext cx="1999373" cy="137380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2170545" y="1551709"/>
            <a:ext cx="1551710" cy="165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70545" y="1874982"/>
            <a:ext cx="1551710" cy="2152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Hong-</a:t>
            </a:r>
            <a:r>
              <a:rPr lang="en-US" altLang="zh-CN" sz="4000" b="1" dirty="0" err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</a:t>
            </a:r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-Mandel</a:t>
            </a:r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2083" y="3835461"/>
            <a:ext cx="7821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量子光学中的双光子干涉最广为人知的表现</a:t>
            </a:r>
            <a:r>
              <a:rPr lang="zh-CN" altLang="en-US" dirty="0" smtClean="0"/>
              <a:t>是</a:t>
            </a:r>
            <a:r>
              <a:rPr lang="en-US" altLang="zh-CN" dirty="0"/>
              <a:t>Hong-</a:t>
            </a:r>
            <a:r>
              <a:rPr lang="en-US" altLang="zh-CN" dirty="0" err="1"/>
              <a:t>Ou</a:t>
            </a:r>
            <a:r>
              <a:rPr lang="en-US" altLang="zh-CN" dirty="0"/>
              <a:t>-Mandel</a:t>
            </a:r>
            <a:r>
              <a:rPr lang="zh-CN" altLang="en-US" dirty="0"/>
              <a:t>效应，当一个光子入射到等分分束器时，它有相同的概率透射或者反射</a:t>
            </a:r>
            <a:r>
              <a:rPr lang="zh-CN" altLang="en-US" dirty="0" smtClean="0"/>
              <a:t>。</a:t>
            </a:r>
            <a:r>
              <a:rPr lang="zh-CN" altLang="en-US" dirty="0"/>
              <a:t>上述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之间会发生破坏性干涉，双光子最终从输出端口的其中一个出射，发生聚束。</a:t>
            </a:r>
            <a:endParaRPr lang="zh-CN" altLang="en-US" dirty="0"/>
          </a:p>
        </p:txBody>
      </p:sp>
      <p:pic>
        <p:nvPicPr>
          <p:cNvPr id="16" name="图片 15" descr="https://upload.wikimedia.org/wikipedia/en/thumb/e/ec/Photons_displaying_the_Hong%E2%80%93Ou%E2%80%93Mandel_effect.png/540px-Photons_displaying_the_Hong%E2%80%93Ou%E2%80%93Mandel_effe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10" y="1262274"/>
            <a:ext cx="8779575" cy="227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3" y="5139557"/>
            <a:ext cx="3347582" cy="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Reversed Hong-</a:t>
            </a:r>
            <a:r>
              <a:rPr lang="en-US" altLang="zh-CN" sz="4000" b="1" dirty="0" err="1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</a:t>
            </a:r>
            <a:r>
              <a:rPr lang="en-US" altLang="zh-CN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-Mandel</a:t>
            </a:r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效应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84238" y="1064721"/>
            <a:ext cx="3874087" cy="55224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86" y="1481837"/>
            <a:ext cx="3543607" cy="495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21" y="3919202"/>
            <a:ext cx="3604572" cy="441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321" y="5152427"/>
            <a:ext cx="3962743" cy="7696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48321" y="5939515"/>
            <a:ext cx="582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双光子发生反聚束，在两个输出端口各输出一个叠加态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6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Laguerre-Gaussian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光束</a:t>
            </a:r>
          </a:p>
        </p:txBody>
      </p:sp>
      <p:sp>
        <p:nvSpPr>
          <p:cNvPr id="5" name="矩形 4"/>
          <p:cNvSpPr/>
          <p:nvPr/>
        </p:nvSpPr>
        <p:spPr>
          <a:xfrm>
            <a:off x="1068857" y="2101988"/>
            <a:ext cx="3925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拉盖尔</a:t>
            </a:r>
            <a:r>
              <a:rPr lang="zh-CN" altLang="en-US" dirty="0"/>
              <a:t>－高斯模是在傍轴近似的条件下，亥姆霍兹方程在柱坐标系中的解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8857" y="3077724"/>
            <a:ext cx="3680743" cy="20494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8309" y="4063222"/>
            <a:ext cx="4309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根据电磁场理论，由于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Laguerre-Gaussian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光束表达式中含有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(-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ilΦ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项，具有螺旋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波前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之携带轨道角动量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1648412"/>
            <a:ext cx="5210175" cy="19050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466850" y="4825769"/>
            <a:ext cx="85725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840715"/>
            <a:ext cx="7241059" cy="247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983" y="132829"/>
            <a:ext cx="1136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角动量纠缠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42539" y="1339051"/>
            <a:ext cx="6997039" cy="45186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9454" y="3061462"/>
            <a:ext cx="26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25℃</a:t>
            </a:r>
            <a:r>
              <a:rPr lang="zh-CN" altLang="en-US" dirty="0"/>
              <a:t>条件下，晶体中发生</a:t>
            </a:r>
            <a:r>
              <a:rPr lang="en-US" altLang="zh-CN" dirty="0" smtClean="0"/>
              <a:t>II </a:t>
            </a:r>
            <a:r>
              <a:rPr lang="zh-CN" altLang="en-US" dirty="0"/>
              <a:t>类相位匹配的自发参量下转换过程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405nm</a:t>
            </a:r>
            <a:r>
              <a:rPr lang="zh-CN" altLang="en-US" dirty="0" smtClean="0"/>
              <a:t>的泵浦光产生</a:t>
            </a:r>
            <a:r>
              <a:rPr lang="zh-CN" altLang="en-US" dirty="0"/>
              <a:t>波长</a:t>
            </a:r>
            <a:r>
              <a:rPr lang="en-US" altLang="zh-CN" dirty="0"/>
              <a:t>810nm</a:t>
            </a:r>
            <a:r>
              <a:rPr lang="zh-CN" altLang="en-US" dirty="0"/>
              <a:t>的正交偏振的光子</a:t>
            </a:r>
            <a:r>
              <a:rPr lang="zh-CN" altLang="en-US" dirty="0" smtClean="0"/>
              <a:t>对，</a:t>
            </a:r>
            <a:r>
              <a:rPr lang="zh-CN" altLang="zh-CN" dirty="0"/>
              <a:t>它们在</a:t>
            </a:r>
            <a:r>
              <a:rPr lang="en-US" altLang="zh-CN" dirty="0"/>
              <a:t>LG</a:t>
            </a:r>
            <a:r>
              <a:rPr lang="zh-CN" altLang="zh-CN" dirty="0"/>
              <a:t>基下纠缠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20529" y="5011013"/>
            <a:ext cx="3340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程序控制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空间光调制器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，使特定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LG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空间模式的光被转化为高斯模式，与单模光纤的模式重叠，因此能有效地耦合到光纤中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3209926" y="4005300"/>
            <a:ext cx="1771649" cy="19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753225" y="4543425"/>
            <a:ext cx="990600" cy="7334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932" y="5857711"/>
            <a:ext cx="1352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847</TotalTime>
  <Words>379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HYa1gj</vt:lpstr>
      <vt:lpstr>TimesNewRomanPSMT</vt:lpstr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Jiajie Guo</dc:creator>
  <cp:lastModifiedBy>l sh</cp:lastModifiedBy>
  <cp:revision>293</cp:revision>
  <dcterms:created xsi:type="dcterms:W3CDTF">2018-05-17T13:58:28Z</dcterms:created>
  <dcterms:modified xsi:type="dcterms:W3CDTF">2018-12-17T14:20:27Z</dcterms:modified>
</cp:coreProperties>
</file>