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2" r:id="rId3"/>
    <p:sldId id="274" r:id="rId4"/>
    <p:sldId id="273" r:id="rId5"/>
    <p:sldId id="257" r:id="rId6"/>
    <p:sldId id="259" r:id="rId7"/>
    <p:sldId id="260" r:id="rId8"/>
    <p:sldId id="261" r:id="rId9"/>
    <p:sldId id="262" r:id="rId10"/>
    <p:sldId id="265" r:id="rId11"/>
    <p:sldId id="263" r:id="rId12"/>
    <p:sldId id="264" r:id="rId13"/>
    <p:sldId id="266" r:id="rId14"/>
    <p:sldId id="269" r:id="rId15"/>
    <p:sldId id="270" r:id="rId16"/>
    <p:sldId id="267" r:id="rId17"/>
    <p:sldId id="268"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CA82C5B-7EAE-48BE-89AA-D7B8E2E2F2F6}" type="datetimeFigureOut">
              <a:rPr lang="en-US" smtClean="0"/>
              <a:t>2011-09-08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CA6FF-25FE-4446-A7F9-CEA8BB8A63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2CA82C5B-7EAE-48BE-89AA-D7B8E2E2F2F6}" type="datetimeFigureOut">
              <a:rPr lang="en-US" smtClean="0"/>
              <a:t>2011-09-08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CA6FF-25FE-4446-A7F9-CEA8BB8A63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2CA82C5B-7EAE-48BE-89AA-D7B8E2E2F2F6}" type="datetimeFigureOut">
              <a:rPr lang="en-US" smtClean="0"/>
              <a:t>2011-09-08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CA6FF-25FE-4446-A7F9-CEA8BB8A63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2CA82C5B-7EAE-48BE-89AA-D7B8E2E2F2F6}" type="datetimeFigureOut">
              <a:rPr lang="en-US" smtClean="0"/>
              <a:t>2011-09-08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CA6FF-25FE-4446-A7F9-CEA8BB8A63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CA82C5B-7EAE-48BE-89AA-D7B8E2E2F2F6}" type="datetimeFigureOut">
              <a:rPr lang="en-US" smtClean="0"/>
              <a:t>2011-09-08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CA6FF-25FE-4446-A7F9-CEA8BB8A63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CA82C5B-7EAE-48BE-89AA-D7B8E2E2F2F6}" type="datetimeFigureOut">
              <a:rPr lang="en-US" smtClean="0"/>
              <a:t>2011-09-08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CA6FF-25FE-4446-A7F9-CEA8BB8A63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2CA82C5B-7EAE-48BE-89AA-D7B8E2E2F2F6}" type="datetimeFigureOut">
              <a:rPr lang="en-US" smtClean="0"/>
              <a:t>2011-09-08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ACA6FF-25FE-4446-A7F9-CEA8BB8A63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2CA82C5B-7EAE-48BE-89AA-D7B8E2E2F2F6}" type="datetimeFigureOut">
              <a:rPr lang="en-US" smtClean="0"/>
              <a:t>2011-09-08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ACA6FF-25FE-4446-A7F9-CEA8BB8A63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82C5B-7EAE-48BE-89AA-D7B8E2E2F2F6}" type="datetimeFigureOut">
              <a:rPr lang="en-US" smtClean="0"/>
              <a:t>2011-09-08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ACA6FF-25FE-4446-A7F9-CEA8BB8A63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CA82C5B-7EAE-48BE-89AA-D7B8E2E2F2F6}" type="datetimeFigureOut">
              <a:rPr lang="en-US" smtClean="0"/>
              <a:t>2011-09-08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CA6FF-25FE-4446-A7F9-CEA8BB8A631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Date Placeholder 7"/>
          <p:cNvSpPr>
            <a:spLocks noGrp="1"/>
          </p:cNvSpPr>
          <p:nvPr>
            <p:ph type="dt" sz="half" idx="10"/>
          </p:nvPr>
        </p:nvSpPr>
        <p:spPr/>
        <p:txBody>
          <a:bodyPr/>
          <a:lstStyle/>
          <a:p>
            <a:fld id="{2CA82C5B-7EAE-48BE-89AA-D7B8E2E2F2F6}" type="datetimeFigureOut">
              <a:rPr lang="en-US" smtClean="0"/>
              <a:t>2011-09-08</a:t>
            </a:fld>
            <a:endParaRPr lang="en-US"/>
          </a:p>
        </p:txBody>
      </p:sp>
      <p:sp>
        <p:nvSpPr>
          <p:cNvPr id="9" name="Slide Number Placeholder 8"/>
          <p:cNvSpPr>
            <a:spLocks noGrp="1"/>
          </p:cNvSpPr>
          <p:nvPr>
            <p:ph type="sldNum" sz="quarter" idx="11"/>
          </p:nvPr>
        </p:nvSpPr>
        <p:spPr/>
        <p:txBody>
          <a:bodyPr/>
          <a:lstStyle/>
          <a:p>
            <a:fld id="{2BACA6FF-25FE-4446-A7F9-CEA8BB8A631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BACA6FF-25FE-4446-A7F9-CEA8BB8A631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CA82C5B-7EAE-48BE-89AA-D7B8E2E2F2F6}" type="datetimeFigureOut">
              <a:rPr lang="en-US" smtClean="0"/>
              <a:t>2011-09-08</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youtube.com/watch?v=PLlAtjLKtrQ"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zzn@jhu.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CS450 Tutorial Session 1</a:t>
            </a:r>
            <a:endParaRPr lang="en-US" dirty="0"/>
          </a:p>
        </p:txBody>
      </p:sp>
      <p:sp>
        <p:nvSpPr>
          <p:cNvPr id="3" name="副标题 2"/>
          <p:cNvSpPr>
            <a:spLocks noGrp="1"/>
          </p:cNvSpPr>
          <p:nvPr>
            <p:ph type="subTitle" idx="1"/>
          </p:nvPr>
        </p:nvSpPr>
        <p:spPr/>
        <p:txBody>
          <a:bodyPr/>
          <a:lstStyle/>
          <a:p>
            <a:r>
              <a:rPr lang="en-US" dirty="0" smtClean="0"/>
              <a:t>Android and IOIO Board </a:t>
            </a:r>
          </a:p>
        </p:txBody>
      </p:sp>
    </p:spTree>
    <p:extLst>
      <p:ext uri="{BB962C8B-B14F-4D97-AF65-F5344CB8AC3E}">
        <p14:creationId xmlns:p14="http://schemas.microsoft.com/office/powerpoint/2010/main" val="2535805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 glance at a Hello World</a:t>
            </a:r>
            <a:endParaRPr lang="en-US" dirty="0"/>
          </a:p>
        </p:txBody>
      </p:sp>
      <p:pic>
        <p:nvPicPr>
          <p:cNvPr id="6146" name="Picture 2" descr="D:\Dropbox\InProgress\WithinJHU\Courses\NES and SN\2011\cs450-tutorial-sessions\session1\6-av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1676400"/>
            <a:ext cx="5354071"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31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Import an Android Project</a:t>
            </a:r>
            <a:endParaRPr lang="en-US" dirty="0"/>
          </a:p>
        </p:txBody>
      </p:sp>
      <p:sp>
        <p:nvSpPr>
          <p:cNvPr id="3" name="内容占位符 2"/>
          <p:cNvSpPr>
            <a:spLocks noGrp="1"/>
          </p:cNvSpPr>
          <p:nvPr>
            <p:ph idx="1"/>
          </p:nvPr>
        </p:nvSpPr>
        <p:spPr>
          <a:xfrm>
            <a:off x="914400" y="1600200"/>
            <a:ext cx="3886200" cy="4525963"/>
          </a:xfrm>
        </p:spPr>
        <p:txBody>
          <a:bodyPr>
            <a:normAutofit/>
          </a:bodyPr>
          <a:lstStyle/>
          <a:p>
            <a:r>
              <a:rPr lang="en-US" dirty="0" smtClean="0"/>
              <a:t>In </a:t>
            </a:r>
            <a:r>
              <a:rPr lang="en-US" dirty="0"/>
              <a:t>Java Perspective, Menu: File-&gt;Import</a:t>
            </a:r>
          </a:p>
          <a:p>
            <a:r>
              <a:rPr lang="en-US" dirty="0" smtClean="0"/>
              <a:t>In </a:t>
            </a:r>
            <a:r>
              <a:rPr lang="en-US" dirty="0"/>
              <a:t>Window titled "Select" select "General-&gt;Existing Project into Workspace", Click on "Next"</a:t>
            </a:r>
          </a:p>
          <a:p>
            <a:r>
              <a:rPr lang="en-US" dirty="0" smtClean="0"/>
              <a:t>In </a:t>
            </a:r>
            <a:r>
              <a:rPr lang="en-US" dirty="0"/>
              <a:t>"Select Root </a:t>
            </a:r>
            <a:r>
              <a:rPr lang="en-US" dirty="0" err="1"/>
              <a:t>root</a:t>
            </a:r>
            <a:r>
              <a:rPr lang="en-US" dirty="0"/>
              <a:t> directory" click on Browse and select the project your want to import. Click on "Finish"</a:t>
            </a:r>
          </a:p>
          <a:p>
            <a:endParaRPr lang="en-US" dirty="0"/>
          </a:p>
        </p:txBody>
      </p:sp>
      <p:pic>
        <p:nvPicPr>
          <p:cNvPr id="7170" name="Picture 2" descr="D:\Dropbox\InProgress\WithinJHU\Courses\NES and SN\2011\cs450-tutorial-sessions\session1\8-import-projec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828800"/>
            <a:ext cx="3263623"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159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Import an Android Project</a:t>
            </a:r>
            <a:endParaRPr lang="en-US" dirty="0"/>
          </a:p>
        </p:txBody>
      </p:sp>
      <p:pic>
        <p:nvPicPr>
          <p:cNvPr id="8194" name="Picture 2" descr="D:\Dropbox\InProgress\WithinJHU\Courses\NES and SN\2011\cs450-tutorial-sessions\session1\9-import-project-select.png"/>
          <p:cNvPicPr>
            <a:picLocks noChangeAspect="1" noChangeArrowheads="1"/>
          </p:cNvPicPr>
          <p:nvPr/>
        </p:nvPicPr>
        <p:blipFill rotWithShape="1">
          <a:blip r:embed="rId2">
            <a:extLst>
              <a:ext uri="{28A0092B-C50C-407E-A947-70E740481C1C}">
                <a14:useLocalDpi xmlns:a14="http://schemas.microsoft.com/office/drawing/2010/main" val="0"/>
              </a:ext>
            </a:extLst>
          </a:blip>
          <a:srcRect l="1" r="-165"/>
          <a:stretch/>
        </p:blipFill>
        <p:spPr bwMode="auto">
          <a:xfrm>
            <a:off x="3124200" y="2209800"/>
            <a:ext cx="5791200" cy="40811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1680616"/>
            <a:ext cx="2219325" cy="1938992"/>
          </a:xfrm>
          <a:prstGeom prst="rect">
            <a:avLst/>
          </a:prstGeom>
          <a:noFill/>
        </p:spPr>
        <p:txBody>
          <a:bodyPr wrap="square" rtlCol="0">
            <a:spAutoFit/>
          </a:bodyPr>
          <a:lstStyle/>
          <a:p>
            <a:r>
              <a:rPr lang="en-US" sz="2400" dirty="0" smtClean="0"/>
              <a:t>B</a:t>
            </a:r>
            <a:r>
              <a:rPr lang="en-US" altLang="zh-CN" sz="2400" dirty="0" smtClean="0"/>
              <a:t>rowse into the directory of an Android Project and Click on “OK”</a:t>
            </a:r>
            <a:endParaRPr lang="en-US" sz="2400" dirty="0"/>
          </a:p>
        </p:txBody>
      </p:sp>
    </p:spTree>
    <p:extLst>
      <p:ext uri="{BB962C8B-B14F-4D97-AF65-F5344CB8AC3E}">
        <p14:creationId xmlns:p14="http://schemas.microsoft.com/office/powerpoint/2010/main" val="850575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Basic UI components</a:t>
            </a:r>
            <a:endParaRPr lang="en-US" dirty="0"/>
          </a:p>
        </p:txBody>
      </p:sp>
      <p:sp>
        <p:nvSpPr>
          <p:cNvPr id="3" name="内容占位符 2"/>
          <p:cNvSpPr>
            <a:spLocks noGrp="1"/>
          </p:cNvSpPr>
          <p:nvPr>
            <p:ph idx="1"/>
          </p:nvPr>
        </p:nvSpPr>
        <p:spPr/>
        <p:txBody>
          <a:bodyPr/>
          <a:lstStyle/>
          <a:p>
            <a:r>
              <a:rPr lang="en-US" dirty="0" err="1" smtClean="0"/>
              <a:t>TextView</a:t>
            </a:r>
            <a:endParaRPr lang="en-US" dirty="0" smtClean="0"/>
          </a:p>
          <a:p>
            <a:r>
              <a:rPr lang="en-US" dirty="0" smtClean="0"/>
              <a:t>Button and </a:t>
            </a:r>
            <a:r>
              <a:rPr lang="en-US" dirty="0" err="1" smtClean="0"/>
              <a:t>EditText</a:t>
            </a:r>
            <a:endParaRPr lang="en-US" dirty="0" smtClean="0"/>
          </a:p>
          <a:p>
            <a:r>
              <a:rPr lang="en-US" dirty="0" smtClean="0"/>
              <a:t>Layouts </a:t>
            </a:r>
          </a:p>
        </p:txBody>
      </p:sp>
    </p:spTree>
    <p:extLst>
      <p:ext uri="{BB962C8B-B14F-4D97-AF65-F5344CB8AC3E}">
        <p14:creationId xmlns:p14="http://schemas.microsoft.com/office/powerpoint/2010/main" val="470659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0" y="5029200"/>
            <a:ext cx="7543800" cy="914400"/>
          </a:xfrm>
        </p:spPr>
        <p:txBody>
          <a:bodyPr/>
          <a:lstStyle/>
          <a:p>
            <a:r>
              <a:rPr lang="en-US" dirty="0" smtClean="0"/>
              <a:t>Android “Activity”</a:t>
            </a:r>
            <a:endParaRPr lang="en-US" dirty="0"/>
          </a:p>
        </p:txBody>
      </p:sp>
      <p:sp>
        <p:nvSpPr>
          <p:cNvPr id="2" name="内容占位符 1"/>
          <p:cNvSpPr>
            <a:spLocks noGrp="1"/>
          </p:cNvSpPr>
          <p:nvPr>
            <p:ph idx="1"/>
          </p:nvPr>
        </p:nvSpPr>
        <p:spPr>
          <a:xfrm>
            <a:off x="609600" y="762000"/>
            <a:ext cx="3581400" cy="3657599"/>
          </a:xfrm>
        </p:spPr>
        <p:txBody>
          <a:bodyPr>
            <a:normAutofit/>
          </a:bodyPr>
          <a:lstStyle/>
          <a:p>
            <a:r>
              <a:rPr lang="en-US" dirty="0" smtClean="0"/>
              <a:t>What is an Activity</a:t>
            </a:r>
          </a:p>
          <a:p>
            <a:r>
              <a:rPr lang="en-US" dirty="0" smtClean="0"/>
              <a:t>Activity is the base class of a fundamental page in an Android application</a:t>
            </a:r>
          </a:p>
          <a:p>
            <a:r>
              <a:rPr lang="en-US" dirty="0" smtClean="0"/>
              <a:t>Runs like a thread, but... </a:t>
            </a:r>
          </a:p>
          <a:p>
            <a:endParaRPr lang="en-US" dirty="0"/>
          </a:p>
        </p:txBody>
      </p:sp>
      <p:pic>
        <p:nvPicPr>
          <p:cNvPr id="9222" name="Picture 6" descr="http://pic.diybl.com/pic/201007/19/75a1340e-e627-42f1-9a3f-fc239152b60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6041" y="228600"/>
            <a:ext cx="4497959"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948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Android “Message”</a:t>
            </a:r>
            <a:endParaRPr lang="en-US" dirty="0"/>
          </a:p>
        </p:txBody>
      </p:sp>
      <p:sp>
        <p:nvSpPr>
          <p:cNvPr id="2" name="内容占位符 1"/>
          <p:cNvSpPr>
            <a:spLocks noGrp="1"/>
          </p:cNvSpPr>
          <p:nvPr>
            <p:ph idx="1"/>
          </p:nvPr>
        </p:nvSpPr>
        <p:spPr>
          <a:xfrm>
            <a:off x="1447800" y="1350585"/>
            <a:ext cx="6324600" cy="1849815"/>
          </a:xfrm>
        </p:spPr>
        <p:txBody>
          <a:bodyPr>
            <a:normAutofit/>
          </a:bodyPr>
          <a:lstStyle/>
          <a:p>
            <a:r>
              <a:rPr lang="en-US" dirty="0" smtClean="0"/>
              <a:t>How does an Activity talk to anther one?</a:t>
            </a:r>
          </a:p>
          <a:p>
            <a:pPr lvl="1"/>
            <a:r>
              <a:rPr lang="en-US" dirty="0" smtClean="0"/>
              <a:t>Operating System maintain a Message Queue</a:t>
            </a:r>
          </a:p>
          <a:p>
            <a:pPr lvl="1"/>
            <a:r>
              <a:rPr lang="en-US" dirty="0" smtClean="0"/>
              <a:t>Upon arrival of each message, do a “switch case”</a:t>
            </a:r>
          </a:p>
          <a:p>
            <a:pPr lvl="1"/>
            <a:endParaRPr lang="en-US" dirty="0" smtClean="0"/>
          </a:p>
        </p:txBody>
      </p:sp>
      <p:sp>
        <p:nvSpPr>
          <p:cNvPr id="8" name="矩形 7"/>
          <p:cNvSpPr/>
          <p:nvPr/>
        </p:nvSpPr>
        <p:spPr>
          <a:xfrm>
            <a:off x="228600" y="3200400"/>
            <a:ext cx="4724400" cy="3323987"/>
          </a:xfrm>
          <a:prstGeom prst="rect">
            <a:avLst/>
          </a:prstGeom>
        </p:spPr>
        <p:txBody>
          <a:bodyPr wrap="square">
            <a:spAutoFit/>
          </a:bodyPr>
          <a:lstStyle/>
          <a:p>
            <a:pPr lvl="1"/>
            <a:r>
              <a:rPr lang="en-US" sz="1400" dirty="0" smtClean="0"/>
              <a:t>In Activity A:</a:t>
            </a:r>
          </a:p>
          <a:p>
            <a:pPr lvl="1"/>
            <a:r>
              <a:rPr lang="en-US" sz="1400" dirty="0" smtClean="0"/>
              <a:t>declare “Handler mHandler</a:t>
            </a:r>
            <a:r>
              <a:rPr lang="en-US" sz="1400" dirty="0"/>
              <a:t> </a:t>
            </a:r>
            <a:r>
              <a:rPr lang="en-US" sz="1400" dirty="0" smtClean="0"/>
              <a:t>=new Handler(){</a:t>
            </a:r>
          </a:p>
          <a:p>
            <a:pPr lvl="1"/>
            <a:r>
              <a:rPr lang="en-US" sz="1400" dirty="0"/>
              <a:t>	</a:t>
            </a:r>
            <a:r>
              <a:rPr lang="en-US" sz="1400" dirty="0" smtClean="0"/>
              <a:t>public void handleMessage(Message msg){</a:t>
            </a:r>
          </a:p>
          <a:p>
            <a:pPr lvl="3"/>
            <a:r>
              <a:rPr lang="en-US" sz="1400" dirty="0" smtClean="0"/>
              <a:t>switch </a:t>
            </a:r>
            <a:r>
              <a:rPr lang="en-US" sz="1400" dirty="0"/>
              <a:t>(Message msg.what)”</a:t>
            </a:r>
          </a:p>
          <a:p>
            <a:pPr lvl="3"/>
            <a:r>
              <a:rPr lang="en-US" sz="1400" dirty="0"/>
              <a:t>{</a:t>
            </a:r>
          </a:p>
          <a:p>
            <a:pPr lvl="3"/>
            <a:r>
              <a:rPr lang="en-US" sz="1400" dirty="0"/>
              <a:t>case I_AM_HUNGRY:</a:t>
            </a:r>
          </a:p>
          <a:p>
            <a:pPr lvl="4"/>
            <a:r>
              <a:rPr lang="en-US" sz="1400" dirty="0" err="1"/>
              <a:t>Make_some_food</a:t>
            </a:r>
            <a:r>
              <a:rPr lang="en-US" sz="1400" dirty="0"/>
              <a:t>();</a:t>
            </a:r>
          </a:p>
          <a:p>
            <a:pPr lvl="4"/>
            <a:r>
              <a:rPr lang="en-US" sz="1400" dirty="0"/>
              <a:t>break;</a:t>
            </a:r>
          </a:p>
          <a:p>
            <a:pPr lvl="3"/>
            <a:r>
              <a:rPr lang="en-US" sz="1400" dirty="0"/>
              <a:t>case I_AM_THIRSTY:</a:t>
            </a:r>
          </a:p>
          <a:p>
            <a:pPr lvl="4"/>
            <a:r>
              <a:rPr lang="en-US" sz="1400" dirty="0" err="1"/>
              <a:t>Get_some_drinks</a:t>
            </a:r>
            <a:r>
              <a:rPr lang="en-US" sz="1400" dirty="0"/>
              <a:t>();</a:t>
            </a:r>
          </a:p>
          <a:p>
            <a:pPr lvl="4"/>
            <a:r>
              <a:rPr lang="en-US" sz="1400" dirty="0"/>
              <a:t>break;</a:t>
            </a:r>
          </a:p>
          <a:p>
            <a:pPr lvl="3"/>
            <a:r>
              <a:rPr lang="en-US" sz="1400" dirty="0"/>
              <a:t>default:</a:t>
            </a:r>
          </a:p>
          <a:p>
            <a:pPr lvl="4"/>
            <a:r>
              <a:rPr lang="en-US" sz="1400" dirty="0" err="1"/>
              <a:t>do_nothing</a:t>
            </a:r>
            <a:r>
              <a:rPr lang="en-US" sz="1400" dirty="0" smtClean="0"/>
              <a:t>();</a:t>
            </a:r>
          </a:p>
          <a:p>
            <a:pPr lvl="1"/>
            <a:r>
              <a:rPr lang="en-US" sz="1400" dirty="0" smtClean="0"/>
              <a:t>}</a:t>
            </a:r>
            <a:r>
              <a:rPr lang="en-US" sz="1400" dirty="0"/>
              <a:t>	</a:t>
            </a:r>
            <a:r>
              <a:rPr lang="en-US" sz="1400" dirty="0" smtClean="0"/>
              <a:t>}        }</a:t>
            </a:r>
            <a:endParaRPr lang="en-US" sz="1400" dirty="0"/>
          </a:p>
          <a:p>
            <a:pPr lvl="1"/>
            <a:endParaRPr lang="en-US" sz="1400" dirty="0"/>
          </a:p>
        </p:txBody>
      </p:sp>
      <p:sp>
        <p:nvSpPr>
          <p:cNvPr id="9" name="矩形 8"/>
          <p:cNvSpPr/>
          <p:nvPr/>
        </p:nvSpPr>
        <p:spPr>
          <a:xfrm>
            <a:off x="4429125" y="3200400"/>
            <a:ext cx="4724400" cy="1384995"/>
          </a:xfrm>
          <a:prstGeom prst="rect">
            <a:avLst/>
          </a:prstGeom>
        </p:spPr>
        <p:txBody>
          <a:bodyPr wrap="square">
            <a:spAutoFit/>
          </a:bodyPr>
          <a:lstStyle/>
          <a:p>
            <a:pPr lvl="1"/>
            <a:r>
              <a:rPr lang="en-US" sz="1400" dirty="0" smtClean="0"/>
              <a:t>In Activity B:</a:t>
            </a:r>
          </a:p>
          <a:p>
            <a:pPr lvl="1"/>
            <a:r>
              <a:rPr lang="en-US" sz="1400" dirty="0" smtClean="0"/>
              <a:t>...</a:t>
            </a:r>
          </a:p>
          <a:p>
            <a:pPr lvl="1"/>
            <a:r>
              <a:rPr lang="en-US" sz="1400" dirty="0" smtClean="0"/>
              <a:t>Message msg=new Message();</a:t>
            </a:r>
          </a:p>
          <a:p>
            <a:pPr lvl="1"/>
            <a:r>
              <a:rPr lang="en-US" sz="1400" dirty="0" smtClean="0"/>
              <a:t>msg.what=I_AM_HUNGRY;</a:t>
            </a:r>
          </a:p>
          <a:p>
            <a:pPr lvl="1"/>
            <a:r>
              <a:rPr lang="en-US" sz="1400" dirty="0" smtClean="0"/>
              <a:t>msg.obj=new String(“What I want”);</a:t>
            </a:r>
          </a:p>
          <a:p>
            <a:pPr lvl="1"/>
            <a:r>
              <a:rPr lang="en-US" sz="1400" dirty="0" err="1" smtClean="0"/>
              <a:t>A.mHandler.sendMessage</a:t>
            </a:r>
            <a:r>
              <a:rPr lang="en-US" sz="1400" dirty="0" smtClean="0"/>
              <a:t>(msg);</a:t>
            </a:r>
          </a:p>
        </p:txBody>
      </p:sp>
    </p:spTree>
    <p:extLst>
      <p:ext uri="{BB962C8B-B14F-4D97-AF65-F5344CB8AC3E}">
        <p14:creationId xmlns:p14="http://schemas.microsoft.com/office/powerpoint/2010/main" val="3284290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Launch </a:t>
            </a:r>
            <a:r>
              <a:rPr lang="en-US" dirty="0" err="1" smtClean="0"/>
              <a:t>HelloIOIO</a:t>
            </a:r>
            <a:r>
              <a:rPr lang="en-US" dirty="0" smtClean="0"/>
              <a:t> and </a:t>
            </a:r>
            <a:r>
              <a:rPr lang="en-US" dirty="0" err="1" smtClean="0"/>
              <a:t>HelloIOIOUart</a:t>
            </a:r>
            <a:endParaRPr lang="en-US" dirty="0"/>
          </a:p>
        </p:txBody>
      </p:sp>
      <p:sp>
        <p:nvSpPr>
          <p:cNvPr id="3" name="内容占位符 2"/>
          <p:cNvSpPr>
            <a:spLocks noGrp="1"/>
          </p:cNvSpPr>
          <p:nvPr>
            <p:ph idx="1"/>
          </p:nvPr>
        </p:nvSpPr>
        <p:spPr/>
        <p:txBody>
          <a:bodyPr>
            <a:normAutofit/>
          </a:bodyPr>
          <a:lstStyle/>
          <a:p>
            <a:r>
              <a:rPr lang="en-US" dirty="0" smtClean="0"/>
              <a:t>Classroom Demo</a:t>
            </a:r>
          </a:p>
          <a:p>
            <a:r>
              <a:rPr lang="en-US" dirty="0" smtClean="0"/>
              <a:t>Video Demo on </a:t>
            </a:r>
            <a:r>
              <a:rPr lang="en-US" dirty="0" err="1" smtClean="0"/>
              <a:t>Youtube</a:t>
            </a:r>
            <a:endParaRPr lang="en-US" dirty="0" smtClean="0"/>
          </a:p>
          <a:p>
            <a:pPr lvl="1"/>
            <a:r>
              <a:rPr lang="en-US" dirty="0" smtClean="0">
                <a:hlinkClick r:id="rId2"/>
              </a:rPr>
              <a:t>http</a:t>
            </a:r>
            <a:r>
              <a:rPr lang="en-US" dirty="0">
                <a:hlinkClick r:id="rId2"/>
              </a:rPr>
              <a:t>://www.youtube.com/watch?v=PLlAtjLKtrQ</a:t>
            </a:r>
            <a:endParaRPr lang="en-US" dirty="0" smtClean="0"/>
          </a:p>
          <a:p>
            <a:r>
              <a:rPr lang="en-US" dirty="0" smtClean="0"/>
              <a:t>1. Connect a tmote to a USB port which is used as an external power supply for </a:t>
            </a:r>
            <a:r>
              <a:rPr lang="en-US" dirty="0" smtClean="0"/>
              <a:t>IOIO Board</a:t>
            </a:r>
            <a:endParaRPr lang="en-US" dirty="0" smtClean="0"/>
          </a:p>
          <a:p>
            <a:r>
              <a:rPr lang="en-US" dirty="0" smtClean="0"/>
              <a:t>2. Connect droid to the PC, click on the “run” icon</a:t>
            </a:r>
          </a:p>
          <a:p>
            <a:r>
              <a:rPr lang="en-US" dirty="0" smtClean="0"/>
              <a:t>3. When the application is running on a droid, disconnect the PC and connect to the </a:t>
            </a:r>
            <a:r>
              <a:rPr lang="en-US" smtClean="0"/>
              <a:t>IOIO </a:t>
            </a:r>
            <a:r>
              <a:rPr lang="en-US" smtClean="0"/>
              <a:t>Board</a:t>
            </a:r>
            <a:endParaRPr lang="en-US" dirty="0" smtClean="0"/>
          </a:p>
          <a:p>
            <a:r>
              <a:rPr lang="en-US" dirty="0" smtClean="0"/>
              <a:t>4. You should be able to see LED on IOIO Board blinking and the command line on Droid is printing data. </a:t>
            </a:r>
            <a:endParaRPr lang="en-US" dirty="0"/>
          </a:p>
        </p:txBody>
      </p:sp>
    </p:spTree>
    <p:extLst>
      <p:ext uri="{BB962C8B-B14F-4D97-AF65-F5344CB8AC3E}">
        <p14:creationId xmlns:p14="http://schemas.microsoft.com/office/powerpoint/2010/main" val="3929253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Warming up exercise</a:t>
            </a:r>
            <a:endParaRPr lang="en-US" dirty="0"/>
          </a:p>
        </p:txBody>
      </p:sp>
      <p:sp>
        <p:nvSpPr>
          <p:cNvPr id="2" name="内容占位符 1"/>
          <p:cNvSpPr>
            <a:spLocks noGrp="1"/>
          </p:cNvSpPr>
          <p:nvPr>
            <p:ph idx="1"/>
          </p:nvPr>
        </p:nvSpPr>
        <p:spPr/>
        <p:txBody>
          <a:bodyPr/>
          <a:lstStyle/>
          <a:p>
            <a:r>
              <a:rPr lang="en-US" dirty="0" smtClean="0"/>
              <a:t>Implement an </a:t>
            </a:r>
            <a:r>
              <a:rPr lang="en-US" dirty="0" err="1" smtClean="0"/>
              <a:t>EditText</a:t>
            </a:r>
            <a:r>
              <a:rPr lang="en-US" dirty="0" smtClean="0"/>
              <a:t> with an “Enter” Button that user can type in and print it to a </a:t>
            </a:r>
            <a:r>
              <a:rPr lang="en-US" dirty="0" err="1" smtClean="0"/>
              <a:t>TextView</a:t>
            </a:r>
            <a:r>
              <a:rPr lang="en-US" dirty="0" smtClean="0"/>
              <a:t> like a command line</a:t>
            </a:r>
            <a:endParaRPr lang="en-US" dirty="0"/>
          </a:p>
        </p:txBody>
      </p:sp>
    </p:spTree>
    <p:extLst>
      <p:ext uri="{BB962C8B-B14F-4D97-AF65-F5344CB8AC3E}">
        <p14:creationId xmlns:p14="http://schemas.microsoft.com/office/powerpoint/2010/main" val="2695844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dirty="0" err="1" smtClean="0"/>
              <a:t>Quetions</a:t>
            </a:r>
            <a:r>
              <a:rPr lang="en-US" dirty="0" smtClean="0"/>
              <a:t>?</a:t>
            </a:r>
            <a:endParaRPr lang="en-US" dirty="0"/>
          </a:p>
        </p:txBody>
      </p:sp>
      <p:sp>
        <p:nvSpPr>
          <p:cNvPr id="5" name="副标题 4"/>
          <p:cNvSpPr>
            <a:spLocks noGrp="1"/>
          </p:cNvSpPr>
          <p:nvPr>
            <p:ph type="subTitle" idx="1"/>
          </p:nvPr>
        </p:nvSpPr>
        <p:spPr/>
        <p:txBody>
          <a:bodyPr/>
          <a:lstStyle/>
          <a:p>
            <a:r>
              <a:rPr lang="en-US" dirty="0" smtClean="0"/>
              <a:t>or mailto: </a:t>
            </a:r>
            <a:r>
              <a:rPr lang="en-US" dirty="0" smtClean="0">
                <a:hlinkClick r:id="rId2"/>
              </a:rPr>
              <a:t>zzn@jhu.edu</a:t>
            </a:r>
            <a:endParaRPr lang="en-US" dirty="0"/>
          </a:p>
          <a:p>
            <a:r>
              <a:rPr lang="en-US" dirty="0" err="1" smtClean="0"/>
              <a:t>Zainan</a:t>
            </a:r>
            <a:r>
              <a:rPr lang="en-US" dirty="0" smtClean="0"/>
              <a:t> Victor Zhou</a:t>
            </a:r>
            <a:endParaRPr lang="en-US" dirty="0"/>
          </a:p>
        </p:txBody>
      </p:sp>
    </p:spTree>
    <p:extLst>
      <p:ext uri="{BB962C8B-B14F-4D97-AF65-F5344CB8AC3E}">
        <p14:creationId xmlns:p14="http://schemas.microsoft.com/office/powerpoint/2010/main" val="392771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An Overview of </a:t>
            </a:r>
            <a:r>
              <a:rPr lang="en-US" dirty="0" err="1" smtClean="0"/>
              <a:t>Tricorder</a:t>
            </a:r>
            <a:endParaRPr lang="en-US" dirty="0"/>
          </a:p>
        </p:txBody>
      </p:sp>
      <p:sp>
        <p:nvSpPr>
          <p:cNvPr id="4" name="矩形 3"/>
          <p:cNvSpPr/>
          <p:nvPr/>
        </p:nvSpPr>
        <p:spPr>
          <a:xfrm>
            <a:off x="4138612" y="1562100"/>
            <a:ext cx="46863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solidFill>
                  <a:schemeClr val="tx1"/>
                </a:solidFill>
              </a:rPr>
              <a:t>Android Phone</a:t>
            </a:r>
            <a:endParaRPr lang="en-US" sz="2800" b="1" dirty="0">
              <a:solidFill>
                <a:schemeClr val="tx1"/>
              </a:solidFill>
            </a:endParaRPr>
          </a:p>
        </p:txBody>
      </p:sp>
      <p:sp>
        <p:nvSpPr>
          <p:cNvPr id="8" name="矩形 7"/>
          <p:cNvSpPr/>
          <p:nvPr/>
        </p:nvSpPr>
        <p:spPr>
          <a:xfrm>
            <a:off x="4995862" y="3276600"/>
            <a:ext cx="2971800" cy="723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t>IOIO Board</a:t>
            </a:r>
            <a:endParaRPr lang="en-US" sz="2800" b="1" dirty="0"/>
          </a:p>
        </p:txBody>
      </p:sp>
      <p:cxnSp>
        <p:nvCxnSpPr>
          <p:cNvPr id="10" name="直接箭头连接符 9"/>
          <p:cNvCxnSpPr>
            <a:stCxn id="4" idx="2"/>
            <a:endCxn id="8" idx="0"/>
          </p:cNvCxnSpPr>
          <p:nvPr/>
        </p:nvCxnSpPr>
        <p:spPr>
          <a:xfrm>
            <a:off x="6481762" y="2857500"/>
            <a:ext cx="0" cy="4191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19" name="矩形 18"/>
          <p:cNvSpPr/>
          <p:nvPr/>
        </p:nvSpPr>
        <p:spPr>
          <a:xfrm>
            <a:off x="4995862" y="4533900"/>
            <a:ext cx="2971800" cy="723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t>Tmote(Bridge)</a:t>
            </a:r>
            <a:endParaRPr lang="en-US" sz="2800" b="1" dirty="0"/>
          </a:p>
        </p:txBody>
      </p:sp>
      <p:cxnSp>
        <p:nvCxnSpPr>
          <p:cNvPr id="20" name="直接箭头连接符 19"/>
          <p:cNvCxnSpPr>
            <a:stCxn id="8" idx="2"/>
            <a:endCxn id="19" idx="0"/>
          </p:cNvCxnSpPr>
          <p:nvPr/>
        </p:nvCxnSpPr>
        <p:spPr>
          <a:xfrm>
            <a:off x="6481762" y="4000500"/>
            <a:ext cx="0" cy="533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3" name="矩形 22"/>
          <p:cNvSpPr/>
          <p:nvPr/>
        </p:nvSpPr>
        <p:spPr>
          <a:xfrm>
            <a:off x="481012" y="3543300"/>
            <a:ext cx="2971800" cy="723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t>Tmote(Probe)</a:t>
            </a:r>
            <a:endParaRPr lang="en-US" sz="2800" b="1" dirty="0"/>
          </a:p>
        </p:txBody>
      </p:sp>
      <p:sp>
        <p:nvSpPr>
          <p:cNvPr id="24" name="闪电形 23"/>
          <p:cNvSpPr/>
          <p:nvPr/>
        </p:nvSpPr>
        <p:spPr>
          <a:xfrm rot="20501483">
            <a:off x="3659981" y="3771900"/>
            <a:ext cx="957262" cy="1131093"/>
          </a:xfrm>
          <a:prstGeom prst="lightningBol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云形 25"/>
          <p:cNvSpPr/>
          <p:nvPr/>
        </p:nvSpPr>
        <p:spPr>
          <a:xfrm>
            <a:off x="957262" y="4762500"/>
            <a:ext cx="1905000" cy="9906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Sensors</a:t>
            </a:r>
            <a:endParaRPr lang="en-US" sz="2400" b="1" dirty="0"/>
          </a:p>
        </p:txBody>
      </p:sp>
      <p:cxnSp>
        <p:nvCxnSpPr>
          <p:cNvPr id="27" name="直接箭头连接符 26"/>
          <p:cNvCxnSpPr/>
          <p:nvPr/>
        </p:nvCxnSpPr>
        <p:spPr>
          <a:xfrm>
            <a:off x="1909762" y="4267200"/>
            <a:ext cx="0" cy="533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5334000" y="5791200"/>
            <a:ext cx="3176319" cy="830997"/>
          </a:xfrm>
          <a:prstGeom prst="rect">
            <a:avLst/>
          </a:prstGeom>
          <a:noFill/>
        </p:spPr>
        <p:txBody>
          <a:bodyPr wrap="none" rtlCol="0">
            <a:spAutoFit/>
          </a:bodyPr>
          <a:lstStyle/>
          <a:p>
            <a:r>
              <a:rPr lang="en-US" sz="2400" b="1" dirty="0" smtClean="0"/>
              <a:t>*Tmote=</a:t>
            </a:r>
            <a:r>
              <a:rPr lang="en-US" sz="2400" b="1" dirty="0" err="1" smtClean="0"/>
              <a:t>telosb</a:t>
            </a:r>
            <a:endParaRPr lang="en-US" sz="2400" b="1" dirty="0" smtClean="0"/>
          </a:p>
          <a:p>
            <a:r>
              <a:rPr lang="en-US" sz="2400" b="1" dirty="0" smtClean="0"/>
              <a:t>*Android Phone=Droid </a:t>
            </a:r>
            <a:endParaRPr lang="en-US" sz="2400" b="1" dirty="0"/>
          </a:p>
        </p:txBody>
      </p:sp>
    </p:spTree>
    <p:extLst>
      <p:ext uri="{BB962C8B-B14F-4D97-AF65-F5344CB8AC3E}">
        <p14:creationId xmlns:p14="http://schemas.microsoft.com/office/powerpoint/2010/main" val="307547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Why we need IOIO Board?</a:t>
            </a:r>
            <a:endParaRPr lang="en-US" dirty="0"/>
          </a:p>
        </p:txBody>
      </p:sp>
      <p:sp>
        <p:nvSpPr>
          <p:cNvPr id="3" name="内容占位符 2"/>
          <p:cNvSpPr>
            <a:spLocks noGrp="1"/>
          </p:cNvSpPr>
          <p:nvPr>
            <p:ph idx="1"/>
          </p:nvPr>
        </p:nvSpPr>
        <p:spPr/>
        <p:txBody>
          <a:bodyPr/>
          <a:lstStyle/>
          <a:p>
            <a:r>
              <a:rPr lang="en-US" dirty="0" smtClean="0"/>
              <a:t>A pervasive device: Android Phone</a:t>
            </a:r>
          </a:p>
          <a:p>
            <a:r>
              <a:rPr lang="en-US" dirty="0"/>
              <a:t>N</a:t>
            </a:r>
            <a:r>
              <a:rPr lang="en-US" dirty="0" smtClean="0"/>
              <a:t>eed a low power radio to control and communicate with a Tmote</a:t>
            </a:r>
          </a:p>
          <a:p>
            <a:r>
              <a:rPr lang="en-US" dirty="0" smtClean="0"/>
              <a:t>How? The answer is  IOIO Board.</a:t>
            </a:r>
          </a:p>
          <a:p>
            <a:endParaRPr lang="en-US" dirty="0" smtClean="0"/>
          </a:p>
        </p:txBody>
      </p:sp>
    </p:spTree>
    <p:extLst>
      <p:ext uri="{BB962C8B-B14F-4D97-AF65-F5344CB8AC3E}">
        <p14:creationId xmlns:p14="http://schemas.microsoft.com/office/powerpoint/2010/main" val="400886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What is an IOIO Board</a:t>
            </a:r>
            <a:endParaRPr lang="en-US" dirty="0"/>
          </a:p>
        </p:txBody>
      </p:sp>
      <p:sp>
        <p:nvSpPr>
          <p:cNvPr id="3" name="内容占位符 2"/>
          <p:cNvSpPr>
            <a:spLocks noGrp="1"/>
          </p:cNvSpPr>
          <p:nvPr>
            <p:ph idx="1"/>
          </p:nvPr>
        </p:nvSpPr>
        <p:spPr/>
        <p:txBody>
          <a:bodyPr>
            <a:normAutofit/>
          </a:bodyPr>
          <a:lstStyle/>
          <a:p>
            <a:r>
              <a:rPr lang="en-US" dirty="0" smtClean="0"/>
              <a:t>The </a:t>
            </a:r>
            <a:r>
              <a:rPr lang="en-US" dirty="0"/>
              <a:t>IOIO (pronounced "yo-yo") is a board specially designed to work with </a:t>
            </a:r>
            <a:r>
              <a:rPr lang="en-US" dirty="0" smtClean="0"/>
              <a:t>an </a:t>
            </a:r>
            <a:r>
              <a:rPr lang="en-US" dirty="0"/>
              <a:t>Android </a:t>
            </a:r>
            <a:r>
              <a:rPr lang="en-US" dirty="0" smtClean="0"/>
              <a:t>device to provide </a:t>
            </a:r>
            <a:r>
              <a:rPr lang="en-US" dirty="0"/>
              <a:t>extensive </a:t>
            </a:r>
            <a:r>
              <a:rPr lang="en-US" dirty="0" smtClean="0"/>
              <a:t>and robust connectivity </a:t>
            </a:r>
            <a:r>
              <a:rPr lang="en-US" dirty="0"/>
              <a:t>to an Android device via a USB </a:t>
            </a:r>
            <a:r>
              <a:rPr lang="en-US" dirty="0" smtClean="0"/>
              <a:t>connection.</a:t>
            </a:r>
          </a:p>
          <a:p>
            <a:r>
              <a:rPr lang="en-US" dirty="0" smtClean="0"/>
              <a:t>In this semester </a:t>
            </a:r>
            <a:r>
              <a:rPr lang="en-US" dirty="0" smtClean="0"/>
              <a:t>we’ll </a:t>
            </a:r>
            <a:r>
              <a:rPr lang="en-US" dirty="0" smtClean="0"/>
              <a:t>use IOIO Board to connect an Android phone and a Tmote through serial connections. (Android to IOIO Board </a:t>
            </a:r>
            <a:r>
              <a:rPr lang="en-US" dirty="0" smtClean="0"/>
              <a:t>through </a:t>
            </a:r>
            <a:r>
              <a:rPr lang="en-US" dirty="0" smtClean="0"/>
              <a:t>Android Debug Bridge(ADB) and IOIO Board to Tmote through </a:t>
            </a:r>
            <a:r>
              <a:rPr lang="en-US" dirty="0" err="1" smtClean="0"/>
              <a:t>Uart</a:t>
            </a:r>
            <a:r>
              <a:rPr lang="en-US" dirty="0" smtClean="0"/>
              <a:t>)</a:t>
            </a:r>
          </a:p>
          <a:p>
            <a:r>
              <a:rPr lang="en-US" dirty="0" smtClean="0"/>
              <a:t>*IOIO Board need a 5-15V 1A power supply. </a:t>
            </a:r>
            <a:r>
              <a:rPr lang="en-US" dirty="0"/>
              <a:t>I</a:t>
            </a:r>
            <a:r>
              <a:rPr lang="en-US" dirty="0" smtClean="0"/>
              <a:t>n this project we use both Droid and Tmote(bridge) to supply the power for IOIO Board. Since Tmote(bridge) only provide 500mA of maximum output current, you need to make sure your Droid is fully charged.</a:t>
            </a:r>
            <a:endParaRPr lang="en-US" dirty="0"/>
          </a:p>
        </p:txBody>
      </p:sp>
    </p:spTree>
    <p:extLst>
      <p:ext uri="{BB962C8B-B14F-4D97-AF65-F5344CB8AC3E}">
        <p14:creationId xmlns:p14="http://schemas.microsoft.com/office/powerpoint/2010/main" val="264548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Create an Android Project</a:t>
            </a:r>
            <a:endParaRPr lang="en-US" dirty="0"/>
          </a:p>
        </p:txBody>
      </p:sp>
      <p:sp>
        <p:nvSpPr>
          <p:cNvPr id="3" name="内容占位符 2"/>
          <p:cNvSpPr>
            <a:spLocks noGrp="1"/>
          </p:cNvSpPr>
          <p:nvPr>
            <p:ph idx="1"/>
          </p:nvPr>
        </p:nvSpPr>
        <p:spPr/>
        <p:txBody>
          <a:bodyPr/>
          <a:lstStyle/>
          <a:p>
            <a:r>
              <a:rPr lang="en-US" dirty="0"/>
              <a:t>While Learning to set up Eclipse-ADK and </a:t>
            </a:r>
            <a:r>
              <a:rPr lang="en-US" dirty="0" err="1"/>
              <a:t>TinyOS</a:t>
            </a:r>
            <a:r>
              <a:rPr lang="en-US" dirty="0"/>
              <a:t> </a:t>
            </a:r>
            <a:r>
              <a:rPr lang="en-US" dirty="0" err="1"/>
              <a:t>Dev-Env</a:t>
            </a:r>
            <a:r>
              <a:rPr lang="en-US" dirty="0"/>
              <a:t> is highly recommended, we provide a Ready-To-Use </a:t>
            </a:r>
            <a:r>
              <a:rPr lang="en-US" dirty="0" err="1"/>
              <a:t>Vmware</a:t>
            </a:r>
            <a:r>
              <a:rPr lang="en-US" dirty="0"/>
              <a:t> Image with which you can load onto your </a:t>
            </a:r>
            <a:r>
              <a:rPr lang="en-US" dirty="0" err="1"/>
              <a:t>vmware</a:t>
            </a:r>
            <a:r>
              <a:rPr lang="en-US" dirty="0"/>
              <a:t> player </a:t>
            </a:r>
            <a:r>
              <a:rPr lang="en-US" dirty="0" err="1" smtClean="0"/>
              <a:t>andAll</a:t>
            </a:r>
            <a:r>
              <a:rPr lang="en-US" dirty="0" smtClean="0"/>
              <a:t> </a:t>
            </a:r>
            <a:r>
              <a:rPr lang="en-US" dirty="0"/>
              <a:t>those environment things are setup for you with one-click and tutorials already loaded into the Eclipse.</a:t>
            </a:r>
          </a:p>
          <a:p>
            <a:endParaRPr lang="en-US" dirty="0"/>
          </a:p>
        </p:txBody>
      </p:sp>
    </p:spTree>
    <p:extLst>
      <p:ext uri="{BB962C8B-B14F-4D97-AF65-F5344CB8AC3E}">
        <p14:creationId xmlns:p14="http://schemas.microsoft.com/office/powerpoint/2010/main" val="4232729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Start Eclipse on the desktop</a:t>
            </a:r>
            <a:endParaRPr lang="en-US" dirty="0"/>
          </a:p>
        </p:txBody>
      </p:sp>
      <p:pic>
        <p:nvPicPr>
          <p:cNvPr id="2050" name="Picture 2" descr="D:\Dropbox\InProgress\WithinJHU\Courses\NES and SN\2011\cs450-tutorial-sessions\session1\0-start-eclipse.png"/>
          <p:cNvPicPr>
            <a:picLocks noChangeAspect="1" noChangeArrowheads="1"/>
          </p:cNvPicPr>
          <p:nvPr/>
        </p:nvPicPr>
        <p:blipFill rotWithShape="1">
          <a:blip r:embed="rId2">
            <a:extLst>
              <a:ext uri="{28A0092B-C50C-407E-A947-70E740481C1C}">
                <a14:useLocalDpi xmlns:a14="http://schemas.microsoft.com/office/drawing/2010/main" val="0"/>
              </a:ext>
            </a:extLst>
          </a:blip>
          <a:srcRect r="53852" b="50000"/>
          <a:stretch/>
        </p:blipFill>
        <p:spPr bwMode="auto">
          <a:xfrm>
            <a:off x="2319337" y="1828800"/>
            <a:ext cx="4419600" cy="3591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388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Create </a:t>
            </a:r>
            <a:r>
              <a:rPr lang="en-US" dirty="0"/>
              <a:t>an Android </a:t>
            </a:r>
            <a:r>
              <a:rPr lang="en-US" dirty="0" smtClean="0"/>
              <a:t>Project</a:t>
            </a:r>
            <a:endParaRPr lang="en-US" dirty="0"/>
          </a:p>
        </p:txBody>
      </p:sp>
      <p:sp>
        <p:nvSpPr>
          <p:cNvPr id="3" name="内容占位符 2"/>
          <p:cNvSpPr>
            <a:spLocks noGrp="1"/>
          </p:cNvSpPr>
          <p:nvPr>
            <p:ph idx="1"/>
          </p:nvPr>
        </p:nvSpPr>
        <p:spPr>
          <a:xfrm>
            <a:off x="457200" y="1600200"/>
            <a:ext cx="4876800" cy="4525963"/>
          </a:xfrm>
        </p:spPr>
        <p:txBody>
          <a:bodyPr>
            <a:normAutofit/>
          </a:bodyPr>
          <a:lstStyle/>
          <a:p>
            <a:pPr lvl="1"/>
            <a:r>
              <a:rPr lang="en-US" dirty="0" smtClean="0"/>
              <a:t>Menu</a:t>
            </a:r>
            <a:r>
              <a:rPr lang="en-US" dirty="0"/>
              <a:t>: File-&gt;New-&gt;Project</a:t>
            </a:r>
          </a:p>
          <a:p>
            <a:pPr lvl="1"/>
            <a:r>
              <a:rPr lang="en-US" dirty="0" smtClean="0"/>
              <a:t>From </a:t>
            </a:r>
            <a:r>
              <a:rPr lang="en-US" dirty="0"/>
              <a:t>"Android" Select Android </a:t>
            </a:r>
            <a:r>
              <a:rPr lang="en-US" dirty="0" smtClean="0"/>
              <a:t>Project (Fig 1)</a:t>
            </a:r>
            <a:endParaRPr lang="en-US" dirty="0"/>
          </a:p>
        </p:txBody>
      </p:sp>
      <p:pic>
        <p:nvPicPr>
          <p:cNvPr id="3074" name="Picture 2" descr="D:\Dropbox\InProgress\WithinJHU\Courses\NES and SN\2011\cs450-tutorial-sessions\session1\1-new-proj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4582" y="2559843"/>
            <a:ext cx="3234035" cy="378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071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Create an Android Project</a:t>
            </a:r>
          </a:p>
        </p:txBody>
      </p:sp>
      <p:sp>
        <p:nvSpPr>
          <p:cNvPr id="3" name="内容占位符 2"/>
          <p:cNvSpPr>
            <a:spLocks noGrp="1"/>
          </p:cNvSpPr>
          <p:nvPr>
            <p:ph idx="1"/>
          </p:nvPr>
        </p:nvSpPr>
        <p:spPr>
          <a:xfrm>
            <a:off x="304800" y="1676400"/>
            <a:ext cx="4191000" cy="4525963"/>
          </a:xfrm>
        </p:spPr>
        <p:txBody>
          <a:bodyPr>
            <a:normAutofit/>
          </a:bodyPr>
          <a:lstStyle/>
          <a:p>
            <a:pPr lvl="1"/>
            <a:r>
              <a:rPr lang="en-US" dirty="0"/>
              <a:t>Type in the "Project Name" with HelloMyCS450</a:t>
            </a:r>
          </a:p>
          <a:p>
            <a:pPr lvl="1"/>
            <a:r>
              <a:rPr lang="en-US" dirty="0"/>
              <a:t>In "Build Target" Select "Android 2.2"</a:t>
            </a:r>
          </a:p>
          <a:p>
            <a:pPr lvl="1"/>
            <a:r>
              <a:rPr lang="en-US" dirty="0"/>
              <a:t>Scroll Down the Window</a:t>
            </a:r>
          </a:p>
          <a:p>
            <a:pPr lvl="1"/>
            <a:r>
              <a:rPr lang="en-US" dirty="0"/>
              <a:t>In "Properties" fill in "Package name" with "</a:t>
            </a:r>
            <a:r>
              <a:rPr lang="en-US" dirty="0" err="1"/>
              <a:t>com.example</a:t>
            </a:r>
            <a:r>
              <a:rPr lang="en-US" dirty="0"/>
              <a:t>"</a:t>
            </a:r>
          </a:p>
          <a:p>
            <a:pPr lvl="1"/>
            <a:r>
              <a:rPr lang="en-US" dirty="0"/>
              <a:t>Click on "Finish"</a:t>
            </a:r>
          </a:p>
          <a:p>
            <a:endParaRPr lang="en-US" dirty="0"/>
          </a:p>
        </p:txBody>
      </p:sp>
      <p:pic>
        <p:nvPicPr>
          <p:cNvPr id="4098" name="Picture 2" descr="D:\Dropbox\InProgress\WithinJHU\Courses\NES and SN\2011\cs450-tutorial-sessions\session1\2-new-android-proj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524000"/>
            <a:ext cx="3886200" cy="454969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Dropbox\InProgress\WithinJHU\Courses\NES and SN\2011\cs450-tutorial-sessions\session1\3-package-na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667000"/>
            <a:ext cx="3471863" cy="406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382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Run </a:t>
            </a:r>
            <a:r>
              <a:rPr lang="en-US" dirty="0"/>
              <a:t>an </a:t>
            </a:r>
            <a:r>
              <a:rPr lang="en-US" dirty="0" smtClean="0"/>
              <a:t>Android Project</a:t>
            </a:r>
            <a:endParaRPr lang="en-US" dirty="0"/>
          </a:p>
        </p:txBody>
      </p:sp>
      <p:grpSp>
        <p:nvGrpSpPr>
          <p:cNvPr id="5" name="组合 4"/>
          <p:cNvGrpSpPr/>
          <p:nvPr/>
        </p:nvGrpSpPr>
        <p:grpSpPr>
          <a:xfrm>
            <a:off x="1066800" y="1855022"/>
            <a:ext cx="3919537" cy="3657600"/>
            <a:chOff x="1871663" y="1371600"/>
            <a:chExt cx="1866636" cy="1731429"/>
          </a:xfrm>
        </p:grpSpPr>
        <p:pic>
          <p:nvPicPr>
            <p:cNvPr id="5123" name="Picture 3" descr="D:\Dropbox\InProgress\WithinJHU\Courses\NES and SN\2011\cs450-tutorial-sessions\session1\4-run.png"/>
            <p:cNvPicPr>
              <a:picLocks noChangeAspect="1" noChangeArrowheads="1"/>
            </p:cNvPicPr>
            <p:nvPr/>
          </p:nvPicPr>
          <p:blipFill rotWithShape="1">
            <a:blip r:embed="rId2">
              <a:extLst>
                <a:ext uri="{28A0092B-C50C-407E-A947-70E740481C1C}">
                  <a14:useLocalDpi xmlns:a14="http://schemas.microsoft.com/office/drawing/2010/main" val="0"/>
                </a:ext>
              </a:extLst>
            </a:blip>
            <a:srcRect l="12098" r="50000" b="50000"/>
            <a:stretch/>
          </p:blipFill>
          <p:spPr bwMode="auto">
            <a:xfrm>
              <a:off x="1871663" y="1371600"/>
              <a:ext cx="1866636" cy="173142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805112" y="1533525"/>
              <a:ext cx="457200" cy="447675"/>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pic>
        <p:nvPicPr>
          <p:cNvPr id="5122" name="Picture 2" descr="D:\Dropbox\InProgress\WithinJHU\Courses\NES and SN\2011\cs450-tutorial-sessions\session1\5-run-a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550222"/>
            <a:ext cx="2867025"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9890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相邻">
  <a:themeElements>
    <a:clrScheme name="相邻">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相邻">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383</TotalTime>
  <Words>617</Words>
  <Application>Microsoft Office PowerPoint</Application>
  <PresentationFormat>全屏显示(4:3)</PresentationFormat>
  <Paragraphs>83</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相邻</vt:lpstr>
      <vt:lpstr>CS450 Tutorial Session 1</vt:lpstr>
      <vt:lpstr>An Overview of Tricorder</vt:lpstr>
      <vt:lpstr>Why we need IOIO Board?</vt:lpstr>
      <vt:lpstr>What is an IOIO Board</vt:lpstr>
      <vt:lpstr>Create an Android Project</vt:lpstr>
      <vt:lpstr>Start Eclipse on the desktop</vt:lpstr>
      <vt:lpstr>Create an Android Project</vt:lpstr>
      <vt:lpstr>Create an Android Project</vt:lpstr>
      <vt:lpstr>Run an Android Project</vt:lpstr>
      <vt:lpstr>A glance at a Hello World</vt:lpstr>
      <vt:lpstr>Import an Android Project</vt:lpstr>
      <vt:lpstr>Import an Android Project</vt:lpstr>
      <vt:lpstr>Basic UI components</vt:lpstr>
      <vt:lpstr>Android “Activity”</vt:lpstr>
      <vt:lpstr>Android “Message”</vt:lpstr>
      <vt:lpstr>Launch HelloIOIO and HelloIOIOUart</vt:lpstr>
      <vt:lpstr>Warming up exercise</vt:lpstr>
      <vt:lpstr>Quetions?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CS450 Tutorial Session 1</dc:title>
  <dc:creator>xinbenlv</dc:creator>
  <cp:lastModifiedBy>xinbenlv</cp:lastModifiedBy>
  <cp:revision>26</cp:revision>
  <dcterms:created xsi:type="dcterms:W3CDTF">2011-09-05T19:01:01Z</dcterms:created>
  <dcterms:modified xsi:type="dcterms:W3CDTF">2011-09-08T16:03:47Z</dcterms:modified>
</cp:coreProperties>
</file>