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20104100" cy="11309350"/>
  <p:notesSz cx="20104100" cy="113093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47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099" cy="11308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44829" y="1957502"/>
            <a:ext cx="13544550" cy="3061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0" i="0">
                <a:solidFill>
                  <a:schemeClr val="bg1"/>
                </a:solidFill>
                <a:latin typeface="UKIJ CJK"/>
                <a:cs typeface="UKIJ CJ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17B2E9"/>
                </a:solidFill>
                <a:latin typeface="Noto Sans CJK JP Medium"/>
                <a:cs typeface="Noto Sans CJK JP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UKIJ CJK"/>
                <a:cs typeface="UKIJ CJ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17B2E9"/>
                </a:solidFill>
                <a:latin typeface="Noto Sans CJK JP Medium"/>
                <a:cs typeface="Noto Sans CJK JP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17B2E9"/>
                </a:solidFill>
                <a:latin typeface="Noto Sans CJK JP Medium"/>
                <a:cs typeface="Noto Sans CJK JP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099" cy="113085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4957031" y="237134"/>
            <a:ext cx="4916478" cy="12916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59383" y="783087"/>
            <a:ext cx="15985332" cy="88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17B2E9"/>
                </a:solidFill>
                <a:latin typeface="Noto Sans CJK JP Medium"/>
                <a:cs typeface="Noto Sans CJK JP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59488" y="2249848"/>
            <a:ext cx="9096375" cy="7082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bg1"/>
                </a:solidFill>
                <a:latin typeface="UKIJ CJK"/>
                <a:cs typeface="UKIJ CJ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jpeg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jpe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jpe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829" y="6303756"/>
            <a:ext cx="1447165" cy="892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650" spc="-60" dirty="0">
                <a:solidFill>
                  <a:srgbClr val="18B2E8"/>
                </a:solidFill>
                <a:latin typeface="UKIJ CJK"/>
                <a:cs typeface="UKIJ CJK"/>
              </a:rPr>
              <a:t>毛剑</a:t>
            </a:r>
            <a:endParaRPr sz="5650">
              <a:latin typeface="UKIJ CJK"/>
              <a:cs typeface="UKIJ CJ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8808085">
              <a:lnSpc>
                <a:spcPct val="113000"/>
              </a:lnSpc>
              <a:spcBef>
                <a:spcPts val="90"/>
              </a:spcBef>
            </a:pPr>
            <a:r>
              <a:rPr spc="15" dirty="0">
                <a:latin typeface="Arial" panose="020B0604020202020204"/>
                <a:cs typeface="Arial" panose="020B0604020202020204"/>
              </a:rPr>
              <a:t>Go</a:t>
            </a:r>
            <a:r>
              <a:rPr spc="-55" dirty="0"/>
              <a:t>进阶训练营 </a:t>
            </a:r>
            <a:r>
              <a:rPr spc="-60" dirty="0"/>
              <a:t>第</a:t>
            </a:r>
            <a:r>
              <a:rPr spc="15" dirty="0">
                <a:latin typeface="Arial" panose="020B0604020202020204"/>
                <a:cs typeface="Arial" panose="020B0604020202020204"/>
              </a:rPr>
              <a:t>1</a:t>
            </a:r>
            <a:r>
              <a:rPr spc="-60" dirty="0"/>
              <a:t>课</a:t>
            </a:r>
            <a:endParaRPr spc="-60" dirty="0"/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pc="20" dirty="0">
                <a:latin typeface="Arial" panose="020B0604020202020204"/>
                <a:cs typeface="Arial" panose="020B0604020202020204"/>
              </a:rPr>
              <a:t>Go</a:t>
            </a:r>
            <a:r>
              <a:rPr spc="-20" dirty="0">
                <a:latin typeface="Arial" panose="020B0604020202020204"/>
                <a:cs typeface="Arial" panose="020B0604020202020204"/>
              </a:rPr>
              <a:t> </a:t>
            </a:r>
            <a:r>
              <a:rPr spc="-60" dirty="0"/>
              <a:t>架构实践</a:t>
            </a:r>
            <a:r>
              <a:rPr spc="85" dirty="0"/>
              <a:t> </a:t>
            </a:r>
            <a:r>
              <a:rPr spc="10" dirty="0">
                <a:latin typeface="Arial" panose="020B0604020202020204"/>
                <a:cs typeface="Arial" panose="020B0604020202020204"/>
              </a:rPr>
              <a:t>-</a:t>
            </a:r>
            <a:r>
              <a:rPr spc="-10" dirty="0">
                <a:latin typeface="Arial" panose="020B0604020202020204"/>
                <a:cs typeface="Arial" panose="020B0604020202020204"/>
              </a:rPr>
              <a:t> </a:t>
            </a:r>
            <a:r>
              <a:rPr spc="-60" dirty="0"/>
              <a:t>微服务</a:t>
            </a:r>
            <a:r>
              <a:rPr spc="10" dirty="0">
                <a:latin typeface="Arial" panose="020B0604020202020204"/>
                <a:cs typeface="Arial" panose="020B0604020202020204"/>
              </a:rPr>
              <a:t>(</a:t>
            </a:r>
            <a:r>
              <a:rPr spc="-60" dirty="0"/>
              <a:t>微服务概览与治理</a:t>
            </a:r>
            <a:r>
              <a:rPr spc="10" dirty="0">
                <a:latin typeface="Arial" panose="020B0604020202020204"/>
                <a:cs typeface="Arial" panose="020B0604020202020204"/>
              </a:rPr>
              <a:t>)</a:t>
            </a:r>
            <a:endParaRPr spc="1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383" y="783087"/>
            <a:ext cx="492760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基础设施自动化</a:t>
            </a:r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2059488" y="2302621"/>
            <a:ext cx="16930370" cy="3491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无自动化不微服务，自动化包括测试和部署。单一进程的传统应用被拆分为一系列的多进程服 务后，意味着开发、调试、测试、监控和部署的复杂度都会相应增大，必须要有合适的自动化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基础设施来支持微服务架构模式，否则开发、运维成本将大大增加。</a:t>
            </a:r>
            <a:endParaRPr sz="3300">
              <a:latin typeface="UKIJ CJK"/>
              <a:cs typeface="UKIJ CJK"/>
            </a:endParaRPr>
          </a:p>
          <a:p>
            <a:pPr marL="483870" indent="-471805">
              <a:lnSpc>
                <a:spcPct val="100000"/>
              </a:lnSpc>
              <a:spcBef>
                <a:spcPts val="1105"/>
              </a:spcBef>
              <a:buSzPct val="125000"/>
              <a:buFont typeface="Arial" panose="020B0604020202020204"/>
              <a:buChar char="•"/>
              <a:tabLst>
                <a:tab pos="482600" algn="l"/>
                <a:tab pos="484505" algn="l"/>
              </a:tabLst>
            </a:pPr>
            <a:r>
              <a:rPr sz="2950" i="1" spc="-10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CICD</a:t>
            </a:r>
            <a:r>
              <a:rPr sz="3100" spc="-10" dirty="0">
                <a:solidFill>
                  <a:srgbClr val="5B9BD5"/>
                </a:solidFill>
                <a:latin typeface="UKIJ CJK"/>
                <a:cs typeface="UKIJ CJK"/>
              </a:rPr>
              <a:t>：</a:t>
            </a:r>
            <a:r>
              <a:rPr sz="2950" i="1" spc="-10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Gitlab </a:t>
            </a:r>
            <a:r>
              <a:rPr sz="2950" i="1" spc="10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+ 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Gitlab Hooks </a:t>
            </a:r>
            <a:r>
              <a:rPr sz="2950" i="1" spc="10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+</a:t>
            </a:r>
            <a:r>
              <a:rPr sz="2950" i="1" spc="-1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k8s</a:t>
            </a:r>
            <a:endParaRPr sz="2950">
              <a:latin typeface="Arial" panose="020B0604020202020204"/>
              <a:cs typeface="Arial" panose="020B0604020202020204"/>
            </a:endParaRPr>
          </a:p>
          <a:p>
            <a:pPr marL="483870" indent="-471805">
              <a:lnSpc>
                <a:spcPct val="100000"/>
              </a:lnSpc>
              <a:spcBef>
                <a:spcPts val="1465"/>
              </a:spcBef>
              <a:buSzPct val="125000"/>
              <a:buFont typeface="Arial" panose="020B0604020202020204"/>
              <a:buChar char="•"/>
              <a:tabLst>
                <a:tab pos="482600" algn="l"/>
                <a:tab pos="484505" algn="l"/>
              </a:tabLst>
            </a:pPr>
            <a:r>
              <a:rPr sz="2950" i="1" spc="-20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Testing</a:t>
            </a:r>
            <a:r>
              <a:rPr sz="3100" spc="-20" dirty="0">
                <a:solidFill>
                  <a:srgbClr val="5B9BD5"/>
                </a:solidFill>
                <a:latin typeface="UKIJ CJK"/>
                <a:cs typeface="UKIJ CJK"/>
              </a:rPr>
              <a:t>：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测试环境、单元测试、</a:t>
            </a:r>
            <a:r>
              <a:rPr sz="2950" i="1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API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自动化测试</a:t>
            </a:r>
            <a:endParaRPr sz="3100">
              <a:latin typeface="UKIJ CJK"/>
              <a:cs typeface="UKIJ CJK"/>
            </a:endParaRPr>
          </a:p>
          <a:p>
            <a:pPr marL="483870" indent="-471805">
              <a:lnSpc>
                <a:spcPct val="100000"/>
              </a:lnSpc>
              <a:spcBef>
                <a:spcPts val="1560"/>
              </a:spcBef>
              <a:buSzPct val="119000"/>
              <a:buFont typeface="Arial" panose="020B0604020202020204"/>
              <a:buChar char="•"/>
              <a:tabLst>
                <a:tab pos="482600" algn="l"/>
                <a:tab pos="484505" algn="l"/>
              </a:tabLst>
            </a:pP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在线运行时</a:t>
            </a:r>
            <a:r>
              <a:rPr sz="3100" spc="-75" dirty="0">
                <a:solidFill>
                  <a:srgbClr val="5B9BD5"/>
                </a:solidFill>
                <a:latin typeface="UKIJ CJK"/>
                <a:cs typeface="UKIJ CJK"/>
              </a:rPr>
              <a:t>：</a:t>
            </a:r>
            <a:r>
              <a:rPr sz="2950" i="1" spc="-7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k8s</a:t>
            </a:r>
            <a:r>
              <a:rPr sz="3100" spc="-75" dirty="0">
                <a:solidFill>
                  <a:srgbClr val="5B9BD5"/>
                </a:solidFill>
                <a:latin typeface="UKIJ CJK"/>
                <a:cs typeface="UKIJ CJK"/>
              </a:rPr>
              <a:t>，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以及一系</a:t>
            </a:r>
            <a:r>
              <a:rPr sz="3100" spc="-180" dirty="0">
                <a:solidFill>
                  <a:srgbClr val="5B9BD5"/>
                </a:solidFill>
                <a:latin typeface="UKIJ CJK"/>
                <a:cs typeface="UKIJ CJK"/>
              </a:rPr>
              <a:t>列</a:t>
            </a:r>
            <a:r>
              <a:rPr sz="3100" dirty="0">
                <a:solidFill>
                  <a:srgbClr val="5B9BD5"/>
                </a:solidFill>
                <a:latin typeface="UKIJ CJK"/>
                <a:cs typeface="UKIJ CJK"/>
              </a:rPr>
              <a:t> 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Prometheus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、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ELK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、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Conrtol Panle</a:t>
            </a:r>
            <a:endParaRPr sz="2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81067" y="6220753"/>
            <a:ext cx="15569682" cy="488885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383" y="783087"/>
            <a:ext cx="653732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可用</a:t>
            </a:r>
            <a:r>
              <a:rPr spc="-85" dirty="0"/>
              <a:t>性</a:t>
            </a:r>
            <a:r>
              <a:rPr spc="250" dirty="0"/>
              <a:t> </a:t>
            </a:r>
            <a:r>
              <a:rPr b="1" dirty="0">
                <a:latin typeface="Arial" panose="020B0604020202020204"/>
                <a:cs typeface="Arial" panose="020B0604020202020204"/>
              </a:rPr>
              <a:t>&amp;</a:t>
            </a:r>
            <a:r>
              <a:rPr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pc="-90" dirty="0"/>
              <a:t>兼容性设计</a:t>
            </a:r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2059488" y="2264926"/>
            <a:ext cx="16693515" cy="820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80340" algn="just">
              <a:lnSpc>
                <a:spcPct val="100000"/>
              </a:lnSpc>
              <a:spcBef>
                <a:spcPts val="95"/>
              </a:spcBef>
            </a:pP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著名的</a:t>
            </a:r>
            <a:r>
              <a:rPr sz="3300" spc="35" dirty="0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Design</a:t>
            </a:r>
            <a:r>
              <a:rPr sz="33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3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Failure</a:t>
            </a:r>
            <a:r>
              <a:rPr sz="33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思想，微服务架构采用粗粒度的进程间通信，引入了额外的复杂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性和需要处理的新问题，如网络延迟、消息格式、负载均衡和容错，忽略其中任何一点都属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于对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分布式计算的误解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。</a:t>
            </a:r>
            <a:endParaRPr sz="3300">
              <a:latin typeface="UKIJ CJK"/>
              <a:cs typeface="UKIJ CJK"/>
            </a:endParaRPr>
          </a:p>
          <a:p>
            <a:pPr marL="483870" indent="-471805">
              <a:lnSpc>
                <a:spcPct val="100000"/>
              </a:lnSpc>
              <a:spcBef>
                <a:spcPts val="690"/>
              </a:spcBef>
              <a:buSzPct val="119000"/>
              <a:buFont typeface="Arial" panose="020B0604020202020204"/>
              <a:buChar char="•"/>
              <a:tabLst>
                <a:tab pos="482600" algn="l"/>
                <a:tab pos="484505" algn="l"/>
              </a:tabLst>
            </a:pP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隔离</a:t>
            </a:r>
            <a:endParaRPr sz="3100">
              <a:latin typeface="UKIJ CJK"/>
              <a:cs typeface="UKIJ CJK"/>
            </a:endParaRPr>
          </a:p>
          <a:p>
            <a:pPr marL="483870" indent="-471805">
              <a:lnSpc>
                <a:spcPct val="100000"/>
              </a:lnSpc>
              <a:spcBef>
                <a:spcPts val="395"/>
              </a:spcBef>
              <a:buSzPct val="119000"/>
              <a:buFont typeface="Arial" panose="020B0604020202020204"/>
              <a:buChar char="•"/>
              <a:tabLst>
                <a:tab pos="482600" algn="l"/>
                <a:tab pos="484505" algn="l"/>
              </a:tabLst>
            </a:pP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超时控制</a:t>
            </a:r>
            <a:endParaRPr sz="3100">
              <a:latin typeface="UKIJ CJK"/>
              <a:cs typeface="UKIJ CJK"/>
            </a:endParaRPr>
          </a:p>
          <a:p>
            <a:pPr marL="483870" indent="-471805">
              <a:lnSpc>
                <a:spcPct val="100000"/>
              </a:lnSpc>
              <a:spcBef>
                <a:spcPts val="415"/>
              </a:spcBef>
              <a:buSzPct val="119000"/>
              <a:buFont typeface="Arial" panose="020B0604020202020204"/>
              <a:buChar char="•"/>
              <a:tabLst>
                <a:tab pos="482600" algn="l"/>
                <a:tab pos="484505" algn="l"/>
              </a:tabLst>
            </a:pP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负载保护</a:t>
            </a:r>
            <a:endParaRPr sz="3100">
              <a:latin typeface="UKIJ CJK"/>
              <a:cs typeface="UKIJ CJK"/>
            </a:endParaRPr>
          </a:p>
          <a:p>
            <a:pPr marL="483870" indent="-471805">
              <a:lnSpc>
                <a:spcPct val="100000"/>
              </a:lnSpc>
              <a:spcBef>
                <a:spcPts val="395"/>
              </a:spcBef>
              <a:buSzPct val="119000"/>
              <a:buFont typeface="Arial" panose="020B0604020202020204"/>
              <a:buChar char="•"/>
              <a:tabLst>
                <a:tab pos="482600" algn="l"/>
                <a:tab pos="484505" algn="l"/>
              </a:tabLst>
            </a:pP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限流</a:t>
            </a:r>
            <a:endParaRPr sz="3100">
              <a:latin typeface="UKIJ CJK"/>
              <a:cs typeface="UKIJ CJK"/>
            </a:endParaRPr>
          </a:p>
          <a:p>
            <a:pPr marL="483870" indent="-471805">
              <a:lnSpc>
                <a:spcPct val="100000"/>
              </a:lnSpc>
              <a:spcBef>
                <a:spcPts val="475"/>
              </a:spcBef>
              <a:buSzPct val="119000"/>
              <a:buFont typeface="Arial" panose="020B0604020202020204"/>
              <a:buChar char="•"/>
              <a:tabLst>
                <a:tab pos="482600" algn="l"/>
                <a:tab pos="484505" algn="l"/>
              </a:tabLst>
            </a:pP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降级</a:t>
            </a:r>
            <a:endParaRPr sz="3100">
              <a:latin typeface="UKIJ CJK"/>
              <a:cs typeface="UKIJ CJK"/>
            </a:endParaRPr>
          </a:p>
          <a:p>
            <a:pPr marL="483870" indent="-471805">
              <a:lnSpc>
                <a:spcPct val="100000"/>
              </a:lnSpc>
              <a:spcBef>
                <a:spcPts val="415"/>
              </a:spcBef>
              <a:buSzPct val="119000"/>
              <a:buFont typeface="Arial" panose="020B0604020202020204"/>
              <a:buChar char="•"/>
              <a:tabLst>
                <a:tab pos="482600" algn="l"/>
                <a:tab pos="484505" algn="l"/>
              </a:tabLst>
            </a:pP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重试</a:t>
            </a:r>
            <a:endParaRPr sz="3100">
              <a:latin typeface="UKIJ CJK"/>
              <a:cs typeface="UKIJ CJK"/>
            </a:endParaRPr>
          </a:p>
          <a:p>
            <a:pPr marL="483870" indent="-471805">
              <a:lnSpc>
                <a:spcPct val="100000"/>
              </a:lnSpc>
              <a:spcBef>
                <a:spcPts val="395"/>
              </a:spcBef>
              <a:buSzPct val="119000"/>
              <a:buFont typeface="Arial" panose="020B0604020202020204"/>
              <a:buChar char="•"/>
              <a:tabLst>
                <a:tab pos="482600" algn="l"/>
                <a:tab pos="484505" algn="l"/>
              </a:tabLst>
            </a:pP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负载均衡</a:t>
            </a:r>
            <a:endParaRPr sz="3100">
              <a:latin typeface="UKIJ CJK"/>
              <a:cs typeface="UKIJ CJK"/>
            </a:endParaRPr>
          </a:p>
          <a:p>
            <a:pPr marL="12700" marR="180340">
              <a:lnSpc>
                <a:spcPct val="100000"/>
              </a:lnSpc>
              <a:spcBef>
                <a:spcPts val="1365"/>
              </a:spcBef>
            </a:pP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一旦采用了微服务架构模式，那么在服务需要变更时我们要特别小心，服务提供者的变更可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能引发服务消费者的兼容性破坏，时刻谨记保持服务契</a:t>
            </a:r>
            <a:r>
              <a:rPr sz="3300" spc="-60" dirty="0">
                <a:solidFill>
                  <a:srgbClr val="FFFFFF"/>
                </a:solidFill>
                <a:latin typeface="UKIJ CJK"/>
                <a:cs typeface="UKIJ CJK"/>
              </a:rPr>
              <a:t>约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接口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的兼容性。</a:t>
            </a:r>
            <a:endParaRPr sz="33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2950" i="1" spc="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Be conservative in what you send, be </a:t>
            </a:r>
            <a:r>
              <a:rPr sz="2950" i="1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liberal </a:t>
            </a:r>
            <a:r>
              <a:rPr sz="2950" i="1" spc="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in what you</a:t>
            </a:r>
            <a:r>
              <a:rPr sz="2950" i="1" spc="-40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i="1" spc="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accept.</a:t>
            </a:r>
            <a:endParaRPr sz="295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3540"/>
              </a:lnSpc>
              <a:spcBef>
                <a:spcPts val="1765"/>
              </a:spcBef>
            </a:pP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发送时要保守，接收时要开放。按照伯斯塔尔法则的思想来设计和实现服务时，发送的数据要更保守， 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意味着最小化的传送必要的信息，接收时更开放意味着要最大限度的容忍冗余数据，保证兼容性。</a:t>
            </a:r>
            <a:endParaRPr sz="31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9978" y="3003751"/>
            <a:ext cx="208597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spc="-145" dirty="0">
                <a:solidFill>
                  <a:srgbClr val="18B2E8"/>
                </a:solidFill>
              </a:rPr>
              <a:t>目录</a:t>
            </a:r>
            <a:endParaRPr sz="8250"/>
          </a:p>
        </p:txBody>
      </p:sp>
      <p:sp>
        <p:nvSpPr>
          <p:cNvPr id="3" name="object 3"/>
          <p:cNvSpPr txBox="1"/>
          <p:nvPr/>
        </p:nvSpPr>
        <p:spPr>
          <a:xfrm>
            <a:off x="6063376" y="3041278"/>
            <a:ext cx="3774440" cy="276860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483870" indent="-471805">
              <a:lnSpc>
                <a:spcPct val="100000"/>
              </a:lnSpc>
              <a:spcBef>
                <a:spcPts val="750"/>
              </a:spcBef>
              <a:buSzPct val="124000"/>
              <a:buFont typeface="Arial" panose="020B0604020202020204"/>
              <a:buChar char="•"/>
              <a:tabLst>
                <a:tab pos="482600" algn="l"/>
                <a:tab pos="484505" algn="l"/>
              </a:tabLst>
            </a:pP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微服务概览</a:t>
            </a:r>
            <a:endParaRPr sz="3300">
              <a:latin typeface="UKIJ CJK"/>
              <a:cs typeface="UKIJ CJK"/>
            </a:endParaRPr>
          </a:p>
          <a:p>
            <a:pPr marL="483870" indent="-471805">
              <a:lnSpc>
                <a:spcPct val="100000"/>
              </a:lnSpc>
              <a:spcBef>
                <a:spcPts val="1640"/>
              </a:spcBef>
              <a:buSzPct val="124000"/>
              <a:buFont typeface="Arial" panose="020B0604020202020204"/>
              <a:buChar char="•"/>
              <a:tabLst>
                <a:tab pos="482600" algn="l"/>
                <a:tab pos="484505" algn="l"/>
              </a:tabLst>
            </a:pPr>
            <a:r>
              <a:rPr sz="3300" spc="-55" dirty="0">
                <a:solidFill>
                  <a:srgbClr val="5B9BD5"/>
                </a:solidFill>
                <a:latin typeface="UKIJ CJK"/>
                <a:cs typeface="UKIJ CJK"/>
              </a:rPr>
              <a:t>微服务设计</a:t>
            </a:r>
            <a:endParaRPr sz="3300">
              <a:latin typeface="UKIJ CJK"/>
              <a:cs typeface="UKIJ CJK"/>
            </a:endParaRPr>
          </a:p>
          <a:p>
            <a:pPr marL="483870" indent="-471805">
              <a:lnSpc>
                <a:spcPct val="100000"/>
              </a:lnSpc>
              <a:spcBef>
                <a:spcPts val="1640"/>
              </a:spcBef>
              <a:buSzPct val="124000"/>
              <a:buChar char="•"/>
              <a:tabLst>
                <a:tab pos="482600" algn="l"/>
                <a:tab pos="484505" algn="l"/>
              </a:tabLst>
            </a:pP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gRPC</a:t>
            </a:r>
            <a:r>
              <a:rPr sz="3300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&amp;</a:t>
            </a:r>
            <a:r>
              <a:rPr sz="3300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服务发现</a:t>
            </a:r>
            <a:endParaRPr sz="3300">
              <a:latin typeface="UKIJ CJK"/>
              <a:cs typeface="UKIJ CJK"/>
            </a:endParaRPr>
          </a:p>
          <a:p>
            <a:pPr marL="483870" indent="-471805">
              <a:lnSpc>
                <a:spcPct val="100000"/>
              </a:lnSpc>
              <a:spcBef>
                <a:spcPts val="1660"/>
              </a:spcBef>
              <a:buSzPct val="124000"/>
              <a:buFont typeface="Arial" panose="020B0604020202020204"/>
              <a:buChar char="•"/>
              <a:tabLst>
                <a:tab pos="482600" algn="l"/>
                <a:tab pos="484505" algn="l"/>
              </a:tabLst>
            </a:pP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多集群</a:t>
            </a:r>
            <a:r>
              <a:rPr sz="3300" spc="25" dirty="0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&amp;</a:t>
            </a:r>
            <a:r>
              <a:rPr sz="3300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多租户</a:t>
            </a:r>
            <a:endParaRPr sz="33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383" y="783087"/>
            <a:ext cx="434022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 panose="020B0604020202020204"/>
                <a:cs typeface="Arial" panose="020B0604020202020204"/>
              </a:rPr>
              <a:t>API</a:t>
            </a:r>
            <a:r>
              <a:rPr b="1" spc="-65" dirty="0">
                <a:latin typeface="Arial" panose="020B0604020202020204"/>
                <a:cs typeface="Arial" panose="020B0604020202020204"/>
              </a:rPr>
              <a:t> </a:t>
            </a:r>
            <a:r>
              <a:rPr b="1" dirty="0">
                <a:latin typeface="Arial" panose="020B0604020202020204"/>
                <a:cs typeface="Arial" panose="020B0604020202020204"/>
              </a:rPr>
              <a:t>Gateway</a:t>
            </a:r>
            <a:endParaRPr b="1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9488" y="2249848"/>
            <a:ext cx="7716520" cy="8032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73685" algn="just">
              <a:lnSpc>
                <a:spcPct val="100000"/>
              </a:lnSpc>
              <a:spcBef>
                <a:spcPts val="95"/>
              </a:spcBef>
            </a:pP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我们进行了</a:t>
            </a:r>
            <a:r>
              <a:rPr sz="3300" spc="20" dirty="0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SOA</a:t>
            </a:r>
            <a:r>
              <a:rPr sz="33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服务化的架构演进，按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照垂直功能进行了拆分，对外暴露了一批 微服务，但是因为缺乏统一的出口面临了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不少困难：</a:t>
            </a:r>
            <a:endParaRPr sz="3300">
              <a:latin typeface="UKIJ CJK"/>
              <a:cs typeface="UKIJ CJK"/>
            </a:endParaRPr>
          </a:p>
          <a:p>
            <a:pPr marL="295275" indent="-283210" algn="just">
              <a:lnSpc>
                <a:spcPct val="100000"/>
              </a:lnSpc>
              <a:spcBef>
                <a:spcPts val="1515"/>
              </a:spcBef>
              <a:buSzPct val="119000"/>
              <a:buFont typeface="Arial" panose="020B0604020202020204"/>
              <a:buChar char="•"/>
              <a:tabLst>
                <a:tab pos="295910" algn="l"/>
              </a:tabLst>
            </a:pP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客户端到微服务直接通信，强耦合。</a:t>
            </a:r>
            <a:endParaRPr sz="3100">
              <a:latin typeface="UKIJ CJK"/>
              <a:cs typeface="UKIJ CJK"/>
            </a:endParaRPr>
          </a:p>
          <a:p>
            <a:pPr marL="295275" marR="375285" indent="-283210">
              <a:lnSpc>
                <a:spcPts val="3640"/>
              </a:lnSpc>
              <a:spcBef>
                <a:spcPts val="1655"/>
              </a:spcBef>
              <a:buSzPct val="119000"/>
              <a:buFont typeface="Arial" panose="020B0604020202020204"/>
              <a:buChar char="•"/>
              <a:tabLst>
                <a:tab pos="295910" algn="l"/>
              </a:tabLst>
            </a:pPr>
            <a:r>
              <a:rPr sz="3100" spc="-180" dirty="0">
                <a:solidFill>
                  <a:srgbClr val="5B9BD5"/>
                </a:solidFill>
                <a:latin typeface="UKIJ CJK"/>
                <a:cs typeface="UKIJ CJK"/>
              </a:rPr>
              <a:t>需要多次请求，客户端聚合数据，工作量巨 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大，延迟高。</a:t>
            </a:r>
            <a:endParaRPr sz="3100">
              <a:latin typeface="UKIJ CJK"/>
              <a:cs typeface="UKIJ CJK"/>
            </a:endParaRPr>
          </a:p>
          <a:p>
            <a:pPr marL="295275" marR="375285" indent="-283210">
              <a:lnSpc>
                <a:spcPts val="3540"/>
              </a:lnSpc>
              <a:spcBef>
                <a:spcPts val="1625"/>
              </a:spcBef>
              <a:buSzPct val="119000"/>
              <a:buFont typeface="Arial" panose="020B0604020202020204"/>
              <a:buChar char="•"/>
              <a:tabLst>
                <a:tab pos="295910" algn="l"/>
              </a:tabLst>
            </a:pPr>
            <a:r>
              <a:rPr sz="3100" spc="-180" dirty="0">
                <a:solidFill>
                  <a:srgbClr val="5B9BD5"/>
                </a:solidFill>
                <a:latin typeface="UKIJ CJK"/>
                <a:cs typeface="UKIJ CJK"/>
              </a:rPr>
              <a:t>协议不利于统一，各个部门间有差异，需要 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端来兼容。</a:t>
            </a:r>
            <a:endParaRPr sz="3100">
              <a:latin typeface="UKIJ CJK"/>
              <a:cs typeface="UKIJ CJK"/>
            </a:endParaRPr>
          </a:p>
          <a:p>
            <a:pPr marL="295275" indent="-283210">
              <a:lnSpc>
                <a:spcPct val="100000"/>
              </a:lnSpc>
              <a:spcBef>
                <a:spcPts val="1400"/>
              </a:spcBef>
              <a:buSzPct val="119000"/>
              <a:buFont typeface="Arial" panose="020B0604020202020204"/>
              <a:buChar char="•"/>
              <a:tabLst>
                <a:tab pos="295910" algn="l"/>
              </a:tabLst>
            </a:pP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面向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端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的</a:t>
            </a:r>
            <a:r>
              <a:rPr sz="2950" i="1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API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适配，耦合到了内部服务。</a:t>
            </a:r>
            <a:endParaRPr sz="3100">
              <a:latin typeface="UKIJ CJK"/>
              <a:cs typeface="UKIJ CJK"/>
            </a:endParaRPr>
          </a:p>
          <a:p>
            <a:pPr marL="295275" indent="-283210">
              <a:lnSpc>
                <a:spcPct val="100000"/>
              </a:lnSpc>
              <a:spcBef>
                <a:spcPts val="1460"/>
              </a:spcBef>
              <a:buSzPct val="119000"/>
              <a:buFont typeface="Arial" panose="020B0604020202020204"/>
              <a:buChar char="•"/>
              <a:tabLst>
                <a:tab pos="295910" algn="l"/>
              </a:tabLst>
            </a:pP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多终端兼容逻辑复杂，每个服务都需要处理。</a:t>
            </a:r>
            <a:endParaRPr sz="3100">
              <a:latin typeface="UKIJ CJK"/>
              <a:cs typeface="UKIJ CJK"/>
            </a:endParaRPr>
          </a:p>
          <a:p>
            <a:pPr marL="295275" indent="-283210">
              <a:lnSpc>
                <a:spcPct val="100000"/>
              </a:lnSpc>
              <a:spcBef>
                <a:spcPts val="1565"/>
              </a:spcBef>
              <a:buSzPct val="119000"/>
              <a:buFont typeface="Arial" panose="020B0604020202020204"/>
              <a:buChar char="•"/>
              <a:tabLst>
                <a:tab pos="295910" algn="l"/>
              </a:tabLst>
            </a:pP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统一逻辑无法收敛，比如安全认证、限流。</a:t>
            </a:r>
            <a:endParaRPr sz="3100">
              <a:latin typeface="UKIJ CJK"/>
              <a:cs typeface="UKIJ CJK"/>
            </a:endParaRPr>
          </a:p>
          <a:p>
            <a:pPr marL="12700" marR="287655">
              <a:lnSpc>
                <a:spcPts val="3560"/>
              </a:lnSpc>
              <a:spcBef>
                <a:spcPts val="1715"/>
              </a:spcBef>
            </a:pPr>
            <a:r>
              <a:rPr sz="3100" spc="-180" dirty="0">
                <a:solidFill>
                  <a:srgbClr val="ED7D31"/>
                </a:solidFill>
                <a:latin typeface="UKIJ CJK"/>
                <a:cs typeface="UKIJ CJK"/>
              </a:rPr>
              <a:t>我们之前提到了我们工作模型，要内聚模式配 </a:t>
            </a:r>
            <a:r>
              <a:rPr sz="3100" spc="-185" dirty="0">
                <a:solidFill>
                  <a:srgbClr val="ED7D31"/>
                </a:solidFill>
                <a:latin typeface="UKIJ CJK"/>
                <a:cs typeface="UKIJ CJK"/>
              </a:rPr>
              <a:t>合。</a:t>
            </a:r>
            <a:endParaRPr sz="31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33692" y="2920330"/>
            <a:ext cx="7994520" cy="709140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383" y="783087"/>
            <a:ext cx="434022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 panose="020B0604020202020204"/>
                <a:cs typeface="Arial" panose="020B0604020202020204"/>
              </a:rPr>
              <a:t>API</a:t>
            </a:r>
            <a:r>
              <a:rPr b="1" spc="-65" dirty="0">
                <a:latin typeface="Arial" panose="020B0604020202020204"/>
                <a:cs typeface="Arial" panose="020B0604020202020204"/>
              </a:rPr>
              <a:t> </a:t>
            </a:r>
            <a:r>
              <a:rPr b="1" dirty="0">
                <a:latin typeface="Arial" panose="020B0604020202020204"/>
                <a:cs typeface="Arial" panose="020B0604020202020204"/>
              </a:rPr>
              <a:t>Gateway</a:t>
            </a:r>
            <a:endParaRPr b="1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9488" y="2242310"/>
            <a:ext cx="9065260" cy="796544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180340">
              <a:lnSpc>
                <a:spcPct val="110000"/>
              </a:lnSpc>
              <a:spcBef>
                <a:spcPts val="35"/>
              </a:spcBef>
            </a:pP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我们新增了一个</a:t>
            </a:r>
            <a:r>
              <a:rPr sz="3300" spc="25" dirty="0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app-interface</a:t>
            </a:r>
            <a:r>
              <a:rPr sz="3300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用于统一的协议出 口，在服务内进行大量的</a:t>
            </a:r>
            <a:r>
              <a:rPr sz="3300" spc="20" dirty="0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dataset</a:t>
            </a:r>
            <a:r>
              <a:rPr sz="3300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join</a:t>
            </a:r>
            <a:r>
              <a:rPr sz="3300" spc="-15" dirty="0">
                <a:solidFill>
                  <a:srgbClr val="FFFFFF"/>
                </a:solidFill>
                <a:latin typeface="UKIJ CJK"/>
                <a:cs typeface="UKIJ CJK"/>
              </a:rPr>
              <a:t>，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按照业务 场景来设计粗粒度的</a:t>
            </a:r>
            <a:r>
              <a:rPr sz="3300" spc="20" dirty="0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API</a:t>
            </a:r>
            <a:r>
              <a:rPr sz="3300" spc="-20" dirty="0">
                <a:solidFill>
                  <a:srgbClr val="FFFFFF"/>
                </a:solidFill>
                <a:latin typeface="UKIJ CJK"/>
                <a:cs typeface="UKIJ CJK"/>
              </a:rPr>
              <a:t>，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给后续服务的演进带 来的很多优势：</a:t>
            </a:r>
            <a:endParaRPr sz="3300">
              <a:latin typeface="UKIJ CJK"/>
              <a:cs typeface="UKIJ CJK"/>
            </a:endParaRPr>
          </a:p>
          <a:p>
            <a:pPr marL="483870" indent="-471805">
              <a:lnSpc>
                <a:spcPct val="100000"/>
              </a:lnSpc>
              <a:spcBef>
                <a:spcPts val="1915"/>
              </a:spcBef>
              <a:buSzPct val="119000"/>
              <a:buFont typeface="Arial" panose="020B0604020202020204"/>
              <a:buChar char="•"/>
              <a:tabLst>
                <a:tab pos="482600" algn="l"/>
                <a:tab pos="484505" algn="l"/>
              </a:tabLst>
            </a:pP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轻量交互：协议精简、聚合。</a:t>
            </a:r>
            <a:endParaRPr sz="3100">
              <a:latin typeface="UKIJ CJK"/>
              <a:cs typeface="UKIJ CJK"/>
            </a:endParaRPr>
          </a:p>
          <a:p>
            <a:pPr marL="295275" indent="-283210">
              <a:lnSpc>
                <a:spcPct val="100000"/>
              </a:lnSpc>
              <a:spcBef>
                <a:spcPts val="1820"/>
              </a:spcBef>
              <a:buSzPct val="119000"/>
              <a:buFont typeface="Arial" panose="020B0604020202020204"/>
              <a:buChar char="•"/>
              <a:tabLst>
                <a:tab pos="295910" algn="l"/>
              </a:tabLst>
            </a:pP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差异服务：数据裁剪以及聚合、针对终端定制化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AP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100" spc="-180" dirty="0">
                <a:solidFill>
                  <a:srgbClr val="5B9BD5"/>
                </a:solidFill>
                <a:latin typeface="UKIJ CJK"/>
                <a:cs typeface="UKIJ CJK"/>
              </a:rPr>
              <a:t>。</a:t>
            </a:r>
            <a:endParaRPr sz="3100">
              <a:latin typeface="UKIJ CJK"/>
              <a:cs typeface="UKIJ CJK"/>
            </a:endParaRPr>
          </a:p>
          <a:p>
            <a:pPr marL="295275" indent="-283210">
              <a:lnSpc>
                <a:spcPct val="100000"/>
              </a:lnSpc>
              <a:spcBef>
                <a:spcPts val="1880"/>
              </a:spcBef>
              <a:buSzPct val="119000"/>
              <a:buFont typeface="Arial" panose="020B0604020202020204"/>
              <a:buChar char="•"/>
              <a:tabLst>
                <a:tab pos="295910" algn="l"/>
              </a:tabLst>
            </a:pP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动态升级：原有系统兼容升级，更新服务而非协议。</a:t>
            </a:r>
            <a:endParaRPr sz="3100">
              <a:latin typeface="UKIJ CJK"/>
              <a:cs typeface="UKIJ CJK"/>
            </a:endParaRPr>
          </a:p>
          <a:p>
            <a:pPr marL="295275" indent="-283210">
              <a:lnSpc>
                <a:spcPct val="100000"/>
              </a:lnSpc>
              <a:spcBef>
                <a:spcPts val="1805"/>
              </a:spcBef>
              <a:buSzPct val="119000"/>
              <a:buFont typeface="Arial" panose="020B0604020202020204"/>
              <a:buChar char="•"/>
              <a:tabLst>
                <a:tab pos="295910" algn="l"/>
              </a:tabLst>
            </a:pP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沟通效率提升，协作模式演进为移动业务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+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网关小组。</a:t>
            </a:r>
            <a:endParaRPr sz="31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00">
              <a:latin typeface="UKIJ CJK"/>
              <a:cs typeface="UKIJ CJK"/>
            </a:endParaRPr>
          </a:p>
          <a:p>
            <a:pPr marL="12700" marR="183515">
              <a:lnSpc>
                <a:spcPct val="106000"/>
              </a:lnSpc>
              <a:spcBef>
                <a:spcPts val="5"/>
              </a:spcBef>
            </a:pPr>
            <a:r>
              <a:rPr sz="2950" i="1" spc="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BFF</a:t>
            </a:r>
            <a:r>
              <a:rPr sz="2950" i="1" spc="-20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100" spc="-185" dirty="0">
                <a:solidFill>
                  <a:srgbClr val="ED7D31"/>
                </a:solidFill>
                <a:latin typeface="UKIJ CJK"/>
                <a:cs typeface="UKIJ CJK"/>
              </a:rPr>
              <a:t>可以认为是一种适配服务，将后端的微服务进行 适配</a:t>
            </a:r>
            <a:r>
              <a:rPr sz="2950" i="1" spc="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100" spc="-185" dirty="0">
                <a:solidFill>
                  <a:srgbClr val="ED7D31"/>
                </a:solidFill>
                <a:latin typeface="UKIJ CJK"/>
                <a:cs typeface="UKIJ CJK"/>
              </a:rPr>
              <a:t>主要包括聚合裁剪和格式适配等逻辑</a:t>
            </a:r>
            <a:r>
              <a:rPr sz="2950" i="1" spc="-90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3100" spc="-90" dirty="0">
                <a:solidFill>
                  <a:srgbClr val="ED7D31"/>
                </a:solidFill>
                <a:latin typeface="UKIJ CJK"/>
                <a:cs typeface="UKIJ CJK"/>
              </a:rPr>
              <a:t>，</a:t>
            </a:r>
            <a:r>
              <a:rPr sz="3100" spc="-185" dirty="0">
                <a:solidFill>
                  <a:srgbClr val="ED7D31"/>
                </a:solidFill>
                <a:latin typeface="UKIJ CJK"/>
                <a:cs typeface="UKIJ CJK"/>
              </a:rPr>
              <a:t>向无线端 设备暴露友好和统一</a:t>
            </a:r>
            <a:r>
              <a:rPr sz="3100" spc="-180" dirty="0">
                <a:solidFill>
                  <a:srgbClr val="ED7D31"/>
                </a:solidFill>
                <a:latin typeface="UKIJ CJK"/>
                <a:cs typeface="UKIJ CJK"/>
              </a:rPr>
              <a:t>的</a:t>
            </a:r>
            <a:r>
              <a:rPr sz="3100" spc="-65" dirty="0">
                <a:solidFill>
                  <a:srgbClr val="ED7D31"/>
                </a:solidFill>
                <a:latin typeface="UKIJ CJK"/>
                <a:cs typeface="UKIJ CJK"/>
              </a:rPr>
              <a:t> </a:t>
            </a:r>
            <a:r>
              <a:rPr sz="2950" i="1" spc="-4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API</a:t>
            </a:r>
            <a:r>
              <a:rPr sz="3100" spc="-45" dirty="0">
                <a:solidFill>
                  <a:srgbClr val="ED7D31"/>
                </a:solidFill>
                <a:latin typeface="UKIJ CJK"/>
                <a:cs typeface="UKIJ CJK"/>
              </a:rPr>
              <a:t>，</a:t>
            </a:r>
            <a:r>
              <a:rPr sz="3100" spc="-185" dirty="0">
                <a:solidFill>
                  <a:srgbClr val="ED7D31"/>
                </a:solidFill>
                <a:latin typeface="UKIJ CJK"/>
                <a:cs typeface="UKIJ CJK"/>
              </a:rPr>
              <a:t>方便无线设备接入访问后 端服务。</a:t>
            </a:r>
            <a:endParaRPr sz="31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17450" y="1887900"/>
            <a:ext cx="7994520" cy="866203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383" y="783087"/>
            <a:ext cx="434022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 panose="020B0604020202020204"/>
                <a:cs typeface="Arial" panose="020B0604020202020204"/>
              </a:rPr>
              <a:t>API</a:t>
            </a:r>
            <a:r>
              <a:rPr b="1" spc="-65" dirty="0">
                <a:latin typeface="Arial" panose="020B0604020202020204"/>
                <a:cs typeface="Arial" panose="020B0604020202020204"/>
              </a:rPr>
              <a:t> </a:t>
            </a:r>
            <a:r>
              <a:rPr b="1" dirty="0">
                <a:latin typeface="Arial" panose="020B0604020202020204"/>
                <a:cs typeface="Arial" panose="020B0604020202020204"/>
              </a:rPr>
              <a:t>Gateway</a:t>
            </a:r>
            <a:endParaRPr b="1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9488" y="2242310"/>
            <a:ext cx="9015730" cy="50876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04470">
              <a:lnSpc>
                <a:spcPct val="109000"/>
              </a:lnSpc>
              <a:spcBef>
                <a:spcPts val="50"/>
              </a:spcBef>
            </a:pP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最致命的一个问题是整个</a:t>
            </a:r>
            <a:r>
              <a:rPr sz="3300" spc="40" dirty="0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app-interface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属于 </a:t>
            </a:r>
            <a:r>
              <a:rPr sz="3300" spc="-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single</a:t>
            </a:r>
            <a:r>
              <a:rPr sz="3300" spc="-20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point</a:t>
            </a:r>
            <a:r>
              <a:rPr sz="3300" spc="-20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300" spc="-1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10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failure</a:t>
            </a:r>
            <a:r>
              <a:rPr sz="3300" spc="-10" dirty="0">
                <a:solidFill>
                  <a:srgbClr val="FFFFFF"/>
                </a:solidFill>
                <a:latin typeface="UKIJ CJK"/>
                <a:cs typeface="UKIJ CJK"/>
              </a:rPr>
              <a:t>，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严重代码缺陷或者流量洪 峰可能引发集群宕机。</a:t>
            </a:r>
            <a:endParaRPr sz="3300">
              <a:latin typeface="UKIJ CJK"/>
              <a:cs typeface="UKIJ CJK"/>
            </a:endParaRPr>
          </a:p>
          <a:p>
            <a:pPr marL="483870" marR="5080" indent="-471805">
              <a:lnSpc>
                <a:spcPct val="105000"/>
              </a:lnSpc>
              <a:spcBef>
                <a:spcPts val="1750"/>
              </a:spcBef>
              <a:buSzPct val="119000"/>
              <a:buFont typeface="Arial" panose="020B0604020202020204"/>
              <a:buChar char="•"/>
              <a:tabLst>
                <a:tab pos="482600" algn="l"/>
                <a:tab pos="484505" algn="l"/>
              </a:tabLst>
            </a:pP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单个模块也会导致后续业务集成复杂度高，根据康 威法则，单块的无线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BFF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和多团队之间就出现不匹 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配问题，团队之间沟通协调成本高，交付效率低下。</a:t>
            </a:r>
            <a:endParaRPr sz="3100">
              <a:latin typeface="UKIJ CJK"/>
              <a:cs typeface="UKIJ CJK"/>
            </a:endParaRPr>
          </a:p>
          <a:p>
            <a:pPr marL="483870" marR="5080" indent="-471805">
              <a:lnSpc>
                <a:spcPct val="105000"/>
              </a:lnSpc>
              <a:spcBef>
                <a:spcPts val="1700"/>
              </a:spcBef>
              <a:buSzPct val="119000"/>
              <a:buFont typeface="Arial" panose="020B0604020202020204"/>
              <a:buChar char="•"/>
              <a:tabLst>
                <a:tab pos="482600" algn="l"/>
                <a:tab pos="484505" algn="l"/>
              </a:tabLst>
            </a:pP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很多跨横切面逻辑，比如安全认证，日志监控，限 </a:t>
            </a:r>
            <a:r>
              <a:rPr sz="3100" spc="-180" dirty="0">
                <a:solidFill>
                  <a:srgbClr val="5B9BD5"/>
                </a:solidFill>
                <a:latin typeface="UKIJ CJK"/>
                <a:cs typeface="UKIJ CJK"/>
              </a:rPr>
              <a:t>流熔断等。随着时间的推移，代码变得越来越复杂， 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技术债越堆越多。</a:t>
            </a:r>
            <a:endParaRPr sz="31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01473" y="7454223"/>
            <a:ext cx="5580981" cy="37674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605405" y="1887900"/>
            <a:ext cx="7994520" cy="8662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383" y="783087"/>
            <a:ext cx="434022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 panose="020B0604020202020204"/>
                <a:cs typeface="Arial" panose="020B0604020202020204"/>
              </a:rPr>
              <a:t>API</a:t>
            </a:r>
            <a:r>
              <a:rPr b="1" spc="-65" dirty="0">
                <a:latin typeface="Arial" panose="020B0604020202020204"/>
                <a:cs typeface="Arial" panose="020B0604020202020204"/>
              </a:rPr>
              <a:t> </a:t>
            </a:r>
            <a:r>
              <a:rPr b="1" dirty="0">
                <a:latin typeface="Arial" panose="020B0604020202020204"/>
                <a:cs typeface="Arial" panose="020B0604020202020204"/>
              </a:rPr>
              <a:t>Gateway</a:t>
            </a:r>
            <a:endParaRPr b="1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9488" y="2249848"/>
            <a:ext cx="8915400" cy="8598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525">
              <a:lnSpc>
                <a:spcPct val="100000"/>
              </a:lnSpc>
              <a:spcBef>
                <a:spcPts val="95"/>
              </a:spcBef>
            </a:pP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跨横切面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(Cross-Cutting</a:t>
            </a:r>
            <a:r>
              <a:rPr sz="3300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Concerns)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的功能，需要 协调更新框架升级发版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路由、认证、限流、安 全</a:t>
            </a:r>
            <a:r>
              <a:rPr sz="3300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3300" spc="-30" dirty="0">
                <a:solidFill>
                  <a:srgbClr val="FFFFFF"/>
                </a:solidFill>
                <a:latin typeface="UKIJ CJK"/>
                <a:cs typeface="UKIJ CJK"/>
              </a:rPr>
              <a:t>，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因此全部上沉，引入了</a:t>
            </a:r>
            <a:r>
              <a:rPr sz="3300" spc="5" dirty="0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sz="3300" i="1" spc="-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API</a:t>
            </a:r>
            <a:r>
              <a:rPr sz="3300" i="1" spc="-4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i="1" spc="-10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Gateway</a:t>
            </a:r>
            <a:r>
              <a:rPr sz="3300" spc="-10" dirty="0">
                <a:solidFill>
                  <a:srgbClr val="FFFFFF"/>
                </a:solidFill>
                <a:latin typeface="UKIJ CJK"/>
                <a:cs typeface="UKIJ CJK"/>
              </a:rPr>
              <a:t>，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把业 务集成度高的</a:t>
            </a:r>
            <a:r>
              <a:rPr sz="3300" spc="40" dirty="0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BFF</a:t>
            </a:r>
            <a:r>
              <a:rPr sz="33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层和通用功能服务层</a:t>
            </a:r>
            <a:r>
              <a:rPr sz="3300" spc="45" dirty="0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API  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Gateway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进行了分层处理。</a:t>
            </a:r>
            <a:endParaRPr sz="3300">
              <a:latin typeface="UKIJ CJK"/>
              <a:cs typeface="UKIJ CJK"/>
            </a:endParaRPr>
          </a:p>
          <a:p>
            <a:pPr marL="12700" marR="5080">
              <a:lnSpc>
                <a:spcPct val="96000"/>
              </a:lnSpc>
              <a:spcBef>
                <a:spcPts val="1675"/>
              </a:spcBef>
            </a:pPr>
            <a:r>
              <a:rPr sz="3100" spc="-180" dirty="0">
                <a:solidFill>
                  <a:srgbClr val="5B9BD5"/>
                </a:solidFill>
                <a:latin typeface="UKIJ CJK"/>
                <a:cs typeface="UKIJ CJK"/>
              </a:rPr>
              <a:t>在新的架构中，网关承担了重要的角色，它是解耦拆分 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和后续升级迁移的利器。在网关的配合下，单</a:t>
            </a:r>
            <a:r>
              <a:rPr sz="3100" spc="-180" dirty="0">
                <a:solidFill>
                  <a:srgbClr val="5B9BD5"/>
                </a:solidFill>
                <a:latin typeface="UKIJ CJK"/>
                <a:cs typeface="UKIJ CJK"/>
              </a:rPr>
              <a:t>块</a:t>
            </a:r>
            <a:r>
              <a:rPr sz="3100" spc="-15" dirty="0">
                <a:solidFill>
                  <a:srgbClr val="5B9BD5"/>
                </a:solidFill>
                <a:latin typeface="UKIJ CJK"/>
                <a:cs typeface="UKIJ CJK"/>
              </a:rPr>
              <a:t> 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BFF  </a:t>
            </a:r>
            <a:r>
              <a:rPr sz="3100" spc="-180" dirty="0">
                <a:solidFill>
                  <a:srgbClr val="5B9BD5"/>
                </a:solidFill>
                <a:latin typeface="UKIJ CJK"/>
                <a:cs typeface="UKIJ CJK"/>
              </a:rPr>
              <a:t>实现了解耦拆分，各业务线团队可以独立开发和交付各 自的微服务，研发效率大大提升。另外，把跨横切面逻 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辑</a:t>
            </a:r>
            <a:r>
              <a:rPr sz="3100" spc="-180" dirty="0">
                <a:solidFill>
                  <a:srgbClr val="5B9BD5"/>
                </a:solidFill>
                <a:latin typeface="UKIJ CJK"/>
                <a:cs typeface="UKIJ CJK"/>
              </a:rPr>
              <a:t>从</a:t>
            </a:r>
            <a:r>
              <a:rPr sz="3100" spc="-15" dirty="0">
                <a:solidFill>
                  <a:srgbClr val="5B9BD5"/>
                </a:solidFill>
                <a:latin typeface="UKIJ CJK"/>
                <a:cs typeface="UKIJ CJK"/>
              </a:rPr>
              <a:t> 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BFF</a:t>
            </a:r>
            <a:r>
              <a:rPr sz="2950" i="1" spc="-1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剥离到网关上去以后</a:t>
            </a:r>
            <a:r>
              <a:rPr sz="3100" spc="-40" dirty="0">
                <a:solidFill>
                  <a:srgbClr val="5B9BD5"/>
                </a:solidFill>
                <a:latin typeface="UKIJ CJK"/>
                <a:cs typeface="UKIJ CJK"/>
              </a:rPr>
              <a:t>，</a:t>
            </a:r>
            <a:r>
              <a:rPr sz="2950" i="1" spc="-40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BFF</a:t>
            </a:r>
            <a:r>
              <a:rPr sz="2950" i="1" spc="-1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的开发人员可以 更加专注业务逻辑交付，实现了架构上的关注分离 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(Separation</a:t>
            </a:r>
            <a:r>
              <a:rPr sz="2950" i="1" spc="-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950" i="1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Concerns)</a:t>
            </a:r>
            <a:r>
              <a:rPr sz="3100" spc="-180" dirty="0">
                <a:solidFill>
                  <a:srgbClr val="5B9BD5"/>
                </a:solidFill>
                <a:latin typeface="UKIJ CJK"/>
                <a:cs typeface="UKIJ CJK"/>
              </a:rPr>
              <a:t>。</a:t>
            </a:r>
            <a:endParaRPr sz="31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3100" spc="-185" dirty="0">
                <a:solidFill>
                  <a:srgbClr val="ED7D31"/>
                </a:solidFill>
                <a:latin typeface="UKIJ CJK"/>
                <a:cs typeface="UKIJ CJK"/>
              </a:rPr>
              <a:t>我们业务流量实际为：</a:t>
            </a:r>
            <a:endParaRPr sz="3100">
              <a:latin typeface="UKIJ CJK"/>
              <a:cs typeface="UKIJ CJK"/>
            </a:endParaRPr>
          </a:p>
          <a:p>
            <a:pPr marL="12700" marR="211455">
              <a:lnSpc>
                <a:spcPct val="95000"/>
              </a:lnSpc>
              <a:spcBef>
                <a:spcPts val="1635"/>
              </a:spcBef>
            </a:pPr>
            <a:r>
              <a:rPr sz="3100" spc="-185" dirty="0">
                <a:solidFill>
                  <a:srgbClr val="ED7D31"/>
                </a:solidFill>
                <a:latin typeface="UKIJ CJK"/>
                <a:cs typeface="UKIJ CJK"/>
              </a:rPr>
              <a:t>移动</a:t>
            </a:r>
            <a:r>
              <a:rPr sz="3100" spc="-180" dirty="0">
                <a:solidFill>
                  <a:srgbClr val="ED7D31"/>
                </a:solidFill>
                <a:latin typeface="UKIJ CJK"/>
                <a:cs typeface="UKIJ CJK"/>
              </a:rPr>
              <a:t>端</a:t>
            </a:r>
            <a:r>
              <a:rPr sz="3100" dirty="0">
                <a:solidFill>
                  <a:srgbClr val="ED7D31"/>
                </a:solidFill>
                <a:latin typeface="UKIJ CJK"/>
                <a:cs typeface="UKIJ CJK"/>
              </a:rPr>
              <a:t> </a:t>
            </a:r>
            <a:r>
              <a:rPr sz="2950" i="1" spc="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-&gt;</a:t>
            </a:r>
            <a:r>
              <a:rPr sz="2950" i="1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i="1" spc="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API</a:t>
            </a:r>
            <a:r>
              <a:rPr sz="2950" i="1" spc="-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i="1" spc="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Gateway</a:t>
            </a:r>
            <a:r>
              <a:rPr sz="2950" i="1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i="1" spc="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-&gt;</a:t>
            </a:r>
            <a:r>
              <a:rPr sz="2950" i="1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i="1" spc="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BFF</a:t>
            </a:r>
            <a:r>
              <a:rPr sz="2950" i="1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i="1" spc="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-&gt;</a:t>
            </a:r>
            <a:r>
              <a:rPr sz="2950" i="1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i="1" spc="-10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Mircoservice</a:t>
            </a:r>
            <a:r>
              <a:rPr sz="3100" spc="-10" dirty="0">
                <a:solidFill>
                  <a:srgbClr val="ED7D31"/>
                </a:solidFill>
                <a:latin typeface="UKIJ CJK"/>
                <a:cs typeface="UKIJ CJK"/>
              </a:rPr>
              <a:t>，</a:t>
            </a:r>
            <a:r>
              <a:rPr sz="3100" spc="-180" dirty="0">
                <a:solidFill>
                  <a:srgbClr val="ED7D31"/>
                </a:solidFill>
                <a:latin typeface="UKIJ CJK"/>
                <a:cs typeface="UKIJ CJK"/>
              </a:rPr>
              <a:t>在 </a:t>
            </a:r>
            <a:r>
              <a:rPr sz="2950" i="1" spc="10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FE</a:t>
            </a:r>
            <a:r>
              <a:rPr sz="2950" i="1" spc="-1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i="1" spc="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3100" spc="-185" dirty="0">
                <a:solidFill>
                  <a:srgbClr val="ED7D31"/>
                </a:solidFill>
                <a:latin typeface="UKIJ CJK"/>
                <a:cs typeface="UKIJ CJK"/>
              </a:rPr>
              <a:t>业务中</a:t>
            </a:r>
            <a:r>
              <a:rPr sz="3100" spc="-40" dirty="0">
                <a:solidFill>
                  <a:srgbClr val="ED7D31"/>
                </a:solidFill>
                <a:latin typeface="UKIJ CJK"/>
                <a:cs typeface="UKIJ CJK"/>
              </a:rPr>
              <a:t>，</a:t>
            </a:r>
            <a:r>
              <a:rPr sz="2950" i="1" spc="-40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BFF</a:t>
            </a:r>
            <a:r>
              <a:rPr sz="2950" i="1" spc="-1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100" spc="-185" dirty="0">
                <a:solidFill>
                  <a:srgbClr val="ED7D31"/>
                </a:solidFill>
                <a:latin typeface="UKIJ CJK"/>
                <a:cs typeface="UKIJ CJK"/>
              </a:rPr>
              <a:t>可以</a:t>
            </a:r>
            <a:r>
              <a:rPr sz="3100" spc="-180" dirty="0">
                <a:solidFill>
                  <a:srgbClr val="ED7D31"/>
                </a:solidFill>
                <a:latin typeface="UKIJ CJK"/>
                <a:cs typeface="UKIJ CJK"/>
              </a:rPr>
              <a:t>是</a:t>
            </a:r>
            <a:r>
              <a:rPr sz="3100" spc="-10" dirty="0">
                <a:solidFill>
                  <a:srgbClr val="ED7D31"/>
                </a:solidFill>
                <a:latin typeface="UKIJ CJK"/>
                <a:cs typeface="UKIJ CJK"/>
              </a:rPr>
              <a:t> </a:t>
            </a:r>
            <a:r>
              <a:rPr sz="2950" i="1" spc="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nodejs</a:t>
            </a:r>
            <a:r>
              <a:rPr sz="2950" i="1" spc="-20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100" spc="-185" dirty="0">
                <a:solidFill>
                  <a:srgbClr val="ED7D31"/>
                </a:solidFill>
                <a:latin typeface="UKIJ CJK"/>
                <a:cs typeface="UKIJ CJK"/>
              </a:rPr>
              <a:t>来做服务端渲染 </a:t>
            </a:r>
            <a:r>
              <a:rPr sz="2950" i="1" spc="-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(SSR</a:t>
            </a:r>
            <a:r>
              <a:rPr sz="3100" spc="-5" dirty="0">
                <a:solidFill>
                  <a:srgbClr val="ED7D31"/>
                </a:solidFill>
                <a:latin typeface="UKIJ CJK"/>
                <a:cs typeface="UKIJ CJK"/>
              </a:rPr>
              <a:t>，</a:t>
            </a:r>
            <a:r>
              <a:rPr sz="2950" i="1" spc="-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Server-Side</a:t>
            </a:r>
            <a:r>
              <a:rPr sz="2950" i="1" spc="-30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i="1" spc="-1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Rendering)</a:t>
            </a:r>
            <a:r>
              <a:rPr sz="3100" spc="-15" dirty="0">
                <a:solidFill>
                  <a:srgbClr val="ED7D31"/>
                </a:solidFill>
                <a:latin typeface="UKIJ CJK"/>
                <a:cs typeface="UKIJ CJK"/>
              </a:rPr>
              <a:t>，</a:t>
            </a:r>
            <a:r>
              <a:rPr sz="3100" spc="-185" dirty="0">
                <a:solidFill>
                  <a:srgbClr val="ED7D31"/>
                </a:solidFill>
                <a:latin typeface="UKIJ CJK"/>
                <a:cs typeface="UKIJ CJK"/>
              </a:rPr>
              <a:t>注意这里忽略了上 游</a:t>
            </a:r>
            <a:r>
              <a:rPr sz="3100" spc="-180" dirty="0">
                <a:solidFill>
                  <a:srgbClr val="ED7D31"/>
                </a:solidFill>
                <a:latin typeface="UKIJ CJK"/>
                <a:cs typeface="UKIJ CJK"/>
              </a:rPr>
              <a:t>的</a:t>
            </a:r>
            <a:r>
              <a:rPr sz="3100" dirty="0">
                <a:solidFill>
                  <a:srgbClr val="ED7D31"/>
                </a:solidFill>
                <a:latin typeface="UKIJ CJK"/>
                <a:cs typeface="UKIJ CJK"/>
              </a:rPr>
              <a:t> </a:t>
            </a:r>
            <a:r>
              <a:rPr sz="2950" i="1" spc="10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CDN</a:t>
            </a:r>
            <a:r>
              <a:rPr sz="3100" spc="-185" dirty="0">
                <a:solidFill>
                  <a:srgbClr val="ED7D31"/>
                </a:solidFill>
                <a:latin typeface="UKIJ CJK"/>
                <a:cs typeface="UKIJ CJK"/>
              </a:rPr>
              <a:t>、</a:t>
            </a:r>
            <a:r>
              <a:rPr sz="2950" i="1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4/7</a:t>
            </a:r>
            <a:r>
              <a:rPr sz="3100" spc="-185" dirty="0">
                <a:solidFill>
                  <a:srgbClr val="ED7D31"/>
                </a:solidFill>
                <a:latin typeface="UKIJ CJK"/>
                <a:cs typeface="UKIJ CJK"/>
              </a:rPr>
              <a:t>层负载均衡</a:t>
            </a:r>
            <a:r>
              <a:rPr sz="2950" i="1" spc="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(ELB)</a:t>
            </a:r>
            <a:r>
              <a:rPr sz="3100" spc="-180" dirty="0">
                <a:solidFill>
                  <a:srgbClr val="ED7D31"/>
                </a:solidFill>
                <a:latin typeface="UKIJ CJK"/>
                <a:cs typeface="UKIJ CJK"/>
              </a:rPr>
              <a:t>。</a:t>
            </a:r>
            <a:endParaRPr sz="31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65089" y="1676912"/>
            <a:ext cx="7994520" cy="866203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383" y="783087"/>
            <a:ext cx="598106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 panose="020B0604020202020204"/>
                <a:cs typeface="Arial" panose="020B0604020202020204"/>
              </a:rPr>
              <a:t>Mircoservice</a:t>
            </a:r>
            <a:r>
              <a:rPr b="1" spc="-70" dirty="0">
                <a:latin typeface="Arial" panose="020B0604020202020204"/>
                <a:cs typeface="Arial" panose="020B0604020202020204"/>
              </a:rPr>
              <a:t> </a:t>
            </a:r>
            <a:r>
              <a:rPr spc="-90" dirty="0"/>
              <a:t>划分</a:t>
            </a:r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2059488" y="2249848"/>
            <a:ext cx="9285605" cy="766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06425">
              <a:lnSpc>
                <a:spcPct val="100000"/>
              </a:lnSpc>
              <a:spcBef>
                <a:spcPts val="95"/>
              </a:spcBef>
            </a:pP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微服务架构时遇到的第一个问题就是如何划分服 务的边界。在实际项目中通常会采用两种不同的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方式划分服务边界，即通过业务职</a:t>
            </a:r>
            <a:r>
              <a:rPr sz="3300" spc="-60" dirty="0">
                <a:solidFill>
                  <a:srgbClr val="FFFFFF"/>
                </a:solidFill>
                <a:latin typeface="UKIJ CJK"/>
                <a:cs typeface="UKIJ CJK"/>
              </a:rPr>
              <a:t>能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(Business  Capability)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或是</a:t>
            </a:r>
            <a:r>
              <a:rPr sz="3300" spc="40" dirty="0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DDD</a:t>
            </a:r>
            <a:r>
              <a:rPr sz="33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的限界上下文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(Bounded  Context)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。</a:t>
            </a:r>
            <a:endParaRPr sz="3300">
              <a:latin typeface="UKIJ CJK"/>
              <a:cs typeface="UKIJ CJK"/>
            </a:endParaRPr>
          </a:p>
          <a:p>
            <a:pPr marL="483870" indent="-471805">
              <a:lnSpc>
                <a:spcPct val="100000"/>
              </a:lnSpc>
              <a:spcBef>
                <a:spcPts val="1665"/>
              </a:spcBef>
              <a:buSzPct val="125000"/>
              <a:buFont typeface="Arial" panose="020B0604020202020204"/>
              <a:buChar char="•"/>
              <a:tabLst>
                <a:tab pos="482600" algn="l"/>
                <a:tab pos="484505" algn="l"/>
              </a:tabLst>
            </a:pP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Business</a:t>
            </a:r>
            <a:r>
              <a:rPr sz="2950" i="1" spc="-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Capability</a:t>
            </a:r>
            <a:endParaRPr sz="2950">
              <a:latin typeface="Arial" panose="020B0604020202020204"/>
              <a:cs typeface="Arial" panose="020B0604020202020204"/>
            </a:endParaRPr>
          </a:p>
          <a:p>
            <a:pPr marL="12700" marR="5080" indent="418465">
              <a:lnSpc>
                <a:spcPts val="3640"/>
              </a:lnSpc>
              <a:spcBef>
                <a:spcPts val="1680"/>
              </a:spcBef>
            </a:pP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由公司内部不同部门提供的职能。例如客户服务部 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门提供客户服务的职能，财务部门提供财务相关的职能。</a:t>
            </a:r>
            <a:endParaRPr sz="3100">
              <a:latin typeface="UKIJ CJK"/>
              <a:cs typeface="UKIJ CJK"/>
            </a:endParaRPr>
          </a:p>
          <a:p>
            <a:pPr marL="483870" indent="-471805">
              <a:lnSpc>
                <a:spcPct val="100000"/>
              </a:lnSpc>
              <a:spcBef>
                <a:spcPts val="1510"/>
              </a:spcBef>
              <a:buSzPct val="125000"/>
              <a:buFont typeface="Arial" panose="020B0604020202020204"/>
              <a:buChar char="•"/>
              <a:tabLst>
                <a:tab pos="482600" algn="l"/>
                <a:tab pos="484505" algn="l"/>
              </a:tabLst>
            </a:pP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Bounded</a:t>
            </a:r>
            <a:r>
              <a:rPr sz="2950" i="1" spc="-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Context</a:t>
            </a:r>
            <a:endParaRPr sz="2950">
              <a:latin typeface="Arial" panose="020B0604020202020204"/>
              <a:cs typeface="Arial" panose="020B0604020202020204"/>
            </a:endParaRPr>
          </a:p>
          <a:p>
            <a:pPr marL="12700" marR="41275" indent="418465">
              <a:lnSpc>
                <a:spcPct val="96000"/>
              </a:lnSpc>
              <a:spcBef>
                <a:spcPts val="1665"/>
              </a:spcBef>
            </a:pP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限界上下文</a:t>
            </a:r>
            <a:r>
              <a:rPr sz="3100" spc="-180" dirty="0">
                <a:solidFill>
                  <a:srgbClr val="5B9BD5"/>
                </a:solidFill>
                <a:latin typeface="UKIJ CJK"/>
                <a:cs typeface="UKIJ CJK"/>
              </a:rPr>
              <a:t>是</a:t>
            </a:r>
            <a:r>
              <a:rPr sz="3100" spc="-30" dirty="0">
                <a:solidFill>
                  <a:srgbClr val="5B9BD5"/>
                </a:solidFill>
                <a:latin typeface="UKIJ CJK"/>
                <a:cs typeface="UKIJ CJK"/>
              </a:rPr>
              <a:t> 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DDD</a:t>
            </a:r>
            <a:r>
              <a:rPr sz="2950" i="1" spc="-3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中用来划分不同业务边界的元素，  </a:t>
            </a:r>
            <a:r>
              <a:rPr sz="3100" spc="-25" dirty="0">
                <a:solidFill>
                  <a:srgbClr val="5B9BD5"/>
                </a:solidFill>
                <a:latin typeface="UKIJ CJK"/>
                <a:cs typeface="UKIJ CJK"/>
              </a:rPr>
              <a:t>这里业务边界的含义是</a:t>
            </a:r>
            <a:r>
              <a:rPr sz="3100" spc="-15" dirty="0">
                <a:solidFill>
                  <a:srgbClr val="5B9BD5"/>
                </a:solidFill>
                <a:latin typeface="UKIJ CJK"/>
                <a:cs typeface="UKIJ CJK"/>
              </a:rPr>
              <a:t>“</a:t>
            </a:r>
            <a:r>
              <a:rPr sz="3100" spc="-25" dirty="0">
                <a:solidFill>
                  <a:srgbClr val="5B9BD5"/>
                </a:solidFill>
                <a:latin typeface="UKIJ CJK"/>
                <a:cs typeface="UKIJ CJK"/>
              </a:rPr>
              <a:t>解决不同业务问题</a:t>
            </a:r>
            <a:r>
              <a:rPr sz="3100" spc="-15" dirty="0">
                <a:solidFill>
                  <a:srgbClr val="5B9BD5"/>
                </a:solidFill>
                <a:latin typeface="UKIJ CJK"/>
                <a:cs typeface="UKIJ CJK"/>
              </a:rPr>
              <a:t>”</a:t>
            </a:r>
            <a:r>
              <a:rPr sz="3100" spc="-25" dirty="0">
                <a:solidFill>
                  <a:srgbClr val="5B9BD5"/>
                </a:solidFill>
                <a:latin typeface="UKIJ CJK"/>
                <a:cs typeface="UKIJ CJK"/>
              </a:rPr>
              <a:t>的问题域 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和对应的解决方案域，为了解决某种类型的业务问题，  贴近领域知识，也就是业务。</a:t>
            </a:r>
            <a:endParaRPr sz="31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3100" spc="-185" dirty="0">
                <a:solidFill>
                  <a:srgbClr val="ED7D31"/>
                </a:solidFill>
                <a:latin typeface="UKIJ CJK"/>
                <a:cs typeface="UKIJ CJK"/>
              </a:rPr>
              <a:t>这本质上也促进了组织结构的演进</a:t>
            </a:r>
            <a:r>
              <a:rPr sz="3100" spc="-20" dirty="0">
                <a:solidFill>
                  <a:srgbClr val="ED7D31"/>
                </a:solidFill>
                <a:latin typeface="UKIJ CJK"/>
                <a:cs typeface="UKIJ CJK"/>
              </a:rPr>
              <a:t>：</a:t>
            </a:r>
            <a:r>
              <a:rPr sz="2950" i="1" spc="-20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Service</a:t>
            </a:r>
            <a:r>
              <a:rPr sz="2950" i="1" spc="-10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i="1" spc="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per</a:t>
            </a:r>
            <a:r>
              <a:rPr sz="2950" i="1" spc="-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i="1" spc="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team</a:t>
            </a:r>
            <a:endParaRPr sz="2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70328" y="3195714"/>
            <a:ext cx="8020174" cy="585741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383" y="783087"/>
            <a:ext cx="598106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 panose="020B0604020202020204"/>
                <a:cs typeface="Arial" panose="020B0604020202020204"/>
              </a:rPr>
              <a:t>Mircoservice</a:t>
            </a:r>
            <a:r>
              <a:rPr b="1" spc="-70" dirty="0">
                <a:latin typeface="Arial" panose="020B0604020202020204"/>
                <a:cs typeface="Arial" panose="020B0604020202020204"/>
              </a:rPr>
              <a:t> </a:t>
            </a:r>
            <a:r>
              <a:rPr spc="-90" dirty="0"/>
              <a:t>划分</a:t>
            </a:r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2059488" y="2249848"/>
            <a:ext cx="8915400" cy="7990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35585" algn="just">
              <a:lnSpc>
                <a:spcPct val="100000"/>
              </a:lnSpc>
              <a:spcBef>
                <a:spcPts val="95"/>
              </a:spcBef>
            </a:pPr>
            <a:r>
              <a:rPr sz="33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CQRS</a:t>
            </a:r>
            <a:r>
              <a:rPr sz="3300" spc="-20" dirty="0">
                <a:solidFill>
                  <a:srgbClr val="FFFFFF"/>
                </a:solidFill>
                <a:latin typeface="UKIJ CJK"/>
                <a:cs typeface="UKIJ CJK"/>
              </a:rPr>
              <a:t>，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将应用程序分为两部分：命令端和查询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端。命令端处理程序创建，更新和删除请求，并 在数据更改时发出事件。查询端通过针对一个或 多个物化视图执行查询来处理查询，这些物化视 图通过订阅数据更改时发出的事件流而保持最新</a:t>
            </a:r>
            <a:endParaRPr sz="3300">
              <a:latin typeface="UKIJ CJK"/>
              <a:cs typeface="UKIJ CJK"/>
            </a:endParaRPr>
          </a:p>
          <a:p>
            <a:pPr marL="12700">
              <a:lnSpc>
                <a:spcPts val="3945"/>
              </a:lnSpc>
            </a:pP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。</a:t>
            </a:r>
            <a:endParaRPr sz="3300">
              <a:latin typeface="UKIJ CJK"/>
              <a:cs typeface="UKIJ CJK"/>
            </a:endParaRPr>
          </a:p>
          <a:p>
            <a:pPr marL="12700" marR="5080">
              <a:lnSpc>
                <a:spcPct val="96000"/>
              </a:lnSpc>
              <a:spcBef>
                <a:spcPts val="1675"/>
              </a:spcBef>
            </a:pPr>
            <a:r>
              <a:rPr sz="3100" spc="-180" dirty="0">
                <a:solidFill>
                  <a:srgbClr val="5B9BD5"/>
                </a:solidFill>
                <a:latin typeface="UKIJ CJK"/>
                <a:cs typeface="UKIJ CJK"/>
              </a:rPr>
              <a:t>在稿件服务演进过程中，我们发现围绕着创作稿件、审 核稿件、最终发布稿件有大量的逻辑揉在一块，其中稿 件本身的状态也有非常多种，但是最终前台用户只关注 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稿件能否查看，我们依赖稿件数据</a:t>
            </a:r>
            <a:r>
              <a:rPr sz="3100" spc="-180" dirty="0">
                <a:solidFill>
                  <a:srgbClr val="5B9BD5"/>
                </a:solidFill>
                <a:latin typeface="UKIJ CJK"/>
                <a:cs typeface="UKIJ CJK"/>
              </a:rPr>
              <a:t>库</a:t>
            </a:r>
            <a:r>
              <a:rPr sz="3100" spc="-10" dirty="0">
                <a:solidFill>
                  <a:srgbClr val="5B9BD5"/>
                </a:solidFill>
                <a:latin typeface="UKIJ CJK"/>
                <a:cs typeface="UKIJ CJK"/>
              </a:rPr>
              <a:t> 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binlog</a:t>
            </a:r>
            <a:r>
              <a:rPr sz="2950" i="1" spc="-20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以及订阅 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binlog</a:t>
            </a:r>
            <a:r>
              <a:rPr sz="2950" i="1" spc="-2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的中间</a:t>
            </a:r>
            <a:r>
              <a:rPr sz="3100" spc="-180" dirty="0">
                <a:solidFill>
                  <a:srgbClr val="5B9BD5"/>
                </a:solidFill>
                <a:latin typeface="UKIJ CJK"/>
                <a:cs typeface="UKIJ CJK"/>
              </a:rPr>
              <a:t>件</a:t>
            </a:r>
            <a:r>
              <a:rPr sz="3100" spc="-15" dirty="0">
                <a:solidFill>
                  <a:srgbClr val="5B9BD5"/>
                </a:solidFill>
                <a:latin typeface="UKIJ CJK"/>
                <a:cs typeface="UKIJ CJK"/>
              </a:rPr>
              <a:t> </a:t>
            </a:r>
            <a:r>
              <a:rPr sz="2950" i="1" spc="-30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canal</a:t>
            </a:r>
            <a:r>
              <a:rPr sz="3100" spc="-30" dirty="0">
                <a:solidFill>
                  <a:srgbClr val="5B9BD5"/>
                </a:solidFill>
                <a:latin typeface="UKIJ CJK"/>
                <a:cs typeface="UKIJ CJK"/>
              </a:rPr>
              <a:t>，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将我们的稿件结果发布到消息 队</a:t>
            </a:r>
            <a:r>
              <a:rPr sz="3100" spc="-180" dirty="0">
                <a:solidFill>
                  <a:srgbClr val="5B9BD5"/>
                </a:solidFill>
                <a:latin typeface="UKIJ CJK"/>
                <a:cs typeface="UKIJ CJK"/>
              </a:rPr>
              <a:t>列</a:t>
            </a:r>
            <a:r>
              <a:rPr sz="3100" spc="-35" dirty="0">
                <a:solidFill>
                  <a:srgbClr val="5B9BD5"/>
                </a:solidFill>
                <a:latin typeface="UKIJ CJK"/>
                <a:cs typeface="UKIJ CJK"/>
              </a:rPr>
              <a:t> 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kafka</a:t>
            </a:r>
            <a:r>
              <a:rPr sz="2950" i="1" spc="-40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中，最终消费数据独立组建一个稿件查阅结 </a:t>
            </a:r>
            <a:r>
              <a:rPr sz="3100" spc="-180" dirty="0">
                <a:solidFill>
                  <a:srgbClr val="5B9BD5"/>
                </a:solidFill>
                <a:latin typeface="UKIJ CJK"/>
                <a:cs typeface="UKIJ CJK"/>
              </a:rPr>
              <a:t>果数据库，并对外提供一个独立查询服务，来拆分复杂 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架构和业务。</a:t>
            </a:r>
            <a:endParaRPr sz="3100">
              <a:latin typeface="UKIJ CJK"/>
              <a:cs typeface="UKIJ CJK"/>
            </a:endParaRPr>
          </a:p>
          <a:p>
            <a:pPr marL="12700" marR="671830">
              <a:lnSpc>
                <a:spcPts val="3540"/>
              </a:lnSpc>
              <a:spcBef>
                <a:spcPts val="1755"/>
              </a:spcBef>
            </a:pPr>
            <a:r>
              <a:rPr sz="3100" spc="-185" dirty="0">
                <a:solidFill>
                  <a:srgbClr val="ED7D31"/>
                </a:solidFill>
                <a:latin typeface="UKIJ CJK"/>
                <a:cs typeface="UKIJ CJK"/>
              </a:rPr>
              <a:t>我们架构也</a:t>
            </a:r>
            <a:r>
              <a:rPr sz="3100" spc="-180" dirty="0">
                <a:solidFill>
                  <a:srgbClr val="ED7D31"/>
                </a:solidFill>
                <a:latin typeface="UKIJ CJK"/>
                <a:cs typeface="UKIJ CJK"/>
              </a:rPr>
              <a:t>从</a:t>
            </a:r>
            <a:r>
              <a:rPr sz="3100" spc="-10" dirty="0">
                <a:solidFill>
                  <a:srgbClr val="ED7D31"/>
                </a:solidFill>
                <a:latin typeface="UKIJ CJK"/>
                <a:cs typeface="UKIJ CJK"/>
              </a:rPr>
              <a:t> </a:t>
            </a:r>
            <a:r>
              <a:rPr sz="2950" i="1" spc="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Polling</a:t>
            </a:r>
            <a:r>
              <a:rPr sz="2950" i="1" spc="-10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i="1" spc="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publisher</a:t>
            </a:r>
            <a:r>
              <a:rPr sz="2950" i="1" spc="-1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i="1" spc="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-&gt;</a:t>
            </a:r>
            <a:r>
              <a:rPr sz="2950" i="1" spc="-10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i="1" spc="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Transaction</a:t>
            </a:r>
            <a:r>
              <a:rPr sz="2950" i="1" spc="-1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i="1" spc="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log  </a:t>
            </a:r>
            <a:r>
              <a:rPr sz="2950" i="1" spc="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tailing</a:t>
            </a:r>
            <a:r>
              <a:rPr sz="2950" i="1" spc="-10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100" spc="-185" dirty="0">
                <a:solidFill>
                  <a:srgbClr val="ED7D31"/>
                </a:solidFill>
                <a:latin typeface="UKIJ CJK"/>
                <a:cs typeface="UKIJ CJK"/>
              </a:rPr>
              <a:t>进行了演进</a:t>
            </a:r>
            <a:r>
              <a:rPr sz="2950" i="1" spc="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(Pull vs</a:t>
            </a:r>
            <a:r>
              <a:rPr sz="2950" i="1" spc="-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i="1" spc="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Push)</a:t>
            </a:r>
            <a:r>
              <a:rPr sz="3100" spc="-180" dirty="0">
                <a:solidFill>
                  <a:srgbClr val="ED7D31"/>
                </a:solidFill>
                <a:latin typeface="UKIJ CJK"/>
                <a:cs typeface="UKIJ CJK"/>
              </a:rPr>
              <a:t>。</a:t>
            </a:r>
            <a:endParaRPr sz="31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5777" y="1729266"/>
            <a:ext cx="8391891" cy="923741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383" y="783087"/>
            <a:ext cx="598106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 panose="020B0604020202020204"/>
                <a:cs typeface="Arial" panose="020B0604020202020204"/>
              </a:rPr>
              <a:t>Mircoservice</a:t>
            </a:r>
            <a:r>
              <a:rPr b="1" spc="-70" dirty="0">
                <a:latin typeface="Arial" panose="020B0604020202020204"/>
                <a:cs typeface="Arial" panose="020B0604020202020204"/>
              </a:rPr>
              <a:t> </a:t>
            </a:r>
            <a:r>
              <a:rPr spc="-90" dirty="0"/>
              <a:t>安全</a:t>
            </a:r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2059488" y="2249848"/>
            <a:ext cx="8792845" cy="7585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对于外网的请求来说，我们通常在</a:t>
            </a:r>
            <a:r>
              <a:rPr sz="3300" spc="15" dirty="0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API</a:t>
            </a:r>
            <a:r>
              <a:rPr sz="3300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Gateway 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进行统一的认证拦截，一旦认证成功，我们会使 用</a:t>
            </a:r>
            <a:r>
              <a:rPr sz="3300" spc="35" dirty="0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JWT</a:t>
            </a:r>
            <a:r>
              <a:rPr sz="33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方式通过</a:t>
            </a:r>
            <a:r>
              <a:rPr sz="3300" spc="40" dirty="0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RPC</a:t>
            </a:r>
            <a:r>
              <a:rPr sz="33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元数据传递的方式带到 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BFF</a:t>
            </a:r>
            <a:r>
              <a:rPr sz="33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层</a:t>
            </a:r>
            <a:r>
              <a:rPr sz="3300" spc="-20" dirty="0">
                <a:solidFill>
                  <a:srgbClr val="FFFFFF"/>
                </a:solidFill>
                <a:latin typeface="UKIJ CJK"/>
                <a:cs typeface="UKIJ CJK"/>
              </a:rPr>
              <a:t>，</a:t>
            </a:r>
            <a:r>
              <a:rPr sz="33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BFF</a:t>
            </a:r>
            <a:r>
              <a:rPr sz="33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校验</a:t>
            </a:r>
            <a:r>
              <a:rPr sz="3300" spc="35" dirty="0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Token</a:t>
            </a:r>
            <a:r>
              <a:rPr sz="33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完整性后把身份信息 注入到应用的</a:t>
            </a:r>
            <a:r>
              <a:rPr sz="3300" spc="25" dirty="0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Context</a:t>
            </a:r>
            <a:r>
              <a:rPr sz="33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中</a:t>
            </a:r>
            <a:r>
              <a:rPr sz="3300" spc="-20" dirty="0">
                <a:solidFill>
                  <a:srgbClr val="FFFFFF"/>
                </a:solidFill>
                <a:latin typeface="UKIJ CJK"/>
                <a:cs typeface="UKIJ CJK"/>
              </a:rPr>
              <a:t>，</a:t>
            </a:r>
            <a:r>
              <a:rPr sz="33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BFF</a:t>
            </a:r>
            <a:r>
              <a:rPr sz="3300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到其他下层的微 服务，建议是直接在</a:t>
            </a:r>
            <a:r>
              <a:rPr sz="3300" spc="30" dirty="0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RPC</a:t>
            </a:r>
            <a:r>
              <a:rPr sz="33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Request</a:t>
            </a:r>
            <a:r>
              <a:rPr sz="33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中带入用户 身份信息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(UserID)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请求服务。</a:t>
            </a:r>
            <a:endParaRPr sz="3300">
              <a:latin typeface="UKIJ CJK"/>
              <a:cs typeface="UKIJ CJK"/>
            </a:endParaRPr>
          </a:p>
          <a:p>
            <a:pPr marL="431165" marR="2677795" indent="-419100">
              <a:lnSpc>
                <a:spcPct val="146000"/>
              </a:lnSpc>
              <a:spcBef>
                <a:spcPts val="15"/>
              </a:spcBef>
              <a:buClr>
                <a:srgbClr val="5B9BD5"/>
              </a:buClr>
              <a:buSzPct val="125000"/>
              <a:buFont typeface="Arial" panose="020B0604020202020204"/>
              <a:buChar char="•"/>
              <a:tabLst>
                <a:tab pos="482600" algn="l"/>
                <a:tab pos="484505" algn="l"/>
                <a:tab pos="2043430" algn="l"/>
              </a:tabLst>
            </a:pPr>
            <a:r>
              <a:rPr dirty="0"/>
              <a:t>	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API Gateway -&gt; BFF -&gt; Service  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Biz</a:t>
            </a:r>
            <a:r>
              <a:rPr sz="2950" i="1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Auth	-&gt; </a:t>
            </a:r>
            <a:r>
              <a:rPr sz="2950" i="1" spc="10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JWT 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-&gt; Request</a:t>
            </a:r>
            <a:r>
              <a:rPr sz="2950" i="1" spc="-7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Args</a:t>
            </a:r>
            <a:endParaRPr sz="29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对于服务内部，一般要区分身份认证和授权。</a:t>
            </a:r>
            <a:endParaRPr sz="3300">
              <a:latin typeface="UKIJ CJK"/>
              <a:cs typeface="UKIJ CJK"/>
            </a:endParaRPr>
          </a:p>
          <a:p>
            <a:pPr marL="483870" indent="-471805">
              <a:lnSpc>
                <a:spcPct val="100000"/>
              </a:lnSpc>
              <a:spcBef>
                <a:spcPts val="1750"/>
              </a:spcBef>
              <a:buSzPct val="125000"/>
              <a:buFont typeface="Arial" panose="020B0604020202020204"/>
              <a:buChar char="•"/>
              <a:tabLst>
                <a:tab pos="482600" algn="l"/>
                <a:tab pos="484505" algn="l"/>
              </a:tabLst>
            </a:pP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Full</a:t>
            </a:r>
            <a:r>
              <a:rPr sz="2950" i="1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Trust</a:t>
            </a:r>
            <a:endParaRPr sz="2950">
              <a:latin typeface="Arial" panose="020B0604020202020204"/>
              <a:cs typeface="Arial" panose="020B0604020202020204"/>
            </a:endParaRPr>
          </a:p>
          <a:p>
            <a:pPr marL="483870" indent="-471805">
              <a:lnSpc>
                <a:spcPct val="100000"/>
              </a:lnSpc>
              <a:spcBef>
                <a:spcPts val="1665"/>
              </a:spcBef>
              <a:buSzPct val="125000"/>
              <a:buFont typeface="Arial" panose="020B0604020202020204"/>
              <a:buChar char="•"/>
              <a:tabLst>
                <a:tab pos="482600" algn="l"/>
                <a:tab pos="484505" algn="l"/>
              </a:tabLst>
            </a:pP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Half</a:t>
            </a:r>
            <a:r>
              <a:rPr sz="2950" i="1" spc="-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Trust</a:t>
            </a:r>
            <a:endParaRPr sz="2950">
              <a:latin typeface="Arial" panose="020B0604020202020204"/>
              <a:cs typeface="Arial" panose="020B0604020202020204"/>
            </a:endParaRPr>
          </a:p>
          <a:p>
            <a:pPr marL="483870" indent="-471805">
              <a:lnSpc>
                <a:spcPct val="100000"/>
              </a:lnSpc>
              <a:spcBef>
                <a:spcPts val="1645"/>
              </a:spcBef>
              <a:buSzPct val="125000"/>
              <a:buFont typeface="Arial" panose="020B0604020202020204"/>
              <a:buChar char="•"/>
              <a:tabLst>
                <a:tab pos="482600" algn="l"/>
                <a:tab pos="484505" algn="l"/>
              </a:tabLst>
            </a:pP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Zero</a:t>
            </a:r>
            <a:r>
              <a:rPr sz="2950" i="1" spc="-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Trust</a:t>
            </a:r>
            <a:endParaRPr sz="2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98605" y="1632934"/>
            <a:ext cx="7994520" cy="866203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9978" y="3003751"/>
            <a:ext cx="208597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spc="-145" dirty="0">
                <a:solidFill>
                  <a:srgbClr val="18B2E8"/>
                </a:solidFill>
              </a:rPr>
              <a:t>目录</a:t>
            </a:r>
            <a:endParaRPr sz="8250"/>
          </a:p>
        </p:txBody>
      </p:sp>
      <p:sp>
        <p:nvSpPr>
          <p:cNvPr id="3" name="object 3"/>
          <p:cNvSpPr txBox="1"/>
          <p:nvPr/>
        </p:nvSpPr>
        <p:spPr>
          <a:xfrm>
            <a:off x="6063376" y="3041278"/>
            <a:ext cx="3774440" cy="276860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483870" indent="-471805">
              <a:lnSpc>
                <a:spcPct val="100000"/>
              </a:lnSpc>
              <a:spcBef>
                <a:spcPts val="750"/>
              </a:spcBef>
              <a:buSzPct val="124000"/>
              <a:buFont typeface="Arial" panose="020B0604020202020204"/>
              <a:buChar char="•"/>
              <a:tabLst>
                <a:tab pos="482600" algn="l"/>
                <a:tab pos="484505" algn="l"/>
              </a:tabLst>
            </a:pPr>
            <a:r>
              <a:rPr sz="3300" spc="-55" dirty="0">
                <a:solidFill>
                  <a:srgbClr val="5B9BD5"/>
                </a:solidFill>
                <a:latin typeface="UKIJ CJK"/>
                <a:cs typeface="UKIJ CJK"/>
              </a:rPr>
              <a:t>微服务概览</a:t>
            </a:r>
            <a:endParaRPr sz="3300">
              <a:latin typeface="UKIJ CJK"/>
              <a:cs typeface="UKIJ CJK"/>
            </a:endParaRPr>
          </a:p>
          <a:p>
            <a:pPr marL="483870" indent="-471805">
              <a:lnSpc>
                <a:spcPct val="100000"/>
              </a:lnSpc>
              <a:spcBef>
                <a:spcPts val="1640"/>
              </a:spcBef>
              <a:buSzPct val="124000"/>
              <a:buFont typeface="Arial" panose="020B0604020202020204"/>
              <a:buChar char="•"/>
              <a:tabLst>
                <a:tab pos="482600" algn="l"/>
                <a:tab pos="484505" algn="l"/>
              </a:tabLst>
            </a:pP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微服务设计</a:t>
            </a:r>
            <a:endParaRPr sz="3300">
              <a:latin typeface="UKIJ CJK"/>
              <a:cs typeface="UKIJ CJK"/>
            </a:endParaRPr>
          </a:p>
          <a:p>
            <a:pPr marL="483870" indent="-471805">
              <a:lnSpc>
                <a:spcPct val="100000"/>
              </a:lnSpc>
              <a:spcBef>
                <a:spcPts val="1640"/>
              </a:spcBef>
              <a:buSzPct val="124000"/>
              <a:buChar char="•"/>
              <a:tabLst>
                <a:tab pos="482600" algn="l"/>
                <a:tab pos="484505" algn="l"/>
              </a:tabLst>
            </a:pP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gRPC</a:t>
            </a:r>
            <a:r>
              <a:rPr sz="3300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&amp;</a:t>
            </a:r>
            <a:r>
              <a:rPr sz="3300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服务发现</a:t>
            </a:r>
            <a:endParaRPr sz="3300">
              <a:latin typeface="UKIJ CJK"/>
              <a:cs typeface="UKIJ CJK"/>
            </a:endParaRPr>
          </a:p>
          <a:p>
            <a:pPr marL="483870" indent="-471805">
              <a:lnSpc>
                <a:spcPct val="100000"/>
              </a:lnSpc>
              <a:spcBef>
                <a:spcPts val="1660"/>
              </a:spcBef>
              <a:buSzPct val="124000"/>
              <a:buFont typeface="Arial" panose="020B0604020202020204"/>
              <a:buChar char="•"/>
              <a:tabLst>
                <a:tab pos="482600" algn="l"/>
                <a:tab pos="484505" algn="l"/>
              </a:tabLst>
            </a:pP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多集群</a:t>
            </a:r>
            <a:r>
              <a:rPr sz="3300" spc="25" dirty="0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&amp;</a:t>
            </a:r>
            <a:r>
              <a:rPr sz="3300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多租户</a:t>
            </a:r>
            <a:endParaRPr sz="33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9978" y="3003751"/>
            <a:ext cx="208597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spc="-145" dirty="0">
                <a:solidFill>
                  <a:srgbClr val="18B2E8"/>
                </a:solidFill>
              </a:rPr>
              <a:t>目录</a:t>
            </a:r>
            <a:endParaRPr sz="8250"/>
          </a:p>
        </p:txBody>
      </p:sp>
      <p:sp>
        <p:nvSpPr>
          <p:cNvPr id="3" name="object 3"/>
          <p:cNvSpPr txBox="1"/>
          <p:nvPr/>
        </p:nvSpPr>
        <p:spPr>
          <a:xfrm>
            <a:off x="6063376" y="3041278"/>
            <a:ext cx="3774440" cy="276860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483870" indent="-471805">
              <a:lnSpc>
                <a:spcPct val="100000"/>
              </a:lnSpc>
              <a:spcBef>
                <a:spcPts val="750"/>
              </a:spcBef>
              <a:buSzPct val="124000"/>
              <a:buFont typeface="Arial" panose="020B0604020202020204"/>
              <a:buChar char="•"/>
              <a:tabLst>
                <a:tab pos="482600" algn="l"/>
                <a:tab pos="484505" algn="l"/>
              </a:tabLst>
            </a:pP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微服务概览</a:t>
            </a:r>
            <a:endParaRPr sz="3300">
              <a:latin typeface="UKIJ CJK"/>
              <a:cs typeface="UKIJ CJK"/>
            </a:endParaRPr>
          </a:p>
          <a:p>
            <a:pPr marL="483870" indent="-471805">
              <a:lnSpc>
                <a:spcPct val="100000"/>
              </a:lnSpc>
              <a:spcBef>
                <a:spcPts val="1640"/>
              </a:spcBef>
              <a:buSzPct val="124000"/>
              <a:buFont typeface="Arial" panose="020B0604020202020204"/>
              <a:buChar char="•"/>
              <a:tabLst>
                <a:tab pos="482600" algn="l"/>
                <a:tab pos="484505" algn="l"/>
              </a:tabLst>
            </a:pP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微服务设计</a:t>
            </a:r>
            <a:endParaRPr sz="3300">
              <a:latin typeface="UKIJ CJK"/>
              <a:cs typeface="UKIJ CJK"/>
            </a:endParaRPr>
          </a:p>
          <a:p>
            <a:pPr marL="483870" indent="-471805">
              <a:lnSpc>
                <a:spcPct val="100000"/>
              </a:lnSpc>
              <a:spcBef>
                <a:spcPts val="1640"/>
              </a:spcBef>
              <a:buSzPct val="124000"/>
              <a:buChar char="•"/>
              <a:tabLst>
                <a:tab pos="482600" algn="l"/>
                <a:tab pos="484505" algn="l"/>
              </a:tabLst>
            </a:pPr>
            <a:r>
              <a:rPr sz="3300" spc="-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gRPC</a:t>
            </a:r>
            <a:r>
              <a:rPr sz="3300" spc="-4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&amp;</a:t>
            </a:r>
            <a:r>
              <a:rPr sz="3300" spc="-5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55" dirty="0">
                <a:solidFill>
                  <a:srgbClr val="5B9BD5"/>
                </a:solidFill>
                <a:latin typeface="UKIJ CJK"/>
                <a:cs typeface="UKIJ CJK"/>
              </a:rPr>
              <a:t>服务发现</a:t>
            </a:r>
            <a:endParaRPr sz="3300">
              <a:latin typeface="UKIJ CJK"/>
              <a:cs typeface="UKIJ CJK"/>
            </a:endParaRPr>
          </a:p>
          <a:p>
            <a:pPr marL="483870" indent="-471805">
              <a:lnSpc>
                <a:spcPct val="100000"/>
              </a:lnSpc>
              <a:spcBef>
                <a:spcPts val="1660"/>
              </a:spcBef>
              <a:buSzPct val="124000"/>
              <a:buFont typeface="Arial" panose="020B0604020202020204"/>
              <a:buChar char="•"/>
              <a:tabLst>
                <a:tab pos="482600" algn="l"/>
                <a:tab pos="484505" algn="l"/>
              </a:tabLst>
            </a:pP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多集群</a:t>
            </a:r>
            <a:r>
              <a:rPr sz="3300" spc="25" dirty="0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&amp;</a:t>
            </a:r>
            <a:r>
              <a:rPr sz="3300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多租户</a:t>
            </a:r>
            <a:endParaRPr sz="33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383" y="783087"/>
            <a:ext cx="196405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Arial" panose="020B0604020202020204"/>
                <a:cs typeface="Arial" panose="020B0604020202020204"/>
              </a:rPr>
              <a:t>g</a:t>
            </a:r>
            <a:r>
              <a:rPr b="1" dirty="0">
                <a:latin typeface="Arial" panose="020B0604020202020204"/>
                <a:cs typeface="Arial" panose="020B0604020202020204"/>
              </a:rPr>
              <a:t>RPC</a:t>
            </a:r>
            <a:endParaRPr b="1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9488" y="2041269"/>
            <a:ext cx="8910320" cy="8188959"/>
          </a:xfrm>
          <a:prstGeom prst="rect">
            <a:avLst/>
          </a:prstGeom>
        </p:spPr>
        <p:txBody>
          <a:bodyPr vert="horz" wrap="square" lIns="0" tIns="2209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40"/>
              </a:spcBef>
            </a:pPr>
            <a:r>
              <a:rPr sz="3300" i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gRPC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是什么可以用官网的一句话来概括</a:t>
            </a:r>
            <a:endParaRPr sz="3300">
              <a:latin typeface="UKIJ CJK"/>
              <a:cs typeface="UKIJ CJK"/>
            </a:endParaRPr>
          </a:p>
          <a:p>
            <a:pPr marL="12700" marR="440055">
              <a:lnSpc>
                <a:spcPct val="100000"/>
              </a:lnSpc>
              <a:spcBef>
                <a:spcPts val="1640"/>
              </a:spcBef>
            </a:pPr>
            <a:r>
              <a:rPr sz="3300" spc="1019" dirty="0">
                <a:solidFill>
                  <a:srgbClr val="FFFFFF"/>
                </a:solidFill>
                <a:latin typeface="UKIJ CJK"/>
                <a:cs typeface="UKIJ CJK"/>
              </a:rPr>
              <a:t>“</a:t>
            </a:r>
            <a:r>
              <a:rPr sz="3300" i="1" spc="1019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300" i="1" spc="3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i="1" spc="-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high-performance, open-source universal  </a:t>
            </a:r>
            <a:r>
              <a:rPr sz="3300" i="1" spc="-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RPC</a:t>
            </a:r>
            <a:r>
              <a:rPr sz="3300" i="1" spc="-10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i="1" spc="200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framework</a:t>
            </a:r>
            <a:r>
              <a:rPr sz="3300" spc="200" dirty="0">
                <a:solidFill>
                  <a:srgbClr val="FFFFFF"/>
                </a:solidFill>
                <a:latin typeface="UKIJ CJK"/>
                <a:cs typeface="UKIJ CJK"/>
              </a:rPr>
              <a:t>”</a:t>
            </a:r>
            <a:endParaRPr sz="3300">
              <a:latin typeface="UKIJ CJK"/>
              <a:cs typeface="UKIJ CJK"/>
            </a:endParaRPr>
          </a:p>
          <a:p>
            <a:pPr marL="295275" indent="-283210">
              <a:lnSpc>
                <a:spcPct val="100000"/>
              </a:lnSpc>
              <a:spcBef>
                <a:spcPts val="1520"/>
              </a:spcBef>
              <a:buSzPct val="119000"/>
              <a:buFont typeface="Arial" panose="020B0604020202020204"/>
              <a:buChar char="•"/>
              <a:tabLst>
                <a:tab pos="295910" algn="l"/>
              </a:tabLst>
            </a:pP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多语言：语言中立，支持多种语言。</a:t>
            </a:r>
            <a:endParaRPr sz="3100">
              <a:latin typeface="UKIJ CJK"/>
              <a:cs typeface="UKIJ CJK"/>
            </a:endParaRPr>
          </a:p>
          <a:p>
            <a:pPr marL="295275" marR="69215" indent="-283210">
              <a:lnSpc>
                <a:spcPts val="3620"/>
              </a:lnSpc>
              <a:spcBef>
                <a:spcPts val="1690"/>
              </a:spcBef>
              <a:buSzPct val="119000"/>
              <a:buFont typeface="Arial" panose="020B0604020202020204"/>
              <a:buChar char="•"/>
              <a:tabLst>
                <a:tab pos="295910" algn="l"/>
              </a:tabLst>
            </a:pP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轻量级、高性能：序列化支</a:t>
            </a:r>
            <a:r>
              <a:rPr sz="3100" spc="-180" dirty="0">
                <a:solidFill>
                  <a:srgbClr val="5B9BD5"/>
                </a:solidFill>
                <a:latin typeface="UKIJ CJK"/>
                <a:cs typeface="UKIJ CJK"/>
              </a:rPr>
              <a:t>持</a:t>
            </a:r>
            <a:r>
              <a:rPr sz="3100" spc="-20" dirty="0">
                <a:solidFill>
                  <a:srgbClr val="5B9BD5"/>
                </a:solidFill>
                <a:latin typeface="UKIJ CJK"/>
                <a:cs typeface="UKIJ CJK"/>
              </a:rPr>
              <a:t> 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PB(Protocol</a:t>
            </a:r>
            <a:r>
              <a:rPr sz="2950" i="1" spc="-20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i="1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Buffer)</a:t>
            </a:r>
            <a:r>
              <a:rPr sz="3100" spc="-180" dirty="0">
                <a:solidFill>
                  <a:srgbClr val="5B9BD5"/>
                </a:solidFill>
                <a:latin typeface="UKIJ CJK"/>
                <a:cs typeface="UKIJ CJK"/>
              </a:rPr>
              <a:t>和 </a:t>
            </a:r>
            <a:r>
              <a:rPr sz="2950" i="1" spc="-20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JSON</a:t>
            </a:r>
            <a:r>
              <a:rPr sz="3100" spc="-20" dirty="0">
                <a:solidFill>
                  <a:srgbClr val="5B9BD5"/>
                </a:solidFill>
                <a:latin typeface="UKIJ CJK"/>
                <a:cs typeface="UKIJ CJK"/>
              </a:rPr>
              <a:t>，</a:t>
            </a:r>
            <a:r>
              <a:rPr sz="2950" i="1" spc="-20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PB</a:t>
            </a:r>
            <a:r>
              <a:rPr sz="2950" i="1" spc="-2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是一种语言无关的高性能序列化框架。</a:t>
            </a:r>
            <a:endParaRPr sz="3100">
              <a:latin typeface="UKIJ CJK"/>
              <a:cs typeface="UKIJ CJK"/>
            </a:endParaRPr>
          </a:p>
          <a:p>
            <a:pPr marL="295275" indent="-283210">
              <a:lnSpc>
                <a:spcPct val="100000"/>
              </a:lnSpc>
              <a:spcBef>
                <a:spcPts val="1360"/>
              </a:spcBef>
              <a:buSzPct val="119000"/>
              <a:buFont typeface="Arial" panose="020B0604020202020204"/>
              <a:buChar char="•"/>
              <a:tabLst>
                <a:tab pos="295910" algn="l"/>
              </a:tabLst>
            </a:pP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可插拔</a:t>
            </a:r>
            <a:endParaRPr sz="3100">
              <a:latin typeface="UKIJ CJK"/>
              <a:cs typeface="UKIJ CJK"/>
            </a:endParaRPr>
          </a:p>
          <a:p>
            <a:pPr marL="295275" marR="284480" indent="-283210" algn="just">
              <a:lnSpc>
                <a:spcPts val="3540"/>
              </a:lnSpc>
              <a:spcBef>
                <a:spcPts val="1750"/>
              </a:spcBef>
              <a:buSzPct val="125000"/>
              <a:buFont typeface="Arial" panose="020B0604020202020204"/>
              <a:buChar char="•"/>
              <a:tabLst>
                <a:tab pos="295910" algn="l"/>
              </a:tabLst>
            </a:pPr>
            <a:r>
              <a:rPr sz="2950" i="1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IDL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：基于文件定义服务，通过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950" i="1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oto3</a:t>
            </a:r>
            <a:r>
              <a:rPr sz="3100" spc="-170" dirty="0">
                <a:solidFill>
                  <a:srgbClr val="5B9BD5"/>
                </a:solidFill>
                <a:latin typeface="UKIJ CJK"/>
                <a:cs typeface="UKIJ CJK"/>
              </a:rPr>
              <a:t>工具生成指定 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语言的数据结构、服务端接口以及客户</a:t>
            </a:r>
            <a:r>
              <a:rPr sz="3100" spc="-180" dirty="0">
                <a:solidFill>
                  <a:srgbClr val="5B9BD5"/>
                </a:solidFill>
                <a:latin typeface="UKIJ CJK"/>
                <a:cs typeface="UKIJ CJK"/>
              </a:rPr>
              <a:t>端</a:t>
            </a:r>
            <a:r>
              <a:rPr sz="3100" spc="-5" dirty="0">
                <a:solidFill>
                  <a:srgbClr val="5B9BD5"/>
                </a:solidFill>
                <a:latin typeface="UKIJ CJK"/>
                <a:cs typeface="UKIJ CJK"/>
              </a:rPr>
              <a:t> </a:t>
            </a:r>
            <a:r>
              <a:rPr sz="2950" i="1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Stub</a:t>
            </a:r>
            <a:r>
              <a:rPr sz="3100" spc="-180" dirty="0">
                <a:solidFill>
                  <a:srgbClr val="5B9BD5"/>
                </a:solidFill>
                <a:latin typeface="UKIJ CJK"/>
                <a:cs typeface="UKIJ CJK"/>
              </a:rPr>
              <a:t>。</a:t>
            </a:r>
            <a:endParaRPr sz="3100">
              <a:latin typeface="UKIJ CJK"/>
              <a:cs typeface="UKIJ CJK"/>
            </a:endParaRPr>
          </a:p>
          <a:p>
            <a:pPr marL="295275" indent="-283210" algn="just">
              <a:lnSpc>
                <a:spcPct val="100000"/>
              </a:lnSpc>
              <a:spcBef>
                <a:spcPts val="1400"/>
              </a:spcBef>
              <a:buSzPct val="119000"/>
              <a:buFont typeface="Arial" panose="020B0604020202020204"/>
              <a:buChar char="•"/>
              <a:tabLst>
                <a:tab pos="295910" algn="l"/>
              </a:tabLst>
            </a:pP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设计理念</a:t>
            </a:r>
            <a:endParaRPr sz="3100">
              <a:latin typeface="UKIJ CJK"/>
              <a:cs typeface="UKIJ CJK"/>
            </a:endParaRPr>
          </a:p>
          <a:p>
            <a:pPr marL="295275" marR="5080" indent="-283210" algn="just">
              <a:lnSpc>
                <a:spcPct val="95000"/>
              </a:lnSpc>
              <a:spcBef>
                <a:spcPts val="1715"/>
              </a:spcBef>
              <a:buSzPct val="119000"/>
              <a:buFont typeface="Arial" panose="020B0604020202020204"/>
              <a:buChar char="•"/>
              <a:tabLst>
                <a:tab pos="295910" algn="l"/>
              </a:tabLst>
            </a:pP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移动端：基于标准的</a:t>
            </a:r>
            <a:r>
              <a:rPr sz="2950" i="1" spc="10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HTTP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3100" spc="-175" dirty="0">
                <a:solidFill>
                  <a:srgbClr val="5B9BD5"/>
                </a:solidFill>
                <a:latin typeface="UKIJ CJK"/>
                <a:cs typeface="UKIJ CJK"/>
              </a:rPr>
              <a:t>设计，支持双向流、消息 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头压缩、单</a:t>
            </a:r>
            <a:r>
              <a:rPr sz="2950" i="1" spc="10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TCP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的多路复用、服务端推送等特性，这 些特性使</a:t>
            </a:r>
            <a:r>
              <a:rPr sz="3100" spc="-180" dirty="0">
                <a:solidFill>
                  <a:srgbClr val="5B9BD5"/>
                </a:solidFill>
                <a:latin typeface="UKIJ CJK"/>
                <a:cs typeface="UKIJ CJK"/>
              </a:rPr>
              <a:t>得</a:t>
            </a:r>
            <a:r>
              <a:rPr sz="3100" spc="-35" dirty="0">
                <a:solidFill>
                  <a:srgbClr val="5B9BD5"/>
                </a:solidFill>
                <a:latin typeface="UKIJ CJK"/>
                <a:cs typeface="UKIJ CJK"/>
              </a:rPr>
              <a:t> 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gRPC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在移动端设备上更加省电和节省网 络流量。</a:t>
            </a:r>
            <a:endParaRPr sz="31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41548" y="3242309"/>
            <a:ext cx="8840568" cy="57987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383" y="783087"/>
            <a:ext cx="196405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Arial" panose="020B0604020202020204"/>
                <a:cs typeface="Arial" panose="020B0604020202020204"/>
              </a:rPr>
              <a:t>g</a:t>
            </a:r>
            <a:r>
              <a:rPr b="1" dirty="0">
                <a:latin typeface="Arial" panose="020B0604020202020204"/>
                <a:cs typeface="Arial" panose="020B0604020202020204"/>
              </a:rPr>
              <a:t>RPC</a:t>
            </a:r>
            <a:endParaRPr b="1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47825" y="2252287"/>
            <a:ext cx="8519635" cy="726993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59488" y="2227837"/>
            <a:ext cx="12371705" cy="901573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5275" marR="3549015" indent="-283210">
              <a:lnSpc>
                <a:spcPts val="3560"/>
              </a:lnSpc>
              <a:spcBef>
                <a:spcPts val="385"/>
              </a:spcBef>
              <a:buSzPct val="119000"/>
              <a:buFont typeface="Arial" panose="020B0604020202020204"/>
              <a:buChar char="•"/>
              <a:tabLst>
                <a:tab pos="295910" algn="l"/>
              </a:tabLst>
            </a:pPr>
            <a:r>
              <a:rPr sz="3100" spc="-180" dirty="0">
                <a:solidFill>
                  <a:srgbClr val="5B9BD5"/>
                </a:solidFill>
                <a:latin typeface="UKIJ CJK"/>
                <a:cs typeface="UKIJ CJK"/>
              </a:rPr>
              <a:t>服务而非对象、消息而非引用：促进微服务的系统间 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粗粒度消息交互设计理念。</a:t>
            </a:r>
            <a:endParaRPr sz="3100">
              <a:latin typeface="UKIJ CJK"/>
              <a:cs typeface="UKIJ CJK"/>
            </a:endParaRPr>
          </a:p>
          <a:p>
            <a:pPr marL="295275" marR="3498850" indent="-283210">
              <a:lnSpc>
                <a:spcPts val="3620"/>
              </a:lnSpc>
              <a:spcBef>
                <a:spcPts val="1580"/>
              </a:spcBef>
              <a:buSzPct val="119000"/>
              <a:buFont typeface="Arial" panose="020B0604020202020204"/>
              <a:buChar char="•"/>
              <a:tabLst>
                <a:tab pos="295910" algn="l"/>
              </a:tabLst>
            </a:pP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负载无关的：不同的服务需要使用不同的消息类型和 编码，例如</a:t>
            </a:r>
            <a:r>
              <a:rPr sz="2950" i="1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protocol</a:t>
            </a:r>
            <a:r>
              <a:rPr sz="2950" i="1" spc="10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i="1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buffers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、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JSON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、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XML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和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Thrift</a:t>
            </a:r>
            <a:r>
              <a:rPr sz="3100" spc="-180" dirty="0">
                <a:solidFill>
                  <a:srgbClr val="5B9BD5"/>
                </a:solidFill>
                <a:latin typeface="UKIJ CJK"/>
                <a:cs typeface="UKIJ CJK"/>
              </a:rPr>
              <a:t>。</a:t>
            </a:r>
            <a:endParaRPr sz="3100">
              <a:latin typeface="UKIJ CJK"/>
              <a:cs typeface="UKIJ CJK"/>
            </a:endParaRPr>
          </a:p>
          <a:p>
            <a:pPr marL="295275" indent="-283210">
              <a:lnSpc>
                <a:spcPct val="100000"/>
              </a:lnSpc>
              <a:spcBef>
                <a:spcPts val="1380"/>
              </a:spcBef>
              <a:buSzPct val="119000"/>
              <a:buFont typeface="Arial" panose="020B0604020202020204"/>
              <a:buChar char="•"/>
              <a:tabLst>
                <a:tab pos="295910" algn="l"/>
              </a:tabLst>
            </a:pP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流</a:t>
            </a:r>
            <a:r>
              <a:rPr sz="3100" spc="-15" dirty="0">
                <a:solidFill>
                  <a:srgbClr val="5B9BD5"/>
                </a:solidFill>
                <a:latin typeface="UKIJ CJK"/>
                <a:cs typeface="UKIJ CJK"/>
              </a:rPr>
              <a:t>：</a:t>
            </a:r>
            <a:r>
              <a:rPr sz="2950" i="1" spc="-1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Streaming</a:t>
            </a:r>
            <a:r>
              <a:rPr sz="2950" i="1" spc="-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i="1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API</a:t>
            </a:r>
            <a:r>
              <a:rPr sz="3100" spc="-180" dirty="0">
                <a:solidFill>
                  <a:srgbClr val="5B9BD5"/>
                </a:solidFill>
                <a:latin typeface="UKIJ CJK"/>
                <a:cs typeface="UKIJ CJK"/>
              </a:rPr>
              <a:t>。</a:t>
            </a:r>
            <a:endParaRPr sz="3100">
              <a:latin typeface="UKIJ CJK"/>
              <a:cs typeface="UKIJ CJK"/>
            </a:endParaRPr>
          </a:p>
          <a:p>
            <a:pPr marL="295275" marR="3549015" indent="-283210">
              <a:lnSpc>
                <a:spcPts val="3560"/>
              </a:lnSpc>
              <a:spcBef>
                <a:spcPts val="1715"/>
              </a:spcBef>
              <a:buSzPct val="119000"/>
              <a:buFont typeface="Arial" panose="020B0604020202020204"/>
              <a:buChar char="•"/>
              <a:tabLst>
                <a:tab pos="295910" algn="l"/>
              </a:tabLst>
            </a:pPr>
            <a:r>
              <a:rPr sz="3100" spc="-180" dirty="0">
                <a:solidFill>
                  <a:srgbClr val="5B9BD5"/>
                </a:solidFill>
                <a:latin typeface="UKIJ CJK"/>
                <a:cs typeface="UKIJ CJK"/>
              </a:rPr>
              <a:t>阻塞式和非阻塞式：支持异步和同步处理在客户端和 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服务端间交互的消息序列。</a:t>
            </a:r>
            <a:endParaRPr sz="3100">
              <a:latin typeface="UKIJ CJK"/>
              <a:cs typeface="UKIJ CJK"/>
            </a:endParaRPr>
          </a:p>
          <a:p>
            <a:pPr marL="295275" marR="3549015" indent="-283210">
              <a:lnSpc>
                <a:spcPts val="3620"/>
              </a:lnSpc>
              <a:spcBef>
                <a:spcPts val="1580"/>
              </a:spcBef>
              <a:buSzPct val="119000"/>
              <a:buFont typeface="Arial" panose="020B0604020202020204"/>
              <a:buChar char="•"/>
              <a:tabLst>
                <a:tab pos="295910" algn="l"/>
              </a:tabLst>
            </a:pPr>
            <a:r>
              <a:rPr sz="3100" spc="-180" dirty="0">
                <a:solidFill>
                  <a:srgbClr val="5B9BD5"/>
                </a:solidFill>
                <a:latin typeface="UKIJ CJK"/>
                <a:cs typeface="UKIJ CJK"/>
              </a:rPr>
              <a:t>元数据交换：常见的横切关注点，如认证或跟踪，依 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赖数据交换。</a:t>
            </a:r>
            <a:endParaRPr sz="3100">
              <a:latin typeface="UKIJ CJK"/>
              <a:cs typeface="UKIJ CJK"/>
            </a:endParaRPr>
          </a:p>
          <a:p>
            <a:pPr marL="295275" marR="3681730" indent="-283210">
              <a:lnSpc>
                <a:spcPts val="3540"/>
              </a:lnSpc>
              <a:spcBef>
                <a:spcPts val="1650"/>
              </a:spcBef>
              <a:buSzPct val="119000"/>
              <a:buFont typeface="Arial" panose="020B0604020202020204"/>
              <a:buChar char="•"/>
              <a:tabLst>
                <a:tab pos="295910" algn="l"/>
              </a:tabLst>
            </a:pP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标准化状态码：客户端通常以有限的方式响应</a:t>
            </a:r>
            <a:r>
              <a:rPr sz="2950" i="1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API</a:t>
            </a:r>
            <a:r>
              <a:rPr sz="3100" spc="-114" dirty="0">
                <a:solidFill>
                  <a:srgbClr val="5B9BD5"/>
                </a:solidFill>
                <a:latin typeface="UKIJ CJK"/>
                <a:cs typeface="UKIJ CJK"/>
              </a:rPr>
              <a:t>调 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用返回的错误。</a:t>
            </a:r>
            <a:endParaRPr sz="31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3100" spc="-185" dirty="0">
                <a:solidFill>
                  <a:srgbClr val="ED7D31"/>
                </a:solidFill>
                <a:latin typeface="UKIJ CJK"/>
                <a:cs typeface="UKIJ CJK"/>
              </a:rPr>
              <a:t>不要过早关注性能问题，先标准化。</a:t>
            </a:r>
            <a:endParaRPr sz="3100">
              <a:latin typeface="UKIJ CJK"/>
              <a:cs typeface="UKIJ CJK"/>
            </a:endParaRPr>
          </a:p>
          <a:p>
            <a:pPr marL="4180205">
              <a:lnSpc>
                <a:spcPct val="100000"/>
              </a:lnSpc>
              <a:spcBef>
                <a:spcPts val="3815"/>
              </a:spcBef>
            </a:pPr>
            <a:r>
              <a:rPr sz="245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protoc </a:t>
            </a:r>
            <a:r>
              <a:rPr sz="245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--go_out=. </a:t>
            </a:r>
            <a:r>
              <a:rPr sz="245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--go_opt=paths=source_relative</a:t>
            </a:r>
            <a:r>
              <a:rPr sz="245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b="1" spc="2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\</a:t>
            </a:r>
            <a:endParaRPr sz="2450">
              <a:latin typeface="Arial" panose="020B0604020202020204"/>
              <a:cs typeface="Arial" panose="020B0604020202020204"/>
            </a:endParaRPr>
          </a:p>
          <a:p>
            <a:pPr marL="6148070" marR="5080" indent="-2069465">
              <a:lnSpc>
                <a:spcPts val="2970"/>
              </a:lnSpc>
              <a:spcBef>
                <a:spcPts val="105"/>
              </a:spcBef>
            </a:pPr>
            <a:r>
              <a:rPr sz="2450" b="1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--go-grpc_out=. </a:t>
            </a:r>
            <a:r>
              <a:rPr sz="245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--go-grpc_opt=paths=source_relative </a:t>
            </a:r>
            <a:r>
              <a:rPr sz="2450" b="1" spc="2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\  </a:t>
            </a:r>
            <a:r>
              <a:rPr sz="245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helloworld/helloworld.proto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383" y="783087"/>
            <a:ext cx="691197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 panose="020B0604020202020204"/>
                <a:cs typeface="Arial" panose="020B0604020202020204"/>
              </a:rPr>
              <a:t>gRPC -</a:t>
            </a:r>
            <a:r>
              <a:rPr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b="1" dirty="0">
                <a:latin typeface="Arial" panose="020B0604020202020204"/>
                <a:cs typeface="Arial" panose="020B0604020202020204"/>
              </a:rPr>
              <a:t>HealthCheck</a:t>
            </a:r>
            <a:endParaRPr b="1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9488" y="2249848"/>
            <a:ext cx="9178290" cy="4462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90525" algn="just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gRPC</a:t>
            </a:r>
            <a:r>
              <a:rPr sz="3300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有一个标准的健康检测协议，在</a:t>
            </a:r>
            <a:r>
              <a:rPr sz="3300" spc="20" dirty="0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gRPC</a:t>
            </a:r>
            <a:r>
              <a:rPr sz="3300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的 所有语言实现中基本都提供了生成代码和用于设 置运行状态的功能。</a:t>
            </a:r>
            <a:endParaRPr sz="3300">
              <a:latin typeface="UKIJ CJK"/>
              <a:cs typeface="UKIJ CJK"/>
            </a:endParaRPr>
          </a:p>
          <a:p>
            <a:pPr marL="12700" marR="5080">
              <a:lnSpc>
                <a:spcPct val="96000"/>
              </a:lnSpc>
              <a:spcBef>
                <a:spcPts val="1680"/>
              </a:spcBef>
            </a:pP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主动健康检</a:t>
            </a:r>
            <a:r>
              <a:rPr sz="3100" spc="-180" dirty="0">
                <a:solidFill>
                  <a:srgbClr val="5B9BD5"/>
                </a:solidFill>
                <a:latin typeface="UKIJ CJK"/>
                <a:cs typeface="UKIJ CJK"/>
              </a:rPr>
              <a:t>查</a:t>
            </a:r>
            <a:r>
              <a:rPr sz="3100" spc="-5" dirty="0">
                <a:solidFill>
                  <a:srgbClr val="5B9BD5"/>
                </a:solidFill>
                <a:latin typeface="UKIJ CJK"/>
                <a:cs typeface="UKIJ CJK"/>
              </a:rPr>
              <a:t> </a:t>
            </a:r>
            <a:r>
              <a:rPr sz="2950" i="1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health</a:t>
            </a:r>
            <a:r>
              <a:rPr sz="2950" i="1" spc="-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i="1" spc="-30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check</a:t>
            </a:r>
            <a:r>
              <a:rPr sz="3100" spc="-30" dirty="0">
                <a:solidFill>
                  <a:srgbClr val="5B9BD5"/>
                </a:solidFill>
                <a:latin typeface="UKIJ CJK"/>
                <a:cs typeface="UKIJ CJK"/>
              </a:rPr>
              <a:t>，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可以在服务提供者服务不 稳定时，被消费者所感知，临时从负载均衡中摘除，减 少错误请求。当服务提供者重新稳定后</a:t>
            </a:r>
            <a:r>
              <a:rPr sz="3100" spc="-25" dirty="0">
                <a:solidFill>
                  <a:srgbClr val="5B9BD5"/>
                </a:solidFill>
                <a:latin typeface="UKIJ CJK"/>
                <a:cs typeface="UKIJ CJK"/>
              </a:rPr>
              <a:t>，</a:t>
            </a:r>
            <a:r>
              <a:rPr sz="2950" i="1" spc="-2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health</a:t>
            </a:r>
            <a:r>
              <a:rPr sz="2950" i="1" spc="-1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check  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成功，重新加入到消费者的负载均衡，恢复请求。 </a:t>
            </a:r>
            <a:r>
              <a:rPr sz="2950" i="1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health</a:t>
            </a:r>
            <a:r>
              <a:rPr sz="2950" i="1" spc="-30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 check</a:t>
            </a:r>
            <a:r>
              <a:rPr sz="3100" spc="-30" dirty="0">
                <a:solidFill>
                  <a:srgbClr val="5B9BD5"/>
                </a:solidFill>
                <a:latin typeface="UKIJ CJK"/>
                <a:cs typeface="UKIJ CJK"/>
              </a:rPr>
              <a:t>，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同样也被用于外挂方式的容器健康检测，  或者流量检测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(k8s</a:t>
            </a:r>
            <a:r>
              <a:rPr sz="2950" i="1" spc="-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liveness</a:t>
            </a:r>
            <a:r>
              <a:rPr sz="2950" i="1" spc="-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i="1" spc="10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&amp;</a:t>
            </a:r>
            <a:r>
              <a:rPr sz="2950" i="1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readiness)</a:t>
            </a:r>
            <a:r>
              <a:rPr sz="3100" spc="-180" dirty="0">
                <a:solidFill>
                  <a:srgbClr val="5B9BD5"/>
                </a:solidFill>
                <a:latin typeface="UKIJ CJK"/>
                <a:cs typeface="UKIJ CJK"/>
              </a:rPr>
              <a:t>。</a:t>
            </a:r>
            <a:endParaRPr sz="31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488" y="8208200"/>
            <a:ext cx="167513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平滑发布</a:t>
            </a:r>
            <a:endParaRPr sz="3300">
              <a:latin typeface="UKIJ CJK"/>
              <a:cs typeface="UKIJ CJ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04365" y="2726095"/>
            <a:ext cx="8362572" cy="628253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82071" y="6878848"/>
            <a:ext cx="5004036" cy="4350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57031" y="237134"/>
            <a:ext cx="4916478" cy="129161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59383" y="783087"/>
            <a:ext cx="6960234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b="0" spc="-90" dirty="0">
                <a:solidFill>
                  <a:srgbClr val="17B2E9"/>
                </a:solidFill>
                <a:latin typeface="Noto Sans CJK JP Medium"/>
                <a:cs typeface="Noto Sans CJK JP Medium"/>
              </a:rPr>
              <a:t>服务发</a:t>
            </a:r>
            <a:r>
              <a:rPr sz="5600" b="0" spc="-85" dirty="0">
                <a:solidFill>
                  <a:srgbClr val="17B2E9"/>
                </a:solidFill>
                <a:latin typeface="Noto Sans CJK JP Medium"/>
                <a:cs typeface="Noto Sans CJK JP Medium"/>
              </a:rPr>
              <a:t>现</a:t>
            </a:r>
            <a:r>
              <a:rPr sz="5600" b="0" spc="250" dirty="0">
                <a:solidFill>
                  <a:srgbClr val="17B2E9"/>
                </a:solidFill>
                <a:latin typeface="Noto Sans CJK JP Medium"/>
                <a:cs typeface="Noto Sans CJK JP Medium"/>
              </a:rPr>
              <a:t> </a:t>
            </a:r>
            <a:r>
              <a:rPr sz="5600" b="1" dirty="0">
                <a:solidFill>
                  <a:srgbClr val="17B2E9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5600" b="1" spc="-45" dirty="0">
                <a:solidFill>
                  <a:srgbClr val="17B2E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600" b="0" spc="-90" dirty="0">
                <a:solidFill>
                  <a:srgbClr val="17B2E9"/>
                </a:solidFill>
                <a:latin typeface="Noto Sans CJK JP Medium"/>
                <a:cs typeface="Noto Sans CJK JP Medium"/>
              </a:rPr>
              <a:t>客户端发现</a:t>
            </a:r>
            <a:endParaRPr sz="56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488" y="2249848"/>
            <a:ext cx="16930370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一个服务实例被启动时，它的网络地址会被写到注册表上；当服务实例终止时，再从注册表中 删除；这个服务实例的注册表通过心跳机制动态刷新；客户端使用一个负载均衡算法，去选择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一个可用的服务实例，来响应这个请求。</a:t>
            </a:r>
            <a:endParaRPr sz="3300">
              <a:latin typeface="UKIJ CJK"/>
              <a:cs typeface="UKIJ CJ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00955" y="4150659"/>
            <a:ext cx="14101141" cy="68264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57031" y="237134"/>
            <a:ext cx="4916478" cy="129161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59383" y="783087"/>
            <a:ext cx="6960234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b="0" spc="-90" dirty="0">
                <a:solidFill>
                  <a:srgbClr val="17B2E9"/>
                </a:solidFill>
                <a:latin typeface="Noto Sans CJK JP Medium"/>
                <a:cs typeface="Noto Sans CJK JP Medium"/>
              </a:rPr>
              <a:t>服务发</a:t>
            </a:r>
            <a:r>
              <a:rPr sz="5600" b="0" spc="-85" dirty="0">
                <a:solidFill>
                  <a:srgbClr val="17B2E9"/>
                </a:solidFill>
                <a:latin typeface="Noto Sans CJK JP Medium"/>
                <a:cs typeface="Noto Sans CJK JP Medium"/>
              </a:rPr>
              <a:t>现</a:t>
            </a:r>
            <a:r>
              <a:rPr sz="5600" b="0" spc="250" dirty="0">
                <a:solidFill>
                  <a:srgbClr val="17B2E9"/>
                </a:solidFill>
                <a:latin typeface="Noto Sans CJK JP Medium"/>
                <a:cs typeface="Noto Sans CJK JP Medium"/>
              </a:rPr>
              <a:t> </a:t>
            </a:r>
            <a:r>
              <a:rPr sz="5600" b="1" dirty="0">
                <a:solidFill>
                  <a:srgbClr val="17B2E9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5600" b="1" spc="-45" dirty="0">
                <a:solidFill>
                  <a:srgbClr val="17B2E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600" b="0" spc="-90" dirty="0">
                <a:solidFill>
                  <a:srgbClr val="17B2E9"/>
                </a:solidFill>
                <a:latin typeface="Noto Sans CJK JP Medium"/>
                <a:cs typeface="Noto Sans CJK JP Medium"/>
              </a:rPr>
              <a:t>服务端发现</a:t>
            </a:r>
            <a:endParaRPr sz="56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488" y="2249848"/>
            <a:ext cx="16930370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客户端通过负载均衡器向一个服务发送请求，这个负载均衡器会查询服务注册表，并将请求路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由到可用的服务实例上。服务实例在服务注册表上被注册和注</a:t>
            </a:r>
            <a:r>
              <a:rPr sz="3300" spc="-60" dirty="0">
                <a:solidFill>
                  <a:srgbClr val="FFFFFF"/>
                </a:solidFill>
                <a:latin typeface="UKIJ CJK"/>
                <a:cs typeface="UKIJ CJK"/>
              </a:rPr>
              <a:t>销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(Consul</a:t>
            </a:r>
            <a:r>
              <a:rPr sz="33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Template+Nginx</a:t>
            </a:r>
            <a:r>
              <a:rPr sz="3300" spc="-10" dirty="0">
                <a:solidFill>
                  <a:srgbClr val="FFFFFF"/>
                </a:solidFill>
                <a:latin typeface="UKIJ CJK"/>
                <a:cs typeface="UKIJ CJK"/>
              </a:rPr>
              <a:t>，  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kubernetes+etcd)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。</a:t>
            </a:r>
            <a:endParaRPr sz="3300">
              <a:latin typeface="UKIJ CJK"/>
              <a:cs typeface="UKIJ CJ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29236" y="4133381"/>
            <a:ext cx="14644056" cy="6694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383" y="783087"/>
            <a:ext cx="282702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服务发现</a:t>
            </a:r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2059488" y="2050929"/>
            <a:ext cx="8174355" cy="7571105"/>
          </a:xfrm>
          <a:prstGeom prst="rect">
            <a:avLst/>
          </a:prstGeom>
        </p:spPr>
        <p:txBody>
          <a:bodyPr vert="horz" wrap="square" lIns="0" tIns="211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65"/>
              </a:spcBef>
            </a:pP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客户端发现：</a:t>
            </a:r>
            <a:endParaRPr sz="3300">
              <a:latin typeface="UKIJ CJK"/>
              <a:cs typeface="UKIJ CJK"/>
            </a:endParaRPr>
          </a:p>
          <a:p>
            <a:pPr marL="12700" marR="13970">
              <a:lnSpc>
                <a:spcPct val="96000"/>
              </a:lnSpc>
              <a:spcBef>
                <a:spcPts val="1660"/>
              </a:spcBef>
            </a:pP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直连，比服务端服务发现少一次网络跳转，  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Consumer</a:t>
            </a:r>
            <a:r>
              <a:rPr sz="2950" i="1" spc="-60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需要内置特定的服务发现客户端和发现 逻辑。</a:t>
            </a:r>
            <a:endParaRPr sz="31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5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服务端发现：</a:t>
            </a:r>
            <a:endParaRPr sz="3300">
              <a:latin typeface="UKIJ CJK"/>
              <a:cs typeface="UKIJ CJK"/>
            </a:endParaRPr>
          </a:p>
          <a:p>
            <a:pPr marL="12700" marR="5080" algn="just">
              <a:lnSpc>
                <a:spcPct val="95000"/>
              </a:lnSpc>
              <a:spcBef>
                <a:spcPts val="1755"/>
              </a:spcBef>
            </a:pP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Consumer</a:t>
            </a:r>
            <a:r>
              <a:rPr sz="2950" i="1" spc="-5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无需关注服务发现具体细节，只需知道 服务</a:t>
            </a:r>
            <a:r>
              <a:rPr sz="3100" spc="-180" dirty="0">
                <a:solidFill>
                  <a:srgbClr val="5B9BD5"/>
                </a:solidFill>
                <a:latin typeface="UKIJ CJK"/>
                <a:cs typeface="UKIJ CJK"/>
              </a:rPr>
              <a:t>的</a:t>
            </a:r>
            <a:r>
              <a:rPr sz="3100" spc="-25" dirty="0">
                <a:solidFill>
                  <a:srgbClr val="5B9BD5"/>
                </a:solidFill>
                <a:latin typeface="UKIJ CJK"/>
                <a:cs typeface="UKIJ CJK"/>
              </a:rPr>
              <a:t> </a:t>
            </a:r>
            <a:r>
              <a:rPr sz="2950" i="1" spc="10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DNS</a:t>
            </a:r>
            <a:r>
              <a:rPr sz="2950" i="1" spc="-2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域名即可，支持异构语言开发，需要 </a:t>
            </a:r>
            <a:r>
              <a:rPr sz="3100" spc="-180" dirty="0">
                <a:solidFill>
                  <a:srgbClr val="5B9BD5"/>
                </a:solidFill>
                <a:latin typeface="UKIJ CJK"/>
                <a:cs typeface="UKIJ CJK"/>
              </a:rPr>
              <a:t>基础设施支撑，多了一次网络跳转，可能有性能损 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失。</a:t>
            </a:r>
            <a:endParaRPr sz="31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950">
              <a:latin typeface="UKIJ CJK"/>
              <a:cs typeface="UKIJ CJK"/>
            </a:endParaRPr>
          </a:p>
          <a:p>
            <a:pPr marL="12700" marR="5080">
              <a:lnSpc>
                <a:spcPts val="3620"/>
              </a:lnSpc>
            </a:pPr>
            <a:r>
              <a:rPr sz="3100" spc="-180" dirty="0">
                <a:solidFill>
                  <a:srgbClr val="ED7D31"/>
                </a:solidFill>
                <a:latin typeface="UKIJ CJK"/>
                <a:cs typeface="UKIJ CJK"/>
              </a:rPr>
              <a:t>微服务的核心是去中心化，我们使用客户端发现模 </a:t>
            </a:r>
            <a:r>
              <a:rPr sz="3100" spc="-185" dirty="0">
                <a:solidFill>
                  <a:srgbClr val="ED7D31"/>
                </a:solidFill>
                <a:latin typeface="UKIJ CJK"/>
                <a:cs typeface="UKIJ CJK"/>
              </a:rPr>
              <a:t>式。</a:t>
            </a:r>
            <a:endParaRPr sz="31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334512" y="2858551"/>
            <a:ext cx="9712311" cy="582702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383" y="783087"/>
            <a:ext cx="282702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服务发现</a:t>
            </a:r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2059488" y="2249011"/>
            <a:ext cx="8333105" cy="678180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65"/>
              </a:spcBef>
            </a:pPr>
            <a:r>
              <a:rPr sz="2950" spc="-35" dirty="0">
                <a:solidFill>
                  <a:srgbClr val="FFFFFF"/>
                </a:solidFill>
                <a:latin typeface="UKIJ CJK"/>
                <a:cs typeface="UKIJ CJK"/>
              </a:rPr>
              <a:t>早期我们使用最熟悉</a:t>
            </a:r>
            <a:r>
              <a:rPr sz="2950" spc="-30" dirty="0">
                <a:solidFill>
                  <a:srgbClr val="FFFFFF"/>
                </a:solidFill>
                <a:latin typeface="UKIJ CJK"/>
                <a:cs typeface="UKIJ CJK"/>
              </a:rPr>
              <a:t>的</a:t>
            </a:r>
            <a:r>
              <a:rPr sz="2950" spc="5" dirty="0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sz="295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Zookeeper</a:t>
            </a:r>
            <a:r>
              <a:rPr sz="2950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spc="-35" dirty="0">
                <a:solidFill>
                  <a:srgbClr val="FFFFFF"/>
                </a:solidFill>
                <a:latin typeface="UKIJ CJK"/>
                <a:cs typeface="UKIJ CJK"/>
              </a:rPr>
              <a:t>作为服务发现，  但是实际场景是海量服务发现和注册，服务状态可 以弱一致</a:t>
            </a:r>
            <a:r>
              <a:rPr sz="295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95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spc="-35" dirty="0">
                <a:solidFill>
                  <a:srgbClr val="FFFFFF"/>
                </a:solidFill>
                <a:latin typeface="UKIJ CJK"/>
                <a:cs typeface="UKIJ CJK"/>
              </a:rPr>
              <a:t>需要的</a:t>
            </a:r>
            <a:r>
              <a:rPr sz="2950" spc="-30" dirty="0">
                <a:solidFill>
                  <a:srgbClr val="FFFFFF"/>
                </a:solidFill>
                <a:latin typeface="UKIJ CJK"/>
                <a:cs typeface="UKIJ CJK"/>
              </a:rPr>
              <a:t>是</a:t>
            </a:r>
            <a:r>
              <a:rPr sz="2950" spc="45" dirty="0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sz="295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</a:t>
            </a:r>
            <a:r>
              <a:rPr sz="295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spc="-35" dirty="0">
                <a:solidFill>
                  <a:srgbClr val="FFFFFF"/>
                </a:solidFill>
                <a:latin typeface="UKIJ CJK"/>
                <a:cs typeface="UKIJ CJK"/>
              </a:rPr>
              <a:t>系统</a:t>
            </a:r>
            <a:r>
              <a:rPr sz="2950" spc="-30" dirty="0">
                <a:solidFill>
                  <a:srgbClr val="FFFFFF"/>
                </a:solidFill>
                <a:latin typeface="UKIJ CJK"/>
                <a:cs typeface="UKIJ CJK"/>
              </a:rPr>
              <a:t>。</a:t>
            </a:r>
            <a:endParaRPr sz="2950">
              <a:latin typeface="UKIJ CJK"/>
              <a:cs typeface="UKIJ CJK"/>
            </a:endParaRPr>
          </a:p>
          <a:p>
            <a:pPr marL="295275" marR="233680" indent="-283210">
              <a:lnSpc>
                <a:spcPts val="3130"/>
              </a:lnSpc>
              <a:spcBef>
                <a:spcPts val="1770"/>
              </a:spcBef>
              <a:buSzPct val="120000"/>
              <a:buFont typeface="Arial" panose="020B0604020202020204"/>
              <a:buChar char="•"/>
              <a:tabLst>
                <a:tab pos="295910" algn="l"/>
              </a:tabLst>
            </a:pPr>
            <a:r>
              <a:rPr sz="2750" spc="-155" dirty="0">
                <a:solidFill>
                  <a:srgbClr val="5B9BD5"/>
                </a:solidFill>
                <a:latin typeface="UKIJ CJK"/>
                <a:cs typeface="UKIJ CJK"/>
              </a:rPr>
              <a:t>分布式协调服务</a:t>
            </a:r>
            <a:r>
              <a:rPr sz="260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750" spc="-155" dirty="0">
                <a:solidFill>
                  <a:srgbClr val="5B9BD5"/>
                </a:solidFill>
                <a:latin typeface="UKIJ CJK"/>
                <a:cs typeface="UKIJ CJK"/>
              </a:rPr>
              <a:t>要求任何时刻对</a:t>
            </a:r>
            <a:r>
              <a:rPr sz="2750" spc="-50" dirty="0">
                <a:solidFill>
                  <a:srgbClr val="5B9BD5"/>
                </a:solidFill>
                <a:latin typeface="UKIJ CJK"/>
                <a:cs typeface="UKIJ CJK"/>
              </a:rPr>
              <a:t> </a:t>
            </a:r>
            <a:r>
              <a:rPr sz="2600" i="1" spc="1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ZooKeeper</a:t>
            </a:r>
            <a:r>
              <a:rPr sz="2750" spc="-155" dirty="0">
                <a:solidFill>
                  <a:srgbClr val="5B9BD5"/>
                </a:solidFill>
                <a:latin typeface="UKIJ CJK"/>
                <a:cs typeface="UKIJ CJK"/>
              </a:rPr>
              <a:t>的访问请 求能得到一致的数据，从而牺牲可用性</a:t>
            </a:r>
            <a:r>
              <a:rPr sz="260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750" spc="-155" dirty="0">
                <a:solidFill>
                  <a:srgbClr val="5B9BD5"/>
                </a:solidFill>
                <a:latin typeface="UKIJ CJK"/>
                <a:cs typeface="UKIJ CJK"/>
              </a:rPr>
              <a:t>。</a:t>
            </a:r>
            <a:endParaRPr sz="2750">
              <a:latin typeface="UKIJ CJK"/>
              <a:cs typeface="UKIJ CJK"/>
            </a:endParaRPr>
          </a:p>
          <a:p>
            <a:pPr marL="295275" marR="224790" indent="-283210">
              <a:lnSpc>
                <a:spcPct val="96000"/>
              </a:lnSpc>
              <a:spcBef>
                <a:spcPts val="1615"/>
              </a:spcBef>
              <a:buSzPct val="120000"/>
              <a:buFont typeface="Arial" panose="020B0604020202020204"/>
              <a:buChar char="•"/>
              <a:tabLst>
                <a:tab pos="295910" algn="l"/>
              </a:tabLst>
            </a:pPr>
            <a:r>
              <a:rPr sz="2750" spc="-155" dirty="0">
                <a:solidFill>
                  <a:srgbClr val="5B9BD5"/>
                </a:solidFill>
                <a:latin typeface="UKIJ CJK"/>
                <a:cs typeface="UKIJ CJK"/>
              </a:rPr>
              <a:t>网络抖动或网络分区会导致的</a:t>
            </a:r>
            <a:r>
              <a:rPr sz="2750" spc="-25" dirty="0">
                <a:solidFill>
                  <a:srgbClr val="5B9BD5"/>
                </a:solidFill>
                <a:latin typeface="UKIJ CJK"/>
                <a:cs typeface="UKIJ CJK"/>
              </a:rPr>
              <a:t> </a:t>
            </a:r>
            <a:r>
              <a:rPr sz="2600" i="1" spc="1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master</a:t>
            </a:r>
            <a:r>
              <a:rPr sz="2600" i="1" spc="-30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50" spc="-155" dirty="0">
                <a:solidFill>
                  <a:srgbClr val="5B9BD5"/>
                </a:solidFill>
                <a:latin typeface="UKIJ CJK"/>
                <a:cs typeface="UKIJ CJK"/>
              </a:rPr>
              <a:t>节点因为其他节 点失去联系而重新选举或超过半数不可用导致服务注 册发现瘫痪。</a:t>
            </a:r>
            <a:endParaRPr sz="2750">
              <a:latin typeface="UKIJ CJK"/>
              <a:cs typeface="UKIJ CJK"/>
            </a:endParaRPr>
          </a:p>
          <a:p>
            <a:pPr marL="295275" indent="-283210">
              <a:lnSpc>
                <a:spcPct val="100000"/>
              </a:lnSpc>
              <a:spcBef>
                <a:spcPts val="1470"/>
              </a:spcBef>
              <a:buSzPct val="120000"/>
              <a:buFont typeface="Arial" panose="020B0604020202020204"/>
              <a:buChar char="•"/>
              <a:tabLst>
                <a:tab pos="295910" algn="l"/>
              </a:tabLst>
            </a:pPr>
            <a:r>
              <a:rPr sz="2750" spc="-155" dirty="0">
                <a:solidFill>
                  <a:srgbClr val="5B9BD5"/>
                </a:solidFill>
                <a:latin typeface="UKIJ CJK"/>
                <a:cs typeface="UKIJ CJK"/>
              </a:rPr>
              <a:t>大量服务长连接导致性能瓶颈。</a:t>
            </a:r>
            <a:endParaRPr sz="2750">
              <a:latin typeface="UKIJ CJK"/>
              <a:cs typeface="UKIJ CJK"/>
            </a:endParaRPr>
          </a:p>
          <a:p>
            <a:pPr marL="12700" marR="163195">
              <a:lnSpc>
                <a:spcPct val="100000"/>
              </a:lnSpc>
              <a:spcBef>
                <a:spcPts val="1625"/>
              </a:spcBef>
            </a:pPr>
            <a:r>
              <a:rPr sz="2950" spc="-35" dirty="0">
                <a:solidFill>
                  <a:srgbClr val="FFFFFF"/>
                </a:solidFill>
                <a:latin typeface="UKIJ CJK"/>
                <a:cs typeface="UKIJ CJK"/>
              </a:rPr>
              <a:t>我们参考</a:t>
            </a:r>
            <a:r>
              <a:rPr sz="2950" spc="-30" dirty="0">
                <a:solidFill>
                  <a:srgbClr val="FFFFFF"/>
                </a:solidFill>
                <a:latin typeface="UKIJ CJK"/>
                <a:cs typeface="UKIJ CJK"/>
              </a:rPr>
              <a:t>了</a:t>
            </a:r>
            <a:r>
              <a:rPr sz="2950" spc="30" dirty="0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sz="295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Eureka</a:t>
            </a:r>
            <a:r>
              <a:rPr sz="295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spc="-35" dirty="0">
                <a:solidFill>
                  <a:srgbClr val="FFFFFF"/>
                </a:solidFill>
                <a:latin typeface="UKIJ CJK"/>
                <a:cs typeface="UKIJ CJK"/>
              </a:rPr>
              <a:t>实现了自己</a:t>
            </a:r>
            <a:r>
              <a:rPr sz="2950" spc="-30" dirty="0">
                <a:solidFill>
                  <a:srgbClr val="FFFFFF"/>
                </a:solidFill>
                <a:latin typeface="UKIJ CJK"/>
                <a:cs typeface="UKIJ CJK"/>
              </a:rPr>
              <a:t>的</a:t>
            </a:r>
            <a:r>
              <a:rPr sz="2950" spc="35" dirty="0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sz="295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</a:t>
            </a:r>
            <a:r>
              <a:rPr sz="295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spc="-35" dirty="0">
                <a:solidFill>
                  <a:srgbClr val="FFFFFF"/>
                </a:solidFill>
                <a:latin typeface="UKIJ CJK"/>
                <a:cs typeface="UKIJ CJK"/>
              </a:rPr>
              <a:t>发现服务，  </a:t>
            </a:r>
            <a:r>
              <a:rPr sz="2950" spc="-35" dirty="0">
                <a:solidFill>
                  <a:srgbClr val="FFFFFF"/>
                </a:solidFill>
                <a:latin typeface="UKIJ CJK"/>
                <a:cs typeface="UKIJ CJK"/>
              </a:rPr>
              <a:t>试想两个场景，牺牲一致性，最终一致性的情况：</a:t>
            </a:r>
            <a:endParaRPr sz="2950">
              <a:latin typeface="UKIJ CJK"/>
              <a:cs typeface="UKIJ CJK"/>
            </a:endParaRPr>
          </a:p>
          <a:p>
            <a:pPr marL="483870" indent="-471805">
              <a:lnSpc>
                <a:spcPct val="100000"/>
              </a:lnSpc>
              <a:spcBef>
                <a:spcPts val="1610"/>
              </a:spcBef>
              <a:buSzPct val="120000"/>
              <a:buFont typeface="Arial" panose="020B0604020202020204"/>
              <a:buChar char="•"/>
              <a:tabLst>
                <a:tab pos="482600" algn="l"/>
                <a:tab pos="484505" algn="l"/>
              </a:tabLst>
            </a:pPr>
            <a:r>
              <a:rPr sz="2750" spc="-155" dirty="0">
                <a:solidFill>
                  <a:srgbClr val="5B9BD5"/>
                </a:solidFill>
                <a:latin typeface="UKIJ CJK"/>
                <a:cs typeface="UKIJ CJK"/>
              </a:rPr>
              <a:t>注册的事件延迟</a:t>
            </a:r>
            <a:endParaRPr sz="2750">
              <a:latin typeface="UKIJ CJK"/>
              <a:cs typeface="UKIJ CJK"/>
            </a:endParaRPr>
          </a:p>
          <a:p>
            <a:pPr marL="483870" indent="-471805">
              <a:lnSpc>
                <a:spcPct val="100000"/>
              </a:lnSpc>
              <a:spcBef>
                <a:spcPts val="1485"/>
              </a:spcBef>
              <a:buSzPct val="120000"/>
              <a:buFont typeface="Arial" panose="020B0604020202020204"/>
              <a:buChar char="•"/>
              <a:tabLst>
                <a:tab pos="482600" algn="l"/>
                <a:tab pos="484505" algn="l"/>
              </a:tabLst>
            </a:pPr>
            <a:r>
              <a:rPr sz="2750" spc="-155" dirty="0">
                <a:solidFill>
                  <a:srgbClr val="5B9BD5"/>
                </a:solidFill>
                <a:latin typeface="UKIJ CJK"/>
                <a:cs typeface="UKIJ CJK"/>
              </a:rPr>
              <a:t>注销的事件延迟</a:t>
            </a:r>
            <a:endParaRPr sz="275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383" y="783087"/>
            <a:ext cx="282702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服务发现</a:t>
            </a:r>
            <a:endParaRPr spc="-90" dirty="0"/>
          </a:p>
        </p:txBody>
      </p:sp>
      <p:sp>
        <p:nvSpPr>
          <p:cNvPr id="4" name="object 4"/>
          <p:cNvSpPr txBox="1"/>
          <p:nvPr/>
        </p:nvSpPr>
        <p:spPr>
          <a:xfrm>
            <a:off x="2059488" y="2249011"/>
            <a:ext cx="8172450" cy="822833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95275" marR="5080" indent="-283210">
              <a:lnSpc>
                <a:spcPct val="101000"/>
              </a:lnSpc>
              <a:spcBef>
                <a:spcPts val="65"/>
              </a:spcBef>
              <a:buSzPct val="125000"/>
              <a:buFont typeface="Arial" panose="020B0604020202020204"/>
              <a:buChar char="•"/>
              <a:tabLst>
                <a:tab pos="295910" algn="l"/>
              </a:tabLst>
            </a:pPr>
            <a:r>
              <a:rPr sz="2950" spc="-35" dirty="0">
                <a:solidFill>
                  <a:srgbClr val="FFFFFF"/>
                </a:solidFill>
                <a:latin typeface="UKIJ CJK"/>
                <a:cs typeface="UKIJ CJK"/>
              </a:rPr>
              <a:t>通</a:t>
            </a:r>
            <a:r>
              <a:rPr sz="2950" spc="-30" dirty="0">
                <a:solidFill>
                  <a:srgbClr val="FFFFFF"/>
                </a:solidFill>
                <a:latin typeface="UKIJ CJK"/>
                <a:cs typeface="UKIJ CJK"/>
              </a:rPr>
              <a:t>过</a:t>
            </a:r>
            <a:r>
              <a:rPr sz="2950" spc="40" dirty="0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sz="295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Family(appid)</a:t>
            </a:r>
            <a:r>
              <a:rPr sz="29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spc="-30" dirty="0">
                <a:solidFill>
                  <a:srgbClr val="FFFFFF"/>
                </a:solidFill>
                <a:latin typeface="UKIJ CJK"/>
                <a:cs typeface="UKIJ CJK"/>
              </a:rPr>
              <a:t>和</a:t>
            </a:r>
            <a:r>
              <a:rPr sz="2950" spc="40" dirty="0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sz="29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Addr(IP:Port)</a:t>
            </a:r>
            <a:r>
              <a:rPr sz="295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spc="-35" dirty="0">
                <a:solidFill>
                  <a:srgbClr val="FFFFFF"/>
                </a:solidFill>
                <a:latin typeface="UKIJ CJK"/>
                <a:cs typeface="UKIJ CJK"/>
              </a:rPr>
              <a:t>定位实例</a:t>
            </a:r>
            <a:r>
              <a:rPr sz="2950" spc="-30" dirty="0">
                <a:solidFill>
                  <a:srgbClr val="FFFFFF"/>
                </a:solidFill>
                <a:latin typeface="UKIJ CJK"/>
                <a:cs typeface="UKIJ CJK"/>
              </a:rPr>
              <a:t>，  </a:t>
            </a:r>
            <a:r>
              <a:rPr sz="2950" spc="-35" dirty="0">
                <a:solidFill>
                  <a:srgbClr val="FFFFFF"/>
                </a:solidFill>
                <a:latin typeface="UKIJ CJK"/>
                <a:cs typeface="UKIJ CJK"/>
              </a:rPr>
              <a:t>除此之外还可以附加更多的元数据：权重、染 色标签、集群等。</a:t>
            </a:r>
            <a:endParaRPr sz="2950">
              <a:latin typeface="UKIJ CJK"/>
              <a:cs typeface="UKIJ CJK"/>
            </a:endParaRPr>
          </a:p>
          <a:p>
            <a:pPr marL="431165">
              <a:lnSpc>
                <a:spcPct val="100000"/>
              </a:lnSpc>
              <a:spcBef>
                <a:spcPts val="1845"/>
              </a:spcBef>
            </a:pPr>
            <a:r>
              <a:rPr sz="2600" i="1" spc="10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appid:</a:t>
            </a:r>
            <a:r>
              <a:rPr sz="2600" i="1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50" spc="-155" dirty="0">
                <a:solidFill>
                  <a:srgbClr val="5B9BD5"/>
                </a:solidFill>
                <a:latin typeface="UKIJ CJK"/>
                <a:cs typeface="UKIJ CJK"/>
              </a:rPr>
              <a:t>使用三段式命名</a:t>
            </a:r>
            <a:r>
              <a:rPr sz="2750" spc="5" dirty="0">
                <a:solidFill>
                  <a:srgbClr val="5B9BD5"/>
                </a:solidFill>
                <a:latin typeface="UKIJ CJK"/>
                <a:cs typeface="UKIJ CJK"/>
              </a:rPr>
              <a:t>，</a:t>
            </a:r>
            <a:r>
              <a:rPr sz="260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business.service.xxx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295275" marR="461010" indent="-283210">
              <a:lnSpc>
                <a:spcPct val="100000"/>
              </a:lnSpc>
              <a:spcBef>
                <a:spcPts val="1700"/>
              </a:spcBef>
              <a:buSzPct val="125000"/>
              <a:buChar char="•"/>
              <a:tabLst>
                <a:tab pos="295910" algn="l"/>
                <a:tab pos="1906905" algn="l"/>
              </a:tabLst>
            </a:pPr>
            <a:r>
              <a:rPr sz="295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Provider	</a:t>
            </a:r>
            <a:r>
              <a:rPr sz="2950" spc="-35" dirty="0">
                <a:solidFill>
                  <a:srgbClr val="FFFFFF"/>
                </a:solidFill>
                <a:latin typeface="UKIJ CJK"/>
                <a:cs typeface="UKIJ CJK"/>
              </a:rPr>
              <a:t>注册后定期</a:t>
            </a:r>
            <a:r>
              <a:rPr sz="295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(30s)</a:t>
            </a:r>
            <a:r>
              <a:rPr sz="2950" spc="-35" dirty="0">
                <a:solidFill>
                  <a:srgbClr val="FFFFFF"/>
                </a:solidFill>
                <a:latin typeface="UKIJ CJK"/>
                <a:cs typeface="UKIJ CJK"/>
              </a:rPr>
              <a:t>心跳一次，注册，  </a:t>
            </a:r>
            <a:r>
              <a:rPr sz="2950" spc="-35" dirty="0">
                <a:solidFill>
                  <a:srgbClr val="FFFFFF"/>
                </a:solidFill>
                <a:latin typeface="UKIJ CJK"/>
                <a:cs typeface="UKIJ CJK"/>
              </a:rPr>
              <a:t>心跳，下线都需要进行同步，注册和下线需要 </a:t>
            </a:r>
            <a:r>
              <a:rPr sz="2950" spc="-35" dirty="0">
                <a:solidFill>
                  <a:srgbClr val="FFFFFF"/>
                </a:solidFill>
                <a:latin typeface="UKIJ CJK"/>
                <a:cs typeface="UKIJ CJK"/>
              </a:rPr>
              <a:t>进行长轮询推送。</a:t>
            </a:r>
            <a:endParaRPr sz="2950">
              <a:latin typeface="UKIJ CJK"/>
              <a:cs typeface="UKIJ CJK"/>
            </a:endParaRPr>
          </a:p>
          <a:p>
            <a:pPr marL="384175" marR="1301115" indent="46990">
              <a:lnSpc>
                <a:spcPct val="148000"/>
              </a:lnSpc>
              <a:spcBef>
                <a:spcPts val="380"/>
              </a:spcBef>
            </a:pPr>
            <a:r>
              <a:rPr sz="2750" spc="-155" dirty="0">
                <a:solidFill>
                  <a:srgbClr val="5B9BD5"/>
                </a:solidFill>
                <a:latin typeface="UKIJ CJK"/>
                <a:cs typeface="UKIJ CJK"/>
              </a:rPr>
              <a:t>新启动节点，需要</a:t>
            </a:r>
            <a:r>
              <a:rPr sz="2750" spc="-15" dirty="0">
                <a:solidFill>
                  <a:srgbClr val="5B9BD5"/>
                </a:solidFill>
                <a:latin typeface="UKIJ CJK"/>
                <a:cs typeface="UKIJ CJK"/>
              </a:rPr>
              <a:t> </a:t>
            </a:r>
            <a:r>
              <a:rPr sz="2600" i="1" spc="1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load</a:t>
            </a:r>
            <a:r>
              <a:rPr sz="2600" i="1" spc="-20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i="1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cache</a:t>
            </a:r>
            <a:r>
              <a:rPr sz="2750" dirty="0">
                <a:solidFill>
                  <a:srgbClr val="5B9BD5"/>
                </a:solidFill>
                <a:latin typeface="UKIJ CJK"/>
                <a:cs typeface="UKIJ CJK"/>
              </a:rPr>
              <a:t>，</a:t>
            </a:r>
            <a:r>
              <a:rPr sz="2600" i="1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JVM</a:t>
            </a:r>
            <a:r>
              <a:rPr sz="2600" i="1" spc="-20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50" spc="-155" dirty="0">
                <a:solidFill>
                  <a:srgbClr val="5B9BD5"/>
                </a:solidFill>
                <a:latin typeface="UKIJ CJK"/>
                <a:cs typeface="UKIJ CJK"/>
              </a:rPr>
              <a:t>预热。 故障时</a:t>
            </a:r>
            <a:r>
              <a:rPr sz="2750" spc="-5" dirty="0">
                <a:solidFill>
                  <a:srgbClr val="5B9BD5"/>
                </a:solidFill>
                <a:latin typeface="UKIJ CJK"/>
                <a:cs typeface="UKIJ CJK"/>
              </a:rPr>
              <a:t>，</a:t>
            </a:r>
            <a:r>
              <a:rPr sz="2600" i="1" spc="-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Provider </a:t>
            </a:r>
            <a:r>
              <a:rPr sz="2750" spc="-155" dirty="0">
                <a:solidFill>
                  <a:srgbClr val="5B9BD5"/>
                </a:solidFill>
                <a:latin typeface="UKIJ CJK"/>
                <a:cs typeface="UKIJ CJK"/>
              </a:rPr>
              <a:t>不建议重启和发布。</a:t>
            </a:r>
            <a:endParaRPr sz="2750">
              <a:latin typeface="UKIJ CJK"/>
              <a:cs typeface="UKIJ CJK"/>
            </a:endParaRPr>
          </a:p>
          <a:p>
            <a:pPr marL="295275" indent="-283210">
              <a:lnSpc>
                <a:spcPct val="100000"/>
              </a:lnSpc>
              <a:spcBef>
                <a:spcPts val="1605"/>
              </a:spcBef>
              <a:buSzPct val="125000"/>
              <a:buChar char="•"/>
              <a:tabLst>
                <a:tab pos="295910" algn="l"/>
              </a:tabLst>
            </a:pPr>
            <a:r>
              <a:rPr sz="295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Consumer</a:t>
            </a:r>
            <a:r>
              <a:rPr sz="295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spc="-35" dirty="0">
                <a:solidFill>
                  <a:srgbClr val="FFFFFF"/>
                </a:solidFill>
                <a:latin typeface="UKIJ CJK"/>
                <a:cs typeface="UKIJ CJK"/>
              </a:rPr>
              <a:t>启动时拉取实例，发起</a:t>
            </a:r>
            <a:r>
              <a:rPr sz="29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30s</a:t>
            </a:r>
            <a:r>
              <a:rPr sz="2950" spc="-35" dirty="0">
                <a:solidFill>
                  <a:srgbClr val="FFFFFF"/>
                </a:solidFill>
                <a:latin typeface="UKIJ CJK"/>
                <a:cs typeface="UKIJ CJK"/>
              </a:rPr>
              <a:t>长轮询</a:t>
            </a:r>
            <a:endParaRPr sz="2950">
              <a:latin typeface="UKIJ CJK"/>
              <a:cs typeface="UKIJ CJK"/>
            </a:endParaRPr>
          </a:p>
          <a:p>
            <a:pPr marL="431165">
              <a:lnSpc>
                <a:spcPct val="100000"/>
              </a:lnSpc>
              <a:spcBef>
                <a:spcPts val="1865"/>
              </a:spcBef>
            </a:pPr>
            <a:r>
              <a:rPr sz="2750" spc="-155" dirty="0">
                <a:solidFill>
                  <a:srgbClr val="5B9BD5"/>
                </a:solidFill>
                <a:latin typeface="UKIJ CJK"/>
                <a:cs typeface="UKIJ CJK"/>
              </a:rPr>
              <a:t>故障时，需要</a:t>
            </a:r>
            <a:r>
              <a:rPr sz="2750" spc="5" dirty="0">
                <a:solidFill>
                  <a:srgbClr val="5B9BD5"/>
                </a:solidFill>
                <a:latin typeface="UKIJ CJK"/>
                <a:cs typeface="UKIJ CJK"/>
              </a:rPr>
              <a:t> </a:t>
            </a:r>
            <a:r>
              <a:rPr sz="2600" i="1" spc="10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client</a:t>
            </a:r>
            <a:r>
              <a:rPr sz="260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50" spc="-155" dirty="0">
                <a:solidFill>
                  <a:srgbClr val="5B9BD5"/>
                </a:solidFill>
                <a:latin typeface="UKIJ CJK"/>
                <a:cs typeface="UKIJ CJK"/>
              </a:rPr>
              <a:t>侧</a:t>
            </a:r>
            <a:r>
              <a:rPr sz="2750" spc="5" dirty="0">
                <a:solidFill>
                  <a:srgbClr val="5B9BD5"/>
                </a:solidFill>
                <a:latin typeface="UKIJ CJK"/>
                <a:cs typeface="UKIJ CJK"/>
              </a:rPr>
              <a:t> </a:t>
            </a:r>
            <a:r>
              <a:rPr sz="2600" i="1" spc="1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cache</a:t>
            </a:r>
            <a:r>
              <a:rPr sz="2600" i="1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50" spc="-155" dirty="0">
                <a:solidFill>
                  <a:srgbClr val="5B9BD5"/>
                </a:solidFill>
                <a:latin typeface="UKIJ CJK"/>
                <a:cs typeface="UKIJ CJK"/>
              </a:rPr>
              <a:t>节点信息。</a:t>
            </a:r>
            <a:endParaRPr sz="2750">
              <a:latin typeface="UKIJ CJK"/>
              <a:cs typeface="UKIJ CJK"/>
            </a:endParaRPr>
          </a:p>
          <a:p>
            <a:pPr marL="295275" marR="387350" indent="-283210">
              <a:lnSpc>
                <a:spcPct val="100000"/>
              </a:lnSpc>
              <a:spcBef>
                <a:spcPts val="1765"/>
              </a:spcBef>
              <a:buSzPct val="125000"/>
              <a:buChar char="•"/>
              <a:tabLst>
                <a:tab pos="295910" algn="l"/>
              </a:tabLst>
            </a:pPr>
            <a:r>
              <a:rPr sz="295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Server</a:t>
            </a:r>
            <a:r>
              <a:rPr sz="2950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spc="-35" dirty="0">
                <a:solidFill>
                  <a:srgbClr val="FFFFFF"/>
                </a:solidFill>
                <a:latin typeface="UKIJ CJK"/>
                <a:cs typeface="UKIJ CJK"/>
              </a:rPr>
              <a:t>定期</a:t>
            </a:r>
            <a:r>
              <a:rPr sz="295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(60s)</a:t>
            </a:r>
            <a:r>
              <a:rPr sz="2950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spc="-35" dirty="0">
                <a:solidFill>
                  <a:srgbClr val="FFFFFF"/>
                </a:solidFill>
                <a:latin typeface="UKIJ CJK"/>
                <a:cs typeface="UKIJ CJK"/>
              </a:rPr>
              <a:t>检测失效</a:t>
            </a:r>
            <a:r>
              <a:rPr sz="295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(90s)</a:t>
            </a:r>
            <a:r>
              <a:rPr sz="2950" spc="-35" dirty="0">
                <a:solidFill>
                  <a:srgbClr val="FFFFFF"/>
                </a:solidFill>
                <a:latin typeface="UKIJ CJK"/>
                <a:cs typeface="UKIJ CJK"/>
              </a:rPr>
              <a:t>的实例，失效 则剔除。短时间里丢失了大量的心跳连接</a:t>
            </a:r>
            <a:r>
              <a:rPr sz="295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(15</a:t>
            </a:r>
            <a:endParaRPr sz="2950">
              <a:latin typeface="Arial" panose="020B0604020202020204"/>
              <a:cs typeface="Arial" panose="020B0604020202020204"/>
            </a:endParaRPr>
          </a:p>
          <a:p>
            <a:pPr marL="295275" marR="175260">
              <a:lnSpc>
                <a:spcPct val="100000"/>
              </a:lnSpc>
              <a:spcBef>
                <a:spcPts val="25"/>
              </a:spcBef>
            </a:pPr>
            <a:r>
              <a:rPr sz="2950" spc="-35" dirty="0">
                <a:solidFill>
                  <a:srgbClr val="FFFFFF"/>
                </a:solidFill>
                <a:latin typeface="UKIJ CJK"/>
                <a:cs typeface="UKIJ CJK"/>
              </a:rPr>
              <a:t>分钟内心跳低于期望值</a:t>
            </a:r>
            <a:r>
              <a:rPr sz="295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*85%</a:t>
            </a:r>
            <a:r>
              <a:rPr sz="295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950" spc="-35" dirty="0">
                <a:solidFill>
                  <a:srgbClr val="FFFFFF"/>
                </a:solidFill>
                <a:latin typeface="UKIJ CJK"/>
                <a:cs typeface="UKIJ CJK"/>
              </a:rPr>
              <a:t>，开启自我保护， </a:t>
            </a:r>
            <a:r>
              <a:rPr sz="2950" spc="-35" dirty="0">
                <a:solidFill>
                  <a:srgbClr val="FFFFFF"/>
                </a:solidFill>
                <a:latin typeface="UKIJ CJK"/>
                <a:cs typeface="UKIJ CJK"/>
              </a:rPr>
              <a:t>保留过期服务不删除。</a:t>
            </a:r>
            <a:endParaRPr sz="2950">
              <a:latin typeface="UKIJ CJK"/>
              <a:cs typeface="UKIJ CJ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94316" y="3962182"/>
            <a:ext cx="9978177" cy="49715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9978" y="3003751"/>
            <a:ext cx="208597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spc="-145" dirty="0">
                <a:solidFill>
                  <a:srgbClr val="18B2E8"/>
                </a:solidFill>
              </a:rPr>
              <a:t>目录</a:t>
            </a:r>
            <a:endParaRPr sz="8250"/>
          </a:p>
        </p:txBody>
      </p:sp>
      <p:sp>
        <p:nvSpPr>
          <p:cNvPr id="3" name="object 3"/>
          <p:cNvSpPr txBox="1"/>
          <p:nvPr/>
        </p:nvSpPr>
        <p:spPr>
          <a:xfrm>
            <a:off x="6063376" y="3041278"/>
            <a:ext cx="3774440" cy="276860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483870" indent="-471805">
              <a:lnSpc>
                <a:spcPct val="100000"/>
              </a:lnSpc>
              <a:spcBef>
                <a:spcPts val="750"/>
              </a:spcBef>
              <a:buSzPct val="124000"/>
              <a:buFont typeface="Arial" panose="020B0604020202020204"/>
              <a:buChar char="•"/>
              <a:tabLst>
                <a:tab pos="482600" algn="l"/>
                <a:tab pos="484505" algn="l"/>
              </a:tabLst>
            </a:pP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微服务概览</a:t>
            </a:r>
            <a:endParaRPr sz="3300">
              <a:latin typeface="UKIJ CJK"/>
              <a:cs typeface="UKIJ CJK"/>
            </a:endParaRPr>
          </a:p>
          <a:p>
            <a:pPr marL="483870" indent="-471805">
              <a:lnSpc>
                <a:spcPct val="100000"/>
              </a:lnSpc>
              <a:spcBef>
                <a:spcPts val="1640"/>
              </a:spcBef>
              <a:buSzPct val="124000"/>
              <a:buFont typeface="Arial" panose="020B0604020202020204"/>
              <a:buChar char="•"/>
              <a:tabLst>
                <a:tab pos="482600" algn="l"/>
                <a:tab pos="484505" algn="l"/>
              </a:tabLst>
            </a:pP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微服务设计</a:t>
            </a:r>
            <a:endParaRPr sz="3300">
              <a:latin typeface="UKIJ CJK"/>
              <a:cs typeface="UKIJ CJK"/>
            </a:endParaRPr>
          </a:p>
          <a:p>
            <a:pPr marL="483870" indent="-471805">
              <a:lnSpc>
                <a:spcPct val="100000"/>
              </a:lnSpc>
              <a:spcBef>
                <a:spcPts val="1640"/>
              </a:spcBef>
              <a:buSzPct val="124000"/>
              <a:buChar char="•"/>
              <a:tabLst>
                <a:tab pos="482600" algn="l"/>
                <a:tab pos="484505" algn="l"/>
              </a:tabLst>
            </a:pP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gRPC</a:t>
            </a:r>
            <a:r>
              <a:rPr sz="3300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&amp;</a:t>
            </a:r>
            <a:r>
              <a:rPr sz="3300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服务发现</a:t>
            </a:r>
            <a:endParaRPr sz="3300">
              <a:latin typeface="UKIJ CJK"/>
              <a:cs typeface="UKIJ CJK"/>
            </a:endParaRPr>
          </a:p>
          <a:p>
            <a:pPr marL="483870" indent="-471805">
              <a:lnSpc>
                <a:spcPct val="100000"/>
              </a:lnSpc>
              <a:spcBef>
                <a:spcPts val="1660"/>
              </a:spcBef>
              <a:buSzPct val="124000"/>
              <a:buFont typeface="Arial" panose="020B0604020202020204"/>
              <a:buChar char="•"/>
              <a:tabLst>
                <a:tab pos="482600" algn="l"/>
                <a:tab pos="484505" algn="l"/>
              </a:tabLst>
            </a:pPr>
            <a:r>
              <a:rPr sz="3300" spc="-55" dirty="0">
                <a:solidFill>
                  <a:srgbClr val="5B9BD5"/>
                </a:solidFill>
                <a:latin typeface="UKIJ CJK"/>
                <a:cs typeface="UKIJ CJK"/>
              </a:rPr>
              <a:t>多集群</a:t>
            </a:r>
            <a:r>
              <a:rPr sz="3300" spc="25" dirty="0">
                <a:solidFill>
                  <a:srgbClr val="5B9BD5"/>
                </a:solidFill>
                <a:latin typeface="UKIJ CJK"/>
                <a:cs typeface="UKIJ CJK"/>
              </a:rPr>
              <a:t> </a:t>
            </a:r>
            <a:r>
              <a:rPr sz="3300" spc="-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&amp;</a:t>
            </a:r>
            <a:r>
              <a:rPr sz="3300" spc="-2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55" dirty="0">
                <a:solidFill>
                  <a:srgbClr val="5B9BD5"/>
                </a:solidFill>
                <a:latin typeface="UKIJ CJK"/>
                <a:cs typeface="UKIJ CJK"/>
              </a:rPr>
              <a:t>多租户</a:t>
            </a:r>
            <a:endParaRPr sz="33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383" y="783087"/>
            <a:ext cx="282702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单体架构</a:t>
            </a:r>
            <a:endParaRPr spc="-9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尽管也是模块化逻辑，但是最终它还是会打包并部 署为单体式应用。其中最主要问题就是这个应用太 复杂，以至于任何单个开发者都不可能搞懂它。应 用无法扩展，可靠性很低，最终，敏捷性开发和部 </a:t>
            </a:r>
            <a:r>
              <a:rPr spc="-55" dirty="0"/>
              <a:t>署变的无法完成。</a:t>
            </a:r>
            <a:endParaRPr spc="-55" dirty="0"/>
          </a:p>
          <a:p>
            <a:pPr marL="12700">
              <a:lnSpc>
                <a:spcPct val="100000"/>
              </a:lnSpc>
              <a:spcBef>
                <a:spcPts val="1630"/>
              </a:spcBef>
            </a:pPr>
            <a:r>
              <a:rPr spc="-55" dirty="0"/>
              <a:t>我们应对的思路：</a:t>
            </a:r>
            <a:endParaRPr spc="-55" dirty="0"/>
          </a:p>
          <a:p>
            <a:pPr marL="295275" indent="-283210">
              <a:lnSpc>
                <a:spcPct val="100000"/>
              </a:lnSpc>
              <a:spcBef>
                <a:spcPts val="1525"/>
              </a:spcBef>
              <a:buSzPct val="119000"/>
              <a:buFont typeface="Arial" panose="020B0604020202020204"/>
              <a:buChar char="•"/>
              <a:tabLst>
                <a:tab pos="295910" algn="l"/>
              </a:tabLst>
            </a:pPr>
            <a:r>
              <a:rPr sz="3100" spc="-185" dirty="0">
                <a:solidFill>
                  <a:srgbClr val="5B9BD5"/>
                </a:solidFill>
              </a:rPr>
              <a:t>化繁为简，分而治之</a:t>
            </a:r>
            <a:endParaRPr sz="3100"/>
          </a:p>
        </p:txBody>
      </p:sp>
      <p:sp>
        <p:nvSpPr>
          <p:cNvPr id="4" name="object 4"/>
          <p:cNvSpPr/>
          <p:nvPr/>
        </p:nvSpPr>
        <p:spPr>
          <a:xfrm>
            <a:off x="11264055" y="3236550"/>
            <a:ext cx="8611256" cy="645896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60199" y="6938532"/>
            <a:ext cx="8421104" cy="3741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383" y="783087"/>
            <a:ext cx="212661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多集群</a:t>
            </a:r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2059488" y="2249848"/>
            <a:ext cx="7716520" cy="4443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3505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L0</a:t>
            </a:r>
            <a:r>
              <a:rPr sz="3300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服务，类似像我们账号，之前是一套大 集群，一旦故障影响返回巨大，所以我们 从几个角度考虑多集群的必要性：</a:t>
            </a:r>
            <a:endParaRPr sz="3300">
              <a:latin typeface="UKIJ CJK"/>
              <a:cs typeface="UKIJ CJK"/>
            </a:endParaRPr>
          </a:p>
          <a:p>
            <a:pPr marL="295275" marR="5080" indent="-283210">
              <a:lnSpc>
                <a:spcPts val="3540"/>
              </a:lnSpc>
              <a:spcBef>
                <a:spcPts val="1790"/>
              </a:spcBef>
              <a:buSzPct val="119000"/>
              <a:buFont typeface="Arial" panose="020B0604020202020204"/>
              <a:buChar char="•"/>
              <a:tabLst>
                <a:tab pos="295910" algn="l"/>
              </a:tabLst>
            </a:pPr>
            <a:r>
              <a:rPr sz="3100" spc="-180" dirty="0">
                <a:solidFill>
                  <a:srgbClr val="5B9BD5"/>
                </a:solidFill>
                <a:latin typeface="UKIJ CJK"/>
                <a:cs typeface="UKIJ CJK"/>
              </a:rPr>
              <a:t>从单一集群考虑，多个节点保证可用性，我们 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通常使用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N+2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的方式来冗余节点。</a:t>
            </a:r>
            <a:endParaRPr sz="3100">
              <a:latin typeface="UKIJ CJK"/>
              <a:cs typeface="UKIJ CJK"/>
            </a:endParaRPr>
          </a:p>
          <a:p>
            <a:pPr marL="295275" marR="5080" indent="-283210">
              <a:lnSpc>
                <a:spcPts val="3640"/>
              </a:lnSpc>
              <a:spcBef>
                <a:spcPts val="1565"/>
              </a:spcBef>
              <a:buSzPct val="119000"/>
              <a:buFont typeface="Arial" panose="020B0604020202020204"/>
              <a:buChar char="•"/>
              <a:tabLst>
                <a:tab pos="295910" algn="l"/>
              </a:tabLst>
            </a:pPr>
            <a:r>
              <a:rPr sz="3100" spc="-180" dirty="0">
                <a:solidFill>
                  <a:srgbClr val="5B9BD5"/>
                </a:solidFill>
                <a:latin typeface="UKIJ CJK"/>
                <a:cs typeface="UKIJ CJK"/>
              </a:rPr>
              <a:t>从单一集群故障带来的影响面角度考虑冗余多 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套集群。</a:t>
            </a:r>
            <a:endParaRPr sz="3100">
              <a:latin typeface="UKIJ CJK"/>
              <a:cs typeface="UKIJ CJK"/>
            </a:endParaRPr>
          </a:p>
          <a:p>
            <a:pPr marL="295275" indent="-283210">
              <a:lnSpc>
                <a:spcPct val="100000"/>
              </a:lnSpc>
              <a:spcBef>
                <a:spcPts val="1355"/>
              </a:spcBef>
              <a:buSzPct val="119000"/>
              <a:buFont typeface="Arial" panose="020B0604020202020204"/>
              <a:buChar char="•"/>
              <a:tabLst>
                <a:tab pos="295910" algn="l"/>
              </a:tabLst>
            </a:pP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单个机房内的机房故障导致的问题。</a:t>
            </a:r>
            <a:endParaRPr sz="31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86080" y="2511441"/>
            <a:ext cx="9721693" cy="734480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383" y="783087"/>
            <a:ext cx="212661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多集群</a:t>
            </a:r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2059488" y="2249848"/>
            <a:ext cx="8136890" cy="7341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23850">
              <a:lnSpc>
                <a:spcPct val="100000"/>
              </a:lnSpc>
              <a:spcBef>
                <a:spcPts val="95"/>
              </a:spcBef>
            </a:pP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我们利用</a:t>
            </a:r>
            <a:r>
              <a:rPr sz="3300" spc="35" dirty="0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paas</a:t>
            </a:r>
            <a:r>
              <a:rPr sz="33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平台，给某个</a:t>
            </a:r>
            <a:r>
              <a:rPr sz="3300" spc="35" dirty="0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appid</a:t>
            </a:r>
            <a:r>
              <a:rPr sz="33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服务建 立多套集群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物理上相当于两套资源，逻辑 上维护</a:t>
            </a:r>
            <a:r>
              <a:rPr sz="3300" spc="15" dirty="0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cluster</a:t>
            </a:r>
            <a:r>
              <a:rPr sz="3300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的概念</a:t>
            </a:r>
            <a:r>
              <a:rPr sz="3300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3300" spc="-30" dirty="0">
                <a:solidFill>
                  <a:srgbClr val="FFFFFF"/>
                </a:solidFill>
                <a:latin typeface="UKIJ CJK"/>
                <a:cs typeface="UKIJ CJK"/>
              </a:rPr>
              <a:t>，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对于不同集群服务 启动后，从环境变量里可以获取当下服务 的</a:t>
            </a:r>
            <a:r>
              <a:rPr sz="3300" spc="20" dirty="0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cluster</a:t>
            </a:r>
            <a:r>
              <a:rPr sz="3300" spc="-10" dirty="0">
                <a:solidFill>
                  <a:srgbClr val="FFFFFF"/>
                </a:solidFill>
                <a:latin typeface="UKIJ CJK"/>
                <a:cs typeface="UKIJ CJK"/>
              </a:rPr>
              <a:t>，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在服务发现注册的时候，带入 这些元信息。当然，不同集群可以隔离使 用不同的缓存资源等。</a:t>
            </a:r>
            <a:endParaRPr sz="3300">
              <a:latin typeface="UKIJ CJK"/>
              <a:cs typeface="UKIJ CJK"/>
            </a:endParaRPr>
          </a:p>
          <a:p>
            <a:pPr marL="295275" marR="425450" indent="-283210">
              <a:lnSpc>
                <a:spcPts val="3540"/>
              </a:lnSpc>
              <a:spcBef>
                <a:spcPts val="1780"/>
              </a:spcBef>
              <a:buSzPct val="119000"/>
              <a:buFont typeface="Arial" panose="020B0604020202020204"/>
              <a:buChar char="•"/>
              <a:tabLst>
                <a:tab pos="295910" algn="l"/>
              </a:tabLst>
            </a:pPr>
            <a:r>
              <a:rPr sz="3100" spc="-180" dirty="0">
                <a:solidFill>
                  <a:srgbClr val="5B9BD5"/>
                </a:solidFill>
                <a:latin typeface="UKIJ CJK"/>
                <a:cs typeface="UKIJ CJK"/>
              </a:rPr>
              <a:t>多套冗余的集群对应多套独占的缓存，带来更 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好的性能和冗余能力。</a:t>
            </a:r>
            <a:endParaRPr sz="3100">
              <a:latin typeface="UKIJ CJK"/>
              <a:cs typeface="UKIJ CJK"/>
            </a:endParaRPr>
          </a:p>
          <a:p>
            <a:pPr marL="295275" indent="-283210">
              <a:lnSpc>
                <a:spcPts val="3630"/>
              </a:lnSpc>
              <a:spcBef>
                <a:spcPts val="1475"/>
              </a:spcBef>
              <a:buSzPct val="119000"/>
              <a:buFont typeface="Arial" panose="020B0604020202020204"/>
              <a:buChar char="•"/>
              <a:tabLst>
                <a:tab pos="295910" algn="l"/>
              </a:tabLst>
            </a:pP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尽量避免业务隔离使用或</a:t>
            </a:r>
            <a:r>
              <a:rPr sz="3100" spc="-180" dirty="0">
                <a:solidFill>
                  <a:srgbClr val="5B9BD5"/>
                </a:solidFill>
                <a:latin typeface="UKIJ CJK"/>
                <a:cs typeface="UKIJ CJK"/>
              </a:rPr>
              <a:t>者</a:t>
            </a:r>
            <a:r>
              <a:rPr sz="3100" dirty="0">
                <a:solidFill>
                  <a:srgbClr val="5B9BD5"/>
                </a:solidFill>
                <a:latin typeface="UKIJ CJK"/>
                <a:cs typeface="UKIJ CJK"/>
              </a:rPr>
              <a:t> 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sharding</a:t>
            </a:r>
            <a:r>
              <a:rPr sz="2950" i="1" spc="-10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带来的</a:t>
            </a:r>
            <a:endParaRPr sz="3100">
              <a:latin typeface="UKIJ CJK"/>
              <a:cs typeface="UKIJ CJK"/>
            </a:endParaRPr>
          </a:p>
          <a:p>
            <a:pPr marL="295275">
              <a:lnSpc>
                <a:spcPts val="3630"/>
              </a:lnSpc>
            </a:pP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cache</a:t>
            </a:r>
            <a:r>
              <a:rPr sz="2950" i="1" spc="-10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i="1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hit</a:t>
            </a:r>
            <a:r>
              <a:rPr sz="2950" i="1" spc="-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影响（按照业务划分集群资源）。</a:t>
            </a:r>
            <a:endParaRPr sz="3100">
              <a:latin typeface="UKIJ CJK"/>
              <a:cs typeface="UKIJ CJK"/>
            </a:endParaRPr>
          </a:p>
          <a:p>
            <a:pPr marL="12700" marR="5080">
              <a:lnSpc>
                <a:spcPct val="96000"/>
              </a:lnSpc>
              <a:spcBef>
                <a:spcPts val="1630"/>
              </a:spcBef>
            </a:pPr>
            <a:r>
              <a:rPr sz="3100" spc="-185" dirty="0">
                <a:solidFill>
                  <a:srgbClr val="ED7D31"/>
                </a:solidFill>
                <a:latin typeface="UKIJ CJK"/>
                <a:cs typeface="UKIJ CJK"/>
              </a:rPr>
              <a:t>业务隔离集群带来的问题</a:t>
            </a:r>
            <a:r>
              <a:rPr sz="3100" spc="-180" dirty="0">
                <a:solidFill>
                  <a:srgbClr val="ED7D31"/>
                </a:solidFill>
                <a:latin typeface="UKIJ CJK"/>
                <a:cs typeface="UKIJ CJK"/>
              </a:rPr>
              <a:t>是</a:t>
            </a:r>
            <a:r>
              <a:rPr sz="3100" spc="-10" dirty="0">
                <a:solidFill>
                  <a:srgbClr val="ED7D31"/>
                </a:solidFill>
                <a:latin typeface="UKIJ CJK"/>
                <a:cs typeface="UKIJ CJK"/>
              </a:rPr>
              <a:t> </a:t>
            </a:r>
            <a:r>
              <a:rPr sz="2950" i="1" spc="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cache</a:t>
            </a:r>
            <a:r>
              <a:rPr sz="2950" i="1" spc="-1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i="1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hit</a:t>
            </a:r>
            <a:r>
              <a:rPr sz="2950" i="1" spc="-1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i="1" spc="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ratio</a:t>
            </a:r>
            <a:r>
              <a:rPr sz="2950" i="1" spc="-1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100" spc="-185" dirty="0">
                <a:solidFill>
                  <a:srgbClr val="ED7D31"/>
                </a:solidFill>
                <a:latin typeface="UKIJ CJK"/>
                <a:cs typeface="UKIJ CJK"/>
              </a:rPr>
              <a:t>下降，  不同业务形态数据正交，我们推而求其次整个集 群全部连接。</a:t>
            </a:r>
            <a:endParaRPr sz="31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92357" y="2777925"/>
            <a:ext cx="9597613" cy="67867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383" y="783087"/>
            <a:ext cx="212661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多集群</a:t>
            </a:r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2059488" y="2249848"/>
            <a:ext cx="7784465" cy="8275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2230">
              <a:lnSpc>
                <a:spcPct val="100000"/>
              </a:lnSpc>
              <a:spcBef>
                <a:spcPts val="95"/>
              </a:spcBef>
            </a:pP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统一为一套逻辑集群（物理上多套资源 池），即</a:t>
            </a:r>
            <a:r>
              <a:rPr sz="3300" spc="20" dirty="0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gRPC</a:t>
            </a:r>
            <a:r>
              <a:rPr sz="3300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客户端默认忽略服务发现 中的</a:t>
            </a:r>
            <a:r>
              <a:rPr sz="3300" spc="20" dirty="0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cluster</a:t>
            </a:r>
            <a:r>
              <a:rPr sz="3300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信息，按照全部节点，全部连 接。能不能找到一种算法从全集群中选取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一批节点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子集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，利用划分子集限制连接池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大小。</a:t>
            </a:r>
            <a:endParaRPr sz="3300">
              <a:latin typeface="UKIJ CJK"/>
              <a:cs typeface="UKIJ CJK"/>
            </a:endParaRPr>
          </a:p>
          <a:p>
            <a:pPr marL="389255" indent="-377190">
              <a:lnSpc>
                <a:spcPts val="3630"/>
              </a:lnSpc>
              <a:spcBef>
                <a:spcPts val="1510"/>
              </a:spcBef>
              <a:buSzPct val="119000"/>
              <a:buFont typeface="Arial" panose="020B0604020202020204"/>
              <a:buChar char="•"/>
              <a:tabLst>
                <a:tab pos="389255" algn="l"/>
                <a:tab pos="389890" algn="l"/>
              </a:tabLst>
            </a:pP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长连接导致的内存</a:t>
            </a:r>
            <a:r>
              <a:rPr sz="3100" spc="-180" dirty="0">
                <a:solidFill>
                  <a:srgbClr val="5B9BD5"/>
                </a:solidFill>
                <a:latin typeface="UKIJ CJK"/>
                <a:cs typeface="UKIJ CJK"/>
              </a:rPr>
              <a:t>和</a:t>
            </a:r>
            <a:r>
              <a:rPr sz="3100" spc="5" dirty="0">
                <a:solidFill>
                  <a:srgbClr val="5B9BD5"/>
                </a:solidFill>
                <a:latin typeface="UKIJ CJK"/>
                <a:cs typeface="UKIJ CJK"/>
              </a:rPr>
              <a:t> </a:t>
            </a:r>
            <a:r>
              <a:rPr sz="2950" i="1" spc="10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CPU</a:t>
            </a:r>
            <a:r>
              <a:rPr sz="2950" i="1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开销，</a:t>
            </a:r>
            <a:endParaRPr sz="3100">
              <a:latin typeface="UKIJ CJK"/>
              <a:cs typeface="UKIJ CJK"/>
            </a:endParaRPr>
          </a:p>
          <a:p>
            <a:pPr marL="389255">
              <a:lnSpc>
                <a:spcPts val="3630"/>
              </a:lnSpc>
            </a:pP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HealthCheck</a:t>
            </a:r>
            <a:r>
              <a:rPr sz="2950" i="1" spc="-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可以高达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30%</a:t>
            </a:r>
            <a:r>
              <a:rPr sz="3100" spc="-180" dirty="0">
                <a:solidFill>
                  <a:srgbClr val="5B9BD5"/>
                </a:solidFill>
                <a:latin typeface="UKIJ CJK"/>
                <a:cs typeface="UKIJ CJK"/>
              </a:rPr>
              <a:t>。</a:t>
            </a:r>
            <a:endParaRPr sz="3100">
              <a:latin typeface="UKIJ CJK"/>
              <a:cs typeface="UKIJ CJK"/>
            </a:endParaRPr>
          </a:p>
          <a:p>
            <a:pPr marL="389255" indent="-377190">
              <a:lnSpc>
                <a:spcPct val="100000"/>
              </a:lnSpc>
              <a:spcBef>
                <a:spcPts val="1565"/>
              </a:spcBef>
              <a:buSzPct val="119000"/>
              <a:buFont typeface="Arial" panose="020B0604020202020204"/>
              <a:buChar char="•"/>
              <a:tabLst>
                <a:tab pos="389255" algn="l"/>
                <a:tab pos="389890" algn="l"/>
              </a:tabLst>
            </a:pP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短连接极大的资源成本和延迟。</a:t>
            </a:r>
            <a:endParaRPr sz="31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合适的子集大小和选择算法</a:t>
            </a:r>
            <a:endParaRPr sz="3300">
              <a:latin typeface="UKIJ CJK"/>
              <a:cs typeface="UKIJ CJK"/>
            </a:endParaRPr>
          </a:p>
          <a:p>
            <a:pPr marL="671830" marR="5080" lvl="1" indent="-283210">
              <a:lnSpc>
                <a:spcPts val="3560"/>
              </a:lnSpc>
              <a:spcBef>
                <a:spcPts val="1835"/>
              </a:spcBef>
              <a:buSzPct val="119000"/>
              <a:buFont typeface="Arial" panose="020B0604020202020204"/>
              <a:buChar char="•"/>
              <a:tabLst>
                <a:tab pos="672465" algn="l"/>
              </a:tabLst>
            </a:pP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通常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20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100</a:t>
            </a:r>
            <a:r>
              <a:rPr sz="3100" spc="-180" dirty="0">
                <a:solidFill>
                  <a:srgbClr val="5B9BD5"/>
                </a:solidFill>
                <a:latin typeface="UKIJ CJK"/>
                <a:cs typeface="UKIJ CJK"/>
              </a:rPr>
              <a:t>个后端，部分场景需要大子集， 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比如大批量读写操作。</a:t>
            </a:r>
            <a:endParaRPr sz="3100">
              <a:latin typeface="UKIJ CJK"/>
              <a:cs typeface="UKIJ CJK"/>
            </a:endParaRPr>
          </a:p>
          <a:p>
            <a:pPr marL="671830" lvl="1" indent="-283210">
              <a:lnSpc>
                <a:spcPct val="100000"/>
              </a:lnSpc>
              <a:spcBef>
                <a:spcPts val="1390"/>
              </a:spcBef>
              <a:buSzPct val="120000"/>
              <a:buFont typeface="Arial" panose="020B0604020202020204"/>
              <a:buChar char="•"/>
              <a:tabLst>
                <a:tab pos="672465" algn="l"/>
              </a:tabLst>
            </a:pPr>
            <a:r>
              <a:rPr sz="2750" spc="-155" dirty="0">
                <a:solidFill>
                  <a:srgbClr val="5B9BD5"/>
                </a:solidFill>
                <a:latin typeface="UKIJ CJK"/>
                <a:cs typeface="UKIJ CJK"/>
              </a:rPr>
              <a:t>后端平均分给客户端。</a:t>
            </a:r>
            <a:endParaRPr sz="2750">
              <a:latin typeface="UKIJ CJK"/>
              <a:cs typeface="UKIJ CJK"/>
            </a:endParaRPr>
          </a:p>
          <a:p>
            <a:pPr marL="671830" marR="177165" lvl="1" indent="-283210">
              <a:lnSpc>
                <a:spcPts val="3150"/>
              </a:lnSpc>
              <a:spcBef>
                <a:spcPts val="1795"/>
              </a:spcBef>
              <a:buSzPct val="120000"/>
              <a:buFont typeface="Arial" panose="020B0604020202020204"/>
              <a:buChar char="•"/>
              <a:tabLst>
                <a:tab pos="672465" algn="l"/>
              </a:tabLst>
            </a:pPr>
            <a:r>
              <a:rPr sz="2750" spc="-150" dirty="0">
                <a:solidFill>
                  <a:srgbClr val="5B9BD5"/>
                </a:solidFill>
                <a:latin typeface="UKIJ CJK"/>
                <a:cs typeface="UKIJ CJK"/>
              </a:rPr>
              <a:t>客户端重启，保持重新均衡，同时对后端重启保 </a:t>
            </a:r>
            <a:r>
              <a:rPr sz="2750" spc="-155" dirty="0">
                <a:solidFill>
                  <a:srgbClr val="5B9BD5"/>
                </a:solidFill>
                <a:latin typeface="UKIJ CJK"/>
                <a:cs typeface="UKIJ CJK"/>
              </a:rPr>
              <a:t>持透明，同时连接的变动最小。</a:t>
            </a:r>
            <a:endParaRPr sz="275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71390" y="2158049"/>
            <a:ext cx="8648951" cy="527366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079737" y="7701860"/>
            <a:ext cx="6632782" cy="3281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383" y="783087"/>
            <a:ext cx="212661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多租户</a:t>
            </a:r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2059488" y="2249848"/>
            <a:ext cx="8809355" cy="80429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2235">
              <a:lnSpc>
                <a:spcPct val="100000"/>
              </a:lnSpc>
              <a:spcBef>
                <a:spcPts val="95"/>
              </a:spcBef>
            </a:pP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在一个微服务架构中允许多系统共存是利用微服 务稳定性以及模块化最有效的方式之一，这种方 式一般被称为多租户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(multi-tenancy)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。租户可以 是测试，金丝雀发布，影子系统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(shadow  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systems)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，甚至服务层或者产品线，使用租户能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够保证代码的隔离性并且能够基于流量租户做路 由决策。</a:t>
            </a:r>
            <a:endParaRPr sz="3300">
              <a:latin typeface="UKIJ CJK"/>
              <a:cs typeface="UKIJ CJK"/>
            </a:endParaRPr>
          </a:p>
          <a:p>
            <a:pPr marL="12700" marR="167005">
              <a:lnSpc>
                <a:spcPts val="3540"/>
              </a:lnSpc>
              <a:spcBef>
                <a:spcPts val="1780"/>
              </a:spcBef>
            </a:pP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对于传输中的数据</a:t>
            </a:r>
            <a:r>
              <a:rPr sz="2950" i="1" spc="-10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(data-in-flight)</a:t>
            </a:r>
            <a:r>
              <a:rPr sz="3100" spc="-10" dirty="0">
                <a:solidFill>
                  <a:srgbClr val="5B9BD5"/>
                </a:solidFill>
                <a:latin typeface="UKIJ CJK"/>
                <a:cs typeface="UKIJ CJK"/>
              </a:rPr>
              <a:t>（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例如，消息队列中 的请求或者消息）以及静态数据</a:t>
            </a:r>
            <a:r>
              <a:rPr sz="2950" i="1" spc="-10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(data-at-rest)</a:t>
            </a:r>
            <a:r>
              <a:rPr sz="3100" spc="-10" dirty="0">
                <a:solidFill>
                  <a:srgbClr val="5B9BD5"/>
                </a:solidFill>
                <a:latin typeface="UKIJ CJK"/>
                <a:cs typeface="UKIJ CJK"/>
              </a:rPr>
              <a:t>（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例如</a:t>
            </a:r>
            <a:endParaRPr sz="3100">
              <a:latin typeface="UKIJ CJK"/>
              <a:cs typeface="UKIJ CJK"/>
            </a:endParaRPr>
          </a:p>
          <a:p>
            <a:pPr marL="12700">
              <a:lnSpc>
                <a:spcPts val="3405"/>
              </a:lnSpc>
            </a:pP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，存储或者持久化缓存），租户都能够保证隔离性和</a:t>
            </a:r>
            <a:endParaRPr sz="3100">
              <a:latin typeface="UKIJ CJK"/>
              <a:cs typeface="UKIJ CJK"/>
            </a:endParaRPr>
          </a:p>
          <a:p>
            <a:pPr marL="12700">
              <a:lnSpc>
                <a:spcPts val="3670"/>
              </a:lnSpc>
            </a:pP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公平性，以及基于租户的路由机会</a:t>
            </a:r>
            <a:r>
              <a:rPr sz="3100" spc="-180" dirty="0">
                <a:solidFill>
                  <a:srgbClr val="5B9BD5"/>
                </a:solidFill>
                <a:latin typeface="UKIJ CJK"/>
                <a:cs typeface="UKIJ CJK"/>
              </a:rPr>
              <a:t>。</a:t>
            </a:r>
            <a:endParaRPr sz="3100">
              <a:latin typeface="UKIJ CJK"/>
              <a:cs typeface="UKIJ CJK"/>
            </a:endParaRPr>
          </a:p>
          <a:p>
            <a:pPr marL="12700" marR="5080">
              <a:lnSpc>
                <a:spcPct val="96000"/>
              </a:lnSpc>
              <a:spcBef>
                <a:spcPts val="1635"/>
              </a:spcBef>
            </a:pPr>
            <a:r>
              <a:rPr sz="3100" spc="-185" dirty="0">
                <a:solidFill>
                  <a:srgbClr val="ED7D31"/>
                </a:solidFill>
                <a:latin typeface="UKIJ CJK"/>
                <a:cs typeface="UKIJ CJK"/>
              </a:rPr>
              <a:t>如果我们对服务</a:t>
            </a:r>
            <a:r>
              <a:rPr sz="2950" i="1" spc="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3100" spc="-185" dirty="0">
                <a:solidFill>
                  <a:srgbClr val="ED7D31"/>
                </a:solidFill>
                <a:latin typeface="UKIJ CJK"/>
                <a:cs typeface="UKIJ CJK"/>
              </a:rPr>
              <a:t>做出改变，我们需要确保它仍然能够 和服</a:t>
            </a:r>
            <a:r>
              <a:rPr sz="3100" spc="-180" dirty="0">
                <a:solidFill>
                  <a:srgbClr val="ED7D31"/>
                </a:solidFill>
                <a:latin typeface="UKIJ CJK"/>
                <a:cs typeface="UKIJ CJK"/>
              </a:rPr>
              <a:t>务</a:t>
            </a:r>
            <a:r>
              <a:rPr sz="3100" spc="-35" dirty="0">
                <a:solidFill>
                  <a:srgbClr val="ED7D31"/>
                </a:solidFill>
                <a:latin typeface="UKIJ CJK"/>
                <a:cs typeface="UKIJ CJK"/>
              </a:rPr>
              <a:t> </a:t>
            </a:r>
            <a:r>
              <a:rPr sz="2950" i="1" spc="-70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100" spc="-70" dirty="0">
                <a:solidFill>
                  <a:srgbClr val="ED7D31"/>
                </a:solidFill>
                <a:latin typeface="UKIJ CJK"/>
                <a:cs typeface="UKIJ CJK"/>
              </a:rPr>
              <a:t>，</a:t>
            </a:r>
            <a:r>
              <a:rPr sz="2950" i="1" spc="-70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100" spc="-70" dirty="0">
                <a:solidFill>
                  <a:srgbClr val="ED7D31"/>
                </a:solidFill>
                <a:latin typeface="UKIJ CJK"/>
                <a:cs typeface="UKIJ CJK"/>
              </a:rPr>
              <a:t>，</a:t>
            </a:r>
            <a:r>
              <a:rPr sz="2950" i="1" spc="-70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950" i="1" spc="-30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100" spc="-185" dirty="0">
                <a:solidFill>
                  <a:srgbClr val="ED7D31"/>
                </a:solidFill>
                <a:latin typeface="UKIJ CJK"/>
                <a:cs typeface="UKIJ CJK"/>
              </a:rPr>
              <a:t>正常交互。在微服务架构中，我们需 要做这些集成测试场景，也就是测试和该系统中其他 服务的交互。通常来说，微服务架构有两种基本的集 成测试方式：并行测试和生产环境测试。</a:t>
            </a:r>
            <a:endParaRPr sz="31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295437" y="3337594"/>
            <a:ext cx="7094024" cy="634588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383" y="783087"/>
            <a:ext cx="212661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多租户</a:t>
            </a:r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2059488" y="2249848"/>
            <a:ext cx="8684260" cy="65601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并行测试需要一个和生产环境一样的过渡 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(staging)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环境，并且只是用来处理测试流量。在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并行测试中，工程师团队首先完成生产服务的一 次变动，然后将变动的代码部署到测试栈。这种 方法可以在不影响生产环境的情况下让开发者稳 定的测试服务，同时能够在发布前更容易的识别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和控制</a:t>
            </a:r>
            <a:r>
              <a:rPr sz="3300" spc="-30" dirty="0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bug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。尽管并行测试是一种非常有效的集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成测试方法，但是它也带来了一些可能影响微服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务架构成功的挑战：</a:t>
            </a:r>
            <a:endParaRPr sz="3300">
              <a:latin typeface="UKIJ CJK"/>
              <a:cs typeface="UKIJ CJK"/>
            </a:endParaRPr>
          </a:p>
          <a:p>
            <a:pPr marL="483870" indent="-471805">
              <a:lnSpc>
                <a:spcPct val="100000"/>
              </a:lnSpc>
              <a:spcBef>
                <a:spcPts val="1505"/>
              </a:spcBef>
              <a:buSzPct val="119000"/>
              <a:buFont typeface="Arial" panose="020B0604020202020204"/>
              <a:buChar char="•"/>
              <a:tabLst>
                <a:tab pos="482600" algn="l"/>
                <a:tab pos="484505" algn="l"/>
              </a:tabLst>
            </a:pP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混用环境导致的不可靠测试。</a:t>
            </a:r>
            <a:endParaRPr sz="3100">
              <a:latin typeface="UKIJ CJK"/>
              <a:cs typeface="UKIJ CJK"/>
            </a:endParaRPr>
          </a:p>
          <a:p>
            <a:pPr marL="483870" indent="-471805">
              <a:lnSpc>
                <a:spcPct val="100000"/>
              </a:lnSpc>
              <a:spcBef>
                <a:spcPts val="1465"/>
              </a:spcBef>
              <a:buSzPct val="119000"/>
              <a:buFont typeface="Arial" panose="020B0604020202020204"/>
              <a:buChar char="•"/>
              <a:tabLst>
                <a:tab pos="482600" algn="l"/>
                <a:tab pos="484505" algn="l"/>
              </a:tabLst>
            </a:pP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多套环境带来的硬件成本。</a:t>
            </a:r>
            <a:endParaRPr sz="3100">
              <a:latin typeface="UKIJ CJK"/>
              <a:cs typeface="UKIJ CJK"/>
            </a:endParaRPr>
          </a:p>
          <a:p>
            <a:pPr marL="483870" indent="-471805">
              <a:lnSpc>
                <a:spcPct val="100000"/>
              </a:lnSpc>
              <a:spcBef>
                <a:spcPts val="1560"/>
              </a:spcBef>
              <a:buSzPct val="119000"/>
              <a:buFont typeface="Arial" panose="020B0604020202020204"/>
              <a:buChar char="•"/>
              <a:tabLst>
                <a:tab pos="482600" algn="l"/>
                <a:tab pos="484505" algn="l"/>
              </a:tabLst>
            </a:pP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难以做负载测试，仿真线上真实流量情况。</a:t>
            </a:r>
            <a:endParaRPr sz="31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64584" y="3701981"/>
            <a:ext cx="8915435" cy="565741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383" y="783087"/>
            <a:ext cx="212661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多租户</a:t>
            </a:r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2059488" y="2249848"/>
            <a:ext cx="8783320" cy="6942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使用这种方法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内部叫染色发布</a:t>
            </a:r>
            <a:r>
              <a:rPr sz="3300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3300" spc="-30" dirty="0">
                <a:solidFill>
                  <a:srgbClr val="FFFFFF"/>
                </a:solidFill>
                <a:latin typeface="UKIJ CJK"/>
                <a:cs typeface="UKIJ CJK"/>
              </a:rPr>
              <a:t>，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我们可以把待 测试的服务</a:t>
            </a:r>
            <a:r>
              <a:rPr sz="3300" dirty="0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3300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在一个隔离的沙盒环境中启动，并 且在沙盒环境下可以访问集成环境</a:t>
            </a:r>
            <a:r>
              <a:rPr sz="33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(UAT)</a:t>
            </a:r>
            <a:r>
              <a:rPr sz="33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3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和</a:t>
            </a:r>
            <a:r>
              <a:rPr sz="3300" spc="30" dirty="0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endParaRPr sz="3300">
              <a:latin typeface="Arial" panose="020B0604020202020204"/>
              <a:cs typeface="Arial" panose="020B0604020202020204"/>
            </a:endParaRPr>
          </a:p>
          <a:p>
            <a:pPr marL="12700" marR="5080" algn="just">
              <a:lnSpc>
                <a:spcPts val="3960"/>
              </a:lnSpc>
              <a:spcBef>
                <a:spcPts val="125"/>
              </a:spcBef>
            </a:pP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。我们把测试流量路由到服务</a:t>
            </a:r>
            <a:r>
              <a:rPr sz="3300" spc="5" dirty="0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sz="3300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3300" spc="-35" dirty="0">
                <a:solidFill>
                  <a:srgbClr val="FFFFFF"/>
                </a:solidFill>
                <a:latin typeface="UKIJ CJK"/>
                <a:cs typeface="UKIJ CJK"/>
              </a:rPr>
              <a:t>，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同时保持生产 流量正常流入到集成服务。服务</a:t>
            </a:r>
            <a:r>
              <a:rPr sz="3300" dirty="0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3300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仅仅处理测试 流量而不处理生产流量。另外要确</a:t>
            </a:r>
            <a:r>
              <a:rPr sz="3300" spc="-60" dirty="0">
                <a:solidFill>
                  <a:srgbClr val="FFFFFF"/>
                </a:solidFill>
                <a:latin typeface="UKIJ CJK"/>
                <a:cs typeface="UKIJ CJK"/>
              </a:rPr>
              <a:t>保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集成流量不 要被测试流量影响。生产中的测试提出了两个基 本要求，它们也构成了多租户体系结构的基础：</a:t>
            </a:r>
            <a:endParaRPr sz="3300">
              <a:latin typeface="UKIJ CJK"/>
              <a:cs typeface="UKIJ CJK"/>
            </a:endParaRPr>
          </a:p>
          <a:p>
            <a:pPr marL="483870" indent="-471805" algn="just">
              <a:lnSpc>
                <a:spcPct val="100000"/>
              </a:lnSpc>
              <a:spcBef>
                <a:spcPts val="1380"/>
              </a:spcBef>
              <a:buSzPct val="119000"/>
              <a:buFont typeface="Arial" panose="020B0604020202020204"/>
              <a:buChar char="•"/>
              <a:tabLst>
                <a:tab pos="484505" algn="l"/>
              </a:tabLst>
            </a:pP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流量路由：能够基于流入栈中的流量类型做路由。</a:t>
            </a:r>
            <a:endParaRPr sz="3100">
              <a:latin typeface="UKIJ CJK"/>
              <a:cs typeface="UKIJ CJK"/>
            </a:endParaRPr>
          </a:p>
          <a:p>
            <a:pPr marL="483870" marR="142875" indent="-471805" algn="just">
              <a:lnSpc>
                <a:spcPts val="3640"/>
              </a:lnSpc>
              <a:spcBef>
                <a:spcPts val="1655"/>
              </a:spcBef>
              <a:buSzPct val="119000"/>
              <a:buFont typeface="Arial" panose="020B0604020202020204"/>
              <a:buChar char="•"/>
              <a:tabLst>
                <a:tab pos="484505" algn="l"/>
              </a:tabLst>
            </a:pPr>
            <a:r>
              <a:rPr sz="3100" spc="-180" dirty="0">
                <a:solidFill>
                  <a:srgbClr val="5B9BD5"/>
                </a:solidFill>
                <a:latin typeface="UKIJ CJK"/>
                <a:cs typeface="UKIJ CJK"/>
              </a:rPr>
              <a:t>隔离性：能够可靠的隔离测试和生产中的资源，这 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样可以保证对于关键业务微服务没有副作用。</a:t>
            </a:r>
            <a:endParaRPr sz="3100">
              <a:latin typeface="UKIJ CJK"/>
              <a:cs typeface="UKIJ CJK"/>
            </a:endParaRPr>
          </a:p>
          <a:p>
            <a:pPr marL="12700" marR="76200" algn="just">
              <a:lnSpc>
                <a:spcPts val="3540"/>
              </a:lnSpc>
              <a:spcBef>
                <a:spcPts val="1625"/>
              </a:spcBef>
            </a:pPr>
            <a:r>
              <a:rPr sz="3100" spc="-185" dirty="0">
                <a:solidFill>
                  <a:srgbClr val="ED7D31"/>
                </a:solidFill>
                <a:latin typeface="UKIJ CJK"/>
                <a:cs typeface="UKIJ CJK"/>
              </a:rPr>
              <a:t>灰度测试成本代价很大，影</a:t>
            </a:r>
            <a:r>
              <a:rPr sz="3100" spc="-180" dirty="0">
                <a:solidFill>
                  <a:srgbClr val="ED7D31"/>
                </a:solidFill>
                <a:latin typeface="UKIJ CJK"/>
                <a:cs typeface="UKIJ CJK"/>
              </a:rPr>
              <a:t>响</a:t>
            </a:r>
            <a:r>
              <a:rPr sz="3100" spc="-10" dirty="0">
                <a:solidFill>
                  <a:srgbClr val="ED7D31"/>
                </a:solidFill>
                <a:latin typeface="UKIJ CJK"/>
                <a:cs typeface="UKIJ CJK"/>
              </a:rPr>
              <a:t> </a:t>
            </a:r>
            <a:r>
              <a:rPr sz="2950" i="1" spc="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1/N</a:t>
            </a:r>
            <a:r>
              <a:rPr sz="2950" i="1" spc="-20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100" spc="-185" dirty="0">
                <a:solidFill>
                  <a:srgbClr val="ED7D31"/>
                </a:solidFill>
                <a:latin typeface="UKIJ CJK"/>
                <a:cs typeface="UKIJ CJK"/>
              </a:rPr>
              <a:t>的用户。其</a:t>
            </a:r>
            <a:r>
              <a:rPr sz="3100" spc="-180" dirty="0">
                <a:solidFill>
                  <a:srgbClr val="ED7D31"/>
                </a:solidFill>
                <a:latin typeface="UKIJ CJK"/>
                <a:cs typeface="UKIJ CJK"/>
              </a:rPr>
              <a:t>中</a:t>
            </a:r>
            <a:r>
              <a:rPr sz="3100" spc="-10" dirty="0">
                <a:solidFill>
                  <a:srgbClr val="ED7D31"/>
                </a:solidFill>
                <a:latin typeface="UKIJ CJK"/>
                <a:cs typeface="UKIJ CJK"/>
              </a:rPr>
              <a:t> </a:t>
            </a:r>
            <a:r>
              <a:rPr sz="2950" i="1" spc="10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950" i="1" spc="-1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100" spc="-180" dirty="0">
                <a:solidFill>
                  <a:srgbClr val="ED7D31"/>
                </a:solidFill>
                <a:latin typeface="UKIJ CJK"/>
                <a:cs typeface="UKIJ CJK"/>
              </a:rPr>
              <a:t>为 </a:t>
            </a:r>
            <a:r>
              <a:rPr sz="3100" spc="-185" dirty="0">
                <a:solidFill>
                  <a:srgbClr val="ED7D31"/>
                </a:solidFill>
                <a:latin typeface="UKIJ CJK"/>
                <a:cs typeface="UKIJ CJK"/>
              </a:rPr>
              <a:t>节点数量。</a:t>
            </a:r>
            <a:endParaRPr sz="31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34727" y="2724000"/>
            <a:ext cx="8222262" cy="724794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383" y="783087"/>
            <a:ext cx="212661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多租户</a:t>
            </a:r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2059488" y="2249848"/>
            <a:ext cx="8896985" cy="75507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给入站请求绑定上下文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如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3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http</a:t>
            </a:r>
            <a:r>
              <a:rPr sz="33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header)</a:t>
            </a:r>
            <a:r>
              <a:rPr sz="3300" spc="-10" dirty="0">
                <a:solidFill>
                  <a:srgbClr val="FFFFFF"/>
                </a:solidFill>
                <a:latin typeface="UKIJ CJK"/>
                <a:cs typeface="UKIJ CJK"/>
              </a:rPr>
              <a:t>，</a:t>
            </a:r>
            <a:r>
              <a:rPr sz="3300" spc="40" dirty="0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in-  process</a:t>
            </a:r>
            <a:r>
              <a:rPr sz="33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使用</a:t>
            </a:r>
            <a:r>
              <a:rPr sz="3300" spc="45" dirty="0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context</a:t>
            </a:r>
            <a:r>
              <a:rPr sz="33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传递，跨服务使用 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metadata</a:t>
            </a:r>
            <a:r>
              <a:rPr sz="33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传递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如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3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opentracing</a:t>
            </a:r>
            <a:r>
              <a:rPr sz="33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baggage</a:t>
            </a:r>
            <a:r>
              <a:rPr sz="33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item)</a:t>
            </a:r>
            <a:r>
              <a:rPr sz="3300" spc="-15" dirty="0">
                <a:solidFill>
                  <a:srgbClr val="FFFFFF"/>
                </a:solidFill>
                <a:latin typeface="UKIJ CJK"/>
                <a:cs typeface="UKIJ CJK"/>
              </a:rPr>
              <a:t>， 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在这个架构中每一个基础组件都能够理解租户信 息，并且能够基于租户路由隔离流量，同时在我 们的平台中允许对运行不同的微服务有更多的控 制，比如指标和日志。在微服务架构中典型的基 础组件是日志，指标，存储，消息队列，缓存以 及配置。基于租户信息隔离数据需要分别处理基 础组件。</a:t>
            </a:r>
            <a:endParaRPr sz="33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多租户架构本质上描述为：</a:t>
            </a:r>
            <a:endParaRPr sz="3300">
              <a:latin typeface="UKIJ CJK"/>
              <a:cs typeface="UKIJ CJK"/>
            </a:endParaRPr>
          </a:p>
          <a:p>
            <a:pPr marL="12700" marR="372745">
              <a:lnSpc>
                <a:spcPts val="3540"/>
              </a:lnSpc>
              <a:spcBef>
                <a:spcPts val="1790"/>
              </a:spcBef>
            </a:pP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跨服务传递请求携带上下文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(c</a:t>
            </a:r>
            <a:r>
              <a:rPr sz="2950" i="1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onte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2950" i="1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3100" spc="-170" dirty="0">
                <a:solidFill>
                  <a:srgbClr val="5B9BD5"/>
                </a:solidFill>
                <a:latin typeface="UKIJ CJK"/>
                <a:cs typeface="UKIJ CJK"/>
              </a:rPr>
              <a:t>，数据隔离的流 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量路由方案。</a:t>
            </a:r>
            <a:endParaRPr sz="31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3100" spc="-185" dirty="0">
                <a:solidFill>
                  <a:srgbClr val="ED7D31"/>
                </a:solidFill>
                <a:latin typeface="UKIJ CJK"/>
                <a:cs typeface="UKIJ CJK"/>
              </a:rPr>
              <a:t>利用服务发现注册租户信息，注册成特定的租户。</a:t>
            </a:r>
            <a:endParaRPr sz="31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253060" y="2252287"/>
            <a:ext cx="8548954" cy="84185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383" y="783087"/>
            <a:ext cx="352679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微服务起源</a:t>
            </a:r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2059488" y="2249848"/>
            <a:ext cx="9169400" cy="8312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4925" algn="just">
              <a:lnSpc>
                <a:spcPct val="100000"/>
              </a:lnSpc>
              <a:spcBef>
                <a:spcPts val="95"/>
              </a:spcBef>
            </a:pP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大家经常谈论的是一个叫</a:t>
            </a:r>
            <a:r>
              <a:rPr sz="3300" spc="-35" dirty="0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SOA(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面向服务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的架构模 式，它和微服务又是什么关系？你可以把微服务想 成是</a:t>
            </a:r>
            <a:r>
              <a:rPr sz="3300" spc="45" dirty="0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SOA</a:t>
            </a:r>
            <a:r>
              <a:rPr sz="33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的一种实践。</a:t>
            </a:r>
            <a:endParaRPr sz="3300">
              <a:latin typeface="UKIJ CJK"/>
              <a:cs typeface="UKIJ CJK"/>
            </a:endParaRPr>
          </a:p>
          <a:p>
            <a:pPr marL="295275" marR="354330" indent="-283210">
              <a:lnSpc>
                <a:spcPts val="3540"/>
              </a:lnSpc>
              <a:spcBef>
                <a:spcPts val="1790"/>
              </a:spcBef>
              <a:buSzPct val="119000"/>
              <a:buFont typeface="Arial" panose="020B0604020202020204"/>
              <a:buChar char="•"/>
              <a:tabLst>
                <a:tab pos="295910" algn="l"/>
              </a:tabLst>
            </a:pP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小即是美：小的服务代码少</a:t>
            </a:r>
            <a:r>
              <a:rPr sz="3100" spc="-45" dirty="0">
                <a:solidFill>
                  <a:srgbClr val="5B9BD5"/>
                </a:solidFill>
                <a:latin typeface="UKIJ CJK"/>
                <a:cs typeface="UKIJ CJK"/>
              </a:rPr>
              <a:t>，</a:t>
            </a:r>
            <a:r>
              <a:rPr sz="2950" i="1" spc="-4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bug</a:t>
            </a:r>
            <a:r>
              <a:rPr sz="2950" i="1" spc="-70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也少，易测试，易 维护，也更容易不断迭代完善的精致进而美妙。</a:t>
            </a:r>
            <a:endParaRPr sz="3100">
              <a:latin typeface="UKIJ CJK"/>
              <a:cs typeface="UKIJ CJK"/>
            </a:endParaRPr>
          </a:p>
          <a:p>
            <a:pPr marL="295275" marR="346710" indent="-283210">
              <a:lnSpc>
                <a:spcPts val="3640"/>
              </a:lnSpc>
              <a:spcBef>
                <a:spcPts val="1565"/>
              </a:spcBef>
              <a:buSzPct val="119000"/>
              <a:buFont typeface="Arial" panose="020B0604020202020204"/>
              <a:buChar char="•"/>
              <a:tabLst>
                <a:tab pos="295910" algn="l"/>
              </a:tabLst>
            </a:pPr>
            <a:r>
              <a:rPr sz="3100" spc="-180" dirty="0">
                <a:solidFill>
                  <a:srgbClr val="5B9BD5"/>
                </a:solidFill>
                <a:latin typeface="UKIJ CJK"/>
                <a:cs typeface="UKIJ CJK"/>
              </a:rPr>
              <a:t>单一职责：一个服务也只需要做好一件事，专注才能 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做好。</a:t>
            </a:r>
            <a:endParaRPr sz="3100">
              <a:latin typeface="UKIJ CJK"/>
              <a:cs typeface="UKIJ CJK"/>
            </a:endParaRPr>
          </a:p>
          <a:p>
            <a:pPr marL="295275" marR="5080" indent="-283210">
              <a:lnSpc>
                <a:spcPct val="96000"/>
              </a:lnSpc>
              <a:spcBef>
                <a:spcPts val="1525"/>
              </a:spcBef>
              <a:buSzPct val="119000"/>
              <a:buFont typeface="Arial" panose="020B0604020202020204"/>
              <a:buChar char="•"/>
              <a:tabLst>
                <a:tab pos="295910" algn="l"/>
              </a:tabLst>
            </a:pP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尽可能早地创建原型：尽可能早的提供服</a:t>
            </a:r>
            <a:r>
              <a:rPr sz="3100" spc="-180" dirty="0">
                <a:solidFill>
                  <a:srgbClr val="5B9BD5"/>
                </a:solidFill>
                <a:latin typeface="UKIJ CJK"/>
                <a:cs typeface="UKIJ CJK"/>
              </a:rPr>
              <a:t>务</a:t>
            </a:r>
            <a:r>
              <a:rPr sz="3100" spc="-65" dirty="0">
                <a:solidFill>
                  <a:srgbClr val="5B9BD5"/>
                </a:solidFill>
                <a:latin typeface="UKIJ CJK"/>
                <a:cs typeface="UKIJ CJK"/>
              </a:rPr>
              <a:t> </a:t>
            </a:r>
            <a:r>
              <a:rPr sz="2950" i="1" spc="-4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API</a:t>
            </a:r>
            <a:r>
              <a:rPr sz="3100" spc="-45" dirty="0">
                <a:solidFill>
                  <a:srgbClr val="5B9BD5"/>
                </a:solidFill>
                <a:latin typeface="UKIJ CJK"/>
                <a:cs typeface="UKIJ CJK"/>
              </a:rPr>
              <a:t>，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建立 服务契约，达成服务间沟通的一致性约定，至于实现 和完善可以慢慢再做。</a:t>
            </a:r>
            <a:endParaRPr sz="3100">
              <a:latin typeface="UKIJ CJK"/>
              <a:cs typeface="UKIJ CJK"/>
            </a:endParaRPr>
          </a:p>
          <a:p>
            <a:pPr marL="295275" marR="346710" indent="-283210" algn="just">
              <a:lnSpc>
                <a:spcPct val="97000"/>
              </a:lnSpc>
              <a:spcBef>
                <a:spcPts val="1595"/>
              </a:spcBef>
              <a:buSzPct val="119000"/>
              <a:buFont typeface="Arial" panose="020B0604020202020204"/>
              <a:buChar char="•"/>
              <a:tabLst>
                <a:tab pos="295910" algn="l"/>
              </a:tabLst>
            </a:pPr>
            <a:r>
              <a:rPr sz="3100" spc="-180" dirty="0">
                <a:solidFill>
                  <a:srgbClr val="5B9BD5"/>
                </a:solidFill>
                <a:latin typeface="UKIJ CJK"/>
                <a:cs typeface="UKIJ CJK"/>
              </a:rPr>
              <a:t>可移植性比效率更重要：服务间的轻量级交互协议在 效率和可移植性二者间，首要依然考虑兼容性和移植 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性。</a:t>
            </a:r>
            <a:endParaRPr sz="3100">
              <a:latin typeface="UKIJ CJK"/>
              <a:cs typeface="UKIJ CJK"/>
            </a:endParaRPr>
          </a:p>
          <a:p>
            <a:pPr marL="12700" marR="742315">
              <a:lnSpc>
                <a:spcPct val="100000"/>
              </a:lnSpc>
              <a:spcBef>
                <a:spcPts val="1725"/>
              </a:spcBef>
            </a:pPr>
            <a:r>
              <a:rPr sz="2600" i="1" spc="20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You </a:t>
            </a:r>
            <a:r>
              <a:rPr sz="2600" i="1" spc="1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should </a:t>
            </a:r>
            <a:r>
              <a:rPr sz="2600" i="1" spc="10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instead think of </a:t>
            </a:r>
            <a:r>
              <a:rPr sz="2600" i="1" spc="1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Microservices as </a:t>
            </a:r>
            <a:r>
              <a:rPr sz="2600" i="1" spc="20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600" i="1" spc="10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specific  </a:t>
            </a:r>
            <a:r>
              <a:rPr sz="2600" i="1" spc="1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approach </a:t>
            </a:r>
            <a:r>
              <a:rPr sz="2600" i="1" spc="10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2600" i="1" spc="2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SOA </a:t>
            </a:r>
            <a:r>
              <a:rPr sz="2600" i="1" spc="10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in the </a:t>
            </a:r>
            <a:r>
              <a:rPr sz="2600" i="1" spc="20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same way </a:t>
            </a:r>
            <a:r>
              <a:rPr sz="2600" i="1" spc="10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2600" i="1" spc="2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XP </a:t>
            </a:r>
            <a:r>
              <a:rPr sz="2600" i="1" spc="10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2600" i="1" spc="20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Scrum</a:t>
            </a:r>
            <a:r>
              <a:rPr sz="2600" i="1" spc="-12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i="1" spc="1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are  </a:t>
            </a:r>
            <a:r>
              <a:rPr sz="2600" i="1" spc="10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specific </a:t>
            </a:r>
            <a:r>
              <a:rPr sz="2600" i="1" spc="1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approaches </a:t>
            </a:r>
            <a:r>
              <a:rPr sz="2600" i="1" spc="10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2600" i="1" spc="1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Agile software</a:t>
            </a:r>
            <a:r>
              <a:rPr sz="2600" i="1" spc="-4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i="1" spc="1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development.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264055" y="3482092"/>
            <a:ext cx="8802873" cy="51569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85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9383" y="783087"/>
            <a:ext cx="352679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微服务定义</a:t>
            </a:r>
            <a:endParaRPr spc="-90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围绕业务功能构建的，服务关注单一业务，服务间 采用轻量级的通信机制，可以全自动独立部署，可 以使用不同的编程语言和数据存储技术。微服务架 构通过业务拆分实现服务组件化，通过组件组合快 速开发系统，业务单一的服务组件又可以独立部署 </a:t>
            </a:r>
            <a:r>
              <a:rPr spc="-55" dirty="0"/>
              <a:t>使得整个系统变得清晰灵活：</a:t>
            </a:r>
            <a:endParaRPr spc="-55" dirty="0"/>
          </a:p>
          <a:p>
            <a:pPr marL="295275" indent="-283210">
              <a:lnSpc>
                <a:spcPct val="100000"/>
              </a:lnSpc>
              <a:spcBef>
                <a:spcPts val="1510"/>
              </a:spcBef>
              <a:buSzPct val="119000"/>
              <a:buFont typeface="Arial" panose="020B0604020202020204"/>
              <a:buChar char="•"/>
              <a:tabLst>
                <a:tab pos="295910" algn="l"/>
              </a:tabLst>
            </a:pPr>
            <a:r>
              <a:rPr sz="3100" spc="-185" dirty="0">
                <a:solidFill>
                  <a:srgbClr val="5B9BD5"/>
                </a:solidFill>
              </a:rPr>
              <a:t>原子服务</a:t>
            </a:r>
            <a:endParaRPr sz="3100"/>
          </a:p>
          <a:p>
            <a:pPr marL="295275" indent="-283210">
              <a:lnSpc>
                <a:spcPct val="100000"/>
              </a:lnSpc>
              <a:spcBef>
                <a:spcPts val="1465"/>
              </a:spcBef>
              <a:buSzPct val="119000"/>
              <a:buFont typeface="Arial" panose="020B0604020202020204"/>
              <a:buChar char="•"/>
              <a:tabLst>
                <a:tab pos="295910" algn="l"/>
              </a:tabLst>
            </a:pPr>
            <a:r>
              <a:rPr sz="3100" spc="-185" dirty="0">
                <a:solidFill>
                  <a:srgbClr val="5B9BD5"/>
                </a:solidFill>
              </a:rPr>
              <a:t>独立进程</a:t>
            </a:r>
            <a:endParaRPr sz="3100"/>
          </a:p>
          <a:p>
            <a:pPr marL="295275" indent="-283210">
              <a:lnSpc>
                <a:spcPct val="100000"/>
              </a:lnSpc>
              <a:spcBef>
                <a:spcPts val="1565"/>
              </a:spcBef>
              <a:buSzPct val="119000"/>
              <a:buFont typeface="Arial" panose="020B0604020202020204"/>
              <a:buChar char="•"/>
              <a:tabLst>
                <a:tab pos="295910" algn="l"/>
              </a:tabLst>
            </a:pPr>
            <a:r>
              <a:rPr sz="3100" spc="-185" dirty="0">
                <a:solidFill>
                  <a:srgbClr val="5B9BD5"/>
                </a:solidFill>
              </a:rPr>
              <a:t>隔离部署</a:t>
            </a:r>
            <a:endParaRPr sz="3100"/>
          </a:p>
          <a:p>
            <a:pPr marL="295275" indent="-283210">
              <a:lnSpc>
                <a:spcPct val="100000"/>
              </a:lnSpc>
              <a:spcBef>
                <a:spcPts val="1465"/>
              </a:spcBef>
              <a:buSzPct val="119000"/>
              <a:buFont typeface="Arial" panose="020B0604020202020204"/>
              <a:buChar char="•"/>
              <a:tabLst>
                <a:tab pos="295910" algn="l"/>
              </a:tabLst>
            </a:pPr>
            <a:r>
              <a:rPr sz="3100" spc="-185" dirty="0">
                <a:solidFill>
                  <a:srgbClr val="5B9BD5"/>
                </a:solidFill>
              </a:rPr>
              <a:t>去中心化服务治理</a:t>
            </a:r>
            <a:endParaRPr sz="3100"/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pc="-55" dirty="0"/>
              <a:t>缺点：</a:t>
            </a:r>
            <a:endParaRPr spc="-55" dirty="0"/>
          </a:p>
          <a:p>
            <a:pPr marL="295275" indent="-283210">
              <a:lnSpc>
                <a:spcPct val="100000"/>
              </a:lnSpc>
              <a:spcBef>
                <a:spcPts val="1505"/>
              </a:spcBef>
              <a:buSzPct val="119000"/>
              <a:buFont typeface="Arial" panose="020B0604020202020204"/>
              <a:buChar char="•"/>
              <a:tabLst>
                <a:tab pos="295910" algn="l"/>
              </a:tabLst>
            </a:pPr>
            <a:r>
              <a:rPr sz="3100" spc="-185" dirty="0">
                <a:solidFill>
                  <a:srgbClr val="5B9BD5"/>
                </a:solidFill>
              </a:rPr>
              <a:t>基础设施的建设、复杂度高</a:t>
            </a:r>
            <a:endParaRPr sz="3100"/>
          </a:p>
        </p:txBody>
      </p:sp>
      <p:sp>
        <p:nvSpPr>
          <p:cNvPr id="6" name="object 6"/>
          <p:cNvSpPr/>
          <p:nvPr/>
        </p:nvSpPr>
        <p:spPr>
          <a:xfrm>
            <a:off x="11263531" y="3143883"/>
            <a:ext cx="8675128" cy="5832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77651" y="1346241"/>
            <a:ext cx="7951066" cy="52303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9383" y="783087"/>
            <a:ext cx="352679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微服务不足</a:t>
            </a:r>
            <a:endParaRPr spc="-90" dirty="0"/>
          </a:p>
        </p:txBody>
      </p:sp>
      <p:sp>
        <p:nvSpPr>
          <p:cNvPr id="4" name="object 4"/>
          <p:cNvSpPr txBox="1"/>
          <p:nvPr/>
        </p:nvSpPr>
        <p:spPr>
          <a:xfrm>
            <a:off x="2059488" y="2249848"/>
            <a:ext cx="9386570" cy="8487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61620" algn="just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Fred Brooks</a:t>
            </a:r>
            <a:r>
              <a:rPr sz="33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在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30</a:t>
            </a:r>
            <a:r>
              <a:rPr sz="3300" spc="330" dirty="0">
                <a:solidFill>
                  <a:srgbClr val="FFFFFF"/>
                </a:solidFill>
                <a:latin typeface="UKIJ CJK"/>
                <a:cs typeface="UKIJ CJK"/>
              </a:rPr>
              <a:t>年前写道</a:t>
            </a:r>
            <a:r>
              <a:rPr sz="3300" spc="60" dirty="0">
                <a:solidFill>
                  <a:srgbClr val="FFFFFF"/>
                </a:solidFill>
                <a:latin typeface="UKIJ CJK"/>
                <a:cs typeface="UKIJ CJK"/>
              </a:rPr>
              <a:t>，“</a:t>
            </a:r>
            <a:r>
              <a:rPr sz="3300" i="1" spc="60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there</a:t>
            </a:r>
            <a:r>
              <a:rPr sz="3300" i="1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i="1" spc="-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300" i="1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i="1" spc="-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3300" i="1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i="1" spc="-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silver  </a:t>
            </a:r>
            <a:r>
              <a:rPr sz="3300" i="1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bullets</a:t>
            </a:r>
            <a:r>
              <a:rPr sz="3300" dirty="0">
                <a:solidFill>
                  <a:srgbClr val="FFFFFF"/>
                </a:solidFill>
                <a:latin typeface="UKIJ CJK"/>
                <a:cs typeface="UKIJ CJK"/>
              </a:rPr>
              <a:t>”</a:t>
            </a:r>
            <a:r>
              <a:rPr sz="3300" spc="55" dirty="0">
                <a:solidFill>
                  <a:srgbClr val="FFFFFF"/>
                </a:solidFill>
                <a:latin typeface="UKIJ CJK"/>
                <a:cs typeface="UKIJ CJK"/>
              </a:rPr>
              <a:t>。但凡事有利就有弊，微服务也不是万能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的。</a:t>
            </a:r>
            <a:endParaRPr sz="3300">
              <a:latin typeface="UKIJ CJK"/>
              <a:cs typeface="UKIJ CJK"/>
            </a:endParaRPr>
          </a:p>
          <a:p>
            <a:pPr marL="483870" marR="5080" indent="-471805">
              <a:lnSpc>
                <a:spcPct val="96000"/>
              </a:lnSpc>
              <a:spcBef>
                <a:spcPts val="1670"/>
              </a:spcBef>
              <a:buSzPct val="119000"/>
              <a:buFont typeface="Arial" panose="020B0604020202020204"/>
              <a:buChar char="•"/>
              <a:tabLst>
                <a:tab pos="482600" algn="l"/>
                <a:tab pos="484505" algn="l"/>
              </a:tabLst>
            </a:pPr>
            <a:r>
              <a:rPr sz="3100" spc="-180" dirty="0">
                <a:solidFill>
                  <a:srgbClr val="5B9BD5"/>
                </a:solidFill>
                <a:latin typeface="UKIJ CJK"/>
                <a:cs typeface="UKIJ CJK"/>
              </a:rPr>
              <a:t>微服务应用是分布式系统，由此会带来固有的复杂性。 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开发者不得不使</a:t>
            </a:r>
            <a:r>
              <a:rPr sz="3100" spc="-180" dirty="0">
                <a:solidFill>
                  <a:srgbClr val="5B9BD5"/>
                </a:solidFill>
                <a:latin typeface="UKIJ CJK"/>
                <a:cs typeface="UKIJ CJK"/>
              </a:rPr>
              <a:t>用</a:t>
            </a:r>
            <a:r>
              <a:rPr sz="3100" spc="-10" dirty="0">
                <a:solidFill>
                  <a:srgbClr val="5B9BD5"/>
                </a:solidFill>
                <a:latin typeface="UKIJ CJK"/>
                <a:cs typeface="UKIJ CJK"/>
              </a:rPr>
              <a:t> </a:t>
            </a:r>
            <a:r>
              <a:rPr sz="2950" i="1" spc="10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RPC</a:t>
            </a:r>
            <a:r>
              <a:rPr sz="2950" i="1" spc="-10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或者消息传递，来实现进程 间通信；此外，必须要写代码来处理消息传递中速度 过慢或者服务不可用等局部失效问题。</a:t>
            </a:r>
            <a:endParaRPr sz="3100">
              <a:latin typeface="UKIJ CJK"/>
              <a:cs typeface="UKIJ CJK"/>
            </a:endParaRPr>
          </a:p>
          <a:p>
            <a:pPr marL="483870" marR="375285" indent="-471805" algn="just">
              <a:lnSpc>
                <a:spcPct val="96000"/>
              </a:lnSpc>
              <a:spcBef>
                <a:spcPts val="1640"/>
              </a:spcBef>
              <a:buSzPct val="119000"/>
              <a:buFont typeface="Arial" panose="020B0604020202020204"/>
              <a:buChar char="•"/>
              <a:tabLst>
                <a:tab pos="484505" algn="l"/>
              </a:tabLst>
            </a:pPr>
            <a:r>
              <a:rPr sz="3100" spc="-180" dirty="0">
                <a:solidFill>
                  <a:srgbClr val="5B9BD5"/>
                </a:solidFill>
                <a:latin typeface="UKIJ CJK"/>
                <a:cs typeface="UKIJ CJK"/>
              </a:rPr>
              <a:t>分区的数据库架构，同时更新多个业务主体的事务很 普遍。这种事务对于单体式应用来说很容易，因为只 有一个数据库。在微服务架构应用中，需要更新不同 服务所使用的不同的数据库，从而对开发者提出了更 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高的要求和挑战。</a:t>
            </a:r>
            <a:endParaRPr sz="3100">
              <a:latin typeface="UKIJ CJK"/>
              <a:cs typeface="UKIJ CJK"/>
            </a:endParaRPr>
          </a:p>
          <a:p>
            <a:pPr marL="483870" indent="-471805" algn="just">
              <a:lnSpc>
                <a:spcPct val="100000"/>
              </a:lnSpc>
              <a:spcBef>
                <a:spcPts val="1465"/>
              </a:spcBef>
              <a:buSzPct val="119000"/>
              <a:buFont typeface="Arial" panose="020B0604020202020204"/>
              <a:buChar char="•"/>
              <a:tabLst>
                <a:tab pos="484505" algn="l"/>
              </a:tabLst>
            </a:pP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测试一个基于微服务架构的应用也是很复杂的任务。</a:t>
            </a:r>
            <a:endParaRPr sz="3100">
              <a:latin typeface="UKIJ CJK"/>
              <a:cs typeface="UKIJ CJK"/>
            </a:endParaRPr>
          </a:p>
          <a:p>
            <a:pPr marL="483870" marR="375285" indent="-471805" algn="just">
              <a:lnSpc>
                <a:spcPts val="3540"/>
              </a:lnSpc>
              <a:spcBef>
                <a:spcPts val="1750"/>
              </a:spcBef>
              <a:buSzPct val="119000"/>
              <a:buFont typeface="Arial" panose="020B0604020202020204"/>
              <a:buChar char="•"/>
              <a:tabLst>
                <a:tab pos="484505" algn="l"/>
              </a:tabLst>
            </a:pPr>
            <a:r>
              <a:rPr sz="3100" spc="-180" dirty="0">
                <a:solidFill>
                  <a:srgbClr val="5B9BD5"/>
                </a:solidFill>
                <a:latin typeface="UKIJ CJK"/>
                <a:cs typeface="UKIJ CJK"/>
              </a:rPr>
              <a:t>服务模块间的依赖，应用的升级有可能会波及多个服 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务模块的修改。</a:t>
            </a:r>
            <a:endParaRPr sz="3100">
              <a:latin typeface="UKIJ CJK"/>
              <a:cs typeface="UKIJ CJK"/>
            </a:endParaRPr>
          </a:p>
          <a:p>
            <a:pPr marL="483870" indent="-471805" algn="just">
              <a:lnSpc>
                <a:spcPct val="100000"/>
              </a:lnSpc>
              <a:spcBef>
                <a:spcPts val="1480"/>
              </a:spcBef>
              <a:buSzPct val="119000"/>
              <a:buFont typeface="Arial" panose="020B0604020202020204"/>
              <a:buChar char="•"/>
              <a:tabLst>
                <a:tab pos="484505" algn="l"/>
              </a:tabLst>
            </a:pP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对运维基础设施的挑战比较大。</a:t>
            </a:r>
            <a:endParaRPr sz="3100">
              <a:latin typeface="UKIJ CJK"/>
              <a:cs typeface="UKIJ CJ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04322" y="6658435"/>
            <a:ext cx="5897726" cy="4639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383" y="783087"/>
            <a:ext cx="352679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组件服务化</a:t>
            </a:r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2059488" y="2249848"/>
            <a:ext cx="8587105" cy="76142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5255">
              <a:lnSpc>
                <a:spcPct val="100000"/>
              </a:lnSpc>
              <a:spcBef>
                <a:spcPts val="95"/>
              </a:spcBef>
            </a:pP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传统实现组件的方式是通过库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3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lib</a:t>
            </a:r>
            <a:r>
              <a:rPr sz="33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3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3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3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3300" spc="-50" dirty="0">
                <a:solidFill>
                  <a:srgbClr val="FFFFFF"/>
                </a:solidFill>
                <a:latin typeface="UKIJ CJK"/>
                <a:cs typeface="UKIJ CJK"/>
              </a:rPr>
              <a:t>，库是和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应用一起运行在进程中，库的局部变化意味着 整个应用的重新部署。</a:t>
            </a:r>
            <a:r>
              <a:rPr sz="3300" spc="-10" dirty="0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通过服务来实现组件，  意味着将应用拆散为一系列的服务运行在不同 的进程中，那么单一服务的局部变化只需重新 部署对应的服务进程。我们用</a:t>
            </a:r>
            <a:r>
              <a:rPr sz="3300" spc="25" dirty="0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Go</a:t>
            </a:r>
            <a:r>
              <a:rPr sz="3300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实施一个微 服务：</a:t>
            </a:r>
            <a:endParaRPr sz="3300">
              <a:latin typeface="UKIJ CJK"/>
              <a:cs typeface="UKIJ CJK"/>
            </a:endParaRPr>
          </a:p>
          <a:p>
            <a:pPr marL="483870" indent="-471805">
              <a:lnSpc>
                <a:spcPct val="100000"/>
              </a:lnSpc>
              <a:spcBef>
                <a:spcPts val="1510"/>
              </a:spcBef>
              <a:buSzPct val="125000"/>
              <a:buFont typeface="Arial" panose="020B0604020202020204"/>
              <a:buChar char="•"/>
              <a:tabLst>
                <a:tab pos="482600" algn="l"/>
                <a:tab pos="484505" algn="l"/>
              </a:tabLst>
            </a:pPr>
            <a:r>
              <a:rPr sz="2950" i="1" spc="-4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kit</a:t>
            </a:r>
            <a:r>
              <a:rPr sz="3100" spc="-45" dirty="0">
                <a:solidFill>
                  <a:srgbClr val="5B9BD5"/>
                </a:solidFill>
                <a:latin typeface="UKIJ CJK"/>
                <a:cs typeface="UKIJ CJK"/>
              </a:rPr>
              <a:t>：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一个微服务的基础库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框架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3100" spc="-180" dirty="0">
                <a:solidFill>
                  <a:srgbClr val="5B9BD5"/>
                </a:solidFill>
                <a:latin typeface="UKIJ CJK"/>
                <a:cs typeface="UKIJ CJK"/>
              </a:rPr>
              <a:t>。</a:t>
            </a:r>
            <a:endParaRPr sz="3100">
              <a:latin typeface="UKIJ CJK"/>
              <a:cs typeface="UKIJ CJK"/>
            </a:endParaRPr>
          </a:p>
          <a:p>
            <a:pPr marL="483870" marR="5080" indent="-471805">
              <a:lnSpc>
                <a:spcPts val="3640"/>
              </a:lnSpc>
              <a:spcBef>
                <a:spcPts val="1650"/>
              </a:spcBef>
              <a:buSzPct val="125000"/>
              <a:buFont typeface="Arial" panose="020B0604020202020204"/>
              <a:buChar char="•"/>
              <a:tabLst>
                <a:tab pos="482600" algn="l"/>
                <a:tab pos="484505" algn="l"/>
              </a:tabLst>
            </a:pPr>
            <a:r>
              <a:rPr sz="2950" i="1" spc="-20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service</a:t>
            </a:r>
            <a:r>
              <a:rPr sz="3100" spc="-20" dirty="0">
                <a:solidFill>
                  <a:srgbClr val="5B9BD5"/>
                </a:solidFill>
                <a:latin typeface="UKIJ CJK"/>
                <a:cs typeface="UKIJ CJK"/>
              </a:rPr>
              <a:t>：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业务代</a:t>
            </a:r>
            <a:r>
              <a:rPr sz="3100" spc="-180" dirty="0">
                <a:solidFill>
                  <a:srgbClr val="5B9BD5"/>
                </a:solidFill>
                <a:latin typeface="UKIJ CJK"/>
                <a:cs typeface="UKIJ CJK"/>
              </a:rPr>
              <a:t>码</a:t>
            </a:r>
            <a:r>
              <a:rPr sz="3100" spc="-10" dirty="0">
                <a:solidFill>
                  <a:srgbClr val="5B9BD5"/>
                </a:solidFill>
                <a:latin typeface="UKIJ CJK"/>
                <a:cs typeface="UKIJ CJK"/>
              </a:rPr>
              <a:t> </a:t>
            </a:r>
            <a:r>
              <a:rPr sz="2950" i="1" spc="10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+</a:t>
            </a:r>
            <a:r>
              <a:rPr sz="2950" i="1" spc="-1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kit</a:t>
            </a:r>
            <a:r>
              <a:rPr sz="2950" i="1" spc="-10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依</a:t>
            </a:r>
            <a:r>
              <a:rPr sz="3100" spc="-180" dirty="0">
                <a:solidFill>
                  <a:srgbClr val="5B9BD5"/>
                </a:solidFill>
                <a:latin typeface="UKIJ CJK"/>
                <a:cs typeface="UKIJ CJK"/>
              </a:rPr>
              <a:t>赖</a:t>
            </a:r>
            <a:r>
              <a:rPr sz="3100" spc="-10" dirty="0">
                <a:solidFill>
                  <a:srgbClr val="5B9BD5"/>
                </a:solidFill>
                <a:latin typeface="UKIJ CJK"/>
                <a:cs typeface="UKIJ CJK"/>
              </a:rPr>
              <a:t> </a:t>
            </a:r>
            <a:r>
              <a:rPr sz="2950" i="1" spc="10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+</a:t>
            </a:r>
            <a:r>
              <a:rPr sz="2950" i="1" spc="-10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第三方依赖组成的 业务微服务</a:t>
            </a:r>
            <a:endParaRPr sz="3100">
              <a:latin typeface="UKIJ CJK"/>
              <a:cs typeface="UKIJ CJK"/>
            </a:endParaRPr>
          </a:p>
          <a:p>
            <a:pPr marL="483870" indent="-471805">
              <a:lnSpc>
                <a:spcPct val="100000"/>
              </a:lnSpc>
              <a:spcBef>
                <a:spcPts val="1360"/>
              </a:spcBef>
              <a:buSzPct val="125000"/>
              <a:buFont typeface="Arial" panose="020B0604020202020204"/>
              <a:buChar char="•"/>
              <a:tabLst>
                <a:tab pos="482600" algn="l"/>
                <a:tab pos="484505" algn="l"/>
              </a:tabLst>
            </a:pP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rpc</a:t>
            </a:r>
            <a:r>
              <a:rPr sz="2950" i="1" spc="-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i="1" spc="10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+</a:t>
            </a:r>
            <a:r>
              <a:rPr sz="2950" i="1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i="1" spc="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message</a:t>
            </a:r>
            <a:r>
              <a:rPr sz="2950" i="1" spc="-5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i="1" spc="-30" dirty="0">
                <a:solidFill>
                  <a:srgbClr val="5B9BD5"/>
                </a:solidFill>
                <a:latin typeface="Arial" panose="020B0604020202020204"/>
                <a:cs typeface="Arial" panose="020B0604020202020204"/>
              </a:rPr>
              <a:t>queue</a:t>
            </a:r>
            <a:r>
              <a:rPr sz="3100" spc="-30" dirty="0">
                <a:solidFill>
                  <a:srgbClr val="5B9BD5"/>
                </a:solidFill>
                <a:latin typeface="UKIJ CJK"/>
                <a:cs typeface="UKIJ CJK"/>
              </a:rPr>
              <a:t>：</a:t>
            </a: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轻量级通讯</a:t>
            </a:r>
            <a:endParaRPr sz="31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3550">
              <a:latin typeface="UKIJ CJK"/>
              <a:cs typeface="UKIJ CJK"/>
            </a:endParaRPr>
          </a:p>
          <a:p>
            <a:pPr marL="12700" marR="59690">
              <a:lnSpc>
                <a:spcPts val="3130"/>
              </a:lnSpc>
            </a:pPr>
            <a:r>
              <a:rPr sz="2750" spc="-155" dirty="0">
                <a:solidFill>
                  <a:srgbClr val="ED7D31"/>
                </a:solidFill>
                <a:latin typeface="UKIJ CJK"/>
                <a:cs typeface="UKIJ CJK"/>
              </a:rPr>
              <a:t>本质上等同于，多个微服务组合</a:t>
            </a:r>
            <a:r>
              <a:rPr sz="2600" i="1" spc="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600" i="1" spc="1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600" i="1" spc="1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ompo</a:t>
            </a:r>
            <a:r>
              <a:rPr sz="2600" i="1" spc="1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600" i="1" spc="10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e)</a:t>
            </a:r>
            <a:r>
              <a:rPr sz="2750" spc="-140" dirty="0">
                <a:solidFill>
                  <a:srgbClr val="ED7D31"/>
                </a:solidFill>
                <a:latin typeface="UKIJ CJK"/>
                <a:cs typeface="UKIJ CJK"/>
              </a:rPr>
              <a:t>完成了一个完整 </a:t>
            </a:r>
            <a:r>
              <a:rPr sz="2750" spc="-155" dirty="0">
                <a:solidFill>
                  <a:srgbClr val="ED7D31"/>
                </a:solidFill>
                <a:latin typeface="UKIJ CJK"/>
                <a:cs typeface="UKIJ CJK"/>
              </a:rPr>
              <a:t>的用户场景</a:t>
            </a:r>
            <a:r>
              <a:rPr sz="2600" i="1" spc="1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(usecase)</a:t>
            </a:r>
            <a:r>
              <a:rPr sz="2750" spc="-155" dirty="0">
                <a:solidFill>
                  <a:srgbClr val="ED7D31"/>
                </a:solidFill>
                <a:latin typeface="UKIJ CJK"/>
                <a:cs typeface="UKIJ CJK"/>
              </a:rPr>
              <a:t>。</a:t>
            </a:r>
            <a:endParaRPr sz="275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17998" y="2034493"/>
            <a:ext cx="9284010" cy="567993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421118" y="7848975"/>
            <a:ext cx="7877770" cy="3301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36794" y="1237658"/>
            <a:ext cx="5786211" cy="478467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9383" y="783087"/>
            <a:ext cx="492760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按业务组织服务</a:t>
            </a:r>
            <a:endParaRPr spc="-90" dirty="0"/>
          </a:p>
        </p:txBody>
      </p:sp>
      <p:sp>
        <p:nvSpPr>
          <p:cNvPr id="4" name="object 4"/>
          <p:cNvSpPr txBox="1"/>
          <p:nvPr/>
        </p:nvSpPr>
        <p:spPr>
          <a:xfrm>
            <a:off x="2059488" y="2249848"/>
            <a:ext cx="8948420" cy="75507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68605">
              <a:lnSpc>
                <a:spcPct val="100000"/>
              </a:lnSpc>
              <a:spcBef>
                <a:spcPts val="95"/>
              </a:spcBef>
            </a:pP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按业务能力组织服务的意思是服务提供的能力和 业务功能对应，比如：订单服务和数据访问服务</a:t>
            </a:r>
            <a:endParaRPr sz="3300">
              <a:latin typeface="UKIJ CJK"/>
              <a:cs typeface="UKIJ CJK"/>
            </a:endParaRPr>
          </a:p>
          <a:p>
            <a:pPr marL="12700" marR="268605" algn="just">
              <a:lnSpc>
                <a:spcPts val="3960"/>
              </a:lnSpc>
              <a:spcBef>
                <a:spcPts val="130"/>
              </a:spcBef>
            </a:pP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，前者反应了真实的订单相关业务，后者是一种 技术抽象服务不反应真实的业务。所以按微服务 架构理念来划分服务时，是不应该存在数据访问 </a:t>
            </a: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服务这样一个服务的。</a:t>
            </a:r>
            <a:endParaRPr sz="3300">
              <a:latin typeface="UKIJ CJK"/>
              <a:cs typeface="UKIJ CJK"/>
            </a:endParaRPr>
          </a:p>
          <a:p>
            <a:pPr marL="12700" marR="37465" algn="just">
              <a:lnSpc>
                <a:spcPct val="96000"/>
              </a:lnSpc>
              <a:spcBef>
                <a:spcPts val="1535"/>
              </a:spcBef>
            </a:pP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事实上传统应用设计架构的分层结构正反映了不同角色 的沟通结构。所以若要按微服务的方式来构建应用，也 需要对应调整团队的组织架构。每个服务背后的小团队 的组织是跨功能的，包含实现业务所需的全面的技能。</a:t>
            </a:r>
            <a:endParaRPr sz="31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3950">
              <a:latin typeface="UKIJ CJK"/>
              <a:cs typeface="UKIJ CJK"/>
            </a:endParaRPr>
          </a:p>
          <a:p>
            <a:pPr marL="12700" marR="5080">
              <a:lnSpc>
                <a:spcPts val="3540"/>
              </a:lnSpc>
            </a:pPr>
            <a:r>
              <a:rPr sz="3100" spc="-185" dirty="0">
                <a:solidFill>
                  <a:srgbClr val="ED7D31"/>
                </a:solidFill>
                <a:latin typeface="UKIJ CJK"/>
                <a:cs typeface="UKIJ CJK"/>
              </a:rPr>
              <a:t>我们的模式：大前端</a:t>
            </a:r>
            <a:r>
              <a:rPr sz="2950" i="1" spc="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100" spc="-185" dirty="0">
                <a:solidFill>
                  <a:srgbClr val="ED7D31"/>
                </a:solidFill>
                <a:latin typeface="UKIJ CJK"/>
                <a:cs typeface="UKIJ CJK"/>
              </a:rPr>
              <a:t>移动</a:t>
            </a:r>
            <a:r>
              <a:rPr sz="2950" i="1" spc="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/Web)</a:t>
            </a:r>
            <a:r>
              <a:rPr sz="2950" i="1" spc="-30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i="1" spc="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3100" spc="-180" dirty="0">
                <a:solidFill>
                  <a:srgbClr val="ED7D31"/>
                </a:solidFill>
                <a:latin typeface="UKIJ CJK"/>
                <a:cs typeface="UKIJ CJK"/>
              </a:rPr>
              <a:t>》</a:t>
            </a:r>
            <a:r>
              <a:rPr sz="3100" spc="-20" dirty="0">
                <a:solidFill>
                  <a:srgbClr val="ED7D31"/>
                </a:solidFill>
                <a:latin typeface="UKIJ CJK"/>
                <a:cs typeface="UKIJ CJK"/>
              </a:rPr>
              <a:t> </a:t>
            </a:r>
            <a:r>
              <a:rPr sz="3100" spc="-185" dirty="0">
                <a:solidFill>
                  <a:srgbClr val="ED7D31"/>
                </a:solidFill>
                <a:latin typeface="UKIJ CJK"/>
                <a:cs typeface="UKIJ CJK"/>
              </a:rPr>
              <a:t>网关接</a:t>
            </a:r>
            <a:r>
              <a:rPr sz="3100" spc="-180" dirty="0">
                <a:solidFill>
                  <a:srgbClr val="ED7D31"/>
                </a:solidFill>
                <a:latin typeface="UKIJ CJK"/>
                <a:cs typeface="UKIJ CJK"/>
              </a:rPr>
              <a:t>入</a:t>
            </a:r>
            <a:r>
              <a:rPr sz="3100" spc="-20" dirty="0">
                <a:solidFill>
                  <a:srgbClr val="ED7D31"/>
                </a:solidFill>
                <a:latin typeface="UKIJ CJK"/>
                <a:cs typeface="UKIJ CJK"/>
              </a:rPr>
              <a:t> </a:t>
            </a:r>
            <a:r>
              <a:rPr sz="2950" i="1" spc="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3100" spc="-185" dirty="0">
                <a:solidFill>
                  <a:srgbClr val="ED7D31"/>
                </a:solidFill>
                <a:latin typeface="UKIJ CJK"/>
                <a:cs typeface="UKIJ CJK"/>
              </a:rPr>
              <a:t>》业务 服</a:t>
            </a:r>
            <a:r>
              <a:rPr sz="3100" spc="-180" dirty="0">
                <a:solidFill>
                  <a:srgbClr val="ED7D31"/>
                </a:solidFill>
                <a:latin typeface="UKIJ CJK"/>
                <a:cs typeface="UKIJ CJK"/>
              </a:rPr>
              <a:t>务</a:t>
            </a:r>
            <a:r>
              <a:rPr sz="3100" dirty="0">
                <a:solidFill>
                  <a:srgbClr val="ED7D31"/>
                </a:solidFill>
                <a:latin typeface="UKIJ CJK"/>
                <a:cs typeface="UKIJ CJK"/>
              </a:rPr>
              <a:t> </a:t>
            </a:r>
            <a:r>
              <a:rPr sz="2950" i="1" spc="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3100" spc="-185" dirty="0">
                <a:solidFill>
                  <a:srgbClr val="ED7D31"/>
                </a:solidFill>
                <a:latin typeface="UKIJ CJK"/>
                <a:cs typeface="UKIJ CJK"/>
              </a:rPr>
              <a:t>》平台服</a:t>
            </a:r>
            <a:r>
              <a:rPr sz="3100" spc="-180" dirty="0">
                <a:solidFill>
                  <a:srgbClr val="ED7D31"/>
                </a:solidFill>
                <a:latin typeface="UKIJ CJK"/>
                <a:cs typeface="UKIJ CJK"/>
              </a:rPr>
              <a:t>务</a:t>
            </a:r>
            <a:r>
              <a:rPr sz="3100" dirty="0">
                <a:solidFill>
                  <a:srgbClr val="ED7D31"/>
                </a:solidFill>
                <a:latin typeface="UKIJ CJK"/>
                <a:cs typeface="UKIJ CJK"/>
              </a:rPr>
              <a:t> </a:t>
            </a:r>
            <a:r>
              <a:rPr sz="2950" i="1" spc="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3100" spc="-185" dirty="0">
                <a:solidFill>
                  <a:srgbClr val="ED7D31"/>
                </a:solidFill>
                <a:latin typeface="UKIJ CJK"/>
                <a:cs typeface="UKIJ CJK"/>
              </a:rPr>
              <a:t>》基础设施</a:t>
            </a:r>
            <a:r>
              <a:rPr sz="2950" i="1" spc="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(PaaS/Saas)</a:t>
            </a:r>
            <a:endParaRPr sz="29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3100" spc="-185" dirty="0">
                <a:solidFill>
                  <a:srgbClr val="ED7D31"/>
                </a:solidFill>
                <a:latin typeface="UKIJ CJK"/>
                <a:cs typeface="UKIJ CJK"/>
              </a:rPr>
              <a:t>开发团队对软件在生产环境的运行负全部责任</a:t>
            </a:r>
            <a:r>
              <a:rPr sz="3100" spc="-180" dirty="0">
                <a:solidFill>
                  <a:srgbClr val="ED7D31"/>
                </a:solidFill>
                <a:latin typeface="UKIJ CJK"/>
                <a:cs typeface="UKIJ CJK"/>
              </a:rPr>
              <a:t>！</a:t>
            </a:r>
            <a:endParaRPr sz="3100">
              <a:latin typeface="UKIJ CJK"/>
              <a:cs typeface="UKIJ CJ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055684" y="6245359"/>
            <a:ext cx="8548430" cy="4914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383" y="783087"/>
            <a:ext cx="282702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去中心化</a:t>
            </a:r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2059488" y="2249848"/>
            <a:ext cx="7447280" cy="7256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3300" spc="-55" dirty="0">
                <a:solidFill>
                  <a:srgbClr val="FFFFFF"/>
                </a:solidFill>
                <a:latin typeface="UKIJ CJK"/>
                <a:cs typeface="UKIJ CJK"/>
              </a:rPr>
              <a:t>每个服务面临的业务场景不同，可以针对 性的选择合适的技术解决方案。但也需要 避免过度多样化，结合团队实际情况来选 择取舍，要是每个服务都用不同的语言的 技术栈来实现，想想维护成本真够高的。</a:t>
            </a:r>
            <a:endParaRPr sz="3300">
              <a:latin typeface="UKIJ CJK"/>
              <a:cs typeface="UKIJ CJK"/>
            </a:endParaRPr>
          </a:p>
          <a:p>
            <a:pPr marL="483870" indent="-471805">
              <a:lnSpc>
                <a:spcPct val="100000"/>
              </a:lnSpc>
              <a:spcBef>
                <a:spcPts val="1515"/>
              </a:spcBef>
              <a:buSzPct val="119000"/>
              <a:buFont typeface="Arial" panose="020B0604020202020204"/>
              <a:buChar char="•"/>
              <a:tabLst>
                <a:tab pos="482600" algn="l"/>
                <a:tab pos="484505" algn="l"/>
              </a:tabLst>
            </a:pP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数据去中心化</a:t>
            </a:r>
            <a:endParaRPr sz="3100">
              <a:latin typeface="UKIJ CJK"/>
              <a:cs typeface="UKIJ CJK"/>
            </a:endParaRPr>
          </a:p>
          <a:p>
            <a:pPr marL="483870" indent="-471805">
              <a:lnSpc>
                <a:spcPct val="100000"/>
              </a:lnSpc>
              <a:spcBef>
                <a:spcPts val="1465"/>
              </a:spcBef>
              <a:buSzPct val="119000"/>
              <a:buFont typeface="Arial" panose="020B0604020202020204"/>
              <a:buChar char="•"/>
              <a:tabLst>
                <a:tab pos="482600" algn="l"/>
                <a:tab pos="484505" algn="l"/>
              </a:tabLst>
            </a:pPr>
            <a:r>
              <a:rPr sz="3100" spc="-185" dirty="0">
                <a:solidFill>
                  <a:srgbClr val="5B9BD5"/>
                </a:solidFill>
                <a:latin typeface="UKIJ CJK"/>
                <a:cs typeface="UKIJ CJK"/>
              </a:rPr>
              <a:t>治理去中心化</a:t>
            </a:r>
            <a:endParaRPr sz="3100">
              <a:latin typeface="UKIJ CJK"/>
              <a:cs typeface="UKIJ CJK"/>
            </a:endParaRPr>
          </a:p>
          <a:p>
            <a:pPr marL="483870" indent="-471805">
              <a:lnSpc>
                <a:spcPct val="100000"/>
              </a:lnSpc>
              <a:spcBef>
                <a:spcPts val="1450"/>
              </a:spcBef>
              <a:buSzPct val="119000"/>
              <a:buFont typeface="Arial" panose="020B0604020202020204"/>
              <a:buChar char="•"/>
              <a:tabLst>
                <a:tab pos="482600" algn="l"/>
                <a:tab pos="484505" algn="l"/>
              </a:tabLst>
            </a:pPr>
            <a:r>
              <a:rPr sz="3450" spc="-204" dirty="0">
                <a:solidFill>
                  <a:srgbClr val="5B9BD5"/>
                </a:solidFill>
                <a:latin typeface="UKIJ CJK"/>
                <a:cs typeface="UKIJ CJK"/>
              </a:rPr>
              <a:t>技术去中心化</a:t>
            </a:r>
            <a:endParaRPr sz="345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UKIJ CJK"/>
              <a:cs typeface="UKIJ CJK"/>
            </a:endParaRPr>
          </a:p>
          <a:p>
            <a:pPr marL="12700" marR="18415">
              <a:lnSpc>
                <a:spcPts val="3540"/>
              </a:lnSpc>
              <a:spcBef>
                <a:spcPts val="5"/>
              </a:spcBef>
            </a:pPr>
            <a:r>
              <a:rPr sz="3100" spc="-185" dirty="0">
                <a:solidFill>
                  <a:srgbClr val="ED7D31"/>
                </a:solidFill>
                <a:latin typeface="UKIJ CJK"/>
                <a:cs typeface="UKIJ CJK"/>
              </a:rPr>
              <a:t>每个服务独享自身的数据存储设施</a:t>
            </a:r>
            <a:r>
              <a:rPr sz="2950" i="1" spc="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100" spc="-185" dirty="0">
                <a:solidFill>
                  <a:srgbClr val="ED7D31"/>
                </a:solidFill>
                <a:latin typeface="UKIJ CJK"/>
                <a:cs typeface="UKIJ CJK"/>
              </a:rPr>
              <a:t>缓存，数 据库等</a:t>
            </a:r>
            <a:r>
              <a:rPr sz="2950" i="1" spc="-90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3100" spc="-90" dirty="0">
                <a:solidFill>
                  <a:srgbClr val="ED7D31"/>
                </a:solidFill>
                <a:latin typeface="UKIJ CJK"/>
                <a:cs typeface="UKIJ CJK"/>
              </a:rPr>
              <a:t>，</a:t>
            </a:r>
            <a:r>
              <a:rPr sz="3100" spc="-185" dirty="0">
                <a:solidFill>
                  <a:srgbClr val="ED7D31"/>
                </a:solidFill>
                <a:latin typeface="UKIJ CJK"/>
                <a:cs typeface="UKIJ CJK"/>
              </a:rPr>
              <a:t>不像传统应用共享一个缓存和数据 </a:t>
            </a:r>
            <a:r>
              <a:rPr sz="3100" spc="-185" dirty="0">
                <a:solidFill>
                  <a:srgbClr val="ED7D31"/>
                </a:solidFill>
                <a:latin typeface="UKIJ CJK"/>
                <a:cs typeface="UKIJ CJK"/>
              </a:rPr>
              <a:t>库，这样有利于服务的独立性，隔离相关干扰</a:t>
            </a:r>
            <a:endParaRPr sz="3100">
              <a:latin typeface="UKIJ CJK"/>
              <a:cs typeface="UKIJ CJK"/>
            </a:endParaRPr>
          </a:p>
          <a:p>
            <a:pPr marL="12700">
              <a:lnSpc>
                <a:spcPts val="3460"/>
              </a:lnSpc>
            </a:pPr>
            <a:r>
              <a:rPr sz="3100" spc="-180" dirty="0">
                <a:solidFill>
                  <a:srgbClr val="ED7D31"/>
                </a:solidFill>
                <a:latin typeface="UKIJ CJK"/>
                <a:cs typeface="UKIJ CJK"/>
              </a:rPr>
              <a:t>。</a:t>
            </a:r>
            <a:endParaRPr sz="31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09131" y="3675280"/>
            <a:ext cx="10263561" cy="601238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8589</Words>
  <Application>WPS 演示</Application>
  <PresentationFormat>On-screen Show (4:3)</PresentationFormat>
  <Paragraphs>301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Arial</vt:lpstr>
      <vt:lpstr>宋体</vt:lpstr>
      <vt:lpstr>Wingdings</vt:lpstr>
      <vt:lpstr>Noto Sans CJK JP Medium</vt:lpstr>
      <vt:lpstr>UKIJ CJK</vt:lpstr>
      <vt:lpstr>Segoe Print</vt:lpstr>
      <vt:lpstr>Arial</vt:lpstr>
      <vt:lpstr>Calibri</vt:lpstr>
      <vt:lpstr>微软雅黑</vt:lpstr>
      <vt:lpstr>Arial Unicode MS</vt:lpstr>
      <vt:lpstr>Office Theme</vt:lpstr>
      <vt:lpstr>Go 架构实践 - 微服务(微服务概览与治理)</vt:lpstr>
      <vt:lpstr>目录</vt:lpstr>
      <vt:lpstr>单体架构</vt:lpstr>
      <vt:lpstr>微服务起源</vt:lpstr>
      <vt:lpstr>微服务定义</vt:lpstr>
      <vt:lpstr>微服务不足</vt:lpstr>
      <vt:lpstr>组件服务化</vt:lpstr>
      <vt:lpstr>按业务组织服务</vt:lpstr>
      <vt:lpstr>去中心化</vt:lpstr>
      <vt:lpstr>基础设施自动化</vt:lpstr>
      <vt:lpstr>可用性 &amp; 兼容性设计</vt:lpstr>
      <vt:lpstr>目录</vt:lpstr>
      <vt:lpstr>API Gateway</vt:lpstr>
      <vt:lpstr>API Gateway</vt:lpstr>
      <vt:lpstr>API Gateway</vt:lpstr>
      <vt:lpstr>API Gateway</vt:lpstr>
      <vt:lpstr>Mircoservice 划分</vt:lpstr>
      <vt:lpstr>Mircoservice 划分</vt:lpstr>
      <vt:lpstr>Mircoservice 安全</vt:lpstr>
      <vt:lpstr>目录</vt:lpstr>
      <vt:lpstr>gRPC</vt:lpstr>
      <vt:lpstr>gRPC</vt:lpstr>
      <vt:lpstr>gRPC - HealthCheck</vt:lpstr>
      <vt:lpstr>PowerPoint 演示文稿</vt:lpstr>
      <vt:lpstr>PowerPoint 演示文稿</vt:lpstr>
      <vt:lpstr>服务发现</vt:lpstr>
      <vt:lpstr>服务发现</vt:lpstr>
      <vt:lpstr>服务发现</vt:lpstr>
      <vt:lpstr>目录</vt:lpstr>
      <vt:lpstr>多集群</vt:lpstr>
      <vt:lpstr>多集群</vt:lpstr>
      <vt:lpstr>多集群</vt:lpstr>
      <vt:lpstr>多租户</vt:lpstr>
      <vt:lpstr>多租户</vt:lpstr>
      <vt:lpstr>多租户</vt:lpstr>
      <vt:lpstr>多租户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Go进阶训练营 第1课Go 架构实践 - 微服务(微服务概览与治理)</dc:title>
  <dc:creator/>
  <cp:lastModifiedBy>辛丙亮</cp:lastModifiedBy>
  <cp:revision>33</cp:revision>
  <dcterms:created xsi:type="dcterms:W3CDTF">2020-12-16T05:52:00Z</dcterms:created>
  <dcterms:modified xsi:type="dcterms:W3CDTF">2020-12-16T06:07:57Z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2020-11-19T00:00:00Z</vt:filetime>
  </property>
  <property fmtid="{D5CDD505-2E9C-101B-9397-08002B2CF9AE}" pid="3" name="LastSaved">
    <vt:filetime>2020-12-16T00:00:00Z</vt:filetime>
  </property>
  <property fmtid="{D5CDD505-2E9C-101B-9397-08002B2CF9AE}" pid="4" name="KSOProductBuildVer">
    <vt:lpwstr>2052-11.3.0.9228</vt:lpwstr>
  </property>
</Properties>
</file>