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53536" y="2542794"/>
            <a:ext cx="283692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87423" y="3640023"/>
            <a:ext cx="5169153" cy="697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29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29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29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9600" y="1566862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109537"/>
                </a:moveTo>
                <a:lnTo>
                  <a:pt x="4655566" y="109537"/>
                </a:lnTo>
                <a:lnTo>
                  <a:pt x="4655566" y="0"/>
                </a:lnTo>
                <a:lnTo>
                  <a:pt x="0" y="0"/>
                </a:lnTo>
                <a:lnTo>
                  <a:pt x="0" y="10953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09600" y="156692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201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7380351" y="6237287"/>
            <a:ext cx="1158875" cy="323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29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09600" y="1566862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109537"/>
                </a:moveTo>
                <a:lnTo>
                  <a:pt x="4655566" y="109537"/>
                </a:lnTo>
                <a:lnTo>
                  <a:pt x="4655566" y="0"/>
                </a:lnTo>
                <a:lnTo>
                  <a:pt x="0" y="0"/>
                </a:lnTo>
                <a:lnTo>
                  <a:pt x="0" y="10953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09600" y="156692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201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7380351" y="6237287"/>
            <a:ext cx="1158875" cy="323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29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3592" y="872693"/>
            <a:ext cx="3248660" cy="60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668" y="1760041"/>
            <a:ext cx="7830820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17746" y="6277248"/>
            <a:ext cx="496570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/</a:t>
            </a:r>
            <a:r>
              <a:rPr dirty="0"/>
              <a:t>29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Relationship Id="rId3" Type="http://schemas.openxmlformats.org/officeDocument/2006/relationships/image" Target="../media/image29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image" Target="../media/image3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Relationship Id="rId3" Type="http://schemas.openxmlformats.org/officeDocument/2006/relationships/image" Target="../media/image4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Relationship Id="rId3" Type="http://schemas.openxmlformats.org/officeDocument/2006/relationships/image" Target="../media/image55.jpg"/><Relationship Id="rId4" Type="http://schemas.openxmlformats.org/officeDocument/2006/relationships/hyperlink" Target="http://wenda.chinahadoop.cn/" TargetMode="Externa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hyperlink" Target="https://pypi.python.org/pypi/pip" TargetMode="External"/><Relationship Id="rId4" Type="http://schemas.openxmlformats.org/officeDocument/2006/relationships/hyperlink" Target="http://www.scipy.org/" TargetMode="External"/><Relationship Id="rId5" Type="http://schemas.openxmlformats.org/officeDocument/2006/relationships/hyperlink" Target="http://pandas.pydata.org/" TargetMode="External"/><Relationship Id="rId6" Type="http://schemas.openxmlformats.org/officeDocument/2006/relationships/hyperlink" Target="http://www.matplotlib.org/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hyperlink" Target="https://docs.python.org/2/library/2to3.html" TargetMode="External"/><Relationship Id="rId4" Type="http://schemas.openxmlformats.org/officeDocument/2006/relationships/image" Target="../media/image1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943038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109537"/>
                </a:moveTo>
                <a:lnTo>
                  <a:pt x="4655566" y="109537"/>
                </a:lnTo>
                <a:lnTo>
                  <a:pt x="4655566" y="0"/>
                </a:lnTo>
                <a:lnTo>
                  <a:pt x="0" y="0"/>
                </a:lnTo>
                <a:lnTo>
                  <a:pt x="0" y="10953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" y="94297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201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0168" y="6347866"/>
            <a:ext cx="2006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SimSun"/>
                <a:cs typeface="SimSun"/>
              </a:rPr>
              <a:t>互联网新技术在线教育领航者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92950" y="6237287"/>
            <a:ext cx="1439799" cy="42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80847"/>
            <a:ext cx="1959610" cy="6051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solidFill>
                  <a:srgbClr val="00AFEF"/>
                </a:solidFill>
                <a:latin typeface="Microsoft YaHei"/>
                <a:cs typeface="Microsoft YaHei"/>
              </a:rPr>
              <a:t>法律声明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7217" y="1205865"/>
            <a:ext cx="8115300" cy="3772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5080" indent="-469265">
              <a:lnSpc>
                <a:spcPct val="1002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PMingLiU"/>
                <a:cs typeface="PMingLiU"/>
              </a:rPr>
              <a:t>本课件包括：演示文稿，示例，代码，题库，视频和声 音等，小象学院拥有完全知识产权的权利；只限于善意 学习者在本课程使用，不得在课程范围外向任何第三方 散播。任何其他人或机构不得盗版、复制、仿造其中的 创意，我们将保留一切通过法律手段追究违反者的权利。</a:t>
            </a:r>
            <a:endParaRPr sz="24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buClr>
                <a:srgbClr val="CC0000"/>
              </a:buClr>
              <a:buFont typeface="Wingdings"/>
              <a:buChar char=""/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0000"/>
              </a:buClr>
              <a:buFont typeface="Wingdings"/>
              <a:buChar char=""/>
            </a:pPr>
            <a:endParaRPr sz="2050">
              <a:latin typeface="Times New Roman"/>
              <a:cs typeface="Times New Roman"/>
            </a:endParaRPr>
          </a:p>
          <a:p>
            <a:pPr marL="481965" indent="-469265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PMingLiU"/>
                <a:cs typeface="PMingLiU"/>
              </a:rPr>
              <a:t>课程详情请咨询</a:t>
            </a:r>
            <a:endParaRPr sz="2400">
              <a:latin typeface="PMingLiU"/>
              <a:cs typeface="PMingLiU"/>
            </a:endParaRPr>
          </a:p>
          <a:p>
            <a:pPr lvl="1" marL="920750" indent="-437515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dirty="0" sz="2400">
                <a:latin typeface="PMingLiU"/>
                <a:cs typeface="PMingLiU"/>
              </a:rPr>
              <a:t>微信公众号：小象学院</a:t>
            </a:r>
            <a:endParaRPr sz="2400">
              <a:latin typeface="PMingLiU"/>
              <a:cs typeface="PMingLiU"/>
            </a:endParaRPr>
          </a:p>
          <a:p>
            <a:pPr lvl="1" marL="920750" indent="-437515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dirty="0" sz="2400" spc="-5">
                <a:latin typeface="PMingLiU"/>
                <a:cs typeface="PMingLiU"/>
              </a:rPr>
              <a:t>新浪微博：小象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 spc="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PMingLiU"/>
                <a:cs typeface="PMingLiU"/>
              </a:rPr>
              <a:t>学院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67400" y="3213100"/>
            <a:ext cx="2232025" cy="2232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872693"/>
            <a:ext cx="533590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0">
                <a:latin typeface="SimSun"/>
                <a:cs typeface="SimSun"/>
              </a:rPr>
              <a:t>正态</a:t>
            </a:r>
            <a:r>
              <a:rPr dirty="0" spc="-15">
                <a:latin typeface="SimSun"/>
                <a:cs typeface="SimSun"/>
              </a:rPr>
              <a:t>分</a:t>
            </a:r>
            <a:r>
              <a:rPr dirty="0" spc="0">
                <a:latin typeface="SimSun"/>
                <a:cs typeface="SimSun"/>
              </a:rPr>
              <a:t>布的</a:t>
            </a:r>
            <a:r>
              <a:rPr dirty="0" spc="-15">
                <a:latin typeface="SimSun"/>
                <a:cs typeface="SimSun"/>
              </a:rPr>
              <a:t>概</a:t>
            </a:r>
            <a:r>
              <a:rPr dirty="0" spc="0">
                <a:latin typeface="SimSun"/>
                <a:cs typeface="SimSun"/>
              </a:rPr>
              <a:t>率密</a:t>
            </a:r>
            <a:r>
              <a:rPr dirty="0" spc="-15">
                <a:latin typeface="SimSun"/>
                <a:cs typeface="SimSun"/>
              </a:rPr>
              <a:t>度</a:t>
            </a:r>
            <a:r>
              <a:rPr dirty="0" spc="0">
                <a:latin typeface="SimSun"/>
                <a:cs typeface="SimSun"/>
              </a:rPr>
              <a:t>函数</a:t>
            </a:r>
          </a:p>
        </p:txBody>
      </p:sp>
      <p:sp>
        <p:nvSpPr>
          <p:cNvPr id="3" name="object 3"/>
          <p:cNvSpPr/>
          <p:nvPr/>
        </p:nvSpPr>
        <p:spPr>
          <a:xfrm>
            <a:off x="1258887" y="1860613"/>
            <a:ext cx="5400675" cy="4125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29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8540" y="6285366"/>
            <a:ext cx="2006600" cy="2266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latin typeface="Microsoft YaHei"/>
                <a:cs typeface="Microsoft YaHei"/>
              </a:rPr>
              <a:t>互联网新技术在线教育领航者</a:t>
            </a:r>
            <a:endParaRPr sz="12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872693"/>
            <a:ext cx="587629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Poisson</a:t>
            </a:r>
            <a:r>
              <a:rPr dirty="0" spc="0">
                <a:latin typeface="SimSun"/>
                <a:cs typeface="SimSun"/>
              </a:rPr>
              <a:t>分布</a:t>
            </a:r>
            <a:r>
              <a:rPr dirty="0" spc="-15">
                <a:latin typeface="SimSun"/>
                <a:cs typeface="SimSun"/>
              </a:rPr>
              <a:t>的</a:t>
            </a:r>
            <a:r>
              <a:rPr dirty="0" spc="0">
                <a:latin typeface="SimSun"/>
                <a:cs typeface="SimSun"/>
              </a:rPr>
              <a:t>概率</a:t>
            </a:r>
            <a:r>
              <a:rPr dirty="0" spc="-15">
                <a:latin typeface="SimSun"/>
                <a:cs typeface="SimSun"/>
              </a:rPr>
              <a:t>质</a:t>
            </a:r>
            <a:r>
              <a:rPr dirty="0" spc="0">
                <a:latin typeface="SimSun"/>
                <a:cs typeface="SimSun"/>
              </a:rPr>
              <a:t>量函数</a:t>
            </a:r>
          </a:p>
        </p:txBody>
      </p:sp>
      <p:sp>
        <p:nvSpPr>
          <p:cNvPr id="3" name="object 3"/>
          <p:cNvSpPr/>
          <p:nvPr/>
        </p:nvSpPr>
        <p:spPr>
          <a:xfrm>
            <a:off x="1476375" y="1700276"/>
            <a:ext cx="5759450" cy="4386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29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8540" y="6285366"/>
            <a:ext cx="2006600" cy="2266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latin typeface="Microsoft YaHei"/>
                <a:cs typeface="Microsoft YaHei"/>
              </a:rPr>
              <a:t>互联网新技术在线教育领航者</a:t>
            </a:r>
            <a:endParaRPr sz="12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6375" y="1700212"/>
            <a:ext cx="5473700" cy="4270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3592" y="872693"/>
            <a:ext cx="485267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0">
                <a:latin typeface="SimSun"/>
                <a:cs typeface="SimSun"/>
              </a:rPr>
              <a:t>机器</a:t>
            </a:r>
            <a:r>
              <a:rPr dirty="0" spc="-15">
                <a:latin typeface="SimSun"/>
                <a:cs typeface="SimSun"/>
              </a:rPr>
              <a:t>学</a:t>
            </a:r>
            <a:r>
              <a:rPr dirty="0" spc="0">
                <a:latin typeface="SimSun"/>
                <a:cs typeface="SimSun"/>
              </a:rPr>
              <a:t>习中</a:t>
            </a:r>
            <a:r>
              <a:rPr dirty="0" spc="-15">
                <a:latin typeface="SimSun"/>
                <a:cs typeface="SimSun"/>
              </a:rPr>
              <a:t>的</a:t>
            </a:r>
            <a:r>
              <a:rPr dirty="0" spc="0">
                <a:latin typeface="SimSun"/>
                <a:cs typeface="SimSun"/>
              </a:rPr>
              <a:t>损失</a:t>
            </a:r>
            <a:r>
              <a:rPr dirty="0" spc="-15">
                <a:latin typeface="SimSun"/>
                <a:cs typeface="SimSun"/>
              </a:rPr>
              <a:t>函</a:t>
            </a:r>
            <a:r>
              <a:rPr dirty="0" spc="0">
                <a:latin typeface="SimSun"/>
                <a:cs typeface="SimSun"/>
              </a:rPr>
              <a:t>数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29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8540" y="6285366"/>
            <a:ext cx="2006600" cy="2266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latin typeface="Microsoft YaHei"/>
                <a:cs typeface="Microsoft YaHei"/>
              </a:rPr>
              <a:t>互联网新技术在线教育领航者</a:t>
            </a:r>
            <a:endParaRPr sz="12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872693"/>
            <a:ext cx="255270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0">
                <a:latin typeface="SimSun"/>
                <a:cs typeface="SimSun"/>
              </a:rPr>
              <a:t>各种</a:t>
            </a:r>
            <a:r>
              <a:rPr dirty="0"/>
              <a:t>2D</a:t>
            </a:r>
            <a:r>
              <a:rPr dirty="0">
                <a:latin typeface="SimSun"/>
                <a:cs typeface="SimSun"/>
              </a:rPr>
              <a:t>曲线</a:t>
            </a:r>
          </a:p>
        </p:txBody>
      </p:sp>
      <p:sp>
        <p:nvSpPr>
          <p:cNvPr id="3" name="object 3"/>
          <p:cNvSpPr/>
          <p:nvPr/>
        </p:nvSpPr>
        <p:spPr>
          <a:xfrm>
            <a:off x="6040501" y="1639951"/>
            <a:ext cx="2995549" cy="409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95626" y="3284537"/>
            <a:ext cx="3776599" cy="2876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537" y="1730375"/>
            <a:ext cx="3166999" cy="2419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76600" y="958850"/>
            <a:ext cx="3095625" cy="23844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29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8540" y="6285366"/>
            <a:ext cx="2006600" cy="2266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latin typeface="Microsoft YaHei"/>
                <a:cs typeface="Microsoft YaHei"/>
              </a:rPr>
              <a:t>互联网新技术在线教育领航者</a:t>
            </a:r>
            <a:endParaRPr sz="12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592" y="866597"/>
            <a:ext cx="617855" cy="605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>
                <a:latin typeface="Times New Roman"/>
                <a:cs typeface="Times New Roman"/>
              </a:rPr>
              <a:t>3D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950" y="1700276"/>
            <a:ext cx="4427601" cy="3614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0" y="2205101"/>
            <a:ext cx="4430776" cy="3919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29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8540" y="6285366"/>
            <a:ext cx="2006600" cy="2266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latin typeface="Microsoft YaHei"/>
                <a:cs typeface="Microsoft YaHei"/>
              </a:rPr>
              <a:t>互联网新技术在线教育领航者</a:t>
            </a:r>
            <a:endParaRPr sz="12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3146" y="6289948"/>
            <a:ext cx="458470" cy="18542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200" spc="0">
                <a:latin typeface="Verdana"/>
                <a:cs typeface="Verdana"/>
              </a:rPr>
              <a:t>15</a:t>
            </a:r>
            <a:r>
              <a:rPr dirty="0" sz="1200" spc="-5">
                <a:latin typeface="Verdana"/>
                <a:cs typeface="Verdana"/>
              </a:rPr>
              <a:t>/</a:t>
            </a:r>
            <a:r>
              <a:rPr dirty="0" sz="1200">
                <a:latin typeface="Verdana"/>
                <a:cs typeface="Verdana"/>
              </a:rPr>
              <a:t>29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3592" y="872693"/>
            <a:ext cx="2094864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>
                <a:latin typeface="SimSun"/>
                <a:cs typeface="SimSun"/>
              </a:rPr>
              <a:t>类</a:t>
            </a:r>
            <a:r>
              <a:rPr dirty="0" spc="-5"/>
              <a:t>/</a:t>
            </a:r>
            <a:r>
              <a:rPr dirty="0" spc="0">
                <a:latin typeface="SimSun"/>
                <a:cs typeface="SimSun"/>
              </a:rPr>
              <a:t>继承类</a:t>
            </a:r>
          </a:p>
        </p:txBody>
      </p:sp>
      <p:sp>
        <p:nvSpPr>
          <p:cNvPr id="4" name="object 4"/>
          <p:cNvSpPr/>
          <p:nvPr/>
        </p:nvSpPr>
        <p:spPr>
          <a:xfrm>
            <a:off x="2828925" y="260349"/>
            <a:ext cx="6315074" cy="6597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7950" y="3789426"/>
            <a:ext cx="2951226" cy="23097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18540" y="6285366"/>
            <a:ext cx="2006600" cy="2266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latin typeface="Microsoft YaHei"/>
                <a:cs typeface="Microsoft YaHei"/>
              </a:rPr>
              <a:t>互联网新技术在线教育领航者</a:t>
            </a:r>
            <a:endParaRPr sz="12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6862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109537"/>
                </a:moveTo>
                <a:lnTo>
                  <a:pt x="4655566" y="109537"/>
                </a:lnTo>
                <a:lnTo>
                  <a:pt x="4655566" y="0"/>
                </a:lnTo>
                <a:lnTo>
                  <a:pt x="0" y="0"/>
                </a:lnTo>
                <a:lnTo>
                  <a:pt x="0" y="10953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" y="156692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201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80351" y="6237287"/>
            <a:ext cx="1158875" cy="32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3592" y="872693"/>
            <a:ext cx="195707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0">
                <a:latin typeface="SimSun"/>
                <a:cs typeface="SimSun"/>
              </a:rPr>
              <a:t>重心</a:t>
            </a:r>
            <a:r>
              <a:rPr dirty="0" spc="-15">
                <a:latin typeface="SimSun"/>
                <a:cs typeface="SimSun"/>
              </a:rPr>
              <a:t>插</a:t>
            </a:r>
            <a:r>
              <a:rPr dirty="0" spc="0">
                <a:latin typeface="SimSun"/>
                <a:cs typeface="SimSun"/>
              </a:rPr>
              <a:t>值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5060" y="3333064"/>
            <a:ext cx="78740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latin typeface="PMingLiU"/>
                <a:cs typeface="PMingLiU"/>
              </a:rPr>
              <a:t>有：</a:t>
            </a:r>
            <a:endParaRPr sz="3000">
              <a:latin typeface="PMingLiU"/>
              <a:cs typeface="PMingLi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668" y="4979670"/>
            <a:ext cx="51314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3000" spc="20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latin typeface="PMingLiU"/>
                <a:cs typeface="PMingLiU"/>
              </a:rPr>
              <a:t>则函数</a:t>
            </a:r>
            <a:r>
              <a:rPr dirty="0" sz="3000" spc="-5">
                <a:latin typeface="Times New Roman"/>
                <a:cs typeface="Times New Roman"/>
              </a:rPr>
              <a:t>f(x)</a:t>
            </a:r>
            <a:r>
              <a:rPr dirty="0" sz="3000">
                <a:latin typeface="PMingLiU"/>
                <a:cs typeface="PMingLiU"/>
              </a:rPr>
              <a:t>在</a:t>
            </a:r>
            <a:r>
              <a:rPr dirty="0" sz="3000">
                <a:latin typeface="Times New Roman"/>
                <a:cs typeface="Times New Roman"/>
              </a:rPr>
              <a:t>x</a:t>
            </a:r>
            <a:r>
              <a:rPr dirty="0" baseline="-20833" sz="3000">
                <a:latin typeface="Times New Roman"/>
                <a:cs typeface="Times New Roman"/>
              </a:rPr>
              <a:t>k</a:t>
            </a:r>
            <a:r>
              <a:rPr dirty="0" sz="3000">
                <a:latin typeface="PMingLiU"/>
                <a:cs typeface="PMingLiU"/>
              </a:rPr>
              <a:t>处的值为</a:t>
            </a:r>
            <a:r>
              <a:rPr dirty="0" sz="3000">
                <a:latin typeface="Times New Roman"/>
                <a:cs typeface="Times New Roman"/>
              </a:rPr>
              <a:t>y</a:t>
            </a:r>
            <a:r>
              <a:rPr dirty="0" baseline="-20833" sz="3000">
                <a:latin typeface="Times New Roman"/>
                <a:cs typeface="Times New Roman"/>
              </a:rPr>
              <a:t>k</a:t>
            </a:r>
            <a:r>
              <a:rPr dirty="0" sz="3000">
                <a:latin typeface="PMingLiU"/>
                <a:cs typeface="PMingLiU"/>
              </a:rPr>
              <a:t>。</a:t>
            </a:r>
            <a:endParaRPr sz="3000">
              <a:latin typeface="PMingLiU"/>
              <a:cs typeface="PMingLiU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6583" y="5519115"/>
            <a:ext cx="343916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9580" indent="-43688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"/>
              <a:tabLst>
                <a:tab pos="449580" algn="l"/>
                <a:tab pos="450215" algn="l"/>
              </a:tabLst>
            </a:pPr>
            <a:r>
              <a:rPr dirty="0" sz="2600">
                <a:latin typeface="PMingLiU"/>
                <a:cs typeface="PMingLiU"/>
              </a:rPr>
              <a:t>对于权值，可以选择</a:t>
            </a:r>
            <a:endParaRPr sz="2600">
              <a:latin typeface="PMingLiU"/>
              <a:cs typeface="PMingLiU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63861" y="3681023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096" y="0"/>
                </a:lnTo>
              </a:path>
            </a:pathLst>
          </a:custGeom>
          <a:ln w="5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09922" y="4456374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 h="0">
                <a:moveTo>
                  <a:pt x="0" y="0"/>
                </a:moveTo>
                <a:lnTo>
                  <a:pt x="642096" y="0"/>
                </a:lnTo>
              </a:path>
            </a:pathLst>
          </a:custGeom>
          <a:ln w="5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22161" y="4087383"/>
            <a:ext cx="1298575" cy="0"/>
          </a:xfrm>
          <a:custGeom>
            <a:avLst/>
            <a:gdLst/>
            <a:ahLst/>
            <a:cxnLst/>
            <a:rect l="l" t="t" r="r" b="b"/>
            <a:pathLst>
              <a:path w="1298575" h="0">
                <a:moveTo>
                  <a:pt x="0" y="0"/>
                </a:moveTo>
                <a:lnTo>
                  <a:pt x="1298512" y="0"/>
                </a:lnTo>
              </a:path>
            </a:pathLst>
          </a:custGeom>
          <a:ln w="10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071497" y="4083271"/>
            <a:ext cx="300355" cy="5949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9525">
              <a:lnSpc>
                <a:spcPts val="1060"/>
              </a:lnSpc>
              <a:spcBef>
                <a:spcPts val="125"/>
              </a:spcBef>
            </a:pPr>
            <a:r>
              <a:rPr dirty="0" sz="1200" spc="10" i="1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3400"/>
              </a:lnSpc>
            </a:pPr>
            <a:r>
              <a:rPr dirty="0" sz="3150" spc="-1440">
                <a:latin typeface="Symbol"/>
                <a:cs typeface="Symbol"/>
              </a:rPr>
              <a:t>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25435" y="3307941"/>
            <a:ext cx="300355" cy="5949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9525">
              <a:lnSpc>
                <a:spcPts val="1060"/>
              </a:lnSpc>
              <a:spcBef>
                <a:spcPts val="125"/>
              </a:spcBef>
            </a:pPr>
            <a:r>
              <a:rPr dirty="0" sz="1200" spc="10" i="1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3400"/>
              </a:lnSpc>
            </a:pPr>
            <a:r>
              <a:rPr dirty="0" sz="3150" spc="-1440">
                <a:latin typeface="Symbol"/>
                <a:cs typeface="Symbol"/>
              </a:rPr>
              <a:t>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17027" y="3646735"/>
            <a:ext cx="69215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0" i="1">
                <a:latin typeface="Times New Roman"/>
                <a:cs typeface="Times New Roman"/>
              </a:rPr>
              <a:t>j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92331" y="4046218"/>
            <a:ext cx="238760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0" i="1">
                <a:latin typeface="Times New Roman"/>
                <a:cs typeface="Times New Roman"/>
              </a:rPr>
              <a:t>u</a:t>
            </a:r>
            <a:r>
              <a:rPr dirty="0" sz="2100" spc="-320" i="1">
                <a:latin typeface="Times New Roman"/>
                <a:cs typeface="Times New Roman"/>
              </a:rPr>
              <a:t> </a:t>
            </a:r>
            <a:r>
              <a:rPr dirty="0" baseline="-25462" sz="1800" spc="0" i="1">
                <a:latin typeface="Times New Roman"/>
                <a:cs typeface="Times New Roman"/>
              </a:rPr>
              <a:t>j</a:t>
            </a:r>
            <a:endParaRPr baseline="-25462"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63817" y="3468542"/>
            <a:ext cx="144780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0" i="1">
                <a:latin typeface="Times New Roman"/>
                <a:cs typeface="Times New Roman"/>
              </a:rPr>
              <a:t>y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46270" y="3271415"/>
            <a:ext cx="238760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0" i="1">
                <a:latin typeface="Times New Roman"/>
                <a:cs typeface="Times New Roman"/>
              </a:rPr>
              <a:t>u</a:t>
            </a:r>
            <a:r>
              <a:rPr dirty="0" sz="2100" spc="-320" i="1">
                <a:latin typeface="Times New Roman"/>
                <a:cs typeface="Times New Roman"/>
              </a:rPr>
              <a:t> </a:t>
            </a:r>
            <a:r>
              <a:rPr dirty="0" baseline="-25462" sz="1800" spc="0" i="1">
                <a:latin typeface="Times New Roman"/>
                <a:cs typeface="Times New Roman"/>
              </a:rPr>
              <a:t>j</a:t>
            </a:r>
            <a:endParaRPr baseline="-25462"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01765" y="3788871"/>
            <a:ext cx="66802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00" i="1">
                <a:latin typeface="Times New Roman"/>
                <a:cs typeface="Times New Roman"/>
              </a:rPr>
              <a:t>f</a:t>
            </a:r>
            <a:r>
              <a:rPr dirty="0" sz="2100" spc="-95" i="1">
                <a:latin typeface="Times New Roman"/>
                <a:cs typeface="Times New Roman"/>
              </a:rPr>
              <a:t> </a:t>
            </a:r>
            <a:r>
              <a:rPr dirty="0" sz="2750" spc="-15">
                <a:latin typeface="Symbol"/>
                <a:cs typeface="Symbol"/>
              </a:rPr>
              <a:t></a:t>
            </a:r>
            <a:r>
              <a:rPr dirty="0" sz="2100" spc="-15" i="1">
                <a:latin typeface="Times New Roman"/>
                <a:cs typeface="Times New Roman"/>
              </a:rPr>
              <a:t>x</a:t>
            </a:r>
            <a:r>
              <a:rPr dirty="0" sz="2750" spc="-15">
                <a:latin typeface="Symbol"/>
                <a:cs typeface="Symbol"/>
              </a:rPr>
              <a:t></a:t>
            </a:r>
            <a:r>
              <a:rPr dirty="0" sz="2100" spc="-15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15028" y="4448707"/>
            <a:ext cx="901700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18518" sz="1800" spc="0" i="1">
                <a:latin typeface="Times New Roman"/>
                <a:cs typeface="Times New Roman"/>
              </a:rPr>
              <a:t>j</a:t>
            </a:r>
            <a:r>
              <a:rPr dirty="0" baseline="-18518" sz="1800" spc="-284" i="1">
                <a:latin typeface="Times New Roman"/>
                <a:cs typeface="Times New Roman"/>
              </a:rPr>
              <a:t> </a:t>
            </a:r>
            <a:r>
              <a:rPr dirty="0" baseline="-18518" sz="1800" spc="44">
                <a:latin typeface="Symbol"/>
                <a:cs typeface="Symbol"/>
              </a:rPr>
              <a:t></a:t>
            </a:r>
            <a:r>
              <a:rPr dirty="0" baseline="-18518" sz="1800" spc="44">
                <a:latin typeface="Times New Roman"/>
                <a:cs typeface="Times New Roman"/>
              </a:rPr>
              <a:t>0</a:t>
            </a:r>
            <a:r>
              <a:rPr dirty="0" baseline="-18518" sz="1800" spc="487">
                <a:latin typeface="Times New Roman"/>
                <a:cs typeface="Times New Roman"/>
              </a:rPr>
              <a:t> </a:t>
            </a:r>
            <a:r>
              <a:rPr dirty="0" sz="2100" spc="0" i="1">
                <a:latin typeface="Times New Roman"/>
                <a:cs typeface="Times New Roman"/>
              </a:rPr>
              <a:t>x</a:t>
            </a:r>
            <a:r>
              <a:rPr dirty="0" sz="2100" spc="-170" i="1">
                <a:latin typeface="Times New Roman"/>
                <a:cs typeface="Times New Roman"/>
              </a:rPr>
              <a:t> </a:t>
            </a:r>
            <a:r>
              <a:rPr dirty="0" sz="2100" spc="0">
                <a:latin typeface="Symbol"/>
                <a:cs typeface="Symbol"/>
              </a:rPr>
              <a:t></a:t>
            </a:r>
            <a:r>
              <a:rPr dirty="0" sz="2100" spc="-95">
                <a:latin typeface="Times New Roman"/>
                <a:cs typeface="Times New Roman"/>
              </a:rPr>
              <a:t> </a:t>
            </a:r>
            <a:r>
              <a:rPr dirty="0" sz="2100" spc="0" i="1">
                <a:latin typeface="Times New Roman"/>
                <a:cs typeface="Times New Roman"/>
              </a:rPr>
              <a:t>x</a:t>
            </a:r>
            <a:r>
              <a:rPr dirty="0" sz="2100" spc="-305" i="1">
                <a:latin typeface="Times New Roman"/>
                <a:cs typeface="Times New Roman"/>
              </a:rPr>
              <a:t> </a:t>
            </a:r>
            <a:r>
              <a:rPr dirty="0" baseline="-25462" sz="1800" spc="0" i="1">
                <a:latin typeface="Times New Roman"/>
                <a:cs typeface="Times New Roman"/>
              </a:rPr>
              <a:t>j</a:t>
            </a:r>
            <a:endParaRPr baseline="-25462"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68967" y="3673367"/>
            <a:ext cx="902335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18518" sz="1800" spc="0" i="1">
                <a:latin typeface="Times New Roman"/>
                <a:cs typeface="Times New Roman"/>
              </a:rPr>
              <a:t>j</a:t>
            </a:r>
            <a:r>
              <a:rPr dirty="0" baseline="-18518" sz="1800" spc="-284" i="1">
                <a:latin typeface="Times New Roman"/>
                <a:cs typeface="Times New Roman"/>
              </a:rPr>
              <a:t> </a:t>
            </a:r>
            <a:r>
              <a:rPr dirty="0" baseline="-18518" sz="1800" spc="44">
                <a:latin typeface="Symbol"/>
                <a:cs typeface="Symbol"/>
              </a:rPr>
              <a:t></a:t>
            </a:r>
            <a:r>
              <a:rPr dirty="0" baseline="-18518" sz="1800" spc="44">
                <a:latin typeface="Times New Roman"/>
                <a:cs typeface="Times New Roman"/>
              </a:rPr>
              <a:t>0</a:t>
            </a:r>
            <a:r>
              <a:rPr dirty="0" baseline="-18518" sz="1800" spc="487">
                <a:latin typeface="Times New Roman"/>
                <a:cs typeface="Times New Roman"/>
              </a:rPr>
              <a:t> </a:t>
            </a:r>
            <a:r>
              <a:rPr dirty="0" sz="2100" spc="0" i="1">
                <a:latin typeface="Times New Roman"/>
                <a:cs typeface="Times New Roman"/>
              </a:rPr>
              <a:t>x</a:t>
            </a:r>
            <a:r>
              <a:rPr dirty="0" sz="2100" spc="-170" i="1">
                <a:latin typeface="Times New Roman"/>
                <a:cs typeface="Times New Roman"/>
              </a:rPr>
              <a:t> </a:t>
            </a:r>
            <a:r>
              <a:rPr dirty="0" sz="2100" spc="0">
                <a:latin typeface="Symbol"/>
                <a:cs typeface="Symbol"/>
              </a:rPr>
              <a:t></a:t>
            </a:r>
            <a:r>
              <a:rPr dirty="0" sz="2100" spc="-95">
                <a:latin typeface="Times New Roman"/>
                <a:cs typeface="Times New Roman"/>
              </a:rPr>
              <a:t> </a:t>
            </a:r>
            <a:r>
              <a:rPr dirty="0" sz="2100" spc="0" i="1">
                <a:latin typeface="Times New Roman"/>
                <a:cs typeface="Times New Roman"/>
              </a:rPr>
              <a:t>x</a:t>
            </a:r>
            <a:r>
              <a:rPr dirty="0" sz="2100" spc="-305" i="1">
                <a:latin typeface="Times New Roman"/>
                <a:cs typeface="Times New Roman"/>
              </a:rPr>
              <a:t> </a:t>
            </a:r>
            <a:r>
              <a:rPr dirty="0" baseline="-25462" sz="1800" spc="0" i="1">
                <a:latin typeface="Times New Roman"/>
                <a:cs typeface="Times New Roman"/>
              </a:rPr>
              <a:t>j</a:t>
            </a:r>
            <a:endParaRPr baseline="-25462"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5668" y="1761354"/>
            <a:ext cx="6332220" cy="15525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295"/>
              </a:lnSpc>
              <a:spcBef>
                <a:spcPts val="105"/>
              </a:spcBef>
            </a:pPr>
            <a:r>
              <a:rPr dirty="0" baseline="5555" sz="45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baseline="5555" sz="4500" spc="39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baseline="5555" sz="4500" spc="-7">
                <a:latin typeface="PMingLiU"/>
                <a:cs typeface="PMingLiU"/>
              </a:rPr>
              <a:t>给定实数</a:t>
            </a:r>
            <a:r>
              <a:rPr dirty="0" baseline="5555" sz="4500">
                <a:latin typeface="PMingLiU"/>
                <a:cs typeface="PMingLiU"/>
              </a:rPr>
              <a:t>对</a:t>
            </a:r>
            <a:r>
              <a:rPr dirty="0" baseline="5555" sz="4500" spc="-232">
                <a:latin typeface="PMingLiU"/>
                <a:cs typeface="PMingLiU"/>
              </a:rPr>
              <a:t> </a:t>
            </a:r>
            <a:r>
              <a:rPr dirty="0" sz="3300" spc="-445">
                <a:latin typeface="Symbol"/>
                <a:cs typeface="Symbol"/>
              </a:rPr>
              <a:t></a:t>
            </a:r>
            <a:r>
              <a:rPr dirty="0" sz="2100" spc="-445" i="1">
                <a:latin typeface="Times New Roman"/>
                <a:cs typeface="Times New Roman"/>
              </a:rPr>
              <a:t>x </a:t>
            </a:r>
            <a:r>
              <a:rPr dirty="0" sz="2100" spc="15">
                <a:latin typeface="Times New Roman"/>
                <a:cs typeface="Times New Roman"/>
              </a:rPr>
              <a:t>,</a:t>
            </a:r>
            <a:r>
              <a:rPr dirty="0" sz="2100" spc="-95">
                <a:latin typeface="Times New Roman"/>
                <a:cs typeface="Times New Roman"/>
              </a:rPr>
              <a:t> </a:t>
            </a:r>
            <a:r>
              <a:rPr dirty="0" sz="2100" spc="35" i="1">
                <a:latin typeface="Times New Roman"/>
                <a:cs typeface="Times New Roman"/>
              </a:rPr>
              <a:t>y</a:t>
            </a:r>
            <a:r>
              <a:rPr dirty="0" sz="2100" spc="400" i="1">
                <a:latin typeface="Times New Roman"/>
                <a:cs typeface="Times New Roman"/>
              </a:rPr>
              <a:t> </a:t>
            </a:r>
            <a:r>
              <a:rPr dirty="0" sz="3300" spc="-320">
                <a:latin typeface="Symbol"/>
                <a:cs typeface="Symbol"/>
              </a:rPr>
              <a:t></a:t>
            </a:r>
            <a:r>
              <a:rPr dirty="0" sz="2100" spc="-320">
                <a:latin typeface="Times New Roman"/>
                <a:cs typeface="Times New Roman"/>
              </a:rPr>
              <a:t>,</a:t>
            </a:r>
            <a:r>
              <a:rPr dirty="0" sz="2100" spc="-315">
                <a:latin typeface="Times New Roman"/>
                <a:cs typeface="Times New Roman"/>
              </a:rPr>
              <a:t> </a:t>
            </a:r>
            <a:r>
              <a:rPr dirty="0" sz="2100" spc="25" i="1">
                <a:latin typeface="Times New Roman"/>
                <a:cs typeface="Times New Roman"/>
              </a:rPr>
              <a:t>j</a:t>
            </a:r>
            <a:r>
              <a:rPr dirty="0" sz="2100" spc="5" i="1">
                <a:latin typeface="Times New Roman"/>
                <a:cs typeface="Times New Roman"/>
              </a:rPr>
              <a:t> </a:t>
            </a:r>
            <a:r>
              <a:rPr dirty="0" sz="2100" spc="50">
                <a:latin typeface="Symbol"/>
                <a:cs typeface="Symbol"/>
              </a:rPr>
              <a:t></a:t>
            </a:r>
            <a:r>
              <a:rPr dirty="0" sz="2100" spc="-125">
                <a:latin typeface="Times New Roman"/>
                <a:cs typeface="Times New Roman"/>
              </a:rPr>
              <a:t> </a:t>
            </a:r>
            <a:r>
              <a:rPr dirty="0" sz="2100" spc="-120">
                <a:latin typeface="Times New Roman"/>
                <a:cs typeface="Times New Roman"/>
              </a:rPr>
              <a:t>0,1,</a:t>
            </a:r>
            <a:r>
              <a:rPr dirty="0" sz="2100" spc="-120">
                <a:latin typeface="MT Extra"/>
                <a:cs typeface="MT Extra"/>
              </a:rPr>
              <a:t></a:t>
            </a:r>
            <a:r>
              <a:rPr dirty="0" sz="2100" spc="-120" i="1">
                <a:latin typeface="Times New Roman"/>
                <a:cs typeface="Times New Roman"/>
              </a:rPr>
              <a:t>n</a:t>
            </a:r>
            <a:r>
              <a:rPr dirty="0" sz="3300" spc="-120">
                <a:latin typeface="Symbol"/>
                <a:cs typeface="Symbol"/>
              </a:rPr>
              <a:t></a:t>
            </a:r>
            <a:endParaRPr sz="3300">
              <a:latin typeface="Symbol"/>
              <a:cs typeface="Symbol"/>
            </a:endParaRPr>
          </a:p>
          <a:p>
            <a:pPr algn="ctr" marR="345440">
              <a:lnSpc>
                <a:spcPts val="775"/>
              </a:lnSpc>
              <a:tabLst>
                <a:tab pos="354965" algn="l"/>
              </a:tabLst>
            </a:pPr>
            <a:r>
              <a:rPr dirty="0" sz="1200" spc="15" i="1">
                <a:latin typeface="Times New Roman"/>
                <a:cs typeface="Times New Roman"/>
              </a:rPr>
              <a:t>j	j</a:t>
            </a:r>
            <a:endParaRPr sz="1200">
              <a:latin typeface="Times New Roman"/>
              <a:cs typeface="Times New Roman"/>
            </a:endParaRPr>
          </a:p>
          <a:p>
            <a:pPr marL="920750" indent="-437515">
              <a:lnSpc>
                <a:spcPct val="100000"/>
              </a:lnSpc>
              <a:spcBef>
                <a:spcPts val="170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dirty="0" sz="2600">
                <a:latin typeface="Times New Roman"/>
                <a:cs typeface="Times New Roman"/>
              </a:rPr>
              <a:t>x</a:t>
            </a:r>
            <a:r>
              <a:rPr dirty="0" baseline="-21241" sz="2550">
                <a:latin typeface="Times New Roman"/>
                <a:cs typeface="Times New Roman"/>
              </a:rPr>
              <a:t>j</a:t>
            </a:r>
            <a:r>
              <a:rPr dirty="0" sz="2600">
                <a:latin typeface="PMingLiU"/>
                <a:cs typeface="PMingLiU"/>
              </a:rPr>
              <a:t>互不相同。</a:t>
            </a:r>
            <a:endParaRPr sz="2600">
              <a:latin typeface="PMingLiU"/>
              <a:cs typeface="PMingLiU"/>
            </a:endParaRPr>
          </a:p>
          <a:p>
            <a:pPr marL="12700">
              <a:lnSpc>
                <a:spcPts val="3295"/>
              </a:lnSpc>
              <a:spcBef>
                <a:spcPts val="580"/>
              </a:spcBef>
              <a:tabLst>
                <a:tab pos="4555490" algn="l"/>
              </a:tabLst>
            </a:pPr>
            <a:r>
              <a:rPr dirty="0" baseline="3703" sz="45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baseline="3703" sz="4500" spc="397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baseline="3703" sz="4500">
                <a:latin typeface="PMingLiU"/>
                <a:cs typeface="PMingLiU"/>
              </a:rPr>
              <a:t>对于给定的</a:t>
            </a:r>
            <a:r>
              <a:rPr dirty="0" baseline="3703" sz="4500">
                <a:latin typeface="Times New Roman"/>
                <a:cs typeface="Times New Roman"/>
              </a:rPr>
              <a:t>n+1</a:t>
            </a:r>
            <a:r>
              <a:rPr dirty="0" baseline="3703" sz="4500">
                <a:latin typeface="PMingLiU"/>
                <a:cs typeface="PMingLiU"/>
              </a:rPr>
              <a:t>个权</a:t>
            </a:r>
            <a:r>
              <a:rPr dirty="0" baseline="3703" sz="4500" spc="465">
                <a:latin typeface="PMingLiU"/>
                <a:cs typeface="PMingLiU"/>
              </a:rPr>
              <a:t>值</a:t>
            </a:r>
            <a:r>
              <a:rPr dirty="0" sz="3300" spc="-475">
                <a:latin typeface="Symbol"/>
                <a:cs typeface="Symbol"/>
              </a:rPr>
              <a:t></a:t>
            </a:r>
            <a:r>
              <a:rPr dirty="0" sz="2100" spc="-475" i="1">
                <a:latin typeface="Times New Roman"/>
                <a:cs typeface="Times New Roman"/>
              </a:rPr>
              <a:t>u	</a:t>
            </a:r>
            <a:r>
              <a:rPr dirty="0" sz="2100" spc="50">
                <a:latin typeface="Symbol"/>
                <a:cs typeface="Symbol"/>
              </a:rPr>
              <a:t></a:t>
            </a:r>
            <a:r>
              <a:rPr dirty="0" sz="2100" spc="5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0, </a:t>
            </a:r>
            <a:r>
              <a:rPr dirty="0" sz="2100" spc="25" i="1">
                <a:latin typeface="Times New Roman"/>
                <a:cs typeface="Times New Roman"/>
              </a:rPr>
              <a:t>j </a:t>
            </a:r>
            <a:r>
              <a:rPr dirty="0" sz="2100" spc="50">
                <a:latin typeface="Symbol"/>
                <a:cs typeface="Symbol"/>
              </a:rPr>
              <a:t></a:t>
            </a:r>
            <a:r>
              <a:rPr dirty="0" sz="2100" spc="-50">
                <a:latin typeface="Times New Roman"/>
                <a:cs typeface="Times New Roman"/>
              </a:rPr>
              <a:t> </a:t>
            </a:r>
            <a:r>
              <a:rPr dirty="0" sz="2100" spc="-120">
                <a:latin typeface="Times New Roman"/>
                <a:cs typeface="Times New Roman"/>
              </a:rPr>
              <a:t>0,1,</a:t>
            </a:r>
            <a:r>
              <a:rPr dirty="0" sz="2100" spc="-120">
                <a:latin typeface="MT Extra"/>
                <a:cs typeface="MT Extra"/>
              </a:rPr>
              <a:t></a:t>
            </a:r>
            <a:r>
              <a:rPr dirty="0" sz="2100" spc="-120" i="1">
                <a:latin typeface="Times New Roman"/>
                <a:cs typeface="Times New Roman"/>
              </a:rPr>
              <a:t>n</a:t>
            </a:r>
            <a:r>
              <a:rPr dirty="0" sz="3300" spc="-120">
                <a:latin typeface="Symbol"/>
                <a:cs typeface="Symbol"/>
              </a:rPr>
              <a:t></a:t>
            </a:r>
            <a:endParaRPr sz="3300">
              <a:latin typeface="Symbol"/>
              <a:cs typeface="Symbol"/>
            </a:endParaRPr>
          </a:p>
          <a:p>
            <a:pPr algn="r" marR="1863089">
              <a:lnSpc>
                <a:spcPts val="775"/>
              </a:lnSpc>
            </a:pPr>
            <a:r>
              <a:rPr dirty="0" sz="1200" spc="15" i="1">
                <a:latin typeface="Times New Roman"/>
                <a:cs typeface="Times New Roman"/>
              </a:rPr>
              <a:t>j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89219" y="5594282"/>
            <a:ext cx="97790" cy="2127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spc="25" i="1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8337" y="5800770"/>
            <a:ext cx="70485" cy="2127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spc="15" i="1">
                <a:latin typeface="Times New Roman"/>
                <a:cs typeface="Times New Roman"/>
              </a:rPr>
              <a:t>j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61028" y="5417808"/>
            <a:ext cx="2588260" cy="591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89890" algn="l"/>
              </a:tabLst>
            </a:pPr>
            <a:r>
              <a:rPr dirty="0" sz="3700" spc="-600">
                <a:latin typeface="Symbol"/>
                <a:cs typeface="Symbol"/>
              </a:rPr>
              <a:t></a:t>
            </a:r>
            <a:r>
              <a:rPr dirty="0" sz="2100" spc="-600" i="1">
                <a:latin typeface="Times New Roman"/>
                <a:cs typeface="Times New Roman"/>
              </a:rPr>
              <a:t>u	</a:t>
            </a:r>
            <a:r>
              <a:rPr dirty="0" sz="2100" spc="40">
                <a:latin typeface="Symbol"/>
                <a:cs typeface="Symbol"/>
              </a:rPr>
              <a:t></a:t>
            </a:r>
            <a:r>
              <a:rPr dirty="0" sz="2100" spc="40">
                <a:latin typeface="Times New Roman"/>
                <a:cs typeface="Times New Roman"/>
              </a:rPr>
              <a:t> </a:t>
            </a:r>
            <a:r>
              <a:rPr dirty="0" sz="2750" spc="-105">
                <a:latin typeface="Symbol"/>
                <a:cs typeface="Symbol"/>
              </a:rPr>
              <a:t></a:t>
            </a:r>
            <a:r>
              <a:rPr dirty="0" sz="2100" spc="-105">
                <a:latin typeface="Symbol"/>
                <a:cs typeface="Symbol"/>
              </a:rPr>
              <a:t></a:t>
            </a:r>
            <a:r>
              <a:rPr dirty="0" sz="2100" spc="-105">
                <a:latin typeface="Times New Roman"/>
                <a:cs typeface="Times New Roman"/>
              </a:rPr>
              <a:t>1</a:t>
            </a:r>
            <a:r>
              <a:rPr dirty="0" sz="2750" spc="-105">
                <a:latin typeface="Symbol"/>
                <a:cs typeface="Symbol"/>
              </a:rPr>
              <a:t></a:t>
            </a:r>
            <a:r>
              <a:rPr dirty="0" sz="2750" spc="-105">
                <a:latin typeface="Times New Roman"/>
                <a:cs typeface="Times New Roman"/>
              </a:rPr>
              <a:t> </a:t>
            </a:r>
            <a:r>
              <a:rPr dirty="0" sz="2100" spc="15">
                <a:latin typeface="Times New Roman"/>
                <a:cs typeface="Times New Roman"/>
              </a:rPr>
              <a:t>, </a:t>
            </a:r>
            <a:r>
              <a:rPr dirty="0" sz="2100" spc="25" i="1">
                <a:latin typeface="Times New Roman"/>
                <a:cs typeface="Times New Roman"/>
              </a:rPr>
              <a:t>j </a:t>
            </a:r>
            <a:r>
              <a:rPr dirty="0" sz="2100" spc="40">
                <a:latin typeface="Symbol"/>
                <a:cs typeface="Symbol"/>
              </a:rPr>
              <a:t></a:t>
            </a:r>
            <a:r>
              <a:rPr dirty="0" sz="2100" spc="-100">
                <a:latin typeface="Times New Roman"/>
                <a:cs typeface="Times New Roman"/>
              </a:rPr>
              <a:t> </a:t>
            </a:r>
            <a:r>
              <a:rPr dirty="0" sz="2100" spc="-145">
                <a:latin typeface="Times New Roman"/>
                <a:cs typeface="Times New Roman"/>
              </a:rPr>
              <a:t>0,1,</a:t>
            </a:r>
            <a:r>
              <a:rPr dirty="0" sz="2100" spc="-145">
                <a:latin typeface="MT Extra"/>
                <a:cs typeface="MT Extra"/>
              </a:rPr>
              <a:t></a:t>
            </a:r>
            <a:r>
              <a:rPr dirty="0" sz="2100" spc="-145" i="1">
                <a:latin typeface="Times New Roman"/>
                <a:cs typeface="Times New Roman"/>
              </a:rPr>
              <a:t>n</a:t>
            </a:r>
            <a:r>
              <a:rPr dirty="0" sz="3700" spc="-145">
                <a:latin typeface="Symbol"/>
                <a:cs typeface="Symbol"/>
              </a:rPr>
              <a:t></a:t>
            </a:r>
            <a:endParaRPr sz="3700">
              <a:latin typeface="Symbol"/>
              <a:cs typeface="Symbo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35600" y="52451"/>
            <a:ext cx="3635375" cy="2728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16</a:t>
            </a:fld>
            <a:r>
              <a:rPr dirty="0" spc="-5"/>
              <a:t>/</a:t>
            </a:r>
            <a:r>
              <a:rPr dirty="0"/>
              <a:t>29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18540" y="6285366"/>
            <a:ext cx="2006600" cy="2266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latin typeface="Microsoft YaHei"/>
                <a:cs typeface="Microsoft YaHei"/>
              </a:rPr>
              <a:t>互联网新技术在线教育领航者</a:t>
            </a:r>
            <a:endParaRPr sz="12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872693"/>
            <a:ext cx="437388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0">
                <a:latin typeface="SimSun"/>
                <a:cs typeface="SimSun"/>
              </a:rPr>
              <a:t>样</a:t>
            </a:r>
            <a:r>
              <a:rPr dirty="0" spc="10">
                <a:latin typeface="SimSun"/>
                <a:cs typeface="SimSun"/>
              </a:rPr>
              <a:t>条</a:t>
            </a:r>
            <a:r>
              <a:rPr dirty="0" spc="0">
                <a:latin typeface="SimSun"/>
                <a:cs typeface="SimSun"/>
              </a:rPr>
              <a:t>插值</a:t>
            </a:r>
            <a:r>
              <a:rPr dirty="0" spc="-1030">
                <a:latin typeface="SimSun"/>
                <a:cs typeface="SimSun"/>
              </a:rPr>
              <a:t> </a:t>
            </a:r>
            <a:r>
              <a:rPr dirty="0"/>
              <a:t>–</a:t>
            </a:r>
            <a:r>
              <a:rPr dirty="0" spc="-50"/>
              <a:t> </a:t>
            </a:r>
            <a:r>
              <a:rPr dirty="0" spc="0">
                <a:latin typeface="SimSun"/>
                <a:cs typeface="SimSun"/>
              </a:rPr>
              <a:t>重</a:t>
            </a:r>
            <a:r>
              <a:rPr dirty="0" spc="10">
                <a:latin typeface="SimSun"/>
                <a:cs typeface="SimSun"/>
              </a:rPr>
              <a:t>心</a:t>
            </a:r>
            <a:r>
              <a:rPr dirty="0" spc="0">
                <a:latin typeface="SimSun"/>
                <a:cs typeface="SimSun"/>
              </a:rPr>
              <a:t>插值</a:t>
            </a:r>
          </a:p>
        </p:txBody>
      </p:sp>
      <p:sp>
        <p:nvSpPr>
          <p:cNvPr id="3" name="object 3"/>
          <p:cNvSpPr/>
          <p:nvPr/>
        </p:nvSpPr>
        <p:spPr>
          <a:xfrm>
            <a:off x="1476375" y="1773237"/>
            <a:ext cx="5688076" cy="431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16</a:t>
            </a:fld>
            <a:r>
              <a:rPr dirty="0" spc="-5"/>
              <a:t>/</a:t>
            </a:r>
            <a:r>
              <a:rPr dirty="0"/>
              <a:t>29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8540" y="6285366"/>
            <a:ext cx="2006600" cy="2266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latin typeface="Microsoft YaHei"/>
                <a:cs typeface="Microsoft YaHei"/>
              </a:rPr>
              <a:t>互联网新技术在线教育领航者</a:t>
            </a:r>
            <a:endParaRPr sz="12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6862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109537"/>
                </a:moveTo>
                <a:lnTo>
                  <a:pt x="4655566" y="109537"/>
                </a:lnTo>
                <a:lnTo>
                  <a:pt x="4655566" y="0"/>
                </a:lnTo>
                <a:lnTo>
                  <a:pt x="0" y="0"/>
                </a:lnTo>
                <a:lnTo>
                  <a:pt x="0" y="10953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" y="156692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201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80351" y="6237287"/>
            <a:ext cx="1158875" cy="32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3592" y="872693"/>
            <a:ext cx="228092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Tayl</a:t>
            </a:r>
            <a:r>
              <a:rPr dirty="0" spc="0"/>
              <a:t>o</a:t>
            </a:r>
            <a:r>
              <a:rPr dirty="0" spc="-5"/>
              <a:t>r</a:t>
            </a:r>
            <a:r>
              <a:rPr dirty="0">
                <a:latin typeface="SimSun"/>
                <a:cs typeface="SimSun"/>
              </a:rPr>
              <a:t>展式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5668" y="1760041"/>
            <a:ext cx="7607934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3000" spc="21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PMingLiU"/>
                <a:cs typeface="PMingLiU"/>
              </a:rPr>
              <a:t>数值计算：初等函数值的计</a:t>
            </a:r>
            <a:r>
              <a:rPr dirty="0" sz="3000">
                <a:latin typeface="PMingLiU"/>
                <a:cs typeface="PMingLiU"/>
              </a:rPr>
              <a:t>算</a:t>
            </a:r>
            <a:r>
              <a:rPr dirty="0" sz="3000" spc="-5">
                <a:latin typeface="Times New Roman"/>
                <a:cs typeface="Times New Roman"/>
              </a:rPr>
              <a:t>(</a:t>
            </a:r>
            <a:r>
              <a:rPr dirty="0" sz="3000" spc="-5">
                <a:latin typeface="PMingLiU"/>
                <a:cs typeface="PMingLiU"/>
              </a:rPr>
              <a:t>在原点展</a:t>
            </a:r>
            <a:r>
              <a:rPr dirty="0" sz="3000">
                <a:latin typeface="PMingLiU"/>
                <a:cs typeface="PMingLiU"/>
              </a:rPr>
              <a:t>开</a:t>
            </a:r>
            <a:r>
              <a:rPr dirty="0" sz="300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1413" y="3015134"/>
            <a:ext cx="357505" cy="0"/>
          </a:xfrm>
          <a:custGeom>
            <a:avLst/>
            <a:gdLst/>
            <a:ahLst/>
            <a:cxnLst/>
            <a:rect l="l" t="t" r="r" b="b"/>
            <a:pathLst>
              <a:path w="357505" h="0">
                <a:moveTo>
                  <a:pt x="0" y="0"/>
                </a:moveTo>
                <a:lnTo>
                  <a:pt x="357071" y="0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70239" y="3015134"/>
            <a:ext cx="360680" cy="0"/>
          </a:xfrm>
          <a:custGeom>
            <a:avLst/>
            <a:gdLst/>
            <a:ahLst/>
            <a:cxnLst/>
            <a:rect l="l" t="t" r="r" b="b"/>
            <a:pathLst>
              <a:path w="360679" h="0">
                <a:moveTo>
                  <a:pt x="0" y="0"/>
                </a:moveTo>
                <a:lnTo>
                  <a:pt x="360659" y="0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56837" y="3015134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4" h="0">
                <a:moveTo>
                  <a:pt x="0" y="0"/>
                </a:moveTo>
                <a:lnTo>
                  <a:pt x="370062" y="0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58770" y="3015134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 h="0">
                <a:moveTo>
                  <a:pt x="0" y="0"/>
                </a:moveTo>
                <a:lnTo>
                  <a:pt x="362829" y="0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60740" y="3015134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0" y="0"/>
                </a:moveTo>
                <a:lnTo>
                  <a:pt x="1142594" y="0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308468" y="2365680"/>
            <a:ext cx="2378075" cy="4432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701040" algn="l"/>
                <a:tab pos="1388745" algn="l"/>
                <a:tab pos="2089785" algn="l"/>
              </a:tabLst>
            </a:pPr>
            <a:r>
              <a:rPr dirty="0" baseline="-25720" sz="4050" spc="202" i="1">
                <a:latin typeface="Times New Roman"/>
                <a:cs typeface="Times New Roman"/>
              </a:rPr>
              <a:t>x</a:t>
            </a:r>
            <a:r>
              <a:rPr dirty="0" sz="1600" spc="15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baseline="-25720" sz="4050" spc="202" i="1">
                <a:latin typeface="Times New Roman"/>
                <a:cs typeface="Times New Roman"/>
              </a:rPr>
              <a:t>x</a:t>
            </a:r>
            <a:r>
              <a:rPr dirty="0" sz="1600" spc="15">
                <a:latin typeface="Times New Roman"/>
                <a:cs typeface="Times New Roman"/>
              </a:rPr>
              <a:t>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baseline="-25720" sz="4050" spc="225" i="1">
                <a:latin typeface="Times New Roman"/>
                <a:cs typeface="Times New Roman"/>
              </a:rPr>
              <a:t>x</a:t>
            </a:r>
            <a:r>
              <a:rPr dirty="0" sz="1600" spc="15">
                <a:latin typeface="Times New Roman"/>
                <a:cs typeface="Times New Roman"/>
              </a:rPr>
              <a:t>7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baseline="-25720" sz="4050" spc="202" i="1">
                <a:latin typeface="Times New Roman"/>
                <a:cs typeface="Times New Roman"/>
              </a:rPr>
              <a:t>x</a:t>
            </a:r>
            <a:r>
              <a:rPr dirty="0" sz="1600" spc="15"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5400" y="2902768"/>
            <a:ext cx="1961514" cy="5765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600" spc="-65">
                <a:latin typeface="Symbol"/>
                <a:cs typeface="Symbol"/>
              </a:rPr>
              <a:t></a:t>
            </a:r>
            <a:r>
              <a:rPr dirty="0" sz="2700" spc="-65">
                <a:latin typeface="Times New Roman"/>
                <a:cs typeface="Times New Roman"/>
              </a:rPr>
              <a:t>2</a:t>
            </a:r>
            <a:r>
              <a:rPr dirty="0" sz="2700" spc="-65" i="1">
                <a:latin typeface="Times New Roman"/>
                <a:cs typeface="Times New Roman"/>
              </a:rPr>
              <a:t>m</a:t>
            </a:r>
            <a:r>
              <a:rPr dirty="0" sz="2700" spc="-290" i="1">
                <a:latin typeface="Times New Roman"/>
                <a:cs typeface="Times New Roman"/>
              </a:rPr>
              <a:t> </a:t>
            </a:r>
            <a:r>
              <a:rPr dirty="0" sz="2700" spc="-150">
                <a:latin typeface="Symbol"/>
                <a:cs typeface="Symbol"/>
              </a:rPr>
              <a:t></a:t>
            </a:r>
            <a:r>
              <a:rPr dirty="0" sz="2700" spc="-150">
                <a:latin typeface="Times New Roman"/>
                <a:cs typeface="Times New Roman"/>
              </a:rPr>
              <a:t>1</a:t>
            </a:r>
            <a:r>
              <a:rPr dirty="0" sz="3600" spc="-150">
                <a:latin typeface="Symbol"/>
                <a:cs typeface="Symbol"/>
              </a:rPr>
              <a:t></a:t>
            </a:r>
            <a:r>
              <a:rPr dirty="0" sz="2700" spc="-150">
                <a:latin typeface="Times New Roman"/>
                <a:cs typeface="Times New Roman"/>
              </a:rPr>
              <a:t>!</a:t>
            </a:r>
            <a:r>
              <a:rPr dirty="0" sz="2700" spc="-335">
                <a:latin typeface="Times New Roman"/>
                <a:cs typeface="Times New Roman"/>
              </a:rPr>
              <a:t> </a:t>
            </a:r>
            <a:r>
              <a:rPr dirty="0" baseline="44238" sz="4050" spc="82">
                <a:latin typeface="Symbol"/>
                <a:cs typeface="Symbol"/>
              </a:rPr>
              <a:t></a:t>
            </a:r>
            <a:r>
              <a:rPr dirty="0" baseline="44238" sz="4050" spc="-225">
                <a:latin typeface="Times New Roman"/>
                <a:cs typeface="Times New Roman"/>
              </a:rPr>
              <a:t> </a:t>
            </a:r>
            <a:r>
              <a:rPr dirty="0" baseline="44238" sz="4050" spc="44" i="1">
                <a:latin typeface="Times New Roman"/>
                <a:cs typeface="Times New Roman"/>
              </a:rPr>
              <a:t>R</a:t>
            </a:r>
            <a:r>
              <a:rPr dirty="0" baseline="50347" sz="2400" spc="44">
                <a:latin typeface="Times New Roman"/>
                <a:cs typeface="Times New Roman"/>
              </a:rPr>
              <a:t>2</a:t>
            </a:r>
            <a:r>
              <a:rPr dirty="0" baseline="50347" sz="2400" spc="44" i="1">
                <a:latin typeface="Times New Roman"/>
                <a:cs typeface="Times New Roman"/>
              </a:rPr>
              <a:t>m</a:t>
            </a:r>
            <a:endParaRPr baseline="50347"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94555" y="2365680"/>
            <a:ext cx="681990" cy="4432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baseline="-25720" sz="4050" spc="82" i="1">
                <a:latin typeface="Times New Roman"/>
                <a:cs typeface="Times New Roman"/>
              </a:rPr>
              <a:t>x</a:t>
            </a:r>
            <a:r>
              <a:rPr dirty="0" sz="1600" spc="55">
                <a:latin typeface="Times New Roman"/>
                <a:cs typeface="Times New Roman"/>
              </a:rPr>
              <a:t>2</a:t>
            </a:r>
            <a:r>
              <a:rPr dirty="0" sz="1600" spc="55" i="1">
                <a:latin typeface="Times New Roman"/>
                <a:cs typeface="Times New Roman"/>
              </a:rPr>
              <a:t>m</a:t>
            </a:r>
            <a:r>
              <a:rPr dirty="0" sz="1600" spc="55">
                <a:latin typeface="Symbol"/>
                <a:cs typeface="Symbol"/>
              </a:rPr>
              <a:t></a:t>
            </a:r>
            <a:r>
              <a:rPr dirty="0" sz="1600" spc="5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11029" y="2449073"/>
            <a:ext cx="493395" cy="5765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aseline="-21604" sz="5400" spc="-569">
                <a:latin typeface="Symbol"/>
                <a:cs typeface="Symbol"/>
              </a:rPr>
              <a:t></a:t>
            </a:r>
            <a:r>
              <a:rPr dirty="0" sz="1600" spc="80" i="1">
                <a:latin typeface="Times New Roman"/>
                <a:cs typeface="Times New Roman"/>
              </a:rPr>
              <a:t>m</a:t>
            </a:r>
            <a:r>
              <a:rPr dirty="0" sz="1600" spc="-90">
                <a:latin typeface="Symbol"/>
                <a:cs typeface="Symbol"/>
              </a:rPr>
              <a:t></a:t>
            </a:r>
            <a:r>
              <a:rPr dirty="0" sz="1600" spc="1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4872" y="2630825"/>
            <a:ext cx="5373370" cy="826135"/>
          </a:xfrm>
          <a:prstGeom prst="rect">
            <a:avLst/>
          </a:prstGeom>
        </p:spPr>
        <p:txBody>
          <a:bodyPr wrap="square" lIns="0" tIns="219710" rIns="0" bIns="0" rtlCol="0" vert="horz">
            <a:spAutoFit/>
          </a:bodyPr>
          <a:lstStyle/>
          <a:p>
            <a:pPr marL="1566545" marR="5080" indent="-1554480">
              <a:lnSpc>
                <a:spcPct val="62600"/>
              </a:lnSpc>
              <a:spcBef>
                <a:spcPts val="1730"/>
              </a:spcBef>
              <a:tabLst>
                <a:tab pos="1924050" algn="l"/>
                <a:tab pos="2253615" algn="l"/>
                <a:tab pos="2616200" algn="l"/>
                <a:tab pos="2942590" algn="l"/>
                <a:tab pos="3312795" algn="l"/>
                <a:tab pos="3639820" algn="l"/>
                <a:tab pos="4007485" algn="l"/>
              </a:tabLst>
            </a:pPr>
            <a:r>
              <a:rPr dirty="0" sz="2700" spc="15">
                <a:latin typeface="Times New Roman"/>
                <a:cs typeface="Times New Roman"/>
              </a:rPr>
              <a:t>sin </a:t>
            </a:r>
            <a:r>
              <a:rPr dirty="0" sz="2700" spc="50" i="1">
                <a:latin typeface="Times New Roman"/>
                <a:cs typeface="Times New Roman"/>
              </a:rPr>
              <a:t>x </a:t>
            </a:r>
            <a:r>
              <a:rPr dirty="0" sz="2700" spc="55">
                <a:latin typeface="Symbol"/>
                <a:cs typeface="Symbol"/>
              </a:rPr>
              <a:t></a:t>
            </a:r>
            <a:r>
              <a:rPr dirty="0" sz="2700" spc="-160">
                <a:latin typeface="Times New Roman"/>
                <a:cs typeface="Times New Roman"/>
              </a:rPr>
              <a:t> </a:t>
            </a:r>
            <a:r>
              <a:rPr dirty="0" sz="2700" spc="50" i="1">
                <a:latin typeface="Times New Roman"/>
                <a:cs typeface="Times New Roman"/>
              </a:rPr>
              <a:t>x</a:t>
            </a:r>
            <a:r>
              <a:rPr dirty="0" sz="2700" spc="-215" i="1">
                <a:latin typeface="Times New Roman"/>
                <a:cs typeface="Times New Roman"/>
              </a:rPr>
              <a:t> </a:t>
            </a:r>
            <a:r>
              <a:rPr dirty="0" sz="2700" spc="55">
                <a:latin typeface="Symbol"/>
                <a:cs typeface="Symbol"/>
              </a:rPr>
              <a:t></a:t>
            </a:r>
            <a:r>
              <a:rPr dirty="0" sz="2700" spc="55">
                <a:latin typeface="Times New Roman"/>
                <a:cs typeface="Times New Roman"/>
              </a:rPr>
              <a:t>		</a:t>
            </a:r>
            <a:r>
              <a:rPr dirty="0" sz="2700" spc="55">
                <a:latin typeface="Symbol"/>
                <a:cs typeface="Symbol"/>
              </a:rPr>
              <a:t></a:t>
            </a:r>
            <a:r>
              <a:rPr dirty="0" sz="2700" spc="55">
                <a:latin typeface="Times New Roman"/>
                <a:cs typeface="Times New Roman"/>
              </a:rPr>
              <a:t>		</a:t>
            </a:r>
            <a:r>
              <a:rPr dirty="0" sz="2700" spc="55">
                <a:latin typeface="Symbol"/>
                <a:cs typeface="Symbol"/>
              </a:rPr>
              <a:t></a:t>
            </a:r>
            <a:r>
              <a:rPr dirty="0" sz="2700" spc="55">
                <a:latin typeface="Times New Roman"/>
                <a:cs typeface="Times New Roman"/>
              </a:rPr>
              <a:t>		</a:t>
            </a:r>
            <a:r>
              <a:rPr dirty="0" sz="2700" spc="55">
                <a:latin typeface="Symbol"/>
                <a:cs typeface="Symbol"/>
              </a:rPr>
              <a:t></a:t>
            </a:r>
            <a:r>
              <a:rPr dirty="0" sz="2700" spc="55">
                <a:latin typeface="Times New Roman"/>
                <a:cs typeface="Times New Roman"/>
              </a:rPr>
              <a:t>		</a:t>
            </a:r>
            <a:r>
              <a:rPr dirty="0" sz="2700" spc="200">
                <a:latin typeface="Symbol"/>
                <a:cs typeface="Symbol"/>
              </a:rPr>
              <a:t></a:t>
            </a:r>
            <a:r>
              <a:rPr dirty="0" sz="2700" spc="200">
                <a:latin typeface="MT Extra"/>
                <a:cs typeface="MT Extra"/>
              </a:rPr>
              <a:t></a:t>
            </a:r>
            <a:r>
              <a:rPr dirty="0" sz="2700" spc="200">
                <a:latin typeface="Symbol"/>
                <a:cs typeface="Symbol"/>
              </a:rPr>
              <a:t></a:t>
            </a:r>
            <a:r>
              <a:rPr dirty="0" sz="2700" spc="-340">
                <a:latin typeface="Times New Roman"/>
                <a:cs typeface="Times New Roman"/>
              </a:rPr>
              <a:t> </a:t>
            </a:r>
            <a:r>
              <a:rPr dirty="0" sz="3600" spc="-30">
                <a:latin typeface="Symbol"/>
                <a:cs typeface="Symbol"/>
              </a:rPr>
              <a:t></a:t>
            </a:r>
            <a:r>
              <a:rPr dirty="0" sz="2700" spc="-30">
                <a:latin typeface="Symbol"/>
                <a:cs typeface="Symbol"/>
              </a:rPr>
              <a:t></a:t>
            </a:r>
            <a:r>
              <a:rPr dirty="0" sz="2700" spc="-30">
                <a:latin typeface="Times New Roman"/>
                <a:cs typeface="Times New Roman"/>
              </a:rPr>
              <a:t>1 </a:t>
            </a:r>
            <a:r>
              <a:rPr dirty="0" sz="2700" spc="25">
                <a:latin typeface="Times New Roman"/>
                <a:cs typeface="Times New Roman"/>
              </a:rPr>
              <a:t> </a:t>
            </a:r>
            <a:r>
              <a:rPr dirty="0" sz="2700" spc="-125">
                <a:latin typeface="Times New Roman"/>
                <a:cs typeface="Times New Roman"/>
              </a:rPr>
              <a:t>3!		</a:t>
            </a:r>
            <a:r>
              <a:rPr dirty="0" sz="2700" spc="-100">
                <a:latin typeface="Times New Roman"/>
                <a:cs typeface="Times New Roman"/>
              </a:rPr>
              <a:t>5!		</a:t>
            </a:r>
            <a:r>
              <a:rPr dirty="0" sz="2700" spc="-60">
                <a:latin typeface="Times New Roman"/>
                <a:cs typeface="Times New Roman"/>
              </a:rPr>
              <a:t>7!		</a:t>
            </a:r>
            <a:r>
              <a:rPr dirty="0" sz="2700" spc="-80">
                <a:latin typeface="Times New Roman"/>
                <a:cs typeface="Times New Roman"/>
              </a:rPr>
              <a:t>9!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56283" y="4231204"/>
            <a:ext cx="415290" cy="0"/>
          </a:xfrm>
          <a:custGeom>
            <a:avLst/>
            <a:gdLst/>
            <a:ahLst/>
            <a:cxnLst/>
            <a:rect l="l" t="t" r="r" b="b"/>
            <a:pathLst>
              <a:path w="415289" h="0">
                <a:moveTo>
                  <a:pt x="0" y="0"/>
                </a:moveTo>
                <a:lnTo>
                  <a:pt x="414695" y="0"/>
                </a:lnTo>
              </a:path>
            </a:pathLst>
          </a:custGeom>
          <a:ln w="157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42831" y="4231204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 h="0">
                <a:moveTo>
                  <a:pt x="0" y="0"/>
                </a:moveTo>
                <a:lnTo>
                  <a:pt x="400133" y="0"/>
                </a:lnTo>
              </a:path>
            </a:pathLst>
          </a:custGeom>
          <a:ln w="157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91370" y="4231204"/>
            <a:ext cx="418465" cy="0"/>
          </a:xfrm>
          <a:custGeom>
            <a:avLst/>
            <a:gdLst/>
            <a:ahLst/>
            <a:cxnLst/>
            <a:rect l="l" t="t" r="r" b="b"/>
            <a:pathLst>
              <a:path w="418464" h="0">
                <a:moveTo>
                  <a:pt x="0" y="0"/>
                </a:moveTo>
                <a:lnTo>
                  <a:pt x="418093" y="0"/>
                </a:lnTo>
              </a:path>
            </a:pathLst>
          </a:custGeom>
          <a:ln w="157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278573" y="3913669"/>
            <a:ext cx="129539" cy="2984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10" i="1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16</a:t>
            </a:fld>
            <a:r>
              <a:rPr dirty="0" spc="-5"/>
              <a:t>/</a:t>
            </a:r>
            <a:r>
              <a:rPr dirty="0"/>
              <a:t>29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18540" y="6285366"/>
            <a:ext cx="2006600" cy="2266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latin typeface="Microsoft YaHei"/>
                <a:cs typeface="Microsoft YaHei"/>
              </a:rPr>
              <a:t>互联网新技术在线教育领航者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88046" y="3505332"/>
            <a:ext cx="2575560" cy="4933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98830" algn="l"/>
                <a:tab pos="2247900" algn="l"/>
              </a:tabLst>
            </a:pPr>
            <a:r>
              <a:rPr dirty="0" baseline="-25500" sz="4575" spc="292" i="1">
                <a:latin typeface="Times New Roman"/>
                <a:cs typeface="Times New Roman"/>
              </a:rPr>
              <a:t>x</a:t>
            </a:r>
            <a:r>
              <a:rPr dirty="0" sz="1800" spc="10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baseline="-25500" sz="4575" spc="202" i="1">
                <a:latin typeface="Times New Roman"/>
                <a:cs typeface="Times New Roman"/>
              </a:rPr>
              <a:t>x</a:t>
            </a:r>
            <a:r>
              <a:rPr dirty="0" sz="1800" spc="10">
                <a:latin typeface="Times New Roman"/>
                <a:cs typeface="Times New Roman"/>
              </a:rPr>
              <a:t>3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baseline="-25500" sz="4575" spc="292" i="1">
                <a:latin typeface="Times New Roman"/>
                <a:cs typeface="Times New Roman"/>
              </a:rPr>
              <a:t>x</a:t>
            </a:r>
            <a:r>
              <a:rPr dirty="0" sz="1800" spc="10" i="1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76480" y="3926694"/>
            <a:ext cx="5172075" cy="7988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3030"/>
              </a:lnSpc>
              <a:spcBef>
                <a:spcPts val="114"/>
              </a:spcBef>
              <a:tabLst>
                <a:tab pos="450215" algn="l"/>
                <a:tab pos="2273300" algn="l"/>
                <a:tab pos="3045460" algn="l"/>
                <a:tab pos="4511675" algn="l"/>
              </a:tabLst>
            </a:pPr>
            <a:r>
              <a:rPr dirty="0" sz="3050" spc="35" i="1">
                <a:latin typeface="Times New Roman"/>
                <a:cs typeface="Times New Roman"/>
              </a:rPr>
              <a:t>e	</a:t>
            </a:r>
            <a:r>
              <a:rPr dirty="0" sz="3050" spc="50">
                <a:latin typeface="Symbol"/>
                <a:cs typeface="Symbol"/>
              </a:rPr>
              <a:t></a:t>
            </a:r>
            <a:r>
              <a:rPr dirty="0" sz="3050" spc="-430">
                <a:latin typeface="Times New Roman"/>
                <a:cs typeface="Times New Roman"/>
              </a:rPr>
              <a:t> </a:t>
            </a:r>
            <a:r>
              <a:rPr dirty="0" sz="3050" spc="150">
                <a:latin typeface="Times New Roman"/>
                <a:cs typeface="Times New Roman"/>
              </a:rPr>
              <a:t>1</a:t>
            </a:r>
            <a:r>
              <a:rPr dirty="0" sz="3050" spc="150">
                <a:latin typeface="Symbol"/>
                <a:cs typeface="Symbol"/>
              </a:rPr>
              <a:t></a:t>
            </a:r>
            <a:r>
              <a:rPr dirty="0" sz="3050" spc="-95">
                <a:latin typeface="Times New Roman"/>
                <a:cs typeface="Times New Roman"/>
              </a:rPr>
              <a:t> </a:t>
            </a:r>
            <a:r>
              <a:rPr dirty="0" sz="3050" spc="35" i="1">
                <a:latin typeface="Times New Roman"/>
                <a:cs typeface="Times New Roman"/>
              </a:rPr>
              <a:t>x</a:t>
            </a:r>
            <a:r>
              <a:rPr dirty="0" sz="3050" spc="-240" i="1">
                <a:latin typeface="Times New Roman"/>
                <a:cs typeface="Times New Roman"/>
              </a:rPr>
              <a:t> </a:t>
            </a:r>
            <a:r>
              <a:rPr dirty="0" sz="3050" spc="50">
                <a:latin typeface="Symbol"/>
                <a:cs typeface="Symbol"/>
              </a:rPr>
              <a:t></a:t>
            </a:r>
            <a:r>
              <a:rPr dirty="0" sz="3050" spc="50">
                <a:latin typeface="Times New Roman"/>
                <a:cs typeface="Times New Roman"/>
              </a:rPr>
              <a:t>	</a:t>
            </a:r>
            <a:r>
              <a:rPr dirty="0" sz="3050" spc="50">
                <a:latin typeface="Symbol"/>
                <a:cs typeface="Symbol"/>
              </a:rPr>
              <a:t></a:t>
            </a:r>
            <a:r>
              <a:rPr dirty="0" sz="3050" spc="50">
                <a:latin typeface="Times New Roman"/>
                <a:cs typeface="Times New Roman"/>
              </a:rPr>
              <a:t>	</a:t>
            </a:r>
            <a:r>
              <a:rPr dirty="0" sz="3050" spc="210">
                <a:latin typeface="Symbol"/>
                <a:cs typeface="Symbol"/>
              </a:rPr>
              <a:t></a:t>
            </a:r>
            <a:r>
              <a:rPr dirty="0" sz="3050" spc="210">
                <a:latin typeface="MT Extra"/>
                <a:cs typeface="MT Extra"/>
              </a:rPr>
              <a:t></a:t>
            </a:r>
            <a:r>
              <a:rPr dirty="0" sz="3050" spc="210">
                <a:latin typeface="Symbol"/>
                <a:cs typeface="Symbol"/>
              </a:rPr>
              <a:t></a:t>
            </a:r>
            <a:r>
              <a:rPr dirty="0" sz="3050" spc="210">
                <a:latin typeface="Times New Roman"/>
                <a:cs typeface="Times New Roman"/>
              </a:rPr>
              <a:t>	</a:t>
            </a:r>
            <a:r>
              <a:rPr dirty="0" sz="3050" spc="50">
                <a:latin typeface="Symbol"/>
                <a:cs typeface="Symbol"/>
              </a:rPr>
              <a:t></a:t>
            </a:r>
            <a:r>
              <a:rPr dirty="0" sz="3050" spc="-220">
                <a:latin typeface="Times New Roman"/>
                <a:cs typeface="Times New Roman"/>
              </a:rPr>
              <a:t> </a:t>
            </a:r>
            <a:r>
              <a:rPr dirty="0" sz="3050" spc="-15" i="1">
                <a:latin typeface="Times New Roman"/>
                <a:cs typeface="Times New Roman"/>
              </a:rPr>
              <a:t>R</a:t>
            </a:r>
            <a:r>
              <a:rPr dirty="0" baseline="-23148" sz="2700" spc="-22" i="1">
                <a:latin typeface="Times New Roman"/>
                <a:cs typeface="Times New Roman"/>
              </a:rPr>
              <a:t>n</a:t>
            </a:r>
            <a:endParaRPr baseline="-23148" sz="2700">
              <a:latin typeface="Times New Roman"/>
              <a:cs typeface="Times New Roman"/>
            </a:endParaRPr>
          </a:p>
          <a:p>
            <a:pPr marL="1864360">
              <a:lnSpc>
                <a:spcPts val="3030"/>
              </a:lnSpc>
              <a:tabLst>
                <a:tab pos="2643505" algn="l"/>
                <a:tab pos="4098925" algn="l"/>
              </a:tabLst>
            </a:pPr>
            <a:r>
              <a:rPr dirty="0" sz="3050" spc="-100">
                <a:latin typeface="Times New Roman"/>
                <a:cs typeface="Times New Roman"/>
              </a:rPr>
              <a:t>2!	</a:t>
            </a:r>
            <a:r>
              <a:rPr dirty="0" sz="3050" spc="-150">
                <a:latin typeface="Times New Roman"/>
                <a:cs typeface="Times New Roman"/>
              </a:rPr>
              <a:t>3!	</a:t>
            </a:r>
            <a:r>
              <a:rPr dirty="0" sz="3050" spc="-80" i="1">
                <a:latin typeface="Times New Roman"/>
                <a:cs typeface="Times New Roman"/>
              </a:rPr>
              <a:t>n</a:t>
            </a:r>
            <a:r>
              <a:rPr dirty="0" sz="3050" spc="-80">
                <a:latin typeface="Times New Roman"/>
                <a:cs typeface="Times New Roman"/>
              </a:rPr>
              <a:t>!</a:t>
            </a:r>
            <a:endParaRPr sz="3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240" y="6289948"/>
            <a:ext cx="4170679" cy="2095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711575" algn="l"/>
              </a:tabLst>
            </a:pPr>
            <a:r>
              <a:rPr dirty="0" sz="1200">
                <a:latin typeface="Microsoft YaHei"/>
                <a:cs typeface="Microsoft YaHei"/>
              </a:rPr>
              <a:t>互联网新技术在线教育领航者	</a:t>
            </a:r>
            <a:r>
              <a:rPr dirty="0" baseline="6944" sz="1800" spc="0">
                <a:latin typeface="Verdana"/>
                <a:cs typeface="Verdana"/>
              </a:rPr>
              <a:t>19</a:t>
            </a:r>
            <a:r>
              <a:rPr dirty="0" baseline="6944" sz="1800" spc="-7">
                <a:latin typeface="Verdana"/>
                <a:cs typeface="Verdana"/>
              </a:rPr>
              <a:t>/</a:t>
            </a:r>
            <a:r>
              <a:rPr dirty="0" baseline="6944" sz="1800">
                <a:latin typeface="Verdana"/>
                <a:cs typeface="Verdana"/>
              </a:rPr>
              <a:t>29</a:t>
            </a:r>
            <a:endParaRPr baseline="6944"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3592" y="872693"/>
            <a:ext cx="3729354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Tayl</a:t>
            </a:r>
            <a:r>
              <a:rPr dirty="0" spc="0"/>
              <a:t>o</a:t>
            </a:r>
            <a:r>
              <a:rPr dirty="0" spc="-5"/>
              <a:t>r</a:t>
            </a:r>
            <a:r>
              <a:rPr dirty="0" spc="0">
                <a:latin typeface="SimSun"/>
                <a:cs typeface="SimSun"/>
              </a:rPr>
              <a:t>展式的</a:t>
            </a:r>
            <a:r>
              <a:rPr dirty="0" spc="-20">
                <a:latin typeface="SimSun"/>
                <a:cs typeface="SimSun"/>
              </a:rPr>
              <a:t>应</a:t>
            </a:r>
            <a:r>
              <a:rPr dirty="0" spc="0">
                <a:latin typeface="SimSun"/>
                <a:cs typeface="SimSun"/>
              </a:rPr>
              <a:t>用</a:t>
            </a:r>
          </a:p>
        </p:txBody>
      </p:sp>
      <p:sp>
        <p:nvSpPr>
          <p:cNvPr id="4" name="object 4"/>
          <p:cNvSpPr/>
          <p:nvPr/>
        </p:nvSpPr>
        <p:spPr>
          <a:xfrm>
            <a:off x="555625" y="1700275"/>
            <a:ext cx="4303776" cy="5157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51476" y="0"/>
            <a:ext cx="4157599" cy="4221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11701" y="3284537"/>
            <a:ext cx="4249674" cy="3486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394013"/>
            <a:ext cx="4803775" cy="109855"/>
          </a:xfrm>
          <a:custGeom>
            <a:avLst/>
            <a:gdLst/>
            <a:ahLst/>
            <a:cxnLst/>
            <a:rect l="l" t="t" r="r" b="b"/>
            <a:pathLst>
              <a:path w="4803775" h="109855">
                <a:moveTo>
                  <a:pt x="0" y="109537"/>
                </a:moveTo>
                <a:lnTo>
                  <a:pt x="4803394" y="109537"/>
                </a:lnTo>
                <a:lnTo>
                  <a:pt x="4803394" y="0"/>
                </a:lnTo>
                <a:lnTo>
                  <a:pt x="0" y="0"/>
                </a:lnTo>
                <a:lnTo>
                  <a:pt x="0" y="10953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5800" y="239395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4540" y="1683842"/>
            <a:ext cx="248602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latin typeface="Times New Roman"/>
                <a:cs typeface="Times New Roman"/>
              </a:rPr>
              <a:t>Python</a:t>
            </a:r>
            <a:r>
              <a:rPr dirty="0" sz="4000">
                <a:latin typeface="SimSun"/>
                <a:cs typeface="SimSun"/>
              </a:rPr>
              <a:t>基础</a:t>
            </a:r>
            <a:endParaRPr sz="40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6633" y="4345685"/>
            <a:ext cx="839469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PMingLiU"/>
                <a:cs typeface="PMingLiU"/>
              </a:rPr>
              <a:t>邹博</a:t>
            </a:r>
            <a:endParaRPr sz="3200">
              <a:latin typeface="PMingLiU"/>
              <a:cs typeface="PMingLiU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56100" y="4383023"/>
            <a:ext cx="1944751" cy="542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240" y="6289948"/>
            <a:ext cx="4170679" cy="2095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711575" algn="l"/>
              </a:tabLst>
            </a:pPr>
            <a:r>
              <a:rPr dirty="0" sz="1200">
                <a:latin typeface="Microsoft YaHei"/>
                <a:cs typeface="Microsoft YaHei"/>
              </a:rPr>
              <a:t>互联网新技术在线教育领航者	</a:t>
            </a:r>
            <a:r>
              <a:rPr dirty="0" baseline="6944" sz="1800" spc="0">
                <a:latin typeface="Verdana"/>
                <a:cs typeface="Verdana"/>
              </a:rPr>
              <a:t>20</a:t>
            </a:r>
            <a:r>
              <a:rPr dirty="0" baseline="6944" sz="1800" spc="-7">
                <a:latin typeface="Verdana"/>
                <a:cs typeface="Verdana"/>
              </a:rPr>
              <a:t>/</a:t>
            </a:r>
            <a:r>
              <a:rPr dirty="0" baseline="6944" sz="1800">
                <a:latin typeface="Verdana"/>
                <a:cs typeface="Verdana"/>
              </a:rPr>
              <a:t>29</a:t>
            </a:r>
            <a:endParaRPr baseline="6944" sz="1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037" y="1655824"/>
            <a:ext cx="4741799" cy="515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Tayl</a:t>
            </a:r>
            <a:r>
              <a:rPr dirty="0" spc="0"/>
              <a:t>o</a:t>
            </a:r>
            <a:r>
              <a:rPr dirty="0" spc="-5"/>
              <a:t>r</a:t>
            </a:r>
            <a:r>
              <a:rPr dirty="0" spc="0">
                <a:latin typeface="SimSun"/>
                <a:cs typeface="SimSun"/>
              </a:rPr>
              <a:t>展式的应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86296" y="953373"/>
            <a:ext cx="483870" cy="483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804"/>
              </a:lnSpc>
            </a:pPr>
            <a:r>
              <a:rPr dirty="0" sz="3800" spc="0">
                <a:latin typeface="SimSun"/>
                <a:cs typeface="SimSun"/>
              </a:rPr>
              <a:t>用</a:t>
            </a:r>
            <a:endParaRPr sz="38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03700" y="0"/>
            <a:ext cx="4940299" cy="6165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08175" y="1773173"/>
            <a:ext cx="4679950" cy="3746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6862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109537"/>
                </a:moveTo>
                <a:lnTo>
                  <a:pt x="4655566" y="109537"/>
                </a:lnTo>
                <a:lnTo>
                  <a:pt x="4655566" y="0"/>
                </a:lnTo>
                <a:lnTo>
                  <a:pt x="0" y="0"/>
                </a:lnTo>
                <a:lnTo>
                  <a:pt x="0" y="10953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" y="156692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201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80351" y="6237287"/>
            <a:ext cx="1158875" cy="32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3592" y="872693"/>
            <a:ext cx="244030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0">
                <a:latin typeface="SimSun"/>
                <a:cs typeface="SimSun"/>
              </a:rPr>
              <a:t>计算</a:t>
            </a:r>
            <a:r>
              <a:rPr dirty="0" spc="-15">
                <a:latin typeface="SimSun"/>
                <a:cs typeface="SimSun"/>
              </a:rPr>
              <a:t>圆</a:t>
            </a:r>
            <a:r>
              <a:rPr dirty="0" spc="0">
                <a:latin typeface="SimSun"/>
                <a:cs typeface="SimSun"/>
              </a:rPr>
              <a:t>周率</a:t>
            </a:r>
          </a:p>
        </p:txBody>
      </p:sp>
      <p:sp>
        <p:nvSpPr>
          <p:cNvPr id="7" name="object 7"/>
          <p:cNvSpPr/>
          <p:nvPr/>
        </p:nvSpPr>
        <p:spPr>
          <a:xfrm>
            <a:off x="468312" y="1844611"/>
            <a:ext cx="8143875" cy="906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61381" y="3368514"/>
            <a:ext cx="305435" cy="0"/>
          </a:xfrm>
          <a:custGeom>
            <a:avLst/>
            <a:gdLst/>
            <a:ahLst/>
            <a:cxnLst/>
            <a:rect l="l" t="t" r="r" b="b"/>
            <a:pathLst>
              <a:path w="305435" h="0">
                <a:moveTo>
                  <a:pt x="0" y="0"/>
                </a:moveTo>
                <a:lnTo>
                  <a:pt x="305191" y="0"/>
                </a:lnTo>
              </a:path>
            </a:pathLst>
          </a:custGeom>
          <a:ln w="120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50125" y="3368514"/>
            <a:ext cx="308610" cy="0"/>
          </a:xfrm>
          <a:custGeom>
            <a:avLst/>
            <a:gdLst/>
            <a:ahLst/>
            <a:cxnLst/>
            <a:rect l="l" t="t" r="r" b="b"/>
            <a:pathLst>
              <a:path w="308610" h="0">
                <a:moveTo>
                  <a:pt x="0" y="0"/>
                </a:moveTo>
                <a:lnTo>
                  <a:pt x="308258" y="0"/>
                </a:lnTo>
              </a:path>
            </a:pathLst>
          </a:custGeom>
          <a:ln w="120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36966" y="3368514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 h="0">
                <a:moveTo>
                  <a:pt x="0" y="0"/>
                </a:moveTo>
                <a:lnTo>
                  <a:pt x="316295" y="0"/>
                </a:lnTo>
              </a:path>
            </a:pathLst>
          </a:custGeom>
          <a:ln w="120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36913" y="3368514"/>
            <a:ext cx="310515" cy="0"/>
          </a:xfrm>
          <a:custGeom>
            <a:avLst/>
            <a:gdLst/>
            <a:ahLst/>
            <a:cxnLst/>
            <a:rect l="l" t="t" r="r" b="b"/>
            <a:pathLst>
              <a:path w="310514" h="0">
                <a:moveTo>
                  <a:pt x="0" y="0"/>
                </a:moveTo>
                <a:lnTo>
                  <a:pt x="310112" y="0"/>
                </a:lnTo>
              </a:path>
            </a:pathLst>
          </a:custGeom>
          <a:ln w="120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423704" y="3035910"/>
            <a:ext cx="125730" cy="497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100" spc="-245">
                <a:latin typeface="Symbol"/>
                <a:cs typeface="Symbol"/>
              </a:rPr>
              <a:t>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04423" y="3368514"/>
            <a:ext cx="976630" cy="0"/>
          </a:xfrm>
          <a:custGeom>
            <a:avLst/>
            <a:gdLst/>
            <a:ahLst/>
            <a:cxnLst/>
            <a:rect l="l" t="t" r="r" b="b"/>
            <a:pathLst>
              <a:path w="976629" h="0">
                <a:moveTo>
                  <a:pt x="0" y="0"/>
                </a:moveTo>
                <a:lnTo>
                  <a:pt x="976583" y="0"/>
                </a:lnTo>
              </a:path>
            </a:pathLst>
          </a:custGeom>
          <a:ln w="120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582660" y="2810751"/>
            <a:ext cx="2036445" cy="382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1345" algn="l"/>
                <a:tab pos="1188720" algn="l"/>
                <a:tab pos="1787525" algn="l"/>
              </a:tabLst>
            </a:pPr>
            <a:r>
              <a:rPr dirty="0" baseline="-24822" sz="3525" spc="150" i="1">
                <a:latin typeface="Times New Roman"/>
                <a:cs typeface="Times New Roman"/>
              </a:rPr>
              <a:t>x</a:t>
            </a:r>
            <a:r>
              <a:rPr dirty="0" sz="1350" spc="25">
                <a:latin typeface="Times New Roman"/>
                <a:cs typeface="Times New Roman"/>
              </a:rPr>
              <a:t>3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baseline="-24822" sz="3525" spc="150" i="1">
                <a:latin typeface="Times New Roman"/>
                <a:cs typeface="Times New Roman"/>
              </a:rPr>
              <a:t>x</a:t>
            </a:r>
            <a:r>
              <a:rPr dirty="0" sz="1350" spc="25">
                <a:latin typeface="Times New Roman"/>
                <a:cs typeface="Times New Roman"/>
              </a:rPr>
              <a:t>5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baseline="-24822" sz="3525" spc="165" i="1">
                <a:latin typeface="Times New Roman"/>
                <a:cs typeface="Times New Roman"/>
              </a:rPr>
              <a:t>x</a:t>
            </a:r>
            <a:r>
              <a:rPr dirty="0" sz="1350" spc="25">
                <a:latin typeface="Times New Roman"/>
                <a:cs typeface="Times New Roman"/>
              </a:rPr>
              <a:t>7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baseline="-24822" sz="3525" spc="150" i="1">
                <a:latin typeface="Times New Roman"/>
                <a:cs typeface="Times New Roman"/>
              </a:rPr>
              <a:t>x</a:t>
            </a:r>
            <a:r>
              <a:rPr dirty="0" sz="1350" spc="25">
                <a:latin typeface="Times New Roman"/>
                <a:cs typeface="Times New Roman"/>
              </a:rPr>
              <a:t>9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06561" y="3270500"/>
            <a:ext cx="1680210" cy="497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100" spc="-75">
                <a:latin typeface="Symbol"/>
                <a:cs typeface="Symbol"/>
              </a:rPr>
              <a:t></a:t>
            </a:r>
            <a:r>
              <a:rPr dirty="0" sz="2350" spc="-75">
                <a:latin typeface="Times New Roman"/>
                <a:cs typeface="Times New Roman"/>
              </a:rPr>
              <a:t>2</a:t>
            </a:r>
            <a:r>
              <a:rPr dirty="0" sz="2350" spc="-75" i="1">
                <a:latin typeface="Times New Roman"/>
                <a:cs typeface="Times New Roman"/>
              </a:rPr>
              <a:t>m</a:t>
            </a:r>
            <a:r>
              <a:rPr dirty="0" sz="2350" spc="-270" i="1">
                <a:latin typeface="Times New Roman"/>
                <a:cs typeface="Times New Roman"/>
              </a:rPr>
              <a:t> </a:t>
            </a:r>
            <a:r>
              <a:rPr dirty="0" sz="2350" spc="-145">
                <a:latin typeface="Symbol"/>
                <a:cs typeface="Symbol"/>
              </a:rPr>
              <a:t></a:t>
            </a:r>
            <a:r>
              <a:rPr dirty="0" sz="2350" spc="-145">
                <a:latin typeface="Times New Roman"/>
                <a:cs typeface="Times New Roman"/>
              </a:rPr>
              <a:t>1</a:t>
            </a:r>
            <a:r>
              <a:rPr dirty="0" sz="3100" spc="-145">
                <a:latin typeface="Symbol"/>
                <a:cs typeface="Symbol"/>
              </a:rPr>
              <a:t></a:t>
            </a:r>
            <a:r>
              <a:rPr dirty="0" sz="2350" spc="-145">
                <a:latin typeface="Times New Roman"/>
                <a:cs typeface="Times New Roman"/>
              </a:rPr>
              <a:t>!</a:t>
            </a:r>
            <a:r>
              <a:rPr dirty="0" sz="2350" spc="-305">
                <a:latin typeface="Times New Roman"/>
                <a:cs typeface="Times New Roman"/>
              </a:rPr>
              <a:t> </a:t>
            </a:r>
            <a:r>
              <a:rPr dirty="0" baseline="43735" sz="3525" spc="37">
                <a:latin typeface="Symbol"/>
                <a:cs typeface="Symbol"/>
              </a:rPr>
              <a:t></a:t>
            </a:r>
            <a:r>
              <a:rPr dirty="0" baseline="43735" sz="3525" spc="-225">
                <a:latin typeface="Times New Roman"/>
                <a:cs typeface="Times New Roman"/>
              </a:rPr>
              <a:t> </a:t>
            </a:r>
            <a:r>
              <a:rPr dirty="0" baseline="43735" sz="3525" spc="37" i="1">
                <a:latin typeface="Times New Roman"/>
                <a:cs typeface="Times New Roman"/>
              </a:rPr>
              <a:t>R</a:t>
            </a:r>
            <a:r>
              <a:rPr dirty="0" baseline="51440" sz="2025" spc="37">
                <a:latin typeface="Times New Roman"/>
                <a:cs typeface="Times New Roman"/>
              </a:rPr>
              <a:t>2</a:t>
            </a:r>
            <a:r>
              <a:rPr dirty="0" baseline="51440" sz="2025" spc="37" i="1">
                <a:latin typeface="Times New Roman"/>
                <a:cs typeface="Times New Roman"/>
              </a:rPr>
              <a:t>m</a:t>
            </a:r>
            <a:endParaRPr baseline="51440" sz="202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02422" y="2810751"/>
            <a:ext cx="586740" cy="382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24822" sz="3525" spc="209" i="1">
                <a:latin typeface="Times New Roman"/>
                <a:cs typeface="Times New Roman"/>
              </a:rPr>
              <a:t>x</a:t>
            </a:r>
            <a:r>
              <a:rPr dirty="0" sz="1350" spc="90">
                <a:latin typeface="Times New Roman"/>
                <a:cs typeface="Times New Roman"/>
              </a:rPr>
              <a:t>2</a:t>
            </a:r>
            <a:r>
              <a:rPr dirty="0" sz="1350" spc="90" i="1">
                <a:latin typeface="Times New Roman"/>
                <a:cs typeface="Times New Roman"/>
              </a:rPr>
              <a:t>m</a:t>
            </a:r>
            <a:r>
              <a:rPr dirty="0" sz="1350" spc="-70">
                <a:latin typeface="Symbol"/>
                <a:cs typeface="Symbol"/>
              </a:rPr>
              <a:t></a:t>
            </a:r>
            <a:r>
              <a:rPr dirty="0" sz="1350" spc="2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32736" y="2882135"/>
            <a:ext cx="425450" cy="497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-21505" sz="4650" spc="-472">
                <a:latin typeface="Symbol"/>
                <a:cs typeface="Symbol"/>
              </a:rPr>
              <a:t></a:t>
            </a:r>
            <a:r>
              <a:rPr dirty="0" sz="1350" spc="85" i="1">
                <a:latin typeface="Times New Roman"/>
                <a:cs typeface="Times New Roman"/>
              </a:rPr>
              <a:t>m</a:t>
            </a:r>
            <a:r>
              <a:rPr dirty="0" sz="1350" spc="-65">
                <a:latin typeface="Symbol"/>
                <a:cs typeface="Symbol"/>
              </a:rPr>
              <a:t></a:t>
            </a:r>
            <a:r>
              <a:rPr dirty="0" sz="1350" spc="2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80431" y="3132775"/>
            <a:ext cx="4596130" cy="61595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340485" marR="5080" indent="-1328420">
              <a:lnSpc>
                <a:spcPct val="65000"/>
              </a:lnSpc>
              <a:spcBef>
                <a:spcPts val="1080"/>
              </a:spcBef>
              <a:tabLst>
                <a:tab pos="1646555" algn="l"/>
                <a:tab pos="1927860" algn="l"/>
                <a:tab pos="2238375" algn="l"/>
                <a:tab pos="2516505" algn="l"/>
                <a:tab pos="2832735" algn="l"/>
                <a:tab pos="3112770" algn="l"/>
                <a:tab pos="3427095" algn="l"/>
                <a:tab pos="4248150" algn="l"/>
              </a:tabLst>
            </a:pPr>
            <a:r>
              <a:rPr dirty="0" sz="2350" spc="50">
                <a:latin typeface="Times New Roman"/>
                <a:cs typeface="Times New Roman"/>
              </a:rPr>
              <a:t>s</a:t>
            </a:r>
            <a:r>
              <a:rPr dirty="0" sz="2350" spc="-75">
                <a:latin typeface="Times New Roman"/>
                <a:cs typeface="Times New Roman"/>
              </a:rPr>
              <a:t>i</a:t>
            </a:r>
            <a:r>
              <a:rPr dirty="0" sz="2350" spc="25">
                <a:latin typeface="Times New Roman"/>
                <a:cs typeface="Times New Roman"/>
              </a:rPr>
              <a:t>n</a:t>
            </a:r>
            <a:r>
              <a:rPr dirty="0" sz="2350" spc="-95">
                <a:latin typeface="Times New Roman"/>
                <a:cs typeface="Times New Roman"/>
              </a:rPr>
              <a:t> </a:t>
            </a:r>
            <a:r>
              <a:rPr dirty="0" sz="2350" spc="25" i="1">
                <a:latin typeface="Times New Roman"/>
                <a:cs typeface="Times New Roman"/>
              </a:rPr>
              <a:t>x</a:t>
            </a:r>
            <a:r>
              <a:rPr dirty="0" sz="2350" spc="-50" i="1">
                <a:latin typeface="Times New Roman"/>
                <a:cs typeface="Times New Roman"/>
              </a:rPr>
              <a:t> </a:t>
            </a:r>
            <a:r>
              <a:rPr dirty="0" sz="2350" spc="25">
                <a:latin typeface="Symbol"/>
                <a:cs typeface="Symbol"/>
              </a:rPr>
              <a:t></a:t>
            </a:r>
            <a:r>
              <a:rPr dirty="0" sz="2350" spc="25">
                <a:latin typeface="Times New Roman"/>
                <a:cs typeface="Times New Roman"/>
              </a:rPr>
              <a:t> </a:t>
            </a:r>
            <a:r>
              <a:rPr dirty="0" sz="2350" spc="25" i="1">
                <a:latin typeface="Times New Roman"/>
                <a:cs typeface="Times New Roman"/>
              </a:rPr>
              <a:t>x</a:t>
            </a:r>
            <a:r>
              <a:rPr dirty="0" sz="2350" spc="-195" i="1">
                <a:latin typeface="Times New Roman"/>
                <a:cs typeface="Times New Roman"/>
              </a:rPr>
              <a:t> </a:t>
            </a:r>
            <a:r>
              <a:rPr dirty="0" sz="2350" spc="25">
                <a:latin typeface="Symbol"/>
                <a:cs typeface="Symbol"/>
              </a:rPr>
              <a:t></a:t>
            </a:r>
            <a:r>
              <a:rPr dirty="0" sz="2350">
                <a:latin typeface="Times New Roman"/>
                <a:cs typeface="Times New Roman"/>
              </a:rPr>
              <a:t>		</a:t>
            </a:r>
            <a:r>
              <a:rPr dirty="0" sz="2350" spc="25">
                <a:latin typeface="Symbol"/>
                <a:cs typeface="Symbol"/>
              </a:rPr>
              <a:t></a:t>
            </a:r>
            <a:r>
              <a:rPr dirty="0" sz="2350">
                <a:latin typeface="Times New Roman"/>
                <a:cs typeface="Times New Roman"/>
              </a:rPr>
              <a:t>		</a:t>
            </a:r>
            <a:r>
              <a:rPr dirty="0" sz="2350" spc="25">
                <a:latin typeface="Symbol"/>
                <a:cs typeface="Symbol"/>
              </a:rPr>
              <a:t></a:t>
            </a:r>
            <a:r>
              <a:rPr dirty="0" sz="2350">
                <a:latin typeface="Times New Roman"/>
                <a:cs typeface="Times New Roman"/>
              </a:rPr>
              <a:t>		</a:t>
            </a:r>
            <a:r>
              <a:rPr dirty="0" sz="2350" spc="25">
                <a:latin typeface="Symbol"/>
                <a:cs typeface="Symbol"/>
              </a:rPr>
              <a:t></a:t>
            </a:r>
            <a:r>
              <a:rPr dirty="0" sz="2350">
                <a:latin typeface="Times New Roman"/>
                <a:cs typeface="Times New Roman"/>
              </a:rPr>
              <a:t>		</a:t>
            </a:r>
            <a:r>
              <a:rPr dirty="0" sz="2350" spc="200">
                <a:latin typeface="Symbol"/>
                <a:cs typeface="Symbol"/>
              </a:rPr>
              <a:t></a:t>
            </a:r>
            <a:r>
              <a:rPr dirty="0" sz="2350" spc="200">
                <a:latin typeface="MT Extra"/>
                <a:cs typeface="MT Extra"/>
              </a:rPr>
              <a:t></a:t>
            </a:r>
            <a:r>
              <a:rPr dirty="0" sz="2350" spc="25">
                <a:latin typeface="Symbol"/>
                <a:cs typeface="Symbol"/>
              </a:rPr>
              <a:t></a:t>
            </a:r>
            <a:r>
              <a:rPr dirty="0" sz="2350">
                <a:latin typeface="Times New Roman"/>
                <a:cs typeface="Times New Roman"/>
              </a:rPr>
              <a:t>	</a:t>
            </a:r>
            <a:r>
              <a:rPr dirty="0" sz="2350" spc="130">
                <a:latin typeface="Symbol"/>
                <a:cs typeface="Symbol"/>
              </a:rPr>
              <a:t></a:t>
            </a:r>
            <a:r>
              <a:rPr dirty="0" sz="2350" spc="10">
                <a:latin typeface="Times New Roman"/>
                <a:cs typeface="Times New Roman"/>
              </a:rPr>
              <a:t>1  </a:t>
            </a:r>
            <a:r>
              <a:rPr dirty="0" sz="2350" spc="-125">
                <a:latin typeface="Times New Roman"/>
                <a:cs typeface="Times New Roman"/>
              </a:rPr>
              <a:t>3!		</a:t>
            </a:r>
            <a:r>
              <a:rPr dirty="0" sz="2350" spc="-105">
                <a:latin typeface="Times New Roman"/>
                <a:cs typeface="Times New Roman"/>
              </a:rPr>
              <a:t>5!		</a:t>
            </a:r>
            <a:r>
              <a:rPr dirty="0" sz="2350" spc="-70">
                <a:latin typeface="Times New Roman"/>
                <a:cs typeface="Times New Roman"/>
              </a:rPr>
              <a:t>7!		</a:t>
            </a:r>
            <a:r>
              <a:rPr dirty="0" sz="2350" spc="-85">
                <a:latin typeface="Times New Roman"/>
                <a:cs typeface="Times New Roman"/>
              </a:rPr>
              <a:t>9!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63831" y="4453919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 h="0">
                <a:moveTo>
                  <a:pt x="0" y="0"/>
                </a:moveTo>
                <a:lnTo>
                  <a:pt x="180745" y="0"/>
                </a:lnTo>
              </a:path>
            </a:pathLst>
          </a:custGeom>
          <a:ln w="119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55126" y="4453919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 h="0">
                <a:moveTo>
                  <a:pt x="0" y="0"/>
                </a:moveTo>
                <a:lnTo>
                  <a:pt x="180745" y="0"/>
                </a:lnTo>
              </a:path>
            </a:pathLst>
          </a:custGeom>
          <a:ln w="119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10024" y="4453919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 h="0">
                <a:moveTo>
                  <a:pt x="0" y="0"/>
                </a:moveTo>
                <a:lnTo>
                  <a:pt x="203811" y="0"/>
                </a:lnTo>
              </a:path>
            </a:pathLst>
          </a:custGeom>
          <a:ln w="119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04876" y="4453919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 h="0">
                <a:moveTo>
                  <a:pt x="0" y="0"/>
                </a:moveTo>
                <a:lnTo>
                  <a:pt x="181376" y="0"/>
                </a:lnTo>
              </a:path>
            </a:pathLst>
          </a:custGeom>
          <a:ln w="119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20014" y="4453919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 h="0">
                <a:moveTo>
                  <a:pt x="0" y="0"/>
                </a:moveTo>
                <a:lnTo>
                  <a:pt x="208085" y="0"/>
                </a:lnTo>
              </a:path>
            </a:pathLst>
          </a:custGeom>
          <a:ln w="119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19674" y="4453919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 h="0">
                <a:moveTo>
                  <a:pt x="0" y="0"/>
                </a:moveTo>
                <a:lnTo>
                  <a:pt x="181376" y="0"/>
                </a:lnTo>
              </a:path>
            </a:pathLst>
          </a:custGeom>
          <a:ln w="119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33040" y="4453919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 h="0">
                <a:moveTo>
                  <a:pt x="0" y="0"/>
                </a:moveTo>
                <a:lnTo>
                  <a:pt x="310549" y="0"/>
                </a:lnTo>
              </a:path>
            </a:pathLst>
          </a:custGeom>
          <a:ln w="119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434678" y="4453919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 h="0">
                <a:moveTo>
                  <a:pt x="0" y="0"/>
                </a:moveTo>
                <a:lnTo>
                  <a:pt x="181376" y="0"/>
                </a:lnTo>
              </a:path>
            </a:pathLst>
          </a:custGeom>
          <a:ln w="119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159941" y="4453919"/>
            <a:ext cx="305435" cy="0"/>
          </a:xfrm>
          <a:custGeom>
            <a:avLst/>
            <a:gdLst/>
            <a:ahLst/>
            <a:cxnLst/>
            <a:rect l="l" t="t" r="r" b="b"/>
            <a:pathLst>
              <a:path w="305435" h="0">
                <a:moveTo>
                  <a:pt x="0" y="0"/>
                </a:moveTo>
                <a:lnTo>
                  <a:pt x="305207" y="0"/>
                </a:lnTo>
              </a:path>
            </a:pathLst>
          </a:custGeom>
          <a:ln w="119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656723" y="4453919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 h="0">
                <a:moveTo>
                  <a:pt x="0" y="0"/>
                </a:moveTo>
                <a:lnTo>
                  <a:pt x="180890" y="0"/>
                </a:lnTo>
              </a:path>
            </a:pathLst>
          </a:custGeom>
          <a:ln w="119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51399" y="5320971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5" h="0">
                <a:moveTo>
                  <a:pt x="0" y="0"/>
                </a:moveTo>
                <a:lnTo>
                  <a:pt x="217748" y="0"/>
                </a:lnTo>
              </a:path>
            </a:pathLst>
          </a:custGeom>
          <a:ln w="119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76371" y="5320971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 h="0">
                <a:moveTo>
                  <a:pt x="0" y="0"/>
                </a:moveTo>
                <a:lnTo>
                  <a:pt x="217141" y="0"/>
                </a:lnTo>
              </a:path>
            </a:pathLst>
          </a:custGeom>
          <a:ln w="119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996535" y="5320971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4" h="0">
                <a:moveTo>
                  <a:pt x="0" y="0"/>
                </a:moveTo>
                <a:lnTo>
                  <a:pt x="367609" y="0"/>
                </a:lnTo>
              </a:path>
            </a:pathLst>
          </a:custGeom>
          <a:ln w="119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071197" y="5320971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5" h="0">
                <a:moveTo>
                  <a:pt x="0" y="0"/>
                </a:moveTo>
                <a:lnTo>
                  <a:pt x="368337" y="0"/>
                </a:lnTo>
              </a:path>
            </a:pathLst>
          </a:custGeom>
          <a:ln w="119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141731" y="5320971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127" y="0"/>
                </a:lnTo>
              </a:path>
            </a:pathLst>
          </a:custGeom>
          <a:ln w="119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198910" y="5320971"/>
            <a:ext cx="349885" cy="0"/>
          </a:xfrm>
          <a:custGeom>
            <a:avLst/>
            <a:gdLst/>
            <a:ahLst/>
            <a:cxnLst/>
            <a:rect l="l" t="t" r="r" b="b"/>
            <a:pathLst>
              <a:path w="349884" h="0">
                <a:moveTo>
                  <a:pt x="0" y="0"/>
                </a:moveTo>
                <a:lnTo>
                  <a:pt x="349398" y="0"/>
                </a:lnTo>
              </a:path>
            </a:pathLst>
          </a:custGeom>
          <a:ln w="119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7572758" y="5353464"/>
            <a:ext cx="13906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0">
                <a:latin typeface="Symbol"/>
                <a:cs typeface="Symbol"/>
              </a:rPr>
              <a:t>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21</a:t>
            </a:fld>
            <a:r>
              <a:rPr dirty="0" spc="-5"/>
              <a:t>/</a:t>
            </a:r>
            <a:r>
              <a:rPr dirty="0"/>
              <a:t>29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618540" y="6285366"/>
            <a:ext cx="2006600" cy="2266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latin typeface="Microsoft YaHei"/>
                <a:cs typeface="Microsoft YaHei"/>
              </a:rPr>
              <a:t>互联网新技术在线教育领航者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15579" y="5353464"/>
            <a:ext cx="24892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25">
                <a:latin typeface="Symbol"/>
                <a:cs typeface="Symbol"/>
              </a:rPr>
              <a:t></a:t>
            </a:r>
            <a:r>
              <a:rPr dirty="0" sz="2300" spc="0">
                <a:latin typeface="Symbol"/>
                <a:cs typeface="Symbol"/>
              </a:rPr>
              <a:t>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63255" y="5353464"/>
            <a:ext cx="24892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25">
                <a:latin typeface="Symbol"/>
                <a:cs typeface="Symbol"/>
              </a:rPr>
              <a:t></a:t>
            </a:r>
            <a:r>
              <a:rPr dirty="0" sz="2300" spc="0">
                <a:latin typeface="Symbol"/>
                <a:cs typeface="Symbol"/>
              </a:rPr>
              <a:t>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88351" y="5353464"/>
            <a:ext cx="24828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30">
                <a:latin typeface="Symbol"/>
                <a:cs typeface="Symbol"/>
              </a:rPr>
              <a:t></a:t>
            </a:r>
            <a:r>
              <a:rPr dirty="0" sz="2300" spc="0">
                <a:latin typeface="Symbol"/>
                <a:cs typeface="Symbol"/>
              </a:rPr>
              <a:t>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17209" y="5353464"/>
            <a:ext cx="24892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25">
                <a:latin typeface="Symbol"/>
                <a:cs typeface="Symbol"/>
              </a:rPr>
              <a:t></a:t>
            </a:r>
            <a:r>
              <a:rPr dirty="0" sz="2300" spc="0">
                <a:latin typeface="Symbol"/>
                <a:cs typeface="Symbol"/>
              </a:rPr>
              <a:t>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92845" y="5353464"/>
            <a:ext cx="24892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25">
                <a:latin typeface="Symbol"/>
                <a:cs typeface="Symbol"/>
              </a:rPr>
              <a:t></a:t>
            </a:r>
            <a:r>
              <a:rPr dirty="0" sz="2300" spc="0">
                <a:latin typeface="Symbol"/>
                <a:cs typeface="Symbol"/>
              </a:rPr>
              <a:t>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82502" y="5353464"/>
            <a:ext cx="13906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0">
                <a:latin typeface="Symbol"/>
                <a:cs typeface="Symbol"/>
              </a:rPr>
              <a:t>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93726" y="4246519"/>
            <a:ext cx="50736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dirty="0" sz="2300" spc="0">
                <a:latin typeface="Symbol"/>
                <a:cs typeface="Symbol"/>
              </a:rPr>
              <a:t></a:t>
            </a:r>
            <a:r>
              <a:rPr dirty="0" sz="2300" spc="0">
                <a:latin typeface="Times New Roman"/>
                <a:cs typeface="Times New Roman"/>
              </a:rPr>
              <a:t>	</a:t>
            </a:r>
            <a:r>
              <a:rPr dirty="0" sz="2300" spc="0">
                <a:latin typeface="Symbol"/>
                <a:cs typeface="Symbol"/>
              </a:rPr>
              <a:t>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28473" y="4222457"/>
            <a:ext cx="18796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5">
                <a:latin typeface="Symbol"/>
                <a:cs typeface="Symbol"/>
              </a:rPr>
              <a:t>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271438" y="4246519"/>
            <a:ext cx="50736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dirty="0" sz="2300" spc="0">
                <a:latin typeface="Symbol"/>
                <a:cs typeface="Symbol"/>
              </a:rPr>
              <a:t></a:t>
            </a:r>
            <a:r>
              <a:rPr dirty="0" sz="2300" spc="0">
                <a:latin typeface="Times New Roman"/>
                <a:cs typeface="Times New Roman"/>
              </a:rPr>
              <a:t>	</a:t>
            </a:r>
            <a:r>
              <a:rPr dirty="0" sz="2300" spc="0">
                <a:latin typeface="Symbol"/>
                <a:cs typeface="Symbol"/>
              </a:rPr>
              <a:t>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06184" y="4222457"/>
            <a:ext cx="18796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5">
                <a:latin typeface="Symbol"/>
                <a:cs typeface="Symbol"/>
              </a:rPr>
              <a:t>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56677" y="4246519"/>
            <a:ext cx="50736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dirty="0" sz="2300" spc="0">
                <a:latin typeface="Symbol"/>
                <a:cs typeface="Symbol"/>
              </a:rPr>
              <a:t></a:t>
            </a:r>
            <a:r>
              <a:rPr dirty="0" sz="2300" spc="0">
                <a:latin typeface="Times New Roman"/>
                <a:cs typeface="Times New Roman"/>
              </a:rPr>
              <a:t>	</a:t>
            </a:r>
            <a:r>
              <a:rPr dirty="0" sz="2300" spc="0">
                <a:latin typeface="Symbol"/>
                <a:cs typeface="Symbol"/>
              </a:rPr>
              <a:t>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88327" y="4222457"/>
            <a:ext cx="18796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5">
                <a:latin typeface="Symbol"/>
                <a:cs typeface="Symbol"/>
              </a:rPr>
              <a:t>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941758" y="4246519"/>
            <a:ext cx="50736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dirty="0" sz="2300" spc="0">
                <a:latin typeface="Symbol"/>
                <a:cs typeface="Symbol"/>
              </a:rPr>
              <a:t></a:t>
            </a:r>
            <a:r>
              <a:rPr dirty="0" sz="2300" spc="0">
                <a:latin typeface="Times New Roman"/>
                <a:cs typeface="Times New Roman"/>
              </a:rPr>
              <a:t>	</a:t>
            </a:r>
            <a:r>
              <a:rPr dirty="0" sz="2300" spc="0">
                <a:latin typeface="Symbol"/>
                <a:cs typeface="Symbol"/>
              </a:rPr>
              <a:t>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196651" y="5301846"/>
            <a:ext cx="514984" cy="3956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-114">
                <a:latin typeface="Times New Roman"/>
                <a:cs typeface="Times New Roman"/>
              </a:rPr>
              <a:t>3</a:t>
            </a:r>
            <a:r>
              <a:rPr dirty="0" sz="2400" spc="-114" i="1">
                <a:latin typeface="Symbol"/>
                <a:cs typeface="Symbol"/>
              </a:rPr>
              <a:t></a:t>
            </a:r>
            <a:r>
              <a:rPr dirty="0" sz="2400" spc="30" i="1">
                <a:latin typeface="Times New Roman"/>
                <a:cs typeface="Times New Roman"/>
              </a:rPr>
              <a:t> </a:t>
            </a:r>
            <a:r>
              <a:rPr dirty="0" baseline="38647" sz="3450" spc="0">
                <a:latin typeface="Symbol"/>
                <a:cs typeface="Symbol"/>
              </a:rPr>
              <a:t></a:t>
            </a:r>
            <a:endParaRPr baseline="38647" sz="345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139957" y="5097403"/>
            <a:ext cx="624205" cy="3956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38647" sz="3450" spc="-172">
                <a:latin typeface="Times New Roman"/>
                <a:cs typeface="Times New Roman"/>
              </a:rPr>
              <a:t>3</a:t>
            </a:r>
            <a:r>
              <a:rPr dirty="0" baseline="-37037" sz="3600" spc="-172" i="1">
                <a:latin typeface="Symbol"/>
                <a:cs typeface="Symbol"/>
              </a:rPr>
              <a:t></a:t>
            </a:r>
            <a:r>
              <a:rPr dirty="0" baseline="-37037" sz="3600" spc="44" i="1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Symbol"/>
                <a:cs typeface="Symbol"/>
              </a:rPr>
              <a:t>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078650" y="5097403"/>
            <a:ext cx="633730" cy="3956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38647" sz="3450" spc="-120">
                <a:latin typeface="Times New Roman"/>
                <a:cs typeface="Times New Roman"/>
              </a:rPr>
              <a:t>2</a:t>
            </a:r>
            <a:r>
              <a:rPr dirty="0" baseline="-37037" sz="3600" spc="-120" i="1">
                <a:latin typeface="Symbol"/>
                <a:cs typeface="Symbol"/>
              </a:rPr>
              <a:t></a:t>
            </a:r>
            <a:r>
              <a:rPr dirty="0" baseline="-37037" sz="3600" spc="44" i="1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Symbol"/>
                <a:cs typeface="Symbol"/>
              </a:rPr>
              <a:t>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582502" y="5097403"/>
            <a:ext cx="3054350" cy="3956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70230" algn="l"/>
                <a:tab pos="1494790" algn="l"/>
                <a:tab pos="2433320" algn="l"/>
              </a:tabLst>
            </a:pPr>
            <a:r>
              <a:rPr dirty="0" sz="2300" spc="0">
                <a:latin typeface="Symbol"/>
                <a:cs typeface="Symbol"/>
              </a:rPr>
              <a:t></a:t>
            </a:r>
            <a:r>
              <a:rPr dirty="0" sz="2300" spc="0">
                <a:latin typeface="Times New Roman"/>
                <a:cs typeface="Times New Roman"/>
              </a:rPr>
              <a:t>	</a:t>
            </a:r>
            <a:r>
              <a:rPr dirty="0" baseline="-37037" sz="3600" spc="-67" i="1">
                <a:latin typeface="Symbol"/>
                <a:cs typeface="Symbol"/>
              </a:rPr>
              <a:t></a:t>
            </a:r>
            <a:r>
              <a:rPr dirty="0" baseline="-37037" sz="3600" spc="157" i="1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Symbol"/>
                <a:cs typeface="Symbol"/>
              </a:rPr>
              <a:t></a:t>
            </a:r>
            <a:r>
              <a:rPr dirty="0" sz="2300" spc="-10">
                <a:latin typeface="Times New Roman"/>
                <a:cs typeface="Times New Roman"/>
              </a:rPr>
              <a:t>	</a:t>
            </a:r>
            <a:r>
              <a:rPr dirty="0" baseline="-37037" sz="3600" spc="-67" i="1">
                <a:latin typeface="Symbol"/>
                <a:cs typeface="Symbol"/>
              </a:rPr>
              <a:t></a:t>
            </a:r>
            <a:r>
              <a:rPr dirty="0" baseline="-37037" sz="3600" spc="157" i="1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Symbol"/>
                <a:cs typeface="Symbol"/>
              </a:rPr>
              <a:t></a:t>
            </a:r>
            <a:r>
              <a:rPr dirty="0" sz="2300" spc="-10">
                <a:latin typeface="Times New Roman"/>
                <a:cs typeface="Times New Roman"/>
              </a:rPr>
              <a:t>	</a:t>
            </a:r>
            <a:r>
              <a:rPr dirty="0" baseline="-38647" sz="3450" spc="-120">
                <a:latin typeface="Times New Roman"/>
                <a:cs typeface="Times New Roman"/>
              </a:rPr>
              <a:t>2</a:t>
            </a:r>
            <a:r>
              <a:rPr dirty="0" baseline="-37037" sz="3600" spc="-120" i="1">
                <a:latin typeface="Symbol"/>
                <a:cs typeface="Symbol"/>
              </a:rPr>
              <a:t></a:t>
            </a:r>
            <a:r>
              <a:rPr dirty="0" baseline="-37037" sz="3600" spc="44" i="1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Symbol"/>
                <a:cs typeface="Symbol"/>
              </a:rPr>
              <a:t>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54456" y="4222457"/>
            <a:ext cx="131572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7385" algn="l"/>
                <a:tab pos="1140460" algn="l"/>
              </a:tabLst>
            </a:pPr>
            <a:r>
              <a:rPr dirty="0" sz="2300" spc="50">
                <a:latin typeface="Times New Roman"/>
                <a:cs typeface="Times New Roman"/>
              </a:rPr>
              <a:t>s</a:t>
            </a:r>
            <a:r>
              <a:rPr dirty="0" sz="2300" spc="-70">
                <a:latin typeface="Times New Roman"/>
                <a:cs typeface="Times New Roman"/>
              </a:rPr>
              <a:t>i</a:t>
            </a:r>
            <a:r>
              <a:rPr dirty="0" sz="2300" spc="5">
                <a:latin typeface="Times New Roman"/>
                <a:cs typeface="Times New Roman"/>
              </a:rPr>
              <a:t>n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5">
                <a:latin typeface="Symbol"/>
                <a:cs typeface="Symbol"/>
              </a:rPr>
              <a:t>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5">
                <a:latin typeface="Symbol"/>
                <a:cs typeface="Symbol"/>
              </a:rPr>
              <a:t>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838151" y="4037266"/>
            <a:ext cx="81851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5">
                <a:latin typeface="Times New Roman"/>
                <a:cs typeface="Times New Roman"/>
              </a:rPr>
              <a:t>1 </a:t>
            </a:r>
            <a:r>
              <a:rPr dirty="0" baseline="-3623" sz="3450" spc="0">
                <a:latin typeface="Symbol"/>
                <a:cs typeface="Symbol"/>
              </a:rPr>
              <a:t></a:t>
            </a:r>
            <a:r>
              <a:rPr dirty="0" baseline="-3623" sz="3450" spc="0">
                <a:latin typeface="Times New Roman"/>
                <a:cs typeface="Times New Roman"/>
              </a:rPr>
              <a:t> </a:t>
            </a:r>
            <a:r>
              <a:rPr dirty="0" sz="2300" spc="5">
                <a:latin typeface="Times New Roman"/>
                <a:cs typeface="Times New Roman"/>
              </a:rPr>
              <a:t>1</a:t>
            </a:r>
            <a:r>
              <a:rPr dirty="0" sz="2300" spc="-430">
                <a:latin typeface="Times New Roman"/>
                <a:cs typeface="Times New Roman"/>
              </a:rPr>
              <a:t> </a:t>
            </a:r>
            <a:r>
              <a:rPr dirty="0" baseline="-3623" sz="3450" spc="37">
                <a:latin typeface="Symbol"/>
                <a:cs typeface="Symbol"/>
              </a:rPr>
              <a:t></a:t>
            </a:r>
            <a:r>
              <a:rPr dirty="0" baseline="57613" sz="2025" spc="37">
                <a:latin typeface="Times New Roman"/>
                <a:cs typeface="Times New Roman"/>
              </a:rPr>
              <a:t>5</a:t>
            </a:r>
            <a:endParaRPr baseline="57613" sz="2025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768711" y="4037266"/>
            <a:ext cx="177292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3555" algn="l"/>
                <a:tab pos="969644" algn="l"/>
              </a:tabLst>
            </a:pPr>
            <a:r>
              <a:rPr dirty="0" sz="2300" spc="5">
                <a:latin typeface="Times New Roman"/>
                <a:cs typeface="Times New Roman"/>
              </a:rPr>
              <a:t>1	1	1 </a:t>
            </a:r>
            <a:r>
              <a:rPr dirty="0" baseline="-3623" sz="3450" spc="0">
                <a:latin typeface="Symbol"/>
                <a:cs typeface="Symbol"/>
              </a:rPr>
              <a:t></a:t>
            </a:r>
            <a:r>
              <a:rPr dirty="0" baseline="-3623" sz="3450" spc="0">
                <a:latin typeface="Times New Roman"/>
                <a:cs typeface="Times New Roman"/>
              </a:rPr>
              <a:t> </a:t>
            </a:r>
            <a:r>
              <a:rPr dirty="0" sz="2300" spc="5">
                <a:latin typeface="Times New Roman"/>
                <a:cs typeface="Times New Roman"/>
              </a:rPr>
              <a:t>1</a:t>
            </a:r>
            <a:r>
              <a:rPr dirty="0" sz="2300" spc="-445">
                <a:latin typeface="Times New Roman"/>
                <a:cs typeface="Times New Roman"/>
              </a:rPr>
              <a:t> </a:t>
            </a:r>
            <a:r>
              <a:rPr dirty="0" baseline="-3623" sz="3450" spc="37">
                <a:latin typeface="Symbol"/>
                <a:cs typeface="Symbol"/>
              </a:rPr>
              <a:t></a:t>
            </a:r>
            <a:r>
              <a:rPr dirty="0" baseline="57613" sz="2025" spc="37">
                <a:latin typeface="Times New Roman"/>
                <a:cs typeface="Times New Roman"/>
              </a:rPr>
              <a:t>3</a:t>
            </a:r>
            <a:endParaRPr baseline="57613" sz="2025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63554" y="5089509"/>
            <a:ext cx="665353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3835" algn="l"/>
                <a:tab pos="3037205" algn="l"/>
                <a:tab pos="3818254" algn="l"/>
                <a:tab pos="4112260" algn="l"/>
                <a:tab pos="4879975" algn="l"/>
                <a:tab pos="5164455" algn="l"/>
                <a:tab pos="5937250" algn="l"/>
                <a:tab pos="6221730" algn="l"/>
              </a:tabLst>
            </a:pPr>
            <a:r>
              <a:rPr dirty="0" sz="2300" spc="5">
                <a:latin typeface="Symbol"/>
                <a:cs typeface="Symbol"/>
              </a:rPr>
              <a:t></a:t>
            </a:r>
            <a:r>
              <a:rPr dirty="0" sz="2300" spc="-130">
                <a:latin typeface="Times New Roman"/>
                <a:cs typeface="Times New Roman"/>
              </a:rPr>
              <a:t> </a:t>
            </a:r>
            <a:r>
              <a:rPr dirty="0" baseline="31400" sz="3450" spc="0">
                <a:latin typeface="Symbol"/>
                <a:cs typeface="Symbol"/>
              </a:rPr>
              <a:t></a:t>
            </a:r>
            <a:r>
              <a:rPr dirty="0" baseline="31400" sz="3450" spc="-322">
                <a:latin typeface="Times New Roman"/>
                <a:cs typeface="Times New Roman"/>
              </a:rPr>
              <a:t> </a:t>
            </a:r>
            <a:r>
              <a:rPr dirty="0" sz="2300" spc="5" i="1">
                <a:latin typeface="Times New Roman"/>
                <a:cs typeface="Times New Roman"/>
              </a:rPr>
              <a:t>x</a:t>
            </a:r>
            <a:r>
              <a:rPr dirty="0" sz="2300" spc="-170" i="1">
                <a:latin typeface="Times New Roman"/>
                <a:cs typeface="Times New Roman"/>
              </a:rPr>
              <a:t> </a:t>
            </a:r>
            <a:r>
              <a:rPr dirty="0" sz="2300" spc="5">
                <a:latin typeface="Symbol"/>
                <a:cs typeface="Symbol"/>
              </a:rPr>
              <a:t></a:t>
            </a:r>
            <a:r>
              <a:rPr dirty="0" sz="2300" spc="110">
                <a:latin typeface="Times New Roman"/>
                <a:cs typeface="Times New Roman"/>
              </a:rPr>
              <a:t> </a:t>
            </a:r>
            <a:r>
              <a:rPr dirty="0" baseline="35024" sz="3450" spc="7">
                <a:latin typeface="Times New Roman"/>
                <a:cs typeface="Times New Roman"/>
              </a:rPr>
              <a:t>1</a:t>
            </a:r>
            <a:r>
              <a:rPr dirty="0" baseline="35024" sz="3450" spc="-30">
                <a:latin typeface="Times New Roman"/>
                <a:cs typeface="Times New Roman"/>
              </a:rPr>
              <a:t> </a:t>
            </a:r>
            <a:r>
              <a:rPr dirty="0" baseline="31400" sz="3450" spc="-37">
                <a:latin typeface="Symbol"/>
                <a:cs typeface="Symbol"/>
              </a:rPr>
              <a:t></a:t>
            </a:r>
            <a:r>
              <a:rPr dirty="0" baseline="31400" sz="3450" spc="0">
                <a:latin typeface="Symbol"/>
                <a:cs typeface="Symbol"/>
              </a:rPr>
              <a:t></a:t>
            </a:r>
            <a:r>
              <a:rPr dirty="0" baseline="31400" sz="3450" spc="-322">
                <a:latin typeface="Times New Roman"/>
                <a:cs typeface="Times New Roman"/>
              </a:rPr>
              <a:t> </a:t>
            </a:r>
            <a:r>
              <a:rPr dirty="0" sz="2300" spc="5" i="1">
                <a:latin typeface="Times New Roman"/>
                <a:cs typeface="Times New Roman"/>
              </a:rPr>
              <a:t>x</a:t>
            </a:r>
            <a:r>
              <a:rPr dirty="0" sz="2300" spc="-170" i="1">
                <a:latin typeface="Times New Roman"/>
                <a:cs typeface="Times New Roman"/>
              </a:rPr>
              <a:t> </a:t>
            </a:r>
            <a:r>
              <a:rPr dirty="0" sz="2300" spc="5">
                <a:latin typeface="Symbol"/>
                <a:cs typeface="Symbol"/>
              </a:rPr>
              <a:t></a:t>
            </a:r>
            <a:r>
              <a:rPr dirty="0" sz="2300" spc="150">
                <a:latin typeface="Times New Roman"/>
                <a:cs typeface="Times New Roman"/>
              </a:rPr>
              <a:t> </a:t>
            </a:r>
            <a:r>
              <a:rPr dirty="0" baseline="35024" sz="3450" spc="7">
                <a:latin typeface="Times New Roman"/>
                <a:cs typeface="Times New Roman"/>
              </a:rPr>
              <a:t>1</a:t>
            </a:r>
            <a:r>
              <a:rPr dirty="0" baseline="35024" sz="3450" spc="-37">
                <a:latin typeface="Times New Roman"/>
                <a:cs typeface="Times New Roman"/>
              </a:rPr>
              <a:t> </a:t>
            </a:r>
            <a:r>
              <a:rPr dirty="0" baseline="31400" sz="3450" spc="-37">
                <a:latin typeface="Symbol"/>
                <a:cs typeface="Symbol"/>
              </a:rPr>
              <a:t></a:t>
            </a:r>
            <a:r>
              <a:rPr dirty="0" baseline="31400" sz="3450" spc="0">
                <a:latin typeface="Symbol"/>
                <a:cs typeface="Symbol"/>
              </a:rPr>
              <a:t></a:t>
            </a:r>
            <a:r>
              <a:rPr dirty="0" baseline="31400" sz="3450" spc="-322">
                <a:latin typeface="Times New Roman"/>
                <a:cs typeface="Times New Roman"/>
              </a:rPr>
              <a:t> </a:t>
            </a:r>
            <a:r>
              <a:rPr dirty="0" sz="2300" spc="5" i="1">
                <a:latin typeface="Times New Roman"/>
                <a:cs typeface="Times New Roman"/>
              </a:rPr>
              <a:t>x</a:t>
            </a:r>
            <a:r>
              <a:rPr dirty="0" sz="2300" spc="-170" i="1">
                <a:latin typeface="Times New Roman"/>
                <a:cs typeface="Times New Roman"/>
              </a:rPr>
              <a:t> </a:t>
            </a:r>
            <a:r>
              <a:rPr dirty="0" sz="2300" spc="5">
                <a:latin typeface="Symbol"/>
                <a:cs typeface="Symbol"/>
              </a:rPr>
              <a:t>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baseline="35024" sz="3450" spc="7">
                <a:latin typeface="Times New Roman"/>
                <a:cs typeface="Times New Roman"/>
              </a:rPr>
              <a:t>1</a:t>
            </a:r>
            <a:r>
              <a:rPr dirty="0" baseline="35024" sz="3450">
                <a:latin typeface="Times New Roman"/>
                <a:cs typeface="Times New Roman"/>
              </a:rPr>
              <a:t>	</a:t>
            </a:r>
            <a:r>
              <a:rPr dirty="0" baseline="31400" sz="3450" spc="-44">
                <a:latin typeface="Symbol"/>
                <a:cs typeface="Symbol"/>
              </a:rPr>
              <a:t></a:t>
            </a:r>
            <a:r>
              <a:rPr dirty="0" baseline="31400" sz="3450" spc="0">
                <a:latin typeface="Symbol"/>
                <a:cs typeface="Symbol"/>
              </a:rPr>
              <a:t></a:t>
            </a:r>
            <a:r>
              <a:rPr dirty="0" baseline="31400" sz="3450" spc="-322">
                <a:latin typeface="Times New Roman"/>
                <a:cs typeface="Times New Roman"/>
              </a:rPr>
              <a:t> </a:t>
            </a:r>
            <a:r>
              <a:rPr dirty="0" sz="2300" spc="5" i="1">
                <a:latin typeface="Times New Roman"/>
                <a:cs typeface="Times New Roman"/>
              </a:rPr>
              <a:t>x</a:t>
            </a:r>
            <a:r>
              <a:rPr dirty="0" sz="2300" spc="-170" i="1">
                <a:latin typeface="Times New Roman"/>
                <a:cs typeface="Times New Roman"/>
              </a:rPr>
              <a:t> </a:t>
            </a:r>
            <a:r>
              <a:rPr dirty="0" sz="2300" spc="5">
                <a:latin typeface="Symbol"/>
                <a:cs typeface="Symbol"/>
              </a:rPr>
              <a:t>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baseline="35024" sz="3450" spc="7">
                <a:latin typeface="Times New Roman"/>
                <a:cs typeface="Times New Roman"/>
              </a:rPr>
              <a:t>1</a:t>
            </a:r>
            <a:r>
              <a:rPr dirty="0" baseline="35024" sz="3450">
                <a:latin typeface="Times New Roman"/>
                <a:cs typeface="Times New Roman"/>
              </a:rPr>
              <a:t>	</a:t>
            </a:r>
            <a:r>
              <a:rPr dirty="0" baseline="31400" sz="3450" spc="-37">
                <a:latin typeface="Symbol"/>
                <a:cs typeface="Symbol"/>
              </a:rPr>
              <a:t></a:t>
            </a:r>
            <a:r>
              <a:rPr dirty="0" baseline="31400" sz="3450" spc="0">
                <a:latin typeface="Symbol"/>
                <a:cs typeface="Symbol"/>
              </a:rPr>
              <a:t></a:t>
            </a:r>
            <a:r>
              <a:rPr dirty="0" baseline="31400" sz="3450" spc="-322">
                <a:latin typeface="Times New Roman"/>
                <a:cs typeface="Times New Roman"/>
              </a:rPr>
              <a:t> </a:t>
            </a:r>
            <a:r>
              <a:rPr dirty="0" sz="2300" spc="5" i="1">
                <a:latin typeface="Times New Roman"/>
                <a:cs typeface="Times New Roman"/>
              </a:rPr>
              <a:t>x</a:t>
            </a:r>
            <a:r>
              <a:rPr dirty="0" sz="2300" spc="-170" i="1">
                <a:latin typeface="Times New Roman"/>
                <a:cs typeface="Times New Roman"/>
              </a:rPr>
              <a:t> </a:t>
            </a:r>
            <a:r>
              <a:rPr dirty="0" sz="2300" spc="5">
                <a:latin typeface="Symbol"/>
                <a:cs typeface="Symbol"/>
              </a:rPr>
              <a:t>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baseline="35024" sz="3450" spc="7">
                <a:latin typeface="Times New Roman"/>
                <a:cs typeface="Times New Roman"/>
              </a:rPr>
              <a:t>1</a:t>
            </a:r>
            <a:r>
              <a:rPr dirty="0" baseline="35024" sz="3450">
                <a:latin typeface="Times New Roman"/>
                <a:cs typeface="Times New Roman"/>
              </a:rPr>
              <a:t>	</a:t>
            </a:r>
            <a:r>
              <a:rPr dirty="0" baseline="31400" sz="3450" spc="-37">
                <a:latin typeface="Symbol"/>
                <a:cs typeface="Symbol"/>
              </a:rPr>
              <a:t></a:t>
            </a:r>
            <a:r>
              <a:rPr dirty="0" baseline="31400" sz="3450" spc="0">
                <a:latin typeface="Symbol"/>
                <a:cs typeface="Symbol"/>
              </a:rPr>
              <a:t></a:t>
            </a:r>
            <a:r>
              <a:rPr dirty="0" baseline="31400" sz="3450" spc="-322">
                <a:latin typeface="Times New Roman"/>
                <a:cs typeface="Times New Roman"/>
              </a:rPr>
              <a:t> </a:t>
            </a:r>
            <a:r>
              <a:rPr dirty="0" sz="2300" spc="5" i="1">
                <a:latin typeface="Times New Roman"/>
                <a:cs typeface="Times New Roman"/>
              </a:rPr>
              <a:t>x</a:t>
            </a:r>
            <a:r>
              <a:rPr dirty="0" sz="2300" spc="-170" i="1">
                <a:latin typeface="Times New Roman"/>
                <a:cs typeface="Times New Roman"/>
              </a:rPr>
              <a:t> </a:t>
            </a:r>
            <a:r>
              <a:rPr dirty="0" sz="2300" spc="5">
                <a:latin typeface="Symbol"/>
                <a:cs typeface="Symbol"/>
              </a:rPr>
              <a:t>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baseline="35024" sz="3450" spc="7">
                <a:latin typeface="Times New Roman"/>
                <a:cs typeface="Times New Roman"/>
              </a:rPr>
              <a:t>1</a:t>
            </a:r>
            <a:r>
              <a:rPr dirty="0" baseline="35024" sz="3450">
                <a:latin typeface="Times New Roman"/>
                <a:cs typeface="Times New Roman"/>
              </a:rPr>
              <a:t>	</a:t>
            </a:r>
            <a:r>
              <a:rPr dirty="0" baseline="31400" sz="3450" spc="112">
                <a:latin typeface="Symbol"/>
                <a:cs typeface="Symbol"/>
              </a:rPr>
              <a:t></a:t>
            </a:r>
            <a:r>
              <a:rPr dirty="0" sz="2300" spc="25">
                <a:latin typeface="MT Extra"/>
                <a:cs typeface="MT Extra"/>
              </a:rPr>
              <a:t></a:t>
            </a:r>
            <a:endParaRPr sz="2300">
              <a:latin typeface="MT Extra"/>
              <a:cs typeface="MT Extr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203815" y="4450945"/>
            <a:ext cx="79692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90">
                <a:latin typeface="Times New Roman"/>
                <a:cs typeface="Times New Roman"/>
              </a:rPr>
              <a:t>9! </a:t>
            </a:r>
            <a:r>
              <a:rPr dirty="0" baseline="-7246" sz="3450" spc="0">
                <a:latin typeface="Symbol"/>
                <a:cs typeface="Symbol"/>
              </a:rPr>
              <a:t></a:t>
            </a:r>
            <a:r>
              <a:rPr dirty="0" baseline="-7246" sz="3450" spc="0">
                <a:latin typeface="Times New Roman"/>
                <a:cs typeface="Times New Roman"/>
              </a:rPr>
              <a:t> </a:t>
            </a:r>
            <a:r>
              <a:rPr dirty="0" sz="2300" spc="5" i="1">
                <a:latin typeface="Times New Roman"/>
                <a:cs typeface="Times New Roman"/>
              </a:rPr>
              <a:t>x</a:t>
            </a:r>
            <a:r>
              <a:rPr dirty="0" sz="2300" spc="-220" i="1">
                <a:latin typeface="Times New Roman"/>
                <a:cs typeface="Times New Roman"/>
              </a:rPr>
              <a:t> </a:t>
            </a:r>
            <a:r>
              <a:rPr dirty="0" baseline="-7246" sz="3450" spc="0">
                <a:latin typeface="Symbol"/>
                <a:cs typeface="Symbol"/>
              </a:rPr>
              <a:t></a:t>
            </a:r>
            <a:endParaRPr baseline="-7246" sz="3450"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181234" y="4037266"/>
            <a:ext cx="912494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40" i="1">
                <a:latin typeface="Times New Roman"/>
                <a:cs typeface="Times New Roman"/>
              </a:rPr>
              <a:t>x</a:t>
            </a:r>
            <a:r>
              <a:rPr dirty="0" baseline="43209" sz="2025" spc="60">
                <a:latin typeface="Times New Roman"/>
                <a:cs typeface="Times New Roman"/>
              </a:rPr>
              <a:t>9 </a:t>
            </a:r>
            <a:r>
              <a:rPr dirty="0" baseline="-3623" sz="3450" spc="0">
                <a:latin typeface="Symbol"/>
                <a:cs typeface="Symbol"/>
              </a:rPr>
              <a:t></a:t>
            </a:r>
            <a:r>
              <a:rPr dirty="0" baseline="-3623" sz="3450" spc="0">
                <a:latin typeface="Times New Roman"/>
                <a:cs typeface="Times New Roman"/>
              </a:rPr>
              <a:t> </a:t>
            </a:r>
            <a:r>
              <a:rPr dirty="0" sz="2300" spc="5">
                <a:latin typeface="Times New Roman"/>
                <a:cs typeface="Times New Roman"/>
              </a:rPr>
              <a:t>1</a:t>
            </a:r>
            <a:r>
              <a:rPr dirty="0" sz="2300" spc="-114">
                <a:latin typeface="Times New Roman"/>
                <a:cs typeface="Times New Roman"/>
              </a:rPr>
              <a:t> </a:t>
            </a:r>
            <a:r>
              <a:rPr dirty="0" baseline="-3623" sz="3450" spc="37">
                <a:latin typeface="Symbol"/>
                <a:cs typeface="Symbol"/>
              </a:rPr>
              <a:t></a:t>
            </a:r>
            <a:r>
              <a:rPr dirty="0" baseline="57613" sz="2025" spc="37">
                <a:latin typeface="Times New Roman"/>
                <a:cs typeface="Times New Roman"/>
              </a:rPr>
              <a:t>9</a:t>
            </a:r>
            <a:endParaRPr baseline="57613" sz="2025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979827" y="4450945"/>
            <a:ext cx="79883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75">
                <a:latin typeface="Times New Roman"/>
                <a:cs typeface="Times New Roman"/>
              </a:rPr>
              <a:t>7! </a:t>
            </a:r>
            <a:r>
              <a:rPr dirty="0" baseline="-7246" sz="3450" spc="0">
                <a:latin typeface="Symbol"/>
                <a:cs typeface="Symbol"/>
              </a:rPr>
              <a:t></a:t>
            </a:r>
            <a:r>
              <a:rPr dirty="0" baseline="-7246" sz="3450" spc="0">
                <a:latin typeface="Times New Roman"/>
                <a:cs typeface="Times New Roman"/>
              </a:rPr>
              <a:t> </a:t>
            </a:r>
            <a:r>
              <a:rPr dirty="0" sz="2300" spc="5" i="1">
                <a:latin typeface="Times New Roman"/>
                <a:cs typeface="Times New Roman"/>
              </a:rPr>
              <a:t>x</a:t>
            </a:r>
            <a:r>
              <a:rPr dirty="0" sz="2300" spc="-250" i="1">
                <a:latin typeface="Times New Roman"/>
                <a:cs typeface="Times New Roman"/>
              </a:rPr>
              <a:t> </a:t>
            </a:r>
            <a:r>
              <a:rPr dirty="0" baseline="-7246" sz="3450" spc="0">
                <a:latin typeface="Symbol"/>
                <a:cs typeface="Symbol"/>
              </a:rPr>
              <a:t></a:t>
            </a:r>
            <a:endParaRPr baseline="-7246" sz="3450"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953604" y="4037266"/>
            <a:ext cx="92011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50" i="1">
                <a:latin typeface="Times New Roman"/>
                <a:cs typeface="Times New Roman"/>
              </a:rPr>
              <a:t>x</a:t>
            </a:r>
            <a:r>
              <a:rPr dirty="0" baseline="43209" sz="2025" spc="75">
                <a:latin typeface="Times New Roman"/>
                <a:cs typeface="Times New Roman"/>
              </a:rPr>
              <a:t>7 </a:t>
            </a:r>
            <a:r>
              <a:rPr dirty="0" baseline="-3623" sz="3450" spc="0">
                <a:latin typeface="Symbol"/>
                <a:cs typeface="Symbol"/>
              </a:rPr>
              <a:t></a:t>
            </a:r>
            <a:r>
              <a:rPr dirty="0" baseline="-3623" sz="3450" spc="0">
                <a:latin typeface="Times New Roman"/>
                <a:cs typeface="Times New Roman"/>
              </a:rPr>
              <a:t> </a:t>
            </a:r>
            <a:r>
              <a:rPr dirty="0" sz="2300" spc="5">
                <a:latin typeface="Times New Roman"/>
                <a:cs typeface="Times New Roman"/>
              </a:rPr>
              <a:t>1</a:t>
            </a:r>
            <a:r>
              <a:rPr dirty="0" sz="2300" spc="-95">
                <a:latin typeface="Times New Roman"/>
                <a:cs typeface="Times New Roman"/>
              </a:rPr>
              <a:t> </a:t>
            </a:r>
            <a:r>
              <a:rPr dirty="0" baseline="-3623" sz="3450" spc="44">
                <a:latin typeface="Symbol"/>
                <a:cs typeface="Symbol"/>
              </a:rPr>
              <a:t></a:t>
            </a:r>
            <a:r>
              <a:rPr dirty="0" baseline="57613" sz="2025" spc="44">
                <a:latin typeface="Times New Roman"/>
                <a:cs typeface="Times New Roman"/>
              </a:rPr>
              <a:t>7</a:t>
            </a:r>
            <a:endParaRPr baseline="57613" sz="2025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817512" y="4450945"/>
            <a:ext cx="74612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15">
                <a:latin typeface="Times New Roman"/>
                <a:cs typeface="Times New Roman"/>
              </a:rPr>
              <a:t>5!</a:t>
            </a:r>
            <a:r>
              <a:rPr dirty="0" baseline="-7246" sz="3450" spc="-22">
                <a:latin typeface="Symbol"/>
                <a:cs typeface="Symbol"/>
              </a:rPr>
              <a:t></a:t>
            </a:r>
            <a:r>
              <a:rPr dirty="0" baseline="-7246" sz="3450" spc="-22">
                <a:latin typeface="Times New Roman"/>
                <a:cs typeface="Times New Roman"/>
              </a:rPr>
              <a:t> </a:t>
            </a:r>
            <a:r>
              <a:rPr dirty="0" sz="2300" spc="5" i="1">
                <a:latin typeface="Times New Roman"/>
                <a:cs typeface="Times New Roman"/>
              </a:rPr>
              <a:t>x</a:t>
            </a:r>
            <a:r>
              <a:rPr dirty="0" sz="2300" spc="-240" i="1">
                <a:latin typeface="Times New Roman"/>
                <a:cs typeface="Times New Roman"/>
              </a:rPr>
              <a:t> </a:t>
            </a:r>
            <a:r>
              <a:rPr dirty="0" baseline="-7246" sz="3450" spc="0">
                <a:latin typeface="Symbol"/>
                <a:cs typeface="Symbol"/>
              </a:rPr>
              <a:t></a:t>
            </a:r>
            <a:endParaRPr baseline="-7246" sz="3450">
              <a:latin typeface="Symbol"/>
              <a:cs typeface="Symbo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784493" y="4450945"/>
            <a:ext cx="166433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3555" algn="l"/>
                <a:tab pos="935355" algn="l"/>
              </a:tabLst>
            </a:pPr>
            <a:r>
              <a:rPr dirty="0" sz="2300" spc="5" i="1">
                <a:latin typeface="Times New Roman"/>
                <a:cs typeface="Times New Roman"/>
              </a:rPr>
              <a:t>x	x	</a:t>
            </a:r>
            <a:r>
              <a:rPr dirty="0" sz="2300" spc="-25">
                <a:latin typeface="Times New Roman"/>
                <a:cs typeface="Times New Roman"/>
              </a:rPr>
              <a:t>3!</a:t>
            </a:r>
            <a:r>
              <a:rPr dirty="0" baseline="-7246" sz="3450" spc="-37">
                <a:latin typeface="Symbol"/>
                <a:cs typeface="Symbol"/>
              </a:rPr>
              <a:t></a:t>
            </a:r>
            <a:r>
              <a:rPr dirty="0" baseline="-7246" sz="3450" spc="-37">
                <a:latin typeface="Times New Roman"/>
                <a:cs typeface="Times New Roman"/>
              </a:rPr>
              <a:t> </a:t>
            </a:r>
            <a:r>
              <a:rPr dirty="0" sz="2300" spc="5" i="1">
                <a:latin typeface="Times New Roman"/>
                <a:cs typeface="Times New Roman"/>
              </a:rPr>
              <a:t>x</a:t>
            </a:r>
            <a:r>
              <a:rPr dirty="0" sz="2300" spc="-240" i="1">
                <a:latin typeface="Times New Roman"/>
                <a:cs typeface="Times New Roman"/>
              </a:rPr>
              <a:t> </a:t>
            </a:r>
            <a:r>
              <a:rPr dirty="0" baseline="-7246" sz="3450" spc="0">
                <a:latin typeface="Symbol"/>
                <a:cs typeface="Symbol"/>
              </a:rPr>
              <a:t></a:t>
            </a:r>
            <a:endParaRPr baseline="-7246" sz="34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6862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109537"/>
                </a:moveTo>
                <a:lnTo>
                  <a:pt x="4655566" y="109537"/>
                </a:lnTo>
                <a:lnTo>
                  <a:pt x="4655566" y="0"/>
                </a:lnTo>
                <a:lnTo>
                  <a:pt x="0" y="0"/>
                </a:lnTo>
                <a:lnTo>
                  <a:pt x="0" y="10953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" y="156692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201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80351" y="6237287"/>
            <a:ext cx="1158875" cy="32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3592" y="872693"/>
            <a:ext cx="195707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0">
                <a:latin typeface="SimSun"/>
                <a:cs typeface="SimSun"/>
              </a:rPr>
              <a:t>数值</a:t>
            </a:r>
            <a:r>
              <a:rPr dirty="0" spc="-15">
                <a:latin typeface="SimSun"/>
                <a:cs typeface="SimSun"/>
              </a:rPr>
              <a:t>计</a:t>
            </a:r>
            <a:r>
              <a:rPr dirty="0" spc="0">
                <a:latin typeface="SimSun"/>
                <a:cs typeface="SimSun"/>
              </a:rPr>
              <a:t>算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5668" y="1755470"/>
            <a:ext cx="4401185" cy="3253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481965" marR="5080" indent="-469265">
              <a:lnSpc>
                <a:spcPct val="1002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dirty="0" sz="3000" spc="-5">
                <a:latin typeface="PMingLiU"/>
                <a:cs typeface="PMingLiU"/>
              </a:rPr>
              <a:t>对于某二分类问题，若 </a:t>
            </a:r>
            <a:r>
              <a:rPr dirty="0" sz="3000">
                <a:latin typeface="PMingLiU"/>
                <a:cs typeface="PMingLiU"/>
              </a:rPr>
              <a:t>构造了九个正确率都是 </a:t>
            </a:r>
            <a:r>
              <a:rPr dirty="0" sz="3000">
                <a:latin typeface="Times New Roman"/>
                <a:cs typeface="Times New Roman"/>
              </a:rPr>
              <a:t>0.</a:t>
            </a:r>
            <a:r>
              <a:rPr dirty="0" sz="3000" spc="0">
                <a:latin typeface="Times New Roman"/>
                <a:cs typeface="Times New Roman"/>
              </a:rPr>
              <a:t>6</a:t>
            </a:r>
            <a:r>
              <a:rPr dirty="0" sz="3000">
                <a:latin typeface="PMingLiU"/>
                <a:cs typeface="PMingLiU"/>
              </a:rPr>
              <a:t>的分类器，采用少数 </a:t>
            </a:r>
            <a:r>
              <a:rPr dirty="0" sz="3000" spc="-5">
                <a:latin typeface="PMingLiU"/>
                <a:cs typeface="PMingLiU"/>
              </a:rPr>
              <a:t>服从多数的原则进行最 </a:t>
            </a:r>
            <a:r>
              <a:rPr dirty="0" sz="3000">
                <a:latin typeface="PMingLiU"/>
                <a:cs typeface="PMingLiU"/>
              </a:rPr>
              <a:t>终分类，则最终分类正 确率是多少？</a:t>
            </a:r>
            <a:endParaRPr sz="3000">
              <a:latin typeface="PMingLiU"/>
              <a:cs typeface="PMingLiU"/>
            </a:endParaRPr>
          </a:p>
          <a:p>
            <a:pPr lvl="1" marL="920750" indent="-437515">
              <a:lnSpc>
                <a:spcPct val="100000"/>
              </a:lnSpc>
              <a:spcBef>
                <a:spcPts val="655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dirty="0" sz="2600">
                <a:latin typeface="PMingLiU"/>
                <a:cs typeface="PMingLiU"/>
              </a:rPr>
              <a:t>若构造</a:t>
            </a:r>
            <a:r>
              <a:rPr dirty="0" sz="2600">
                <a:latin typeface="Times New Roman"/>
                <a:cs typeface="Times New Roman"/>
              </a:rPr>
              <a:t>99</a:t>
            </a:r>
            <a:r>
              <a:rPr dirty="0" sz="2600" spc="0">
                <a:latin typeface="PMingLiU"/>
                <a:cs typeface="PMingLiU"/>
              </a:rPr>
              <a:t>个分类</a:t>
            </a:r>
            <a:r>
              <a:rPr dirty="0" sz="2600" spc="-20">
                <a:latin typeface="PMingLiU"/>
                <a:cs typeface="PMingLiU"/>
              </a:rPr>
              <a:t>器</a:t>
            </a:r>
            <a:r>
              <a:rPr dirty="0" sz="2600" spc="0">
                <a:latin typeface="PMingLiU"/>
                <a:cs typeface="PMingLiU"/>
              </a:rPr>
              <a:t>呢？</a:t>
            </a:r>
            <a:endParaRPr sz="2600">
              <a:latin typeface="PMingLiU"/>
              <a:cs typeface="PMingLiU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32451" y="0"/>
            <a:ext cx="4011549" cy="4392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03800" y="3570351"/>
            <a:ext cx="4140199" cy="32876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21</a:t>
            </a:fld>
            <a:r>
              <a:rPr dirty="0" spc="-5"/>
              <a:t>/</a:t>
            </a:r>
            <a:r>
              <a:rPr dirty="0"/>
              <a:t>29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8540" y="6285366"/>
            <a:ext cx="2006600" cy="2266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latin typeface="Microsoft YaHei"/>
                <a:cs typeface="Microsoft YaHei"/>
              </a:rPr>
              <a:t>互联网新技术在线教育领航者</a:t>
            </a:r>
            <a:endParaRPr sz="12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6862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109537"/>
                </a:moveTo>
                <a:lnTo>
                  <a:pt x="4655566" y="109537"/>
                </a:lnTo>
                <a:lnTo>
                  <a:pt x="4655566" y="0"/>
                </a:lnTo>
                <a:lnTo>
                  <a:pt x="0" y="0"/>
                </a:lnTo>
                <a:lnTo>
                  <a:pt x="0" y="10953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" y="156692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201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80351" y="6237287"/>
            <a:ext cx="1158875" cy="32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3592" y="872693"/>
            <a:ext cx="244030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0">
                <a:latin typeface="SimSun"/>
                <a:cs typeface="SimSun"/>
              </a:rPr>
              <a:t>我爱</a:t>
            </a:r>
            <a:r>
              <a:rPr dirty="0" spc="-15">
                <a:latin typeface="SimSun"/>
                <a:cs typeface="SimSun"/>
              </a:rPr>
              <a:t>乒</a:t>
            </a:r>
            <a:r>
              <a:rPr dirty="0" spc="0">
                <a:latin typeface="SimSun"/>
                <a:cs typeface="SimSun"/>
              </a:rPr>
              <a:t>乓球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21</a:t>
            </a:fld>
            <a:r>
              <a:rPr dirty="0" spc="-5"/>
              <a:t>/</a:t>
            </a:r>
            <a:r>
              <a:rPr dirty="0"/>
              <a:t>29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8540" y="6285366"/>
            <a:ext cx="2006600" cy="2266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latin typeface="Microsoft YaHei"/>
                <a:cs typeface="Microsoft YaHei"/>
              </a:rPr>
              <a:t>互联网新技术在线教育领航者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668" y="1760042"/>
            <a:ext cx="7764145" cy="40963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481965" marR="5080" indent="-469265">
              <a:lnSpc>
                <a:spcPct val="100400"/>
              </a:lnSpc>
              <a:spcBef>
                <a:spcPts val="90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dirty="0" sz="2600">
                <a:latin typeface="PMingLiU"/>
                <a:cs typeface="PMingLiU"/>
              </a:rPr>
              <a:t>福原爱与刘诗雯正在乒</a:t>
            </a:r>
            <a:r>
              <a:rPr dirty="0" sz="2600" spc="-15">
                <a:latin typeface="PMingLiU"/>
                <a:cs typeface="PMingLiU"/>
              </a:rPr>
              <a:t>乓</a:t>
            </a:r>
            <a:r>
              <a:rPr dirty="0" sz="2600">
                <a:latin typeface="PMingLiU"/>
                <a:cs typeface="PMingLiU"/>
              </a:rPr>
              <a:t>球比</a:t>
            </a:r>
            <a:r>
              <a:rPr dirty="0" sz="2600" spc="-15">
                <a:latin typeface="PMingLiU"/>
                <a:cs typeface="PMingLiU"/>
              </a:rPr>
              <a:t>赛</a:t>
            </a:r>
            <a:r>
              <a:rPr dirty="0" sz="2600">
                <a:latin typeface="PMingLiU"/>
                <a:cs typeface="PMingLiU"/>
              </a:rPr>
              <a:t>，若</a:t>
            </a:r>
            <a:r>
              <a:rPr dirty="0" sz="2600" spc="-15">
                <a:latin typeface="PMingLiU"/>
                <a:cs typeface="PMingLiU"/>
              </a:rPr>
              <a:t>任</a:t>
            </a:r>
            <a:r>
              <a:rPr dirty="0" sz="2600">
                <a:latin typeface="PMingLiU"/>
                <a:cs typeface="PMingLiU"/>
              </a:rPr>
              <a:t>何一</a:t>
            </a:r>
            <a:r>
              <a:rPr dirty="0" sz="2600" spc="-15">
                <a:latin typeface="PMingLiU"/>
                <a:cs typeface="PMingLiU"/>
              </a:rPr>
              <a:t>球</a:t>
            </a:r>
            <a:r>
              <a:rPr dirty="0" sz="2600" spc="-5">
                <a:latin typeface="PMingLiU"/>
                <a:cs typeface="PMingLiU"/>
              </a:rPr>
              <a:t>刘诗 </a:t>
            </a:r>
            <a:r>
              <a:rPr dirty="0" sz="2600">
                <a:latin typeface="PMingLiU"/>
                <a:cs typeface="PMingLiU"/>
              </a:rPr>
              <a:t>雯赢的概率都是</a:t>
            </a:r>
            <a:r>
              <a:rPr dirty="0" sz="2600">
                <a:latin typeface="Times New Roman"/>
                <a:cs typeface="Times New Roman"/>
              </a:rPr>
              <a:t>60%</a:t>
            </a:r>
            <a:r>
              <a:rPr dirty="0" sz="2600" spc="-15">
                <a:latin typeface="PMingLiU"/>
                <a:cs typeface="PMingLiU"/>
              </a:rPr>
              <a:t>。</a:t>
            </a:r>
            <a:r>
              <a:rPr dirty="0" sz="2600">
                <a:latin typeface="PMingLiU"/>
                <a:cs typeface="PMingLiU"/>
              </a:rPr>
              <a:t>则对</a:t>
            </a:r>
            <a:r>
              <a:rPr dirty="0" sz="2600" spc="-15">
                <a:latin typeface="PMingLiU"/>
                <a:cs typeface="PMingLiU"/>
              </a:rPr>
              <a:t>于</a:t>
            </a:r>
            <a:r>
              <a:rPr dirty="0" sz="2600" spc="-5">
                <a:latin typeface="Times New Roman"/>
                <a:cs typeface="Times New Roman"/>
              </a:rPr>
              <a:t>11</a:t>
            </a:r>
            <a:r>
              <a:rPr dirty="0" sz="2600">
                <a:latin typeface="PMingLiU"/>
                <a:cs typeface="PMingLiU"/>
              </a:rPr>
              <a:t>分</a:t>
            </a:r>
            <a:r>
              <a:rPr dirty="0" sz="2600" spc="-15">
                <a:latin typeface="PMingLiU"/>
                <a:cs typeface="PMingLiU"/>
              </a:rPr>
              <a:t>制</a:t>
            </a:r>
            <a:r>
              <a:rPr dirty="0" sz="2600">
                <a:latin typeface="PMingLiU"/>
                <a:cs typeface="PMingLiU"/>
              </a:rPr>
              <a:t>的一</a:t>
            </a:r>
            <a:r>
              <a:rPr dirty="0" sz="2600" spc="-15">
                <a:latin typeface="PMingLiU"/>
                <a:cs typeface="PMingLiU"/>
              </a:rPr>
              <a:t>局</a:t>
            </a:r>
            <a:r>
              <a:rPr dirty="0" sz="2600">
                <a:latin typeface="PMingLiU"/>
                <a:cs typeface="PMingLiU"/>
              </a:rPr>
              <a:t>，刘诗 雯获胜的概率有多大？</a:t>
            </a:r>
            <a:endParaRPr sz="2600">
              <a:latin typeface="PMingLiU"/>
              <a:cs typeface="PMingLiU"/>
            </a:endParaRPr>
          </a:p>
          <a:p>
            <a:pPr lvl="1" marL="920750" indent="-437515">
              <a:lnSpc>
                <a:spcPct val="100000"/>
              </a:lnSpc>
              <a:spcBef>
                <a:spcPts val="560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dirty="0" sz="2200" spc="-5">
                <a:latin typeface="PMingLiU"/>
                <a:cs typeface="PMingLiU"/>
              </a:rPr>
              <a:t>为计算简便，暂不考虑分差必须大于等</a:t>
            </a:r>
            <a:r>
              <a:rPr dirty="0" sz="2200">
                <a:latin typeface="PMingLiU"/>
                <a:cs typeface="PMingLiU"/>
              </a:rPr>
              <a:t>于</a:t>
            </a:r>
            <a:r>
              <a:rPr dirty="0" sz="2200" spc="-5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  <a:p>
            <a:pPr marL="922019">
              <a:lnSpc>
                <a:spcPct val="100000"/>
              </a:lnSpc>
              <a:spcBef>
                <a:spcPts val="509"/>
              </a:spcBef>
              <a:tabLst>
                <a:tab pos="1316990" algn="l"/>
              </a:tabLst>
            </a:pPr>
            <a:r>
              <a:rPr dirty="0" sz="21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1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100">
                <a:latin typeface="PMingLiU"/>
                <a:cs typeface="PMingLiU"/>
              </a:rPr>
              <a:t>注：如果考虑分差大于等于</a:t>
            </a:r>
            <a:r>
              <a:rPr dirty="0" sz="2100">
                <a:latin typeface="Times New Roman"/>
                <a:cs typeface="Times New Roman"/>
              </a:rPr>
              <a:t>2</a:t>
            </a:r>
            <a:r>
              <a:rPr dirty="0" sz="2100">
                <a:latin typeface="PMingLiU"/>
                <a:cs typeface="PMingLiU"/>
              </a:rPr>
              <a:t>，结果相差非常小</a:t>
            </a:r>
            <a:endParaRPr sz="2100">
              <a:latin typeface="PMingLiU"/>
              <a:cs typeface="PMingLiU"/>
            </a:endParaRPr>
          </a:p>
          <a:p>
            <a:pPr lvl="1" marL="920750" indent="-437515">
              <a:lnSpc>
                <a:spcPct val="100000"/>
              </a:lnSpc>
              <a:spcBef>
                <a:spcPts val="595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dirty="0" sz="2200" spc="-5">
                <a:latin typeface="Times New Roman"/>
                <a:cs typeface="Times New Roman"/>
              </a:rPr>
              <a:t>0.825622133638/0.836435199842</a:t>
            </a:r>
            <a:endParaRPr sz="2200">
              <a:latin typeface="Times New Roman"/>
              <a:cs typeface="Times New Roman"/>
            </a:endParaRPr>
          </a:p>
          <a:p>
            <a:pPr algn="just" marL="481965" marR="5080" indent="-469265">
              <a:lnSpc>
                <a:spcPct val="100899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dirty="0" sz="2600">
                <a:latin typeface="PMingLiU"/>
                <a:cs typeface="PMingLiU"/>
              </a:rPr>
              <a:t>如果考虑“五局三胜制</a:t>
            </a:r>
            <a:r>
              <a:rPr dirty="0" sz="2600" spc="-15">
                <a:latin typeface="PMingLiU"/>
                <a:cs typeface="PMingLiU"/>
              </a:rPr>
              <a:t>”</a:t>
            </a:r>
            <a:r>
              <a:rPr dirty="0" sz="2600">
                <a:latin typeface="PMingLiU"/>
                <a:cs typeface="PMingLiU"/>
              </a:rPr>
              <a:t>或“</a:t>
            </a:r>
            <a:r>
              <a:rPr dirty="0" sz="2600" spc="-15">
                <a:latin typeface="PMingLiU"/>
                <a:cs typeface="PMingLiU"/>
              </a:rPr>
              <a:t>七</a:t>
            </a:r>
            <a:r>
              <a:rPr dirty="0" sz="2600">
                <a:latin typeface="PMingLiU"/>
                <a:cs typeface="PMingLiU"/>
              </a:rPr>
              <a:t>局四</a:t>
            </a:r>
            <a:r>
              <a:rPr dirty="0" sz="2600" spc="-15">
                <a:latin typeface="PMingLiU"/>
                <a:cs typeface="PMingLiU"/>
              </a:rPr>
              <a:t>胜</a:t>
            </a:r>
            <a:r>
              <a:rPr dirty="0" sz="2600">
                <a:latin typeface="PMingLiU"/>
                <a:cs typeface="PMingLiU"/>
              </a:rPr>
              <a:t>制”</a:t>
            </a:r>
            <a:r>
              <a:rPr dirty="0" sz="2600" spc="-15">
                <a:latin typeface="PMingLiU"/>
                <a:cs typeface="PMingLiU"/>
              </a:rPr>
              <a:t>，</a:t>
            </a:r>
            <a:r>
              <a:rPr dirty="0" sz="2600">
                <a:latin typeface="PMingLiU"/>
                <a:cs typeface="PMingLiU"/>
              </a:rPr>
              <a:t>则刘 </a:t>
            </a:r>
            <a:r>
              <a:rPr dirty="0" sz="2600">
                <a:latin typeface="PMingLiU"/>
                <a:cs typeface="PMingLiU"/>
              </a:rPr>
              <a:t>诗雯最终获胜的概率有</a:t>
            </a:r>
            <a:r>
              <a:rPr dirty="0" sz="2600" spc="-15">
                <a:latin typeface="PMingLiU"/>
                <a:cs typeface="PMingLiU"/>
              </a:rPr>
              <a:t>多</a:t>
            </a:r>
            <a:r>
              <a:rPr dirty="0" sz="2600">
                <a:latin typeface="PMingLiU"/>
                <a:cs typeface="PMingLiU"/>
              </a:rPr>
              <a:t>大？</a:t>
            </a:r>
            <a:endParaRPr sz="2600">
              <a:latin typeface="PMingLiU"/>
              <a:cs typeface="PMingLiU"/>
            </a:endParaRPr>
          </a:p>
          <a:p>
            <a:pPr lvl="1" marL="920750" indent="-437515">
              <a:lnSpc>
                <a:spcPct val="100000"/>
              </a:lnSpc>
              <a:spcBef>
                <a:spcPts val="630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dirty="0" sz="2200" spc="-5">
                <a:latin typeface="Times New Roman"/>
                <a:cs typeface="Times New Roman"/>
              </a:rPr>
              <a:t>0.966274558546</a:t>
            </a:r>
            <a:endParaRPr sz="2200">
              <a:latin typeface="Times New Roman"/>
              <a:cs typeface="Times New Roman"/>
            </a:endParaRPr>
          </a:p>
          <a:p>
            <a:pPr lvl="1" marL="920750" indent="-437515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dirty="0" sz="2200" spc="-5">
                <a:latin typeface="Times New Roman"/>
                <a:cs typeface="Times New Roman"/>
              </a:rPr>
              <a:t>0.983505058096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6862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109537"/>
                </a:moveTo>
                <a:lnTo>
                  <a:pt x="4655566" y="109537"/>
                </a:lnTo>
                <a:lnTo>
                  <a:pt x="4655566" y="0"/>
                </a:lnTo>
                <a:lnTo>
                  <a:pt x="0" y="0"/>
                </a:lnTo>
                <a:lnTo>
                  <a:pt x="0" y="10953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" y="156692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201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80351" y="6237287"/>
            <a:ext cx="1158875" cy="32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3592" y="872693"/>
            <a:ext cx="244030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0">
                <a:latin typeface="SimSun"/>
                <a:cs typeface="SimSun"/>
              </a:rPr>
              <a:t>负二</a:t>
            </a:r>
            <a:r>
              <a:rPr dirty="0" spc="-15">
                <a:latin typeface="SimSun"/>
                <a:cs typeface="SimSun"/>
              </a:rPr>
              <a:t>项</a:t>
            </a:r>
            <a:r>
              <a:rPr dirty="0" spc="0">
                <a:latin typeface="SimSun"/>
                <a:cs typeface="SimSun"/>
              </a:rPr>
              <a:t>分布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21</a:t>
            </a:fld>
            <a:r>
              <a:rPr dirty="0" spc="-5"/>
              <a:t>/</a:t>
            </a:r>
            <a:r>
              <a:rPr dirty="0"/>
              <a:t>29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18540" y="6285366"/>
            <a:ext cx="2006600" cy="2266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latin typeface="Microsoft YaHei"/>
                <a:cs typeface="Microsoft YaHei"/>
              </a:rPr>
              <a:t>互联网新技术在线教育领航者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pc="23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pc="-5"/>
              <a:t>对于一系列独立的成败实验</a:t>
            </a:r>
            <a:r>
              <a:rPr dirty="0"/>
              <a:t>，</a:t>
            </a:r>
            <a:r>
              <a:rPr dirty="0" spc="-45"/>
              <a:t> </a:t>
            </a:r>
            <a:r>
              <a:rPr dirty="0" spc="-5"/>
              <a:t>每次实验成功 </a:t>
            </a:r>
            <a:r>
              <a:rPr dirty="0"/>
              <a:t>的概率恒为</a:t>
            </a:r>
            <a:r>
              <a:rPr dirty="0">
                <a:latin typeface="Times New Roman"/>
                <a:cs typeface="Times New Roman"/>
              </a:rPr>
              <a:t>p</a:t>
            </a:r>
            <a:r>
              <a:rPr dirty="0"/>
              <a:t>，持续实验直到</a:t>
            </a:r>
            <a:r>
              <a:rPr dirty="0" spc="-5">
                <a:latin typeface="Times New Roman"/>
                <a:cs typeface="Times New Roman"/>
              </a:rPr>
              <a:t>r</a:t>
            </a:r>
            <a:r>
              <a:rPr dirty="0"/>
              <a:t>次成功</a:t>
            </a:r>
            <a:r>
              <a:rPr dirty="0" spc="-5">
                <a:latin typeface="Times New Roman"/>
                <a:cs typeface="Times New Roman"/>
              </a:rPr>
              <a:t>(r</a:t>
            </a:r>
            <a:r>
              <a:rPr dirty="0"/>
              <a:t>为正 整数</a:t>
            </a:r>
            <a:r>
              <a:rPr dirty="0" spc="-5">
                <a:latin typeface="Times New Roman"/>
                <a:cs typeface="Times New Roman"/>
              </a:rPr>
              <a:t>)</a:t>
            </a:r>
            <a:r>
              <a:rPr dirty="0" spc="-5"/>
              <a:t>，</a:t>
            </a:r>
            <a:r>
              <a:rPr dirty="0"/>
              <a:t>则总实验次数</a:t>
            </a:r>
            <a:r>
              <a:rPr dirty="0" spc="-5">
                <a:latin typeface="Times New Roman"/>
                <a:cs typeface="Times New Roman"/>
              </a:rPr>
              <a:t>X</a:t>
            </a:r>
            <a:r>
              <a:rPr dirty="0"/>
              <a:t>的概率为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91086" y="3201418"/>
            <a:ext cx="120014" cy="4660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900" spc="10">
                <a:latin typeface="Symbol"/>
                <a:cs typeface="Symbol"/>
              </a:rPr>
              <a:t>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668" y="3646732"/>
            <a:ext cx="6341745" cy="1157605"/>
          </a:xfrm>
          <a:prstGeom prst="rect">
            <a:avLst/>
          </a:prstGeom>
        </p:spPr>
        <p:txBody>
          <a:bodyPr wrap="square" lIns="0" tIns="126365" rIns="0" bIns="0" rtlCol="0" vert="horz">
            <a:spAutoFit/>
          </a:bodyPr>
          <a:lstStyle/>
          <a:p>
            <a:pPr marL="3106420">
              <a:lnSpc>
                <a:spcPct val="100000"/>
              </a:lnSpc>
              <a:spcBef>
                <a:spcPts val="995"/>
              </a:spcBef>
            </a:pPr>
            <a:r>
              <a:rPr dirty="0" sz="2900" spc="25" i="1">
                <a:latin typeface="Times New Roman"/>
                <a:cs typeface="Times New Roman"/>
              </a:rPr>
              <a:t>x</a:t>
            </a:r>
            <a:r>
              <a:rPr dirty="0" sz="2900" spc="-375" i="1">
                <a:latin typeface="Times New Roman"/>
                <a:cs typeface="Times New Roman"/>
              </a:rPr>
              <a:t> </a:t>
            </a:r>
            <a:r>
              <a:rPr dirty="0" sz="2900" spc="85">
                <a:latin typeface="Symbol"/>
                <a:cs typeface="Symbol"/>
              </a:rPr>
              <a:t></a:t>
            </a:r>
            <a:r>
              <a:rPr dirty="0" sz="2900" spc="85">
                <a:latin typeface="Times New Roman"/>
                <a:cs typeface="Times New Roman"/>
              </a:rPr>
              <a:t>[</a:t>
            </a:r>
            <a:r>
              <a:rPr dirty="0" sz="2900" spc="85" i="1">
                <a:latin typeface="Times New Roman"/>
                <a:cs typeface="Times New Roman"/>
              </a:rPr>
              <a:t>r</a:t>
            </a:r>
            <a:r>
              <a:rPr dirty="0" sz="2900" spc="85">
                <a:latin typeface="Times New Roman"/>
                <a:cs typeface="Times New Roman"/>
              </a:rPr>
              <a:t>,</a:t>
            </a:r>
            <a:r>
              <a:rPr dirty="0" sz="2900" spc="-390">
                <a:latin typeface="Times New Roman"/>
                <a:cs typeface="Times New Roman"/>
              </a:rPr>
              <a:t> </a:t>
            </a:r>
            <a:r>
              <a:rPr dirty="0" sz="2900" spc="15" i="1">
                <a:latin typeface="Times New Roman"/>
                <a:cs typeface="Times New Roman"/>
              </a:rPr>
              <a:t>r</a:t>
            </a:r>
            <a:r>
              <a:rPr dirty="0" sz="2900" spc="-125" i="1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Symbol"/>
                <a:cs typeface="Symbol"/>
              </a:rPr>
              <a:t></a:t>
            </a:r>
            <a:r>
              <a:rPr dirty="0" sz="2900" spc="-20">
                <a:latin typeface="Times New Roman"/>
                <a:cs typeface="Times New Roman"/>
              </a:rPr>
              <a:t>1,</a:t>
            </a:r>
            <a:r>
              <a:rPr dirty="0" sz="2900" spc="-390">
                <a:latin typeface="Times New Roman"/>
                <a:cs typeface="Times New Roman"/>
              </a:rPr>
              <a:t> </a:t>
            </a:r>
            <a:r>
              <a:rPr dirty="0" sz="2900" spc="15" i="1">
                <a:latin typeface="Times New Roman"/>
                <a:cs typeface="Times New Roman"/>
              </a:rPr>
              <a:t>r</a:t>
            </a:r>
            <a:r>
              <a:rPr dirty="0" sz="2900" spc="-130" i="1">
                <a:latin typeface="Times New Roman"/>
                <a:cs typeface="Times New Roman"/>
              </a:rPr>
              <a:t> </a:t>
            </a:r>
            <a:r>
              <a:rPr dirty="0" sz="2900" spc="25">
                <a:latin typeface="Symbol"/>
                <a:cs typeface="Symbol"/>
              </a:rPr>
              <a:t></a:t>
            </a:r>
            <a:r>
              <a:rPr dirty="0" sz="2900" spc="-240">
                <a:latin typeface="Times New Roman"/>
                <a:cs typeface="Times New Roman"/>
              </a:rPr>
              <a:t> </a:t>
            </a:r>
            <a:r>
              <a:rPr dirty="0" sz="2900" spc="40">
                <a:latin typeface="Times New Roman"/>
                <a:cs typeface="Times New Roman"/>
              </a:rPr>
              <a:t>2,</a:t>
            </a:r>
            <a:r>
              <a:rPr dirty="0" sz="2900" spc="40">
                <a:latin typeface="MT Extra"/>
                <a:cs typeface="MT Extra"/>
              </a:rPr>
              <a:t></a:t>
            </a:r>
            <a:r>
              <a:rPr dirty="0" sz="2900" spc="40">
                <a:latin typeface="Symbol"/>
                <a:cs typeface="Symbol"/>
              </a:rPr>
              <a:t></a:t>
            </a:r>
            <a:r>
              <a:rPr dirty="0" sz="2900" spc="40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30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3000" spc="25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latin typeface="PMingLiU"/>
                <a:cs typeface="PMingLiU"/>
              </a:rPr>
              <a:t>若记</a:t>
            </a:r>
            <a:r>
              <a:rPr dirty="0" sz="3000">
                <a:latin typeface="Times New Roman"/>
                <a:cs typeface="Times New Roman"/>
              </a:rPr>
              <a:t>X=k</a:t>
            </a:r>
            <a:r>
              <a:rPr dirty="0" sz="3000">
                <a:latin typeface="PMingLiU"/>
                <a:cs typeface="PMingLiU"/>
              </a:rPr>
              <a:t>为失败的次数，则有：</a:t>
            </a:r>
            <a:endParaRPr sz="3000">
              <a:latin typeface="PMingLiU"/>
              <a:cs typeface="PMingLiU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62520" y="3083997"/>
            <a:ext cx="4685030" cy="6070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224530" algn="l"/>
                <a:tab pos="3613150" algn="l"/>
              </a:tabLst>
            </a:pPr>
            <a:r>
              <a:rPr dirty="0" sz="2900" spc="-30" i="1">
                <a:latin typeface="Times New Roman"/>
                <a:cs typeface="Times New Roman"/>
              </a:rPr>
              <a:t>P</a:t>
            </a:r>
            <a:r>
              <a:rPr dirty="0" sz="3800" spc="-30">
                <a:latin typeface="Symbol"/>
                <a:cs typeface="Symbol"/>
              </a:rPr>
              <a:t></a:t>
            </a:r>
            <a:r>
              <a:rPr dirty="0" sz="2900" spc="-30" i="1">
                <a:latin typeface="Times New Roman"/>
                <a:cs typeface="Times New Roman"/>
              </a:rPr>
              <a:t>X </a:t>
            </a:r>
            <a:r>
              <a:rPr dirty="0" sz="2900" spc="25">
                <a:latin typeface="Symbol"/>
                <a:cs typeface="Symbol"/>
              </a:rPr>
              <a:t></a:t>
            </a:r>
            <a:r>
              <a:rPr dirty="0" sz="2900" spc="25">
                <a:latin typeface="Times New Roman"/>
                <a:cs typeface="Times New Roman"/>
              </a:rPr>
              <a:t> </a:t>
            </a:r>
            <a:r>
              <a:rPr dirty="0" sz="2900" i="1">
                <a:latin typeface="Times New Roman"/>
                <a:cs typeface="Times New Roman"/>
              </a:rPr>
              <a:t>x</a:t>
            </a:r>
            <a:r>
              <a:rPr dirty="0" sz="2900">
                <a:latin typeface="Times New Roman"/>
                <a:cs typeface="Times New Roman"/>
              </a:rPr>
              <a:t>; </a:t>
            </a:r>
            <a:r>
              <a:rPr dirty="0" sz="2900" spc="65" i="1">
                <a:latin typeface="Times New Roman"/>
                <a:cs typeface="Times New Roman"/>
              </a:rPr>
              <a:t>r</a:t>
            </a:r>
            <a:r>
              <a:rPr dirty="0" sz="2900" spc="65">
                <a:latin typeface="Times New Roman"/>
                <a:cs typeface="Times New Roman"/>
              </a:rPr>
              <a:t>,</a:t>
            </a:r>
            <a:r>
              <a:rPr dirty="0" sz="2900" spc="-20">
                <a:latin typeface="Times New Roman"/>
                <a:cs typeface="Times New Roman"/>
              </a:rPr>
              <a:t> </a:t>
            </a:r>
            <a:r>
              <a:rPr dirty="0" sz="2900" spc="65" i="1">
                <a:latin typeface="Times New Roman"/>
                <a:cs typeface="Times New Roman"/>
              </a:rPr>
              <a:t>p</a:t>
            </a:r>
            <a:r>
              <a:rPr dirty="0" sz="3800" spc="65">
                <a:latin typeface="Symbol"/>
                <a:cs typeface="Symbol"/>
              </a:rPr>
              <a:t></a:t>
            </a:r>
            <a:r>
              <a:rPr dirty="0" sz="2900" spc="65">
                <a:latin typeface="Symbol"/>
                <a:cs typeface="Symbol"/>
              </a:rPr>
              <a:t></a:t>
            </a:r>
            <a:r>
              <a:rPr dirty="0" sz="2900" spc="-175">
                <a:latin typeface="Times New Roman"/>
                <a:cs typeface="Times New Roman"/>
              </a:rPr>
              <a:t> </a:t>
            </a:r>
            <a:r>
              <a:rPr dirty="0" sz="2900" spc="35" i="1">
                <a:latin typeface="Times New Roman"/>
                <a:cs typeface="Times New Roman"/>
              </a:rPr>
              <a:t>C	</a:t>
            </a:r>
            <a:r>
              <a:rPr dirty="0" sz="2900" spc="25" i="1">
                <a:latin typeface="Times New Roman"/>
                <a:cs typeface="Times New Roman"/>
              </a:rPr>
              <a:t>p	</a:t>
            </a:r>
            <a:r>
              <a:rPr dirty="0" sz="2900" spc="10">
                <a:latin typeface="Symbol"/>
                <a:cs typeface="Symbol"/>
              </a:rPr>
              <a:t></a:t>
            </a:r>
            <a:r>
              <a:rPr dirty="0" sz="2900" spc="10">
                <a:latin typeface="Times New Roman"/>
                <a:cs typeface="Times New Roman"/>
              </a:rPr>
              <a:t> </a:t>
            </a:r>
            <a:r>
              <a:rPr dirty="0" sz="3800" spc="-145">
                <a:latin typeface="Symbol"/>
                <a:cs typeface="Symbol"/>
              </a:rPr>
              <a:t></a:t>
            </a:r>
            <a:r>
              <a:rPr dirty="0" sz="2900" spc="-145">
                <a:latin typeface="Times New Roman"/>
                <a:cs typeface="Times New Roman"/>
              </a:rPr>
              <a:t>1</a:t>
            </a:r>
            <a:r>
              <a:rPr dirty="0" sz="2900" spc="-145">
                <a:latin typeface="Symbol"/>
                <a:cs typeface="Symbol"/>
              </a:rPr>
              <a:t></a:t>
            </a:r>
            <a:r>
              <a:rPr dirty="0" sz="2900" spc="-430">
                <a:latin typeface="Times New Roman"/>
                <a:cs typeface="Times New Roman"/>
              </a:rPr>
              <a:t> </a:t>
            </a:r>
            <a:r>
              <a:rPr dirty="0" sz="2900" spc="-65" i="1">
                <a:latin typeface="Times New Roman"/>
                <a:cs typeface="Times New Roman"/>
              </a:rPr>
              <a:t>p</a:t>
            </a:r>
            <a:r>
              <a:rPr dirty="0" sz="3800" spc="-65">
                <a:latin typeface="Symbol"/>
                <a:cs typeface="Symbol"/>
              </a:rPr>
              <a:t></a:t>
            </a:r>
            <a:endParaRPr sz="38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18188" y="3163062"/>
            <a:ext cx="35115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20" i="1">
                <a:latin typeface="Times New Roman"/>
                <a:cs typeface="Times New Roman"/>
              </a:rPr>
              <a:t>x</a:t>
            </a:r>
            <a:r>
              <a:rPr dirty="0" sz="1650" spc="110">
                <a:latin typeface="Symbol"/>
                <a:cs typeface="Symbol"/>
              </a:rPr>
              <a:t></a:t>
            </a:r>
            <a:r>
              <a:rPr dirty="0" sz="1650" spc="25" i="1">
                <a:latin typeface="Times New Roman"/>
                <a:cs typeface="Times New Roman"/>
              </a:rPr>
              <a:t>r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83908" y="3189866"/>
            <a:ext cx="11112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5" i="1">
                <a:latin typeface="Times New Roman"/>
                <a:cs typeface="Times New Roman"/>
              </a:rPr>
              <a:t>r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4668" y="3189866"/>
            <a:ext cx="34861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5" i="1">
                <a:latin typeface="Times New Roman"/>
                <a:cs typeface="Times New Roman"/>
              </a:rPr>
              <a:t>r</a:t>
            </a:r>
            <a:r>
              <a:rPr dirty="0" sz="1650" spc="-300" i="1">
                <a:latin typeface="Times New Roman"/>
                <a:cs typeface="Times New Roman"/>
              </a:rPr>
              <a:t> </a:t>
            </a:r>
            <a:r>
              <a:rPr dirty="0" sz="1650" spc="-20">
                <a:latin typeface="Symbol"/>
                <a:cs typeface="Symbol"/>
              </a:rPr>
              <a:t></a:t>
            </a:r>
            <a:r>
              <a:rPr dirty="0" sz="1650" spc="-2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82587" y="3446127"/>
            <a:ext cx="351790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25" i="1">
                <a:latin typeface="Times New Roman"/>
                <a:cs typeface="Times New Roman"/>
              </a:rPr>
              <a:t>x</a:t>
            </a:r>
            <a:r>
              <a:rPr dirty="0" sz="1650" spc="-75">
                <a:latin typeface="Symbol"/>
                <a:cs typeface="Symbol"/>
              </a:rPr>
              <a:t></a:t>
            </a:r>
            <a:r>
              <a:rPr dirty="0" sz="1650" spc="3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52655" y="4875017"/>
            <a:ext cx="5964555" cy="5918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174365" algn="l"/>
                <a:tab pos="5156200" algn="l"/>
              </a:tabLst>
            </a:pPr>
            <a:r>
              <a:rPr dirty="0" sz="2800" spc="75" i="1">
                <a:latin typeface="Times New Roman"/>
                <a:cs typeface="Times New Roman"/>
              </a:rPr>
              <a:t>P</a:t>
            </a:r>
            <a:r>
              <a:rPr dirty="0" sz="3700" spc="-170">
                <a:latin typeface="Symbol"/>
                <a:cs typeface="Symbol"/>
              </a:rPr>
              <a:t></a:t>
            </a:r>
            <a:r>
              <a:rPr dirty="0" sz="2800" spc="80" i="1">
                <a:latin typeface="Times New Roman"/>
                <a:cs typeface="Times New Roman"/>
              </a:rPr>
              <a:t>X</a:t>
            </a:r>
            <a:r>
              <a:rPr dirty="0" sz="2800" spc="305" i="1">
                <a:latin typeface="Times New Roman"/>
                <a:cs typeface="Times New Roman"/>
              </a:rPr>
              <a:t> </a:t>
            </a:r>
            <a:r>
              <a:rPr dirty="0" sz="2800" spc="75">
                <a:latin typeface="Symbol"/>
                <a:cs typeface="Symbol"/>
              </a:rPr>
              <a:t></a:t>
            </a:r>
            <a:r>
              <a:rPr dirty="0" sz="2800" spc="-125">
                <a:latin typeface="Times New Roman"/>
                <a:cs typeface="Times New Roman"/>
              </a:rPr>
              <a:t> </a:t>
            </a:r>
            <a:r>
              <a:rPr dirty="0" sz="2800" spc="150" i="1">
                <a:latin typeface="Times New Roman"/>
                <a:cs typeface="Times New Roman"/>
              </a:rPr>
              <a:t>k</a:t>
            </a:r>
            <a:r>
              <a:rPr dirty="0" sz="2800" spc="30">
                <a:latin typeface="Times New Roman"/>
                <a:cs typeface="Times New Roman"/>
              </a:rPr>
              <a:t>;</a:t>
            </a:r>
            <a:r>
              <a:rPr dirty="0" sz="2800" spc="-420">
                <a:latin typeface="Times New Roman"/>
                <a:cs typeface="Times New Roman"/>
              </a:rPr>
              <a:t> </a:t>
            </a:r>
            <a:r>
              <a:rPr dirty="0" sz="2800" spc="125" i="1">
                <a:latin typeface="Times New Roman"/>
                <a:cs typeface="Times New Roman"/>
              </a:rPr>
              <a:t>r</a:t>
            </a:r>
            <a:r>
              <a:rPr dirty="0" sz="2800" spc="30">
                <a:latin typeface="Times New Roman"/>
                <a:cs typeface="Times New Roman"/>
              </a:rPr>
              <a:t>,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170" i="1">
                <a:latin typeface="Times New Roman"/>
                <a:cs typeface="Times New Roman"/>
              </a:rPr>
              <a:t>p</a:t>
            </a:r>
            <a:r>
              <a:rPr dirty="0" sz="3700" spc="5">
                <a:latin typeface="Symbol"/>
                <a:cs typeface="Symbol"/>
              </a:rPr>
              <a:t></a:t>
            </a:r>
            <a:r>
              <a:rPr dirty="0" sz="2800" spc="75">
                <a:latin typeface="Symbol"/>
                <a:cs typeface="Symbol"/>
              </a:rPr>
              <a:t></a:t>
            </a:r>
            <a:r>
              <a:rPr dirty="0" sz="2800" spc="-215">
                <a:latin typeface="Times New Roman"/>
                <a:cs typeface="Times New Roman"/>
              </a:rPr>
              <a:t> </a:t>
            </a:r>
            <a:r>
              <a:rPr dirty="0" sz="2800" spc="85" i="1">
                <a:latin typeface="Times New Roman"/>
                <a:cs typeface="Times New Roman"/>
              </a:rPr>
              <a:t>C</a:t>
            </a:r>
            <a:r>
              <a:rPr dirty="0" sz="2800" i="1">
                <a:latin typeface="Times New Roman"/>
                <a:cs typeface="Times New Roman"/>
              </a:rPr>
              <a:t>	</a:t>
            </a:r>
            <a:r>
              <a:rPr dirty="0" sz="2800" spc="30">
                <a:latin typeface="Symbol"/>
                <a:cs typeface="Symbol"/>
              </a:rPr>
              <a:t>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195" i="1">
                <a:latin typeface="Times New Roman"/>
                <a:cs typeface="Times New Roman"/>
              </a:rPr>
              <a:t>p</a:t>
            </a:r>
            <a:r>
              <a:rPr dirty="0" baseline="42087" sz="2475" spc="37" i="1">
                <a:latin typeface="Times New Roman"/>
                <a:cs typeface="Times New Roman"/>
              </a:rPr>
              <a:t>r</a:t>
            </a:r>
            <a:r>
              <a:rPr dirty="0" baseline="42087" sz="2475" i="1">
                <a:latin typeface="Times New Roman"/>
                <a:cs typeface="Times New Roman"/>
              </a:rPr>
              <a:t> </a:t>
            </a:r>
            <a:r>
              <a:rPr dirty="0" baseline="42087" sz="2475" spc="-187" i="1">
                <a:latin typeface="Times New Roman"/>
                <a:cs typeface="Times New Roman"/>
              </a:rPr>
              <a:t> </a:t>
            </a:r>
            <a:r>
              <a:rPr dirty="0" sz="2800" spc="30">
                <a:latin typeface="Symbol"/>
                <a:cs typeface="Symbol"/>
              </a:rPr>
              <a:t></a:t>
            </a:r>
            <a:r>
              <a:rPr dirty="0" sz="2800" spc="-434">
                <a:latin typeface="Times New Roman"/>
                <a:cs typeface="Times New Roman"/>
              </a:rPr>
              <a:t> </a:t>
            </a:r>
            <a:r>
              <a:rPr dirty="0" sz="3700" spc="-665">
                <a:latin typeface="Symbol"/>
                <a:cs typeface="Symbol"/>
              </a:rPr>
              <a:t></a:t>
            </a:r>
            <a:r>
              <a:rPr dirty="0" sz="2800" spc="210">
                <a:latin typeface="Times New Roman"/>
                <a:cs typeface="Times New Roman"/>
              </a:rPr>
              <a:t>1</a:t>
            </a:r>
            <a:r>
              <a:rPr dirty="0" sz="2800" spc="75">
                <a:latin typeface="Symbol"/>
                <a:cs typeface="Symbol"/>
              </a:rPr>
              <a:t>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 spc="170" i="1">
                <a:latin typeface="Times New Roman"/>
                <a:cs typeface="Times New Roman"/>
              </a:rPr>
              <a:t>p</a:t>
            </a:r>
            <a:r>
              <a:rPr dirty="0" sz="3700" spc="-400">
                <a:latin typeface="Symbol"/>
                <a:cs typeface="Symbol"/>
              </a:rPr>
              <a:t></a:t>
            </a:r>
            <a:r>
              <a:rPr dirty="0" baseline="48821" sz="2475" spc="37" i="1">
                <a:latin typeface="Times New Roman"/>
                <a:cs typeface="Times New Roman"/>
              </a:rPr>
              <a:t>k</a:t>
            </a:r>
            <a:r>
              <a:rPr dirty="0" baseline="48821" sz="2475" spc="-52" i="1">
                <a:latin typeface="Times New Roman"/>
                <a:cs typeface="Times New Roman"/>
              </a:rPr>
              <a:t> </a:t>
            </a:r>
            <a:r>
              <a:rPr dirty="0" sz="2800" spc="30">
                <a:latin typeface="Times New Roman"/>
                <a:cs typeface="Times New Roman"/>
              </a:rPr>
              <a:t>,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55" i="1">
                <a:latin typeface="Times New Roman"/>
                <a:cs typeface="Times New Roman"/>
              </a:rPr>
              <a:t>k</a:t>
            </a:r>
            <a:r>
              <a:rPr dirty="0" sz="2800" spc="-210" i="1">
                <a:latin typeface="Times New Roman"/>
                <a:cs typeface="Times New Roman"/>
              </a:rPr>
              <a:t> </a:t>
            </a:r>
            <a:r>
              <a:rPr dirty="0" sz="2800" spc="100">
                <a:latin typeface="Symbol"/>
                <a:cs typeface="Symbol"/>
              </a:rPr>
              <a:t></a:t>
            </a:r>
            <a:r>
              <a:rPr dirty="0" sz="2800" spc="-300">
                <a:latin typeface="Times New Roman"/>
                <a:cs typeface="Times New Roman"/>
              </a:rPr>
              <a:t> </a:t>
            </a:r>
            <a:r>
              <a:rPr dirty="0" sz="2800" spc="85" i="1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21275" y="4977864"/>
            <a:ext cx="342265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25" i="1">
                <a:latin typeface="Times New Roman"/>
                <a:cs typeface="Times New Roman"/>
              </a:rPr>
              <a:t>r</a:t>
            </a:r>
            <a:r>
              <a:rPr dirty="0" sz="1650" spc="-315" i="1">
                <a:latin typeface="Times New Roman"/>
                <a:cs typeface="Times New Roman"/>
              </a:rPr>
              <a:t> </a:t>
            </a:r>
            <a:r>
              <a:rPr dirty="0" sz="1650" spc="-35">
                <a:latin typeface="Symbol"/>
                <a:cs typeface="Symbol"/>
              </a:rPr>
              <a:t></a:t>
            </a:r>
            <a:r>
              <a:rPr dirty="0" sz="1650" spc="-35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0948" y="5228043"/>
            <a:ext cx="591185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25" i="1">
                <a:latin typeface="Times New Roman"/>
                <a:cs typeface="Times New Roman"/>
              </a:rPr>
              <a:t>k</a:t>
            </a:r>
            <a:r>
              <a:rPr dirty="0" sz="1650" spc="-275" i="1">
                <a:latin typeface="Times New Roman"/>
                <a:cs typeface="Times New Roman"/>
              </a:rPr>
              <a:t> </a:t>
            </a:r>
            <a:r>
              <a:rPr dirty="0" sz="1650" spc="60">
                <a:latin typeface="Symbol"/>
                <a:cs typeface="Symbol"/>
              </a:rPr>
              <a:t></a:t>
            </a:r>
            <a:r>
              <a:rPr dirty="0" sz="1650" spc="60" i="1">
                <a:latin typeface="Times New Roman"/>
                <a:cs typeface="Times New Roman"/>
              </a:rPr>
              <a:t>r</a:t>
            </a:r>
            <a:r>
              <a:rPr dirty="0" sz="1650" spc="-290" i="1">
                <a:latin typeface="Times New Roman"/>
                <a:cs typeface="Times New Roman"/>
              </a:rPr>
              <a:t> </a:t>
            </a:r>
            <a:r>
              <a:rPr dirty="0" sz="1650" spc="-35">
                <a:latin typeface="Symbol"/>
                <a:cs typeface="Symbol"/>
              </a:rPr>
              <a:t></a:t>
            </a:r>
            <a:r>
              <a:rPr dirty="0" sz="1650" spc="-35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6294221"/>
            <a:ext cx="1701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icrosoft YaHei"/>
                <a:cs typeface="Microsoft YaHei"/>
              </a:rPr>
              <a:t>互联网新技术在线教育领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7640" y="6289948"/>
            <a:ext cx="2494280" cy="20955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2035175" algn="l"/>
              </a:tabLst>
            </a:pPr>
            <a:r>
              <a:rPr dirty="0" baseline="-6944" sz="1800">
                <a:latin typeface="Microsoft YaHei"/>
                <a:cs typeface="Microsoft YaHei"/>
              </a:rPr>
              <a:t>航者	</a:t>
            </a:r>
            <a:r>
              <a:rPr dirty="0" sz="1200" spc="0">
                <a:latin typeface="Verdana"/>
                <a:cs typeface="Verdana"/>
              </a:rPr>
              <a:t>25</a:t>
            </a:r>
            <a:r>
              <a:rPr dirty="0" sz="1200" spc="-5">
                <a:latin typeface="Verdana"/>
                <a:cs typeface="Verdana"/>
              </a:rPr>
              <a:t>/</a:t>
            </a:r>
            <a:r>
              <a:rPr dirty="0" sz="1200">
                <a:latin typeface="Verdana"/>
                <a:cs typeface="Verdana"/>
              </a:rPr>
              <a:t>29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3592" y="866597"/>
            <a:ext cx="1045844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Code</a:t>
            </a:r>
          </a:p>
        </p:txBody>
      </p:sp>
      <p:sp>
        <p:nvSpPr>
          <p:cNvPr id="5" name="object 5"/>
          <p:cNvSpPr/>
          <p:nvPr/>
        </p:nvSpPr>
        <p:spPr>
          <a:xfrm>
            <a:off x="2484501" y="63"/>
            <a:ext cx="5537200" cy="6669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6862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109537"/>
                </a:moveTo>
                <a:lnTo>
                  <a:pt x="4655566" y="109537"/>
                </a:lnTo>
                <a:lnTo>
                  <a:pt x="4655566" y="0"/>
                </a:lnTo>
                <a:lnTo>
                  <a:pt x="0" y="0"/>
                </a:lnTo>
                <a:lnTo>
                  <a:pt x="0" y="10953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" y="156692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201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80351" y="6237287"/>
            <a:ext cx="1158875" cy="32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18540" y="6294221"/>
            <a:ext cx="330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icrosoft YaHei"/>
                <a:cs typeface="Microsoft YaHei"/>
              </a:rPr>
              <a:t>互联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6040" y="6298066"/>
            <a:ext cx="1676400" cy="20129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1200">
                <a:latin typeface="Microsoft YaHei"/>
                <a:cs typeface="Microsoft YaHei"/>
              </a:rPr>
              <a:t>网新技术在线教育领航者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0446" y="6278067"/>
            <a:ext cx="1231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0"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0682" y="6289948"/>
            <a:ext cx="360680" cy="18542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200" spc="0">
                <a:latin typeface="Verdana"/>
                <a:cs typeface="Verdana"/>
              </a:rPr>
              <a:t>6</a:t>
            </a:r>
            <a:r>
              <a:rPr dirty="0" sz="1200" spc="-5">
                <a:latin typeface="Verdana"/>
                <a:cs typeface="Verdana"/>
              </a:rPr>
              <a:t>/</a:t>
            </a:r>
            <a:r>
              <a:rPr dirty="0" sz="1200">
                <a:latin typeface="Verdana"/>
                <a:cs typeface="Verdana"/>
              </a:rPr>
              <a:t>29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53592" y="872693"/>
            <a:ext cx="244030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0">
                <a:latin typeface="SimSun"/>
                <a:cs typeface="SimSun"/>
              </a:rPr>
              <a:t>本福</a:t>
            </a:r>
            <a:r>
              <a:rPr dirty="0" spc="-15">
                <a:latin typeface="SimSun"/>
                <a:cs typeface="SimSun"/>
              </a:rPr>
              <a:t>特</a:t>
            </a:r>
            <a:r>
              <a:rPr dirty="0" spc="0">
                <a:latin typeface="SimSun"/>
                <a:cs typeface="SimSun"/>
              </a:rPr>
              <a:t>定律</a:t>
            </a:r>
          </a:p>
        </p:txBody>
      </p:sp>
      <p:sp>
        <p:nvSpPr>
          <p:cNvPr id="11" name="object 11"/>
          <p:cNvSpPr/>
          <p:nvPr/>
        </p:nvSpPr>
        <p:spPr>
          <a:xfrm>
            <a:off x="4500626" y="44323"/>
            <a:ext cx="4257675" cy="3383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87450" y="1700276"/>
            <a:ext cx="3081401" cy="2519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16012" y="4221162"/>
            <a:ext cx="3127375" cy="2520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68876" y="3430649"/>
            <a:ext cx="4351274" cy="33828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6862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109537"/>
                </a:moveTo>
                <a:lnTo>
                  <a:pt x="4655566" y="109537"/>
                </a:lnTo>
                <a:lnTo>
                  <a:pt x="4655566" y="0"/>
                </a:lnTo>
                <a:lnTo>
                  <a:pt x="0" y="0"/>
                </a:lnTo>
                <a:lnTo>
                  <a:pt x="0" y="10953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" y="156692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201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80351" y="6237287"/>
            <a:ext cx="1158875" cy="32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18540" y="6294221"/>
            <a:ext cx="2006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icrosoft YaHei"/>
                <a:cs typeface="Microsoft YaHei"/>
              </a:rPr>
              <a:t>互联网新技术在线教育领航者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0446" y="6278067"/>
            <a:ext cx="483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Verdana"/>
                <a:cs typeface="Verdana"/>
              </a:rPr>
              <a:t>27/29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3592" y="872693"/>
            <a:ext cx="991869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SimSun"/>
                <a:cs typeface="SimSun"/>
              </a:rPr>
              <a:t>作业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5668" y="1652925"/>
            <a:ext cx="7776209" cy="2620645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944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dirty="0" sz="3000" spc="-5">
                <a:latin typeface="PMingLiU"/>
                <a:cs typeface="PMingLiU"/>
              </a:rPr>
              <a:t>实现任何一个函数曲</a:t>
            </a:r>
            <a:r>
              <a:rPr dirty="0" sz="3000">
                <a:latin typeface="PMingLiU"/>
                <a:cs typeface="PMingLiU"/>
              </a:rPr>
              <a:t>线</a:t>
            </a:r>
            <a:r>
              <a:rPr dirty="0" sz="3000" spc="-10">
                <a:latin typeface="Times New Roman"/>
                <a:cs typeface="Times New Roman"/>
              </a:rPr>
              <a:t>/</a:t>
            </a:r>
            <a:r>
              <a:rPr dirty="0" sz="3000" spc="-5">
                <a:latin typeface="PMingLiU"/>
                <a:cs typeface="PMingLiU"/>
              </a:rPr>
              <a:t>曲面的</a:t>
            </a:r>
            <a:r>
              <a:rPr dirty="0" sz="3000" spc="-5">
                <a:latin typeface="Times New Roman"/>
                <a:cs typeface="Times New Roman"/>
              </a:rPr>
              <a:t>Python</a:t>
            </a:r>
            <a:r>
              <a:rPr dirty="0" sz="3000" spc="-5">
                <a:latin typeface="PMingLiU"/>
                <a:cs typeface="PMingLiU"/>
              </a:rPr>
              <a:t>显示。</a:t>
            </a:r>
            <a:endParaRPr sz="3000">
              <a:latin typeface="PMingLiU"/>
              <a:cs typeface="PMingLiU"/>
            </a:endParaRPr>
          </a:p>
          <a:p>
            <a:pPr lvl="1" marL="920750" indent="-437515">
              <a:lnSpc>
                <a:spcPct val="100000"/>
              </a:lnSpc>
              <a:spcBef>
                <a:spcPts val="735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dirty="0" sz="2600">
                <a:latin typeface="Times New Roman"/>
                <a:cs typeface="Times New Roman"/>
              </a:rPr>
              <a:t>Matplotlib</a:t>
            </a:r>
            <a:endParaRPr sz="2600">
              <a:latin typeface="Times New Roman"/>
              <a:cs typeface="Times New Roman"/>
            </a:endParaRPr>
          </a:p>
          <a:p>
            <a:pPr marL="481965" marR="108585" indent="-469265">
              <a:lnSpc>
                <a:spcPct val="100000"/>
              </a:lnSpc>
              <a:spcBef>
                <a:spcPts val="610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dirty="0" sz="3000">
                <a:latin typeface="PMingLiU"/>
                <a:cs typeface="PMingLiU"/>
              </a:rPr>
              <a:t>利用</a:t>
            </a:r>
            <a:r>
              <a:rPr dirty="0" sz="3000">
                <a:latin typeface="Times New Roman"/>
                <a:cs typeface="Times New Roman"/>
              </a:rPr>
              <a:t>Pytho</a:t>
            </a:r>
            <a:r>
              <a:rPr dirty="0" sz="3000" spc="-5">
                <a:latin typeface="Times New Roman"/>
                <a:cs typeface="Times New Roman"/>
              </a:rPr>
              <a:t>n</a:t>
            </a:r>
            <a:r>
              <a:rPr dirty="0" sz="3000">
                <a:latin typeface="PMingLiU"/>
                <a:cs typeface="PMingLiU"/>
              </a:rPr>
              <a:t>提供的</a:t>
            </a:r>
            <a:r>
              <a:rPr dirty="0" sz="3000" spc="-5">
                <a:latin typeface="Times New Roman"/>
                <a:cs typeface="Times New Roman"/>
              </a:rPr>
              <a:t>SV</a:t>
            </a:r>
            <a:r>
              <a:rPr dirty="0" sz="3000" spc="0">
                <a:latin typeface="Times New Roman"/>
                <a:cs typeface="Times New Roman"/>
              </a:rPr>
              <a:t>D</a:t>
            </a:r>
            <a:r>
              <a:rPr dirty="0" sz="3000">
                <a:latin typeface="PMingLiU"/>
                <a:cs typeface="PMingLiU"/>
              </a:rPr>
              <a:t>库函数，实现图像恢 </a:t>
            </a:r>
            <a:r>
              <a:rPr dirty="0" sz="3000" spc="-5">
                <a:latin typeface="PMingLiU"/>
                <a:cs typeface="PMingLiU"/>
              </a:rPr>
              <a:t>复。</a:t>
            </a:r>
            <a:endParaRPr sz="3000">
              <a:latin typeface="PMingLiU"/>
              <a:cs typeface="PMingLiU"/>
            </a:endParaRPr>
          </a:p>
          <a:p>
            <a:pPr marL="481965" indent="-469265">
              <a:lnSpc>
                <a:spcPct val="100000"/>
              </a:lnSpc>
              <a:spcBef>
                <a:spcPts val="720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dirty="0" sz="3000">
                <a:latin typeface="PMingLiU"/>
                <a:cs typeface="PMingLiU"/>
              </a:rPr>
              <a:t>数值计算</a:t>
            </a:r>
            <a:endParaRPr sz="30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6862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109537"/>
                </a:moveTo>
                <a:lnTo>
                  <a:pt x="4655566" y="109537"/>
                </a:lnTo>
                <a:lnTo>
                  <a:pt x="4655566" y="0"/>
                </a:lnTo>
                <a:lnTo>
                  <a:pt x="0" y="0"/>
                </a:lnTo>
                <a:lnTo>
                  <a:pt x="0" y="10953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" y="156692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201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80351" y="6237287"/>
            <a:ext cx="1158875" cy="32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18540" y="6294221"/>
            <a:ext cx="2006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icrosoft YaHei"/>
                <a:cs typeface="Microsoft YaHei"/>
              </a:rPr>
              <a:t>互联网新技术在线教育领航者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3146" y="6289948"/>
            <a:ext cx="458470" cy="18542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200" spc="0">
                <a:latin typeface="Verdana"/>
                <a:cs typeface="Verdana"/>
              </a:rPr>
              <a:t>28</a:t>
            </a:r>
            <a:r>
              <a:rPr dirty="0" sz="1200" spc="-5">
                <a:latin typeface="Verdana"/>
                <a:cs typeface="Verdana"/>
              </a:rPr>
              <a:t>/</a:t>
            </a:r>
            <a:r>
              <a:rPr dirty="0" sz="1200">
                <a:latin typeface="Verdana"/>
                <a:cs typeface="Verdana"/>
              </a:rPr>
              <a:t>29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76700" y="0"/>
            <a:ext cx="50672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53592" y="872693"/>
            <a:ext cx="244030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0">
                <a:latin typeface="SimSun"/>
                <a:cs typeface="SimSun"/>
              </a:rPr>
              <a:t>我们</a:t>
            </a:r>
            <a:r>
              <a:rPr dirty="0" spc="-15">
                <a:latin typeface="SimSun"/>
                <a:cs typeface="SimSun"/>
              </a:rPr>
              <a:t>在</a:t>
            </a:r>
            <a:r>
              <a:rPr dirty="0" spc="0">
                <a:latin typeface="SimSun"/>
                <a:cs typeface="SimSun"/>
              </a:rPr>
              <a:t>这里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5668" y="1723946"/>
            <a:ext cx="3703320" cy="38614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51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u="sng" sz="210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Times New Roman"/>
                <a:cs typeface="Times New Roman"/>
                <a:hlinkClick r:id="rId4"/>
              </a:rPr>
              <a:t>http://wenda.ChinaHadoop.cn</a:t>
            </a:r>
            <a:endParaRPr sz="2100">
              <a:latin typeface="Times New Roman"/>
              <a:cs typeface="Times New Roman"/>
            </a:endParaRPr>
          </a:p>
          <a:p>
            <a:pPr lvl="1" marL="920750" indent="-437515">
              <a:lnSpc>
                <a:spcPct val="100000"/>
              </a:lnSpc>
              <a:spcBef>
                <a:spcPts val="520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dirty="0" sz="2600">
                <a:latin typeface="PMingLiU"/>
                <a:cs typeface="PMingLiU"/>
              </a:rPr>
              <a:t>视频</a:t>
            </a:r>
            <a:r>
              <a:rPr dirty="0" sz="2600" spc="-5">
                <a:latin typeface="Times New Roman"/>
                <a:cs typeface="Times New Roman"/>
              </a:rPr>
              <a:t>/</a:t>
            </a:r>
            <a:r>
              <a:rPr dirty="0" sz="2600">
                <a:latin typeface="PMingLiU"/>
                <a:cs typeface="PMingLiU"/>
              </a:rPr>
              <a:t>课程</a:t>
            </a:r>
            <a:r>
              <a:rPr dirty="0" sz="2600" spc="-5">
                <a:latin typeface="Times New Roman"/>
                <a:cs typeface="Times New Roman"/>
              </a:rPr>
              <a:t>/</a:t>
            </a:r>
            <a:r>
              <a:rPr dirty="0" sz="2600">
                <a:latin typeface="PMingLiU"/>
                <a:cs typeface="PMingLiU"/>
              </a:rPr>
              <a:t>社区</a:t>
            </a:r>
            <a:endParaRPr sz="2600">
              <a:latin typeface="PMingLiU"/>
              <a:cs typeface="PMingLiU"/>
            </a:endParaRPr>
          </a:p>
          <a:p>
            <a:pPr marL="481965" indent="-469265">
              <a:lnSpc>
                <a:spcPct val="100000"/>
              </a:lnSpc>
              <a:spcBef>
                <a:spcPts val="69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dirty="0" sz="3000">
                <a:latin typeface="PMingLiU"/>
                <a:cs typeface="PMingLiU"/>
              </a:rPr>
              <a:t>微博</a:t>
            </a:r>
            <a:endParaRPr sz="3000">
              <a:latin typeface="PMingLiU"/>
              <a:cs typeface="PMingLiU"/>
            </a:endParaRPr>
          </a:p>
          <a:p>
            <a:pPr lvl="1" marL="920750" indent="-437515">
              <a:lnSpc>
                <a:spcPct val="100000"/>
              </a:lnSpc>
              <a:spcBef>
                <a:spcPts val="735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dirty="0" sz="2600">
                <a:latin typeface="Times New Roman"/>
                <a:cs typeface="Times New Roman"/>
              </a:rPr>
              <a:t>@ChinaHadoop</a:t>
            </a:r>
            <a:endParaRPr sz="2600">
              <a:latin typeface="Times New Roman"/>
              <a:cs typeface="Times New Roman"/>
            </a:endParaRPr>
          </a:p>
          <a:p>
            <a:pPr lvl="1" marL="920750" indent="-437515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dirty="0" sz="2600">
                <a:latin typeface="Times New Roman"/>
                <a:cs typeface="Times New Roman"/>
              </a:rPr>
              <a:t>@</a:t>
            </a:r>
            <a:r>
              <a:rPr dirty="0" sz="2600">
                <a:latin typeface="PMingLiU"/>
                <a:cs typeface="PMingLiU"/>
              </a:rPr>
              <a:t>邹博</a:t>
            </a:r>
            <a:r>
              <a:rPr dirty="0" sz="2600">
                <a:latin typeface="Times New Roman"/>
                <a:cs typeface="Times New Roman"/>
              </a:rPr>
              <a:t>_</a:t>
            </a:r>
            <a:r>
              <a:rPr dirty="0" sz="2600">
                <a:latin typeface="PMingLiU"/>
                <a:cs typeface="PMingLiU"/>
              </a:rPr>
              <a:t>机器学习</a:t>
            </a:r>
            <a:endParaRPr sz="2600">
              <a:latin typeface="PMingLiU"/>
              <a:cs typeface="PMingLiU"/>
            </a:endParaRPr>
          </a:p>
          <a:p>
            <a:pPr marL="481965" indent="-469265">
              <a:lnSpc>
                <a:spcPct val="100000"/>
              </a:lnSpc>
              <a:spcBef>
                <a:spcPts val="69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dirty="0" sz="3000">
                <a:latin typeface="PMingLiU"/>
                <a:cs typeface="PMingLiU"/>
              </a:rPr>
              <a:t>微信公众号</a:t>
            </a:r>
            <a:endParaRPr sz="3000">
              <a:latin typeface="PMingLiU"/>
              <a:cs typeface="PMingLiU"/>
            </a:endParaRPr>
          </a:p>
          <a:p>
            <a:pPr lvl="1" marL="920750" indent="-437515">
              <a:lnSpc>
                <a:spcPct val="100000"/>
              </a:lnSpc>
              <a:spcBef>
                <a:spcPts val="655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dirty="0" sz="2600">
                <a:latin typeface="PMingLiU"/>
                <a:cs typeface="PMingLiU"/>
              </a:rPr>
              <a:t>小象学院</a:t>
            </a:r>
            <a:endParaRPr sz="2600">
              <a:latin typeface="PMingLiU"/>
              <a:cs typeface="PMingLiU"/>
            </a:endParaRPr>
          </a:p>
          <a:p>
            <a:pPr lvl="1" marL="920750" indent="-437515">
              <a:lnSpc>
                <a:spcPct val="100000"/>
              </a:lnSpc>
              <a:spcBef>
                <a:spcPts val="625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dirty="0" sz="2600">
                <a:latin typeface="PMingLiU"/>
                <a:cs typeface="PMingLiU"/>
              </a:rPr>
              <a:t>大数据分析挖掘</a:t>
            </a:r>
            <a:endParaRPr sz="26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6862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109537"/>
                </a:moveTo>
                <a:lnTo>
                  <a:pt x="4655566" y="109537"/>
                </a:lnTo>
                <a:lnTo>
                  <a:pt x="4655566" y="0"/>
                </a:lnTo>
                <a:lnTo>
                  <a:pt x="0" y="0"/>
                </a:lnTo>
                <a:lnTo>
                  <a:pt x="0" y="10953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" y="156692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201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80351" y="6237287"/>
            <a:ext cx="1158875" cy="32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18540" y="6294221"/>
            <a:ext cx="2006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icrosoft YaHei"/>
                <a:cs typeface="Microsoft YaHei"/>
              </a:rPr>
              <a:t>互联网新技术在线教育领航者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0446" y="6278067"/>
            <a:ext cx="483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Verdana"/>
                <a:cs typeface="Verdana"/>
              </a:rPr>
              <a:t>29/29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感谢大家！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87423" y="3640023"/>
            <a:ext cx="5059680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PMingLiU"/>
                <a:cs typeface="PMingLiU"/>
              </a:rPr>
              <a:t>恳请大家批评指正！</a:t>
            </a:r>
            <a:endParaRPr sz="44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6862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109537"/>
                </a:moveTo>
                <a:lnTo>
                  <a:pt x="4655566" y="109537"/>
                </a:lnTo>
                <a:lnTo>
                  <a:pt x="4655566" y="0"/>
                </a:lnTo>
                <a:lnTo>
                  <a:pt x="0" y="0"/>
                </a:lnTo>
                <a:lnTo>
                  <a:pt x="0" y="10953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" y="156692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201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80351" y="6237287"/>
            <a:ext cx="1158875" cy="32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3592" y="872693"/>
            <a:ext cx="195707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0">
                <a:latin typeface="SimSun"/>
                <a:cs typeface="SimSun"/>
              </a:rPr>
              <a:t>本次</a:t>
            </a:r>
            <a:r>
              <a:rPr dirty="0" spc="-15">
                <a:latin typeface="SimSun"/>
                <a:cs typeface="SimSun"/>
              </a:rPr>
              <a:t>说</a:t>
            </a:r>
            <a:r>
              <a:rPr dirty="0" spc="0">
                <a:latin typeface="SimSun"/>
                <a:cs typeface="SimSun"/>
              </a:rPr>
              <a:t>明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66514" y="6277248"/>
            <a:ext cx="398780" cy="210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3</a:t>
            </a:fld>
            <a:r>
              <a:rPr dirty="0" sz="1200" spc="-5">
                <a:latin typeface="Verdana"/>
                <a:cs typeface="Verdana"/>
              </a:rPr>
              <a:t>/</a:t>
            </a:r>
            <a:r>
              <a:rPr dirty="0" sz="1200">
                <a:latin typeface="Verdana"/>
                <a:cs typeface="Verdana"/>
              </a:rPr>
              <a:t>29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540" y="6285366"/>
            <a:ext cx="2006600" cy="2266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latin typeface="Microsoft YaHei"/>
                <a:cs typeface="Microsoft YaHei"/>
              </a:rPr>
              <a:t>互联网新技术在线教育领航者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668" y="1760041"/>
            <a:ext cx="7945120" cy="1968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marR="5080" indent="-4692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dirty="0" sz="3000" spc="-5">
                <a:latin typeface="PMingLiU"/>
                <a:cs typeface="PMingLiU"/>
              </a:rPr>
              <a:t>本</a:t>
            </a:r>
            <a:r>
              <a:rPr dirty="0" sz="3000" spc="-5">
                <a:latin typeface="Times New Roman"/>
                <a:cs typeface="Times New Roman"/>
              </a:rPr>
              <a:t>PPT</a:t>
            </a:r>
            <a:r>
              <a:rPr dirty="0" sz="3000" spc="-20">
                <a:latin typeface="PMingLiU"/>
                <a:cs typeface="PMingLiU"/>
              </a:rPr>
              <a:t>后</a:t>
            </a:r>
            <a:r>
              <a:rPr dirty="0" sz="3000">
                <a:latin typeface="PMingLiU"/>
                <a:cs typeface="PMingLiU"/>
              </a:rPr>
              <a:t>面仅列</a:t>
            </a:r>
            <a:r>
              <a:rPr dirty="0" sz="3000" spc="-10">
                <a:latin typeface="PMingLiU"/>
                <a:cs typeface="PMingLiU"/>
              </a:rPr>
              <a:t>举</a:t>
            </a:r>
            <a:r>
              <a:rPr dirty="0" sz="3000">
                <a:latin typeface="PMingLiU"/>
                <a:cs typeface="PMingLiU"/>
              </a:rPr>
              <a:t>使</a:t>
            </a:r>
            <a:r>
              <a:rPr dirty="0" sz="3000" spc="-5">
                <a:latin typeface="PMingLiU"/>
                <a:cs typeface="PMingLiU"/>
              </a:rPr>
              <a:t>用</a:t>
            </a:r>
            <a:r>
              <a:rPr dirty="0" sz="3000" spc="-5">
                <a:latin typeface="Times New Roman"/>
                <a:cs typeface="Times New Roman"/>
              </a:rPr>
              <a:t>Python</a:t>
            </a:r>
            <a:r>
              <a:rPr dirty="0" sz="3000" spc="-5">
                <a:latin typeface="PMingLiU"/>
                <a:cs typeface="PMingLiU"/>
              </a:rPr>
              <a:t>库的效果截图，  </a:t>
            </a:r>
            <a:r>
              <a:rPr dirty="0" sz="3000">
                <a:latin typeface="PMingLiU"/>
                <a:cs typeface="PMingLiU"/>
              </a:rPr>
              <a:t>详细内容请参考该</a:t>
            </a:r>
            <a:r>
              <a:rPr dirty="0" sz="3000" spc="-5">
                <a:latin typeface="Times New Roman"/>
                <a:cs typeface="Times New Roman"/>
              </a:rPr>
              <a:t>PPT</a:t>
            </a:r>
            <a:r>
              <a:rPr dirty="0" sz="3000">
                <a:latin typeface="PMingLiU"/>
                <a:cs typeface="PMingLiU"/>
              </a:rPr>
              <a:t>的配套代码。</a:t>
            </a:r>
            <a:endParaRPr sz="3000">
              <a:latin typeface="PMingLiU"/>
              <a:cs typeface="PMingLiU"/>
            </a:endParaRPr>
          </a:p>
          <a:p>
            <a:pPr marL="481965" indent="-469265">
              <a:lnSpc>
                <a:spcPct val="100000"/>
              </a:lnSpc>
              <a:spcBef>
                <a:spcPts val="720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dirty="0" sz="3000">
                <a:latin typeface="PMingLiU"/>
                <a:cs typeface="PMingLiU"/>
              </a:rPr>
              <a:t>本课程拟采用</a:t>
            </a:r>
            <a:r>
              <a:rPr dirty="0" sz="3000">
                <a:latin typeface="Times New Roman"/>
                <a:cs typeface="Times New Roman"/>
              </a:rPr>
              <a:t>Python3.6</a:t>
            </a:r>
            <a:r>
              <a:rPr dirty="0" sz="3000">
                <a:latin typeface="PMingLiU"/>
                <a:cs typeface="PMingLiU"/>
              </a:rPr>
              <a:t>作为实现主版本</a:t>
            </a:r>
            <a:endParaRPr sz="3000">
              <a:latin typeface="PMingLiU"/>
              <a:cs typeface="PMingLiU"/>
            </a:endParaRPr>
          </a:p>
          <a:p>
            <a:pPr lvl="1" marL="920750" indent="-437515">
              <a:lnSpc>
                <a:spcPct val="100000"/>
              </a:lnSpc>
              <a:spcBef>
                <a:spcPts val="655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dirty="0" sz="2600">
                <a:latin typeface="PMingLiU"/>
                <a:cs typeface="PMingLiU"/>
              </a:rPr>
              <a:t>同时提供</a:t>
            </a:r>
            <a:r>
              <a:rPr dirty="0" sz="2600">
                <a:latin typeface="Times New Roman"/>
                <a:cs typeface="Times New Roman"/>
              </a:rPr>
              <a:t>Python2.7</a:t>
            </a:r>
            <a:r>
              <a:rPr dirty="0" sz="2600" spc="0">
                <a:latin typeface="PMingLiU"/>
                <a:cs typeface="PMingLiU"/>
              </a:rPr>
              <a:t>的</a:t>
            </a:r>
            <a:r>
              <a:rPr dirty="0" sz="2600" spc="-15">
                <a:latin typeface="PMingLiU"/>
                <a:cs typeface="PMingLiU"/>
              </a:rPr>
              <a:t>代</a:t>
            </a:r>
            <a:r>
              <a:rPr dirty="0" sz="2600" spc="0">
                <a:latin typeface="PMingLiU"/>
                <a:cs typeface="PMingLiU"/>
              </a:rPr>
              <a:t>码。</a:t>
            </a:r>
            <a:endParaRPr sz="26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943038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109537"/>
                </a:moveTo>
                <a:lnTo>
                  <a:pt x="4655566" y="109537"/>
                </a:lnTo>
                <a:lnTo>
                  <a:pt x="4655566" y="0"/>
                </a:lnTo>
                <a:lnTo>
                  <a:pt x="0" y="0"/>
                </a:lnTo>
                <a:lnTo>
                  <a:pt x="0" y="10953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" y="94297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201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0168" y="6347866"/>
            <a:ext cx="2006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SimSun"/>
                <a:cs typeface="SimSun"/>
              </a:rPr>
              <a:t>互联网新技术在线教育领航者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92950" y="6237287"/>
            <a:ext cx="1439799" cy="42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91844" y="1403250"/>
            <a:ext cx="6488430" cy="1690370"/>
          </a:xfrm>
          <a:prstGeom prst="rect">
            <a:avLst/>
          </a:prstGeom>
        </p:spPr>
        <p:txBody>
          <a:bodyPr wrap="square" lIns="0" tIns="20320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1600"/>
              </a:spcBef>
            </a:pPr>
            <a:r>
              <a:rPr dirty="0" sz="2800" spc="-5">
                <a:solidFill>
                  <a:srgbClr val="00AFEF"/>
                </a:solidFill>
                <a:latin typeface="Microsoft YaHei"/>
                <a:cs typeface="Microsoft YaHei"/>
              </a:rPr>
              <a:t>小象学院：互联网新技术在线教育</a:t>
            </a:r>
            <a:r>
              <a:rPr dirty="0" sz="2800">
                <a:solidFill>
                  <a:srgbClr val="00AFEF"/>
                </a:solidFill>
                <a:latin typeface="Microsoft YaHei"/>
                <a:cs typeface="Microsoft YaHei"/>
              </a:rPr>
              <a:t>领</a:t>
            </a:r>
            <a:r>
              <a:rPr dirty="0" sz="2800" spc="-5">
                <a:solidFill>
                  <a:srgbClr val="00AFEF"/>
                </a:solidFill>
                <a:latin typeface="Microsoft YaHei"/>
                <a:cs typeface="Microsoft YaHei"/>
              </a:rPr>
              <a:t>航者</a:t>
            </a:r>
            <a:endParaRPr sz="2800">
              <a:latin typeface="Microsoft YaHei"/>
              <a:cs typeface="Microsoft YaHei"/>
            </a:endParaRPr>
          </a:p>
          <a:p>
            <a:pPr marL="299085" indent="-286385">
              <a:lnSpc>
                <a:spcPct val="100000"/>
              </a:lnSpc>
              <a:spcBef>
                <a:spcPts val="1290"/>
              </a:spcBef>
              <a:buFont typeface="Verdana"/>
              <a:buChar char="–"/>
              <a:tabLst>
                <a:tab pos="299720" algn="l"/>
              </a:tabLst>
            </a:pPr>
            <a:r>
              <a:rPr dirty="0" sz="2400">
                <a:latin typeface="SimSun"/>
                <a:cs typeface="SimSun"/>
              </a:rPr>
              <a:t>微信公众号：小象学院</a:t>
            </a:r>
            <a:endParaRPr sz="2400">
              <a:latin typeface="SimSun"/>
              <a:cs typeface="SimSun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Font typeface="Verdana"/>
              <a:buChar char="–"/>
              <a:tabLst>
                <a:tab pos="299720" algn="l"/>
              </a:tabLst>
            </a:pPr>
            <a:r>
              <a:rPr dirty="0" sz="2400">
                <a:latin typeface="SimSun"/>
                <a:cs typeface="SimSun"/>
              </a:rPr>
              <a:t>新浪微博：小象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5">
                <a:latin typeface="Verdana"/>
                <a:cs typeface="Verdana"/>
              </a:rPr>
              <a:t>I</a:t>
            </a:r>
            <a:r>
              <a:rPr dirty="0" sz="2400">
                <a:latin typeface="SimSun"/>
                <a:cs typeface="SimSun"/>
              </a:rPr>
              <a:t>学院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47217" y="212851"/>
            <a:ext cx="16516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SimSun"/>
                <a:cs typeface="SimSun"/>
              </a:rPr>
              <a:t>联系</a:t>
            </a:r>
            <a:r>
              <a:rPr dirty="0" sz="3200" spc="-15">
                <a:latin typeface="SimSun"/>
                <a:cs typeface="SimSun"/>
              </a:rPr>
              <a:t>我</a:t>
            </a:r>
            <a:r>
              <a:rPr dirty="0" sz="3200">
                <a:latin typeface="SimSun"/>
                <a:cs typeface="SimSun"/>
              </a:rPr>
              <a:t>们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1212" y="3573462"/>
            <a:ext cx="7521575" cy="2305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6862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109537"/>
                </a:moveTo>
                <a:lnTo>
                  <a:pt x="4655566" y="109537"/>
                </a:lnTo>
                <a:lnTo>
                  <a:pt x="4655566" y="0"/>
                </a:lnTo>
                <a:lnTo>
                  <a:pt x="0" y="0"/>
                </a:lnTo>
                <a:lnTo>
                  <a:pt x="0" y="10953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" y="156692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201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80351" y="6237287"/>
            <a:ext cx="1158875" cy="32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3592" y="872693"/>
            <a:ext cx="236347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Python</a:t>
            </a:r>
            <a:r>
              <a:rPr dirty="0">
                <a:latin typeface="SimSun"/>
                <a:cs typeface="SimSun"/>
              </a:rPr>
              <a:t>简介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5668" y="1735277"/>
            <a:ext cx="8016875" cy="38785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indent="-469265">
              <a:lnSpc>
                <a:spcPts val="2395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100" spc="-5">
                <a:latin typeface="Times New Roman"/>
                <a:cs typeface="Times New Roman"/>
              </a:rPr>
              <a:t>Python</a:t>
            </a:r>
            <a:r>
              <a:rPr dirty="0" sz="2100" spc="-5">
                <a:latin typeface="PMingLiU"/>
                <a:cs typeface="PMingLiU"/>
              </a:rPr>
              <a:t>是一种面向对象的解释型语言，由荷兰</a:t>
            </a:r>
            <a:r>
              <a:rPr dirty="0" sz="2100">
                <a:latin typeface="PMingLiU"/>
                <a:cs typeface="PMingLiU"/>
              </a:rPr>
              <a:t>人</a:t>
            </a:r>
            <a:r>
              <a:rPr dirty="0" sz="2100">
                <a:latin typeface="Times New Roman"/>
                <a:cs typeface="Times New Roman"/>
              </a:rPr>
              <a:t>Guido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van</a:t>
            </a:r>
            <a:endParaRPr sz="2100">
              <a:latin typeface="Times New Roman"/>
              <a:cs typeface="Times New Roman"/>
            </a:endParaRPr>
          </a:p>
          <a:p>
            <a:pPr marL="481965">
              <a:lnSpc>
                <a:spcPts val="2395"/>
              </a:lnSpc>
            </a:pPr>
            <a:r>
              <a:rPr dirty="0" sz="2100" spc="-5">
                <a:latin typeface="Times New Roman"/>
                <a:cs typeface="Times New Roman"/>
              </a:rPr>
              <a:t>Rossum</a:t>
            </a:r>
            <a:r>
              <a:rPr dirty="0" sz="2100">
                <a:latin typeface="PMingLiU"/>
                <a:cs typeface="PMingLiU"/>
              </a:rPr>
              <a:t>于</a:t>
            </a:r>
            <a:r>
              <a:rPr dirty="0" sz="2100">
                <a:latin typeface="Times New Roman"/>
                <a:cs typeface="Times New Roman"/>
              </a:rPr>
              <a:t>1989</a:t>
            </a:r>
            <a:r>
              <a:rPr dirty="0" sz="2100">
                <a:latin typeface="PMingLiU"/>
                <a:cs typeface="PMingLiU"/>
              </a:rPr>
              <a:t>年发明，第一个公开发行版于</a:t>
            </a:r>
            <a:r>
              <a:rPr dirty="0" sz="2100">
                <a:latin typeface="Times New Roman"/>
                <a:cs typeface="Times New Roman"/>
              </a:rPr>
              <a:t>1991</a:t>
            </a:r>
            <a:r>
              <a:rPr dirty="0" sz="2100">
                <a:latin typeface="PMingLiU"/>
                <a:cs typeface="PMingLiU"/>
              </a:rPr>
              <a:t>年发布。</a:t>
            </a:r>
            <a:endParaRPr sz="2100">
              <a:latin typeface="PMingLiU"/>
              <a:cs typeface="PMingLiU"/>
            </a:endParaRPr>
          </a:p>
          <a:p>
            <a:pPr lvl="1" marL="920750" marR="354965" indent="-437515">
              <a:lnSpc>
                <a:spcPts val="2160"/>
              </a:lnSpc>
              <a:spcBef>
                <a:spcPts val="515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dirty="0" sz="2000">
                <a:latin typeface="PMingLiU"/>
                <a:cs typeface="PMingLiU"/>
              </a:rPr>
              <a:t>现在</a:t>
            </a:r>
            <a:r>
              <a:rPr dirty="0" sz="2000">
                <a:latin typeface="Times New Roman"/>
                <a:cs typeface="Times New Roman"/>
              </a:rPr>
              <a:t>Python</a:t>
            </a:r>
            <a:r>
              <a:rPr dirty="0" sz="2000">
                <a:latin typeface="PMingLiU"/>
                <a:cs typeface="PMingLiU"/>
              </a:rPr>
              <a:t>是由</a:t>
            </a:r>
            <a:r>
              <a:rPr dirty="0" sz="2000" spc="-15">
                <a:latin typeface="PMingLiU"/>
                <a:cs typeface="PMingLiU"/>
              </a:rPr>
              <a:t>一</a:t>
            </a:r>
            <a:r>
              <a:rPr dirty="0" sz="2000">
                <a:latin typeface="PMingLiU"/>
                <a:cs typeface="PMingLiU"/>
              </a:rPr>
              <a:t>个核</a:t>
            </a:r>
            <a:r>
              <a:rPr dirty="0" sz="2000" spc="-15">
                <a:latin typeface="PMingLiU"/>
                <a:cs typeface="PMingLiU"/>
              </a:rPr>
              <a:t>心</a:t>
            </a:r>
            <a:r>
              <a:rPr dirty="0" sz="2000">
                <a:latin typeface="PMingLiU"/>
                <a:cs typeface="PMingLiU"/>
              </a:rPr>
              <a:t>开发</a:t>
            </a:r>
            <a:r>
              <a:rPr dirty="0" sz="2000" spc="-15">
                <a:latin typeface="PMingLiU"/>
                <a:cs typeface="PMingLiU"/>
              </a:rPr>
              <a:t>团</a:t>
            </a:r>
            <a:r>
              <a:rPr dirty="0" sz="2000">
                <a:latin typeface="PMingLiU"/>
                <a:cs typeface="PMingLiU"/>
              </a:rPr>
              <a:t>队维</a:t>
            </a:r>
            <a:r>
              <a:rPr dirty="0" sz="2000" spc="-15">
                <a:latin typeface="PMingLiU"/>
                <a:cs typeface="PMingLiU"/>
              </a:rPr>
              <a:t>护</a:t>
            </a:r>
            <a:r>
              <a:rPr dirty="0" sz="2000" spc="-5">
                <a:latin typeface="PMingLiU"/>
                <a:cs typeface="PMingLiU"/>
              </a:rPr>
              <a:t>，</a:t>
            </a:r>
            <a:r>
              <a:rPr dirty="0" sz="2000" spc="-5">
                <a:latin typeface="Times New Roman"/>
                <a:cs typeface="Times New Roman"/>
              </a:rPr>
              <a:t>Guido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Rossum</a:t>
            </a:r>
            <a:r>
              <a:rPr dirty="0" sz="2000">
                <a:latin typeface="PMingLiU"/>
                <a:cs typeface="PMingLiU"/>
              </a:rPr>
              <a:t>仍 然占据着至关重要的作</a:t>
            </a:r>
            <a:r>
              <a:rPr dirty="0" sz="2000" spc="-15">
                <a:latin typeface="PMingLiU"/>
                <a:cs typeface="PMingLiU"/>
              </a:rPr>
              <a:t>用</a:t>
            </a:r>
            <a:r>
              <a:rPr dirty="0" sz="2000">
                <a:latin typeface="PMingLiU"/>
                <a:cs typeface="PMingLiU"/>
              </a:rPr>
              <a:t>，指</a:t>
            </a:r>
            <a:r>
              <a:rPr dirty="0" sz="2000" spc="-15">
                <a:latin typeface="PMingLiU"/>
                <a:cs typeface="PMingLiU"/>
              </a:rPr>
              <a:t>导</a:t>
            </a:r>
            <a:r>
              <a:rPr dirty="0" sz="2000">
                <a:latin typeface="PMingLiU"/>
                <a:cs typeface="PMingLiU"/>
              </a:rPr>
              <a:t>其进</a:t>
            </a:r>
            <a:r>
              <a:rPr dirty="0" sz="2000" spc="-15">
                <a:latin typeface="PMingLiU"/>
                <a:cs typeface="PMingLiU"/>
              </a:rPr>
              <a:t>展</a:t>
            </a:r>
            <a:r>
              <a:rPr dirty="0" sz="2000">
                <a:latin typeface="PMingLiU"/>
                <a:cs typeface="PMingLiU"/>
              </a:rPr>
              <a:t>。</a:t>
            </a:r>
            <a:endParaRPr sz="2000">
              <a:latin typeface="PMingLiU"/>
              <a:cs typeface="PMingLiU"/>
            </a:endParaRPr>
          </a:p>
          <a:p>
            <a:pPr marL="481965" indent="-469265">
              <a:lnSpc>
                <a:spcPct val="100000"/>
              </a:lnSpc>
              <a:spcBef>
                <a:spcPts val="219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100" spc="-5">
                <a:latin typeface="Times New Roman"/>
                <a:cs typeface="Times New Roman"/>
              </a:rPr>
              <a:t>Python</a:t>
            </a:r>
            <a:r>
              <a:rPr dirty="0" sz="2100">
                <a:latin typeface="PMingLiU"/>
                <a:cs typeface="PMingLiU"/>
              </a:rPr>
              <a:t>语法</a:t>
            </a:r>
            <a:r>
              <a:rPr dirty="0" sz="2100" spc="-15">
                <a:latin typeface="PMingLiU"/>
                <a:cs typeface="PMingLiU"/>
              </a:rPr>
              <a:t>简</a:t>
            </a:r>
            <a:r>
              <a:rPr dirty="0" sz="2100">
                <a:latin typeface="PMingLiU"/>
                <a:cs typeface="PMingLiU"/>
              </a:rPr>
              <a:t>洁清晰，强制用空白符</a:t>
            </a:r>
            <a:r>
              <a:rPr dirty="0" sz="2100" spc="-5">
                <a:latin typeface="Times New Roman"/>
                <a:cs typeface="Times New Roman"/>
              </a:rPr>
              <a:t>(white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space)</a:t>
            </a:r>
            <a:r>
              <a:rPr dirty="0" sz="2100">
                <a:latin typeface="PMingLiU"/>
                <a:cs typeface="PMingLiU"/>
              </a:rPr>
              <a:t>作为语句缩进。</a:t>
            </a:r>
            <a:endParaRPr sz="2100">
              <a:latin typeface="PMingLiU"/>
              <a:cs typeface="PMingLiU"/>
            </a:endParaRPr>
          </a:p>
          <a:p>
            <a:pPr marL="481965" marR="368300" indent="-469265">
              <a:lnSpc>
                <a:spcPts val="2270"/>
              </a:lnSpc>
              <a:spcBef>
                <a:spcPts val="53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100">
                <a:latin typeface="PMingLiU"/>
                <a:cs typeface="PMingLiU"/>
              </a:rPr>
              <a:t>使用</a:t>
            </a:r>
            <a:r>
              <a:rPr dirty="0" sz="2100" spc="-5">
                <a:latin typeface="Times New Roman"/>
                <a:cs typeface="Times New Roman"/>
              </a:rPr>
              <a:t>P</a:t>
            </a:r>
            <a:r>
              <a:rPr dirty="0" sz="2100" spc="-20">
                <a:latin typeface="Times New Roman"/>
                <a:cs typeface="Times New Roman"/>
              </a:rPr>
              <a:t>y</a:t>
            </a:r>
            <a:r>
              <a:rPr dirty="0" sz="2100">
                <a:latin typeface="Times New Roman"/>
                <a:cs typeface="Times New Roman"/>
              </a:rPr>
              <a:t>t</a:t>
            </a:r>
            <a:r>
              <a:rPr dirty="0" sz="2100" spc="0">
                <a:latin typeface="Times New Roman"/>
                <a:cs typeface="Times New Roman"/>
              </a:rPr>
              <a:t>h</a:t>
            </a:r>
            <a:r>
              <a:rPr dirty="0" sz="2100">
                <a:latin typeface="Times New Roman"/>
                <a:cs typeface="Times New Roman"/>
              </a:rPr>
              <a:t>o</a:t>
            </a:r>
            <a:r>
              <a:rPr dirty="0" sz="2100" spc="10">
                <a:latin typeface="Times New Roman"/>
                <a:cs typeface="Times New Roman"/>
              </a:rPr>
              <a:t>n</a:t>
            </a:r>
            <a:r>
              <a:rPr dirty="0" sz="2100">
                <a:latin typeface="PMingLiU"/>
                <a:cs typeface="PMingLiU"/>
              </a:rPr>
              <a:t>开发的功能模块共享给他人时，必须同时提供源码 本身。</a:t>
            </a:r>
            <a:endParaRPr sz="2100">
              <a:latin typeface="PMingLiU"/>
              <a:cs typeface="PMingLiU"/>
            </a:endParaRPr>
          </a:p>
          <a:p>
            <a:pPr lvl="1" marL="920750" indent="-437515">
              <a:lnSpc>
                <a:spcPct val="100000"/>
              </a:lnSpc>
              <a:spcBef>
                <a:spcPts val="210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dirty="0" sz="2000">
                <a:latin typeface="PMingLiU"/>
                <a:cs typeface="PMingLiU"/>
              </a:rPr>
              <a:t>当然，可使用</a:t>
            </a:r>
            <a:r>
              <a:rPr dirty="0" sz="2000">
                <a:latin typeface="Times New Roman"/>
                <a:cs typeface="Times New Roman"/>
              </a:rPr>
              <a:t>py2exe</a:t>
            </a:r>
            <a:r>
              <a:rPr dirty="0" sz="2000">
                <a:latin typeface="PMingLiU"/>
                <a:cs typeface="PMingLiU"/>
              </a:rPr>
              <a:t>等包</a:t>
            </a:r>
            <a:r>
              <a:rPr dirty="0" sz="2000" spc="-15">
                <a:latin typeface="PMingLiU"/>
                <a:cs typeface="PMingLiU"/>
              </a:rPr>
              <a:t>转</a:t>
            </a:r>
            <a:r>
              <a:rPr dirty="0" sz="2000">
                <a:latin typeface="PMingLiU"/>
                <a:cs typeface="PMingLiU"/>
              </a:rPr>
              <a:t>换成</a:t>
            </a:r>
            <a:r>
              <a:rPr dirty="0" sz="2000" spc="-15">
                <a:latin typeface="PMingLiU"/>
                <a:cs typeface="PMingLiU"/>
              </a:rPr>
              <a:t>系</a:t>
            </a:r>
            <a:r>
              <a:rPr dirty="0" sz="2000">
                <a:latin typeface="PMingLiU"/>
                <a:cs typeface="PMingLiU"/>
              </a:rPr>
              <a:t>统能</a:t>
            </a:r>
            <a:r>
              <a:rPr dirty="0" sz="2000" spc="-15">
                <a:latin typeface="PMingLiU"/>
                <a:cs typeface="PMingLiU"/>
              </a:rPr>
              <a:t>够</a:t>
            </a:r>
            <a:r>
              <a:rPr dirty="0" sz="2000">
                <a:latin typeface="PMingLiU"/>
                <a:cs typeface="PMingLiU"/>
              </a:rPr>
              <a:t>执行</a:t>
            </a:r>
            <a:r>
              <a:rPr dirty="0" sz="2000" spc="-15">
                <a:latin typeface="PMingLiU"/>
                <a:cs typeface="PMingLiU"/>
              </a:rPr>
              <a:t>的</a:t>
            </a:r>
            <a:r>
              <a:rPr dirty="0" sz="2000">
                <a:latin typeface="PMingLiU"/>
                <a:cs typeface="PMingLiU"/>
              </a:rPr>
              <a:t>文件。</a:t>
            </a:r>
            <a:endParaRPr sz="2000">
              <a:latin typeface="PMingLiU"/>
              <a:cs typeface="PMingLiU"/>
            </a:endParaRPr>
          </a:p>
          <a:p>
            <a:pPr marL="481965" indent="-469265">
              <a:lnSpc>
                <a:spcPct val="100000"/>
              </a:lnSpc>
              <a:spcBef>
                <a:spcPts val="2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100">
                <a:latin typeface="PMingLiU"/>
                <a:cs typeface="PMingLiU"/>
              </a:rPr>
              <a:t>最大特点：简单、强大</a:t>
            </a:r>
            <a:endParaRPr sz="2100">
              <a:latin typeface="PMingLiU"/>
              <a:cs typeface="PMingLiU"/>
            </a:endParaRPr>
          </a:p>
          <a:p>
            <a:pPr lvl="1" marL="920750" indent="-437515">
              <a:lnSpc>
                <a:spcPts val="2280"/>
              </a:lnSpc>
              <a:spcBef>
                <a:spcPts val="250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dirty="0" sz="2000">
                <a:latin typeface="Times New Roman"/>
                <a:cs typeface="Times New Roman"/>
              </a:rPr>
              <a:t>Python</a:t>
            </a:r>
            <a:r>
              <a:rPr dirty="0" sz="2000" spc="0">
                <a:latin typeface="PMingLiU"/>
                <a:cs typeface="PMingLiU"/>
              </a:rPr>
              <a:t>具有</a:t>
            </a:r>
            <a:r>
              <a:rPr dirty="0" sz="2000" spc="-5">
                <a:latin typeface="PMingLiU"/>
                <a:cs typeface="PMingLiU"/>
              </a:rPr>
              <a:t>丰</a:t>
            </a:r>
            <a:r>
              <a:rPr dirty="0" sz="2000" spc="0">
                <a:latin typeface="PMingLiU"/>
                <a:cs typeface="PMingLiU"/>
              </a:rPr>
              <a:t>富</a:t>
            </a:r>
            <a:r>
              <a:rPr dirty="0" sz="2000" spc="-15">
                <a:latin typeface="PMingLiU"/>
                <a:cs typeface="PMingLiU"/>
              </a:rPr>
              <a:t>强</a:t>
            </a:r>
            <a:r>
              <a:rPr dirty="0" sz="2000" spc="0">
                <a:latin typeface="PMingLiU"/>
                <a:cs typeface="PMingLiU"/>
              </a:rPr>
              <a:t>大的</a:t>
            </a:r>
            <a:r>
              <a:rPr dirty="0" sz="2000" spc="-20">
                <a:latin typeface="PMingLiU"/>
                <a:cs typeface="PMingLiU"/>
              </a:rPr>
              <a:t>库</a:t>
            </a:r>
            <a:r>
              <a:rPr dirty="0" sz="2000" spc="0">
                <a:latin typeface="PMingLiU"/>
                <a:cs typeface="PMingLiU"/>
              </a:rPr>
              <a:t>，常</a:t>
            </a:r>
            <a:r>
              <a:rPr dirty="0" sz="2000" spc="-20">
                <a:latin typeface="PMingLiU"/>
                <a:cs typeface="PMingLiU"/>
              </a:rPr>
              <a:t>被</a:t>
            </a:r>
            <a:r>
              <a:rPr dirty="0" sz="2000" spc="0">
                <a:latin typeface="PMingLiU"/>
                <a:cs typeface="PMingLiU"/>
              </a:rPr>
              <a:t>称为</a:t>
            </a:r>
            <a:r>
              <a:rPr dirty="0" sz="2000" spc="-20">
                <a:latin typeface="PMingLiU"/>
                <a:cs typeface="PMingLiU"/>
              </a:rPr>
              <a:t>胶</a:t>
            </a:r>
            <a:r>
              <a:rPr dirty="0" sz="2000" spc="0">
                <a:latin typeface="PMingLiU"/>
                <a:cs typeface="PMingLiU"/>
              </a:rPr>
              <a:t>水语</a:t>
            </a:r>
            <a:r>
              <a:rPr dirty="0" sz="2000" spc="-20">
                <a:latin typeface="PMingLiU"/>
                <a:cs typeface="PMingLiU"/>
              </a:rPr>
              <a:t>言</a:t>
            </a:r>
            <a:r>
              <a:rPr dirty="0" sz="2000" spc="0">
                <a:latin typeface="PMingLiU"/>
                <a:cs typeface="PMingLiU"/>
              </a:rPr>
              <a:t>，能</a:t>
            </a:r>
            <a:r>
              <a:rPr dirty="0" sz="2000" spc="-20">
                <a:latin typeface="PMingLiU"/>
                <a:cs typeface="PMingLiU"/>
              </a:rPr>
              <a:t>够</a:t>
            </a:r>
            <a:r>
              <a:rPr dirty="0" sz="2000" spc="0">
                <a:latin typeface="PMingLiU"/>
                <a:cs typeface="PMingLiU"/>
              </a:rPr>
              <a:t>把用</a:t>
            </a:r>
            <a:r>
              <a:rPr dirty="0" sz="2000" spc="-20">
                <a:latin typeface="PMingLiU"/>
                <a:cs typeface="PMingLiU"/>
              </a:rPr>
              <a:t>其</a:t>
            </a:r>
            <a:r>
              <a:rPr dirty="0" sz="2000" spc="0">
                <a:latin typeface="PMingLiU"/>
                <a:cs typeface="PMingLiU"/>
              </a:rPr>
              <a:t>他</a:t>
            </a:r>
            <a:endParaRPr sz="2000">
              <a:latin typeface="PMingLiU"/>
              <a:cs typeface="PMingLiU"/>
            </a:endParaRPr>
          </a:p>
          <a:p>
            <a:pPr marL="920750">
              <a:lnSpc>
                <a:spcPts val="2280"/>
              </a:lnSpc>
            </a:pPr>
            <a:r>
              <a:rPr dirty="0" sz="2000">
                <a:latin typeface="PMingLiU"/>
                <a:cs typeface="PMingLiU"/>
              </a:rPr>
              <a:t>语言制作的各种模块很</a:t>
            </a:r>
            <a:r>
              <a:rPr dirty="0" sz="2000" spc="-15">
                <a:latin typeface="PMingLiU"/>
                <a:cs typeface="PMingLiU"/>
              </a:rPr>
              <a:t>轻</a:t>
            </a:r>
            <a:r>
              <a:rPr dirty="0" sz="2000">
                <a:latin typeface="PMingLiU"/>
                <a:cs typeface="PMingLiU"/>
              </a:rPr>
              <a:t>松地</a:t>
            </a:r>
            <a:r>
              <a:rPr dirty="0" sz="2000" spc="-15">
                <a:latin typeface="PMingLiU"/>
                <a:cs typeface="PMingLiU"/>
              </a:rPr>
              <a:t>联</a:t>
            </a:r>
            <a:r>
              <a:rPr dirty="0" sz="2000">
                <a:latin typeface="PMingLiU"/>
                <a:cs typeface="PMingLiU"/>
              </a:rPr>
              <a:t>结在</a:t>
            </a:r>
            <a:r>
              <a:rPr dirty="0" sz="2000" spc="-15">
                <a:latin typeface="PMingLiU"/>
                <a:cs typeface="PMingLiU"/>
              </a:rPr>
              <a:t>一</a:t>
            </a:r>
            <a:r>
              <a:rPr dirty="0" sz="2000">
                <a:latin typeface="PMingLiU"/>
                <a:cs typeface="PMingLiU"/>
              </a:rPr>
              <a:t>起。</a:t>
            </a:r>
            <a:endParaRPr sz="2000">
              <a:latin typeface="PMingLiU"/>
              <a:cs typeface="PMingLiU"/>
            </a:endParaRPr>
          </a:p>
          <a:p>
            <a:pPr lvl="1" marL="920750" indent="-437515">
              <a:lnSpc>
                <a:spcPct val="100000"/>
              </a:lnSpc>
              <a:spcBef>
                <a:spcPts val="310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dirty="0" sz="2000" spc="-5">
                <a:latin typeface="Times New Roman"/>
                <a:cs typeface="Times New Roman"/>
              </a:rPr>
              <a:t>XGBoost/TensorFlow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03575" y="115951"/>
            <a:ext cx="1366901" cy="1366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366514" y="6277248"/>
            <a:ext cx="398780" cy="210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3</a:t>
            </a:fld>
            <a:r>
              <a:rPr dirty="0" sz="1200" spc="-5">
                <a:latin typeface="Verdana"/>
                <a:cs typeface="Verdana"/>
              </a:rPr>
              <a:t>/</a:t>
            </a:r>
            <a:r>
              <a:rPr dirty="0" sz="1200">
                <a:latin typeface="Verdana"/>
                <a:cs typeface="Verdana"/>
              </a:rPr>
              <a:t>29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540" y="6285366"/>
            <a:ext cx="2006600" cy="2266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latin typeface="Microsoft YaHei"/>
                <a:cs typeface="Microsoft YaHei"/>
              </a:rPr>
              <a:t>互联网新技术在线教育领航者</a:t>
            </a:r>
            <a:endParaRPr sz="12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6862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109537"/>
                </a:moveTo>
                <a:lnTo>
                  <a:pt x="4655566" y="109537"/>
                </a:lnTo>
                <a:lnTo>
                  <a:pt x="4655566" y="0"/>
                </a:lnTo>
                <a:lnTo>
                  <a:pt x="0" y="0"/>
                </a:lnTo>
                <a:lnTo>
                  <a:pt x="0" y="10953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" y="156692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201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80351" y="6237287"/>
            <a:ext cx="1158875" cy="32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3592" y="872693"/>
            <a:ext cx="188087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Python</a:t>
            </a:r>
            <a:r>
              <a:rPr dirty="0" spc="0">
                <a:latin typeface="SimSun"/>
                <a:cs typeface="SimSun"/>
              </a:rPr>
              <a:t>库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66514" y="6277248"/>
            <a:ext cx="398780" cy="210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3</a:t>
            </a:fld>
            <a:r>
              <a:rPr dirty="0" sz="1200" spc="-5">
                <a:latin typeface="Verdana"/>
                <a:cs typeface="Verdana"/>
              </a:rPr>
              <a:t>/</a:t>
            </a:r>
            <a:r>
              <a:rPr dirty="0" sz="1200">
                <a:latin typeface="Verdana"/>
                <a:cs typeface="Verdana"/>
              </a:rPr>
              <a:t>29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540" y="6285366"/>
            <a:ext cx="2006600" cy="2266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latin typeface="Microsoft YaHei"/>
                <a:cs typeface="Microsoft YaHei"/>
              </a:rPr>
              <a:t>互联网新技术在线教育领航者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668" y="1720342"/>
            <a:ext cx="7437755" cy="4095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indent="-469265">
              <a:lnSpc>
                <a:spcPts val="228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900" spc="-5">
                <a:latin typeface="Times New Roman"/>
                <a:cs typeface="Times New Roman"/>
              </a:rPr>
              <a:t>Pip</a:t>
            </a:r>
            <a:endParaRPr sz="1900">
              <a:latin typeface="Times New Roman"/>
              <a:cs typeface="Times New Roman"/>
            </a:endParaRPr>
          </a:p>
          <a:p>
            <a:pPr lvl="1" marL="920750" indent="-437515">
              <a:lnSpc>
                <a:spcPct val="100000"/>
              </a:lnSpc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dirty="0" sz="1700">
                <a:latin typeface="PMingLiU"/>
                <a:cs typeface="PMingLiU"/>
              </a:rPr>
              <a:t>安装</a:t>
            </a:r>
            <a:r>
              <a:rPr dirty="0" sz="1700">
                <a:latin typeface="Times New Roman"/>
                <a:cs typeface="Times New Roman"/>
              </a:rPr>
              <a:t>Python</a:t>
            </a:r>
            <a:r>
              <a:rPr dirty="0" sz="1700">
                <a:latin typeface="PMingLiU"/>
                <a:cs typeface="PMingLiU"/>
              </a:rPr>
              <a:t>包的推荐工具</a:t>
            </a:r>
            <a:r>
              <a:rPr dirty="0" sz="1700" spc="-5">
                <a:latin typeface="PMingLiU"/>
                <a:cs typeface="PMingLiU"/>
              </a:rPr>
              <a:t>：</a:t>
            </a:r>
            <a:r>
              <a:rPr dirty="0" u="sng" sz="1700" spc="-5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Times New Roman"/>
                <a:cs typeface="Times New Roman"/>
                <a:hlinkClick r:id="rId3"/>
              </a:rPr>
              <a:t>https://pypi.python.org/pypi/pip</a:t>
            </a:r>
            <a:endParaRPr sz="1700">
              <a:latin typeface="Times New Roman"/>
              <a:cs typeface="Times New Roman"/>
            </a:endParaRPr>
          </a:p>
          <a:p>
            <a:pPr lvl="1" marL="920750" indent="-437515">
              <a:lnSpc>
                <a:spcPts val="2035"/>
              </a:lnSpc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dirty="0" sz="1700">
                <a:latin typeface="PMingLiU"/>
                <a:cs typeface="PMingLiU"/>
              </a:rPr>
              <a:t>更换国内源</a:t>
            </a:r>
            <a:r>
              <a:rPr dirty="0" sz="1700" spc="-5">
                <a:latin typeface="PMingLiU"/>
                <a:cs typeface="PMingLiU"/>
              </a:rPr>
              <a:t>：</a:t>
            </a:r>
            <a:r>
              <a:rPr dirty="0" sz="1700" spc="-5">
                <a:latin typeface="Times New Roman"/>
                <a:cs typeface="Times New Roman"/>
              </a:rPr>
              <a:t>pip</a:t>
            </a:r>
            <a:r>
              <a:rPr dirty="0" sz="1700" spc="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install</a:t>
            </a:r>
            <a:r>
              <a:rPr dirty="0" sz="1700" spc="3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-i</a:t>
            </a:r>
            <a:r>
              <a:rPr dirty="0" sz="1700" spc="2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https://pypi.tuna.tsinghua.edu.cn/simple</a:t>
            </a:r>
            <a:r>
              <a:rPr dirty="0" sz="1700" spc="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numpy</a:t>
            </a:r>
            <a:endParaRPr sz="1700">
              <a:latin typeface="Times New Roman"/>
              <a:cs typeface="Times New Roman"/>
            </a:endParaRPr>
          </a:p>
          <a:p>
            <a:pPr marL="481965" indent="-469265">
              <a:lnSpc>
                <a:spcPts val="2275"/>
              </a:lnSpc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900" spc="-10">
                <a:latin typeface="Times New Roman"/>
                <a:cs typeface="Times New Roman"/>
              </a:rPr>
              <a:t>Numpy</a:t>
            </a:r>
            <a:r>
              <a:rPr dirty="0" sz="1900" spc="-10">
                <a:latin typeface="PMingLiU"/>
                <a:cs typeface="PMingLiU"/>
              </a:rPr>
              <a:t>：</a:t>
            </a:r>
            <a:endParaRPr sz="1900">
              <a:latin typeface="PMingLiU"/>
              <a:cs typeface="PMingLiU"/>
            </a:endParaRPr>
          </a:p>
          <a:p>
            <a:pPr lvl="1" marL="920750" indent="-437515">
              <a:lnSpc>
                <a:spcPts val="2035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dirty="0" sz="1700">
                <a:latin typeface="PMingLiU"/>
                <a:cs typeface="PMingLiU"/>
              </a:rPr>
              <a:t>为</a:t>
            </a:r>
            <a:r>
              <a:rPr dirty="0" sz="1700">
                <a:latin typeface="Times New Roman"/>
                <a:cs typeface="Times New Roman"/>
              </a:rPr>
              <a:t>Python</a:t>
            </a:r>
            <a:r>
              <a:rPr dirty="0" sz="1700">
                <a:latin typeface="PMingLiU"/>
                <a:cs typeface="PMingLiU"/>
              </a:rPr>
              <a:t>提供快速的多维数组</a:t>
            </a:r>
            <a:r>
              <a:rPr dirty="0" sz="1700" spc="-15">
                <a:latin typeface="PMingLiU"/>
                <a:cs typeface="PMingLiU"/>
              </a:rPr>
              <a:t>处</a:t>
            </a:r>
            <a:r>
              <a:rPr dirty="0" sz="1700">
                <a:latin typeface="PMingLiU"/>
                <a:cs typeface="PMingLiU"/>
              </a:rPr>
              <a:t>理能力</a:t>
            </a:r>
            <a:endParaRPr sz="1700">
              <a:latin typeface="PMingLiU"/>
              <a:cs typeface="PMingLiU"/>
            </a:endParaRPr>
          </a:p>
          <a:p>
            <a:pPr marL="481965" indent="-469265">
              <a:lnSpc>
                <a:spcPts val="2275"/>
              </a:lnSpc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900" spc="-5">
                <a:latin typeface="Times New Roman"/>
                <a:cs typeface="Times New Roman"/>
              </a:rPr>
              <a:t>Pandas</a:t>
            </a:r>
            <a:r>
              <a:rPr dirty="0" sz="1900" spc="-5">
                <a:latin typeface="PMingLiU"/>
                <a:cs typeface="PMingLiU"/>
              </a:rPr>
              <a:t>：</a:t>
            </a:r>
            <a:r>
              <a:rPr dirty="0" sz="1900" spc="-5">
                <a:latin typeface="Times New Roman"/>
                <a:cs typeface="Times New Roman"/>
              </a:rPr>
              <a:t>PythoN Data AnalysiS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Library</a:t>
            </a:r>
            <a:endParaRPr sz="1900">
              <a:latin typeface="Times New Roman"/>
              <a:cs typeface="Times New Roman"/>
            </a:endParaRPr>
          </a:p>
          <a:p>
            <a:pPr lvl="1" marL="920750" indent="-437515">
              <a:lnSpc>
                <a:spcPct val="100000"/>
              </a:lnSpc>
              <a:spcBef>
                <a:spcPts val="10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dirty="0" sz="1700">
                <a:latin typeface="PMingLiU"/>
                <a:cs typeface="PMingLiU"/>
              </a:rPr>
              <a:t>在</a:t>
            </a:r>
            <a:r>
              <a:rPr dirty="0" sz="1700">
                <a:latin typeface="Times New Roman"/>
                <a:cs typeface="Times New Roman"/>
              </a:rPr>
              <a:t>Numpy</a:t>
            </a:r>
            <a:r>
              <a:rPr dirty="0" sz="1700">
                <a:latin typeface="PMingLiU"/>
                <a:cs typeface="PMingLiU"/>
              </a:rPr>
              <a:t>基础上提供了</a:t>
            </a:r>
            <a:r>
              <a:rPr dirty="0" sz="1700" spc="-15">
                <a:latin typeface="PMingLiU"/>
                <a:cs typeface="PMingLiU"/>
              </a:rPr>
              <a:t>更</a:t>
            </a:r>
            <a:r>
              <a:rPr dirty="0" sz="1700">
                <a:latin typeface="PMingLiU"/>
                <a:cs typeface="PMingLiU"/>
              </a:rPr>
              <a:t>多的</a:t>
            </a:r>
            <a:r>
              <a:rPr dirty="0" sz="1700" spc="-15">
                <a:latin typeface="PMingLiU"/>
                <a:cs typeface="PMingLiU"/>
              </a:rPr>
              <a:t>数</a:t>
            </a:r>
            <a:r>
              <a:rPr dirty="0" sz="1700">
                <a:latin typeface="PMingLiU"/>
                <a:cs typeface="PMingLiU"/>
              </a:rPr>
              <a:t>据读</a:t>
            </a:r>
            <a:r>
              <a:rPr dirty="0" sz="1700" spc="-15">
                <a:latin typeface="PMingLiU"/>
                <a:cs typeface="PMingLiU"/>
              </a:rPr>
              <a:t>写</a:t>
            </a:r>
            <a:r>
              <a:rPr dirty="0" sz="1700">
                <a:latin typeface="PMingLiU"/>
                <a:cs typeface="PMingLiU"/>
              </a:rPr>
              <a:t>工具</a:t>
            </a:r>
            <a:endParaRPr sz="1700">
              <a:latin typeface="PMingLiU"/>
              <a:cs typeface="PMingLiU"/>
            </a:endParaRPr>
          </a:p>
          <a:p>
            <a:pPr marL="481965" indent="-469265">
              <a:lnSpc>
                <a:spcPts val="228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900" spc="-5">
                <a:latin typeface="Times New Roman"/>
                <a:cs typeface="Times New Roman"/>
              </a:rPr>
              <a:t>Scipy</a:t>
            </a:r>
            <a:endParaRPr sz="1900">
              <a:latin typeface="Times New Roman"/>
              <a:cs typeface="Times New Roman"/>
            </a:endParaRPr>
          </a:p>
          <a:p>
            <a:pPr lvl="1" marL="920750" indent="-437515">
              <a:lnSpc>
                <a:spcPts val="2039"/>
              </a:lnSpc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dirty="0" sz="1700">
                <a:latin typeface="PMingLiU"/>
                <a:cs typeface="PMingLiU"/>
              </a:rPr>
              <a:t>在</a:t>
            </a:r>
            <a:r>
              <a:rPr dirty="0" sz="1700">
                <a:latin typeface="Times New Roman"/>
                <a:cs typeface="Times New Roman"/>
              </a:rPr>
              <a:t>NumPy</a:t>
            </a:r>
            <a:r>
              <a:rPr dirty="0" sz="1700">
                <a:latin typeface="PMingLiU"/>
                <a:cs typeface="PMingLiU"/>
              </a:rPr>
              <a:t>基础上添加了众</a:t>
            </a:r>
            <a:r>
              <a:rPr dirty="0" sz="1700" spc="-15">
                <a:latin typeface="PMingLiU"/>
                <a:cs typeface="PMingLiU"/>
              </a:rPr>
              <a:t>多</a:t>
            </a:r>
            <a:r>
              <a:rPr dirty="0" sz="1700">
                <a:latin typeface="PMingLiU"/>
                <a:cs typeface="PMingLiU"/>
              </a:rPr>
              <a:t>科学</a:t>
            </a:r>
            <a:r>
              <a:rPr dirty="0" sz="1700" spc="-15">
                <a:latin typeface="PMingLiU"/>
                <a:cs typeface="PMingLiU"/>
              </a:rPr>
              <a:t>计</a:t>
            </a:r>
            <a:r>
              <a:rPr dirty="0" sz="1700">
                <a:latin typeface="PMingLiU"/>
                <a:cs typeface="PMingLiU"/>
              </a:rPr>
              <a:t>算工</a:t>
            </a:r>
            <a:r>
              <a:rPr dirty="0" sz="1700" spc="-15">
                <a:latin typeface="PMingLiU"/>
                <a:cs typeface="PMingLiU"/>
              </a:rPr>
              <a:t>具</a:t>
            </a:r>
            <a:r>
              <a:rPr dirty="0" sz="1700">
                <a:latin typeface="PMingLiU"/>
                <a:cs typeface="PMingLiU"/>
              </a:rPr>
              <a:t>包</a:t>
            </a:r>
            <a:endParaRPr sz="1700">
              <a:latin typeface="PMingLiU"/>
              <a:cs typeface="PMingLiU"/>
            </a:endParaRPr>
          </a:p>
          <a:p>
            <a:pPr marL="481965" indent="-469265">
              <a:lnSpc>
                <a:spcPts val="228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900" spc="-5">
                <a:latin typeface="Times New Roman"/>
                <a:cs typeface="Times New Roman"/>
              </a:rPr>
              <a:t>Matplotlib</a:t>
            </a:r>
            <a:endParaRPr sz="1900">
              <a:latin typeface="Times New Roman"/>
              <a:cs typeface="Times New Roman"/>
            </a:endParaRPr>
          </a:p>
          <a:p>
            <a:pPr lvl="1" marL="920750" indent="-437515">
              <a:lnSpc>
                <a:spcPts val="2035"/>
              </a:lnSpc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dirty="0" sz="1700">
                <a:latin typeface="Times New Roman"/>
                <a:cs typeface="Times New Roman"/>
              </a:rPr>
              <a:t>Python</a:t>
            </a:r>
            <a:r>
              <a:rPr dirty="0" sz="1700">
                <a:latin typeface="PMingLiU"/>
                <a:cs typeface="PMingLiU"/>
              </a:rPr>
              <a:t>丰富的绘图库</a:t>
            </a:r>
            <a:endParaRPr sz="1700">
              <a:latin typeface="PMingLiU"/>
              <a:cs typeface="PMingLiU"/>
            </a:endParaRPr>
          </a:p>
          <a:p>
            <a:pPr marL="481965" indent="-469265">
              <a:lnSpc>
                <a:spcPts val="2280"/>
              </a:lnSpc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900" spc="-5">
                <a:latin typeface="PMingLiU"/>
                <a:cs typeface="PMingLiU"/>
              </a:rPr>
              <a:t>官网：</a:t>
            </a:r>
            <a:endParaRPr sz="1900">
              <a:latin typeface="PMingLiU"/>
              <a:cs typeface="PMingLiU"/>
            </a:endParaRPr>
          </a:p>
          <a:p>
            <a:pPr lvl="1" marL="920750" indent="-437515">
              <a:lnSpc>
                <a:spcPct val="100000"/>
              </a:lnSpc>
              <a:spcBef>
                <a:spcPts val="10"/>
              </a:spcBef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dirty="0" sz="1700" spc="-5">
                <a:latin typeface="Times New Roman"/>
                <a:cs typeface="Times New Roman"/>
              </a:rPr>
              <a:t>Numpy/Scipy</a:t>
            </a:r>
            <a:r>
              <a:rPr dirty="0" sz="1700" spc="-5">
                <a:latin typeface="PMingLiU"/>
                <a:cs typeface="PMingLiU"/>
              </a:rPr>
              <a:t>：</a:t>
            </a:r>
            <a:r>
              <a:rPr dirty="0" u="sng" sz="1700" spc="-5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Times New Roman"/>
                <a:cs typeface="Times New Roman"/>
                <a:hlinkClick r:id="rId4"/>
              </a:rPr>
              <a:t>http://www.scipy.org</a:t>
            </a:r>
            <a:endParaRPr sz="1700">
              <a:latin typeface="Times New Roman"/>
              <a:cs typeface="Times New Roman"/>
            </a:endParaRPr>
          </a:p>
          <a:p>
            <a:pPr lvl="1" marL="920750" indent="-437515">
              <a:lnSpc>
                <a:spcPct val="100000"/>
              </a:lnSpc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dirty="0" sz="1700">
                <a:latin typeface="Times New Roman"/>
                <a:cs typeface="Times New Roman"/>
              </a:rPr>
              <a:t>Pandas</a:t>
            </a:r>
            <a:r>
              <a:rPr dirty="0" sz="1700">
                <a:latin typeface="PMingLiU"/>
                <a:cs typeface="PMingLiU"/>
              </a:rPr>
              <a:t>：</a:t>
            </a:r>
            <a:r>
              <a:rPr dirty="0" u="sng" sz="1700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Times New Roman"/>
                <a:cs typeface="Times New Roman"/>
                <a:hlinkClick r:id="rId5"/>
              </a:rPr>
              <a:t>http://pandas.pydata.org/</a:t>
            </a:r>
            <a:endParaRPr sz="1700">
              <a:latin typeface="Times New Roman"/>
              <a:cs typeface="Times New Roman"/>
            </a:endParaRPr>
          </a:p>
          <a:p>
            <a:pPr lvl="1" marL="920750" indent="-437515">
              <a:lnSpc>
                <a:spcPct val="100000"/>
              </a:lnSpc>
              <a:buClr>
                <a:srgbClr val="CC0000"/>
              </a:buClr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dirty="0" sz="1700" spc="-5">
                <a:latin typeface="Times New Roman"/>
                <a:cs typeface="Times New Roman"/>
              </a:rPr>
              <a:t>Matplotlib</a:t>
            </a:r>
            <a:r>
              <a:rPr dirty="0" sz="1700" spc="-5">
                <a:latin typeface="PMingLiU"/>
                <a:cs typeface="PMingLiU"/>
              </a:rPr>
              <a:t>：</a:t>
            </a:r>
            <a:r>
              <a:rPr dirty="0" u="sng" sz="1700" spc="-5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Times New Roman"/>
                <a:cs typeface="Times New Roman"/>
                <a:hlinkClick r:id="rId6"/>
              </a:rPr>
              <a:t>http://www.matplotlib.org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240" y="6289948"/>
            <a:ext cx="4121785" cy="2095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760470" algn="l"/>
              </a:tabLst>
            </a:pPr>
            <a:r>
              <a:rPr dirty="0" sz="1200">
                <a:latin typeface="Microsoft YaHei"/>
                <a:cs typeface="Microsoft YaHei"/>
              </a:rPr>
              <a:t>互联网新技术在线教育领航者	</a:t>
            </a:r>
            <a:r>
              <a:rPr dirty="0" baseline="6944" sz="1800" spc="0">
                <a:latin typeface="Verdana"/>
                <a:cs typeface="Verdana"/>
              </a:rPr>
              <a:t>6</a:t>
            </a:r>
            <a:r>
              <a:rPr dirty="0" baseline="6944" sz="1800" spc="-7">
                <a:latin typeface="Verdana"/>
                <a:cs typeface="Verdana"/>
              </a:rPr>
              <a:t>/</a:t>
            </a:r>
            <a:r>
              <a:rPr dirty="0" baseline="6944" sz="1800">
                <a:latin typeface="Verdana"/>
                <a:cs typeface="Verdana"/>
              </a:rPr>
              <a:t>29</a:t>
            </a:r>
            <a:endParaRPr baseline="6944"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3592" y="872693"/>
            <a:ext cx="587565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0">
                <a:latin typeface="SimSun"/>
                <a:cs typeface="SimSun"/>
              </a:rPr>
              <a:t>使用</a:t>
            </a:r>
            <a:r>
              <a:rPr dirty="0" spc="-5"/>
              <a:t>pip</a:t>
            </a:r>
            <a:r>
              <a:rPr dirty="0">
                <a:latin typeface="SimSun"/>
                <a:cs typeface="SimSun"/>
              </a:rPr>
              <a:t>进行</a:t>
            </a:r>
            <a:r>
              <a:rPr dirty="0" spc="-5"/>
              <a:t>Python</a:t>
            </a:r>
            <a:r>
              <a:rPr dirty="0">
                <a:latin typeface="SimSun"/>
                <a:cs typeface="SimSun"/>
              </a:rPr>
              <a:t>包的更新</a:t>
            </a:r>
          </a:p>
        </p:txBody>
      </p:sp>
      <p:sp>
        <p:nvSpPr>
          <p:cNvPr id="4" name="object 4"/>
          <p:cNvSpPr/>
          <p:nvPr/>
        </p:nvSpPr>
        <p:spPr>
          <a:xfrm>
            <a:off x="539750" y="1700211"/>
            <a:ext cx="8351901" cy="5064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6862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109537"/>
                </a:moveTo>
                <a:lnTo>
                  <a:pt x="4655566" y="109537"/>
                </a:lnTo>
                <a:lnTo>
                  <a:pt x="4655566" y="0"/>
                </a:lnTo>
                <a:lnTo>
                  <a:pt x="0" y="0"/>
                </a:lnTo>
                <a:lnTo>
                  <a:pt x="0" y="10953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" y="156692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201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80351" y="6237287"/>
            <a:ext cx="1158875" cy="32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18540" y="6294221"/>
            <a:ext cx="2006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icrosoft YaHei"/>
                <a:cs typeface="Microsoft YaHei"/>
              </a:rPr>
              <a:t>互联网新技术在线教育领航者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91914" y="6289948"/>
            <a:ext cx="360680" cy="18542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200" spc="0">
                <a:latin typeface="Verdana"/>
                <a:cs typeface="Verdana"/>
                <a:hlinkClick r:id="rId3"/>
              </a:rPr>
              <a:t>7</a:t>
            </a:r>
            <a:r>
              <a:rPr dirty="0" sz="1200" spc="-5">
                <a:latin typeface="Verdana"/>
                <a:cs typeface="Verdana"/>
                <a:hlinkClick r:id="rId3"/>
              </a:rPr>
              <a:t>/</a:t>
            </a:r>
            <a:r>
              <a:rPr dirty="0" sz="1200">
                <a:latin typeface="Verdana"/>
                <a:cs typeface="Verdana"/>
                <a:hlinkClick r:id="rId3"/>
              </a:rPr>
              <a:t>29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3592" y="866597"/>
            <a:ext cx="88519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2to3</a:t>
            </a:r>
          </a:p>
        </p:txBody>
      </p:sp>
      <p:sp>
        <p:nvSpPr>
          <p:cNvPr id="9" name="object 9"/>
          <p:cNvSpPr/>
          <p:nvPr/>
        </p:nvSpPr>
        <p:spPr>
          <a:xfrm>
            <a:off x="2411476" y="44386"/>
            <a:ext cx="6264275" cy="61135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203575" y="6237287"/>
            <a:ext cx="5689600" cy="3048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572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dirty="0" u="sng" sz="1400" spc="-5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3"/>
              </a:rPr>
              <a:t>https://docs.python.org/2/library/2to3.html#module</a:t>
            </a:r>
            <a:r>
              <a:rPr dirty="0" u="sng" sz="1400" spc="-5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3"/>
              </a:rPr>
              <a:t>-</a:t>
            </a:r>
            <a:r>
              <a:rPr dirty="0" u="sng" sz="1400" spc="-5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3"/>
              </a:rPr>
              <a:t>lib2to3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6862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0" y="109537"/>
                </a:moveTo>
                <a:lnTo>
                  <a:pt x="4655566" y="109537"/>
                </a:lnTo>
                <a:lnTo>
                  <a:pt x="4655566" y="0"/>
                </a:lnTo>
                <a:lnTo>
                  <a:pt x="0" y="0"/>
                </a:lnTo>
                <a:lnTo>
                  <a:pt x="0" y="10953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" y="156692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 h="0">
                <a:moveTo>
                  <a:pt x="0" y="0"/>
                </a:moveTo>
                <a:lnTo>
                  <a:pt x="7958201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80351" y="6237287"/>
            <a:ext cx="1158875" cy="32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3592" y="872693"/>
            <a:ext cx="195707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0">
                <a:latin typeface="SimSun"/>
                <a:cs typeface="SimSun"/>
              </a:rPr>
              <a:t>数据</a:t>
            </a:r>
            <a:r>
              <a:rPr dirty="0" spc="-15">
                <a:latin typeface="SimSun"/>
                <a:cs typeface="SimSun"/>
              </a:rPr>
              <a:t>生</a:t>
            </a:r>
            <a:r>
              <a:rPr dirty="0" spc="0">
                <a:latin typeface="SimSun"/>
                <a:cs typeface="SimSun"/>
              </a:rPr>
              <a:t>成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29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8540" y="6285366"/>
            <a:ext cx="2006600" cy="2266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latin typeface="Microsoft YaHei"/>
                <a:cs typeface="Microsoft YaHei"/>
              </a:rPr>
              <a:t>互联网新技术在线教育领航者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668" y="1701212"/>
            <a:ext cx="7780020" cy="348615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481965" algn="l"/>
              </a:tabLst>
            </a:pPr>
            <a:r>
              <a:rPr dirty="0" sz="25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5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500" spc="-5" i="1">
                <a:latin typeface="Times New Roman"/>
                <a:cs typeface="Times New Roman"/>
              </a:rPr>
              <a:t>a = np.arange(0, 60, 10).reshape((-1, </a:t>
            </a:r>
            <a:r>
              <a:rPr dirty="0" sz="2500" spc="-10" i="1">
                <a:latin typeface="Times New Roman"/>
                <a:cs typeface="Times New Roman"/>
              </a:rPr>
              <a:t>1)) </a:t>
            </a:r>
            <a:r>
              <a:rPr dirty="0" sz="2500" spc="-5" i="1">
                <a:latin typeface="Times New Roman"/>
                <a:cs typeface="Times New Roman"/>
              </a:rPr>
              <a:t>+</a:t>
            </a:r>
            <a:r>
              <a:rPr dirty="0" sz="2500" spc="185" i="1">
                <a:latin typeface="Times New Roman"/>
                <a:cs typeface="Times New Roman"/>
              </a:rPr>
              <a:t> </a:t>
            </a:r>
            <a:r>
              <a:rPr dirty="0" sz="2500" spc="-5" i="1">
                <a:latin typeface="Times New Roman"/>
                <a:cs typeface="Times New Roman"/>
              </a:rPr>
              <a:t>np.arange(6)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30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3000" spc="26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A=</a:t>
            </a:r>
            <a:endParaRPr sz="300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  <a:spcBef>
                <a:spcPts val="640"/>
              </a:spcBef>
              <a:tabLst>
                <a:tab pos="1635125" algn="l"/>
                <a:tab pos="1964689" algn="l"/>
                <a:tab pos="2295525" algn="l"/>
                <a:tab pos="2626360" algn="l"/>
                <a:tab pos="2955290" algn="l"/>
              </a:tabLst>
            </a:pPr>
            <a:r>
              <a:rPr dirty="0" sz="2600">
                <a:latin typeface="Times New Roman"/>
                <a:cs typeface="Times New Roman"/>
              </a:rPr>
              <a:t>[[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0	1	2	3	4	5]</a:t>
            </a:r>
            <a:endParaRPr sz="260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</a:pPr>
            <a:r>
              <a:rPr dirty="0" sz="2600">
                <a:latin typeface="Times New Roman"/>
                <a:cs typeface="Times New Roman"/>
              </a:rPr>
              <a:t>[10 11 12 13 14</a:t>
            </a:r>
            <a:r>
              <a:rPr dirty="0" sz="2600" spc="-114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15]</a:t>
            </a:r>
            <a:endParaRPr sz="260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</a:pPr>
            <a:r>
              <a:rPr dirty="0" sz="2600">
                <a:latin typeface="Times New Roman"/>
                <a:cs typeface="Times New Roman"/>
              </a:rPr>
              <a:t>[20 21 22 23 24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25]</a:t>
            </a:r>
            <a:endParaRPr sz="260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</a:pPr>
            <a:r>
              <a:rPr dirty="0" sz="2600">
                <a:latin typeface="Times New Roman"/>
                <a:cs typeface="Times New Roman"/>
              </a:rPr>
              <a:t>[30 31 32 33 34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35]</a:t>
            </a:r>
            <a:endParaRPr sz="260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</a:pPr>
            <a:r>
              <a:rPr dirty="0" sz="2600">
                <a:latin typeface="Times New Roman"/>
                <a:cs typeface="Times New Roman"/>
              </a:rPr>
              <a:t>[40 41 42 43 44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45]</a:t>
            </a:r>
            <a:endParaRPr sz="260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  <a:spcBef>
                <a:spcPts val="5"/>
              </a:spcBef>
            </a:pPr>
            <a:r>
              <a:rPr dirty="0" sz="2600">
                <a:latin typeface="Times New Roman"/>
                <a:cs typeface="Times New Roman"/>
              </a:rPr>
              <a:t>[50 51 52 53 54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55]]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50" y="1700276"/>
            <a:ext cx="4705350" cy="35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3592" y="872693"/>
            <a:ext cx="3888104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0">
                <a:latin typeface="SimSun"/>
                <a:cs typeface="SimSun"/>
              </a:rPr>
              <a:t>验证</a:t>
            </a:r>
            <a:r>
              <a:rPr dirty="0" spc="-15">
                <a:latin typeface="SimSun"/>
                <a:cs typeface="SimSun"/>
              </a:rPr>
              <a:t>中</a:t>
            </a:r>
            <a:r>
              <a:rPr dirty="0" spc="0">
                <a:latin typeface="SimSun"/>
                <a:cs typeface="SimSun"/>
              </a:rPr>
              <a:t>心极</a:t>
            </a:r>
            <a:r>
              <a:rPr dirty="0" spc="-15">
                <a:latin typeface="SimSun"/>
                <a:cs typeface="SimSun"/>
              </a:rPr>
              <a:t>限</a:t>
            </a:r>
            <a:r>
              <a:rPr dirty="0" spc="0">
                <a:latin typeface="SimSun"/>
                <a:cs typeface="SimSun"/>
              </a:rPr>
              <a:t>定理</a:t>
            </a:r>
          </a:p>
        </p:txBody>
      </p:sp>
      <p:sp>
        <p:nvSpPr>
          <p:cNvPr id="4" name="object 4"/>
          <p:cNvSpPr/>
          <p:nvPr/>
        </p:nvSpPr>
        <p:spPr>
          <a:xfrm>
            <a:off x="4356100" y="2492311"/>
            <a:ext cx="4757674" cy="35989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/</a:t>
            </a:r>
            <a:r>
              <a:rPr dirty="0"/>
              <a:t>29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8540" y="6285366"/>
            <a:ext cx="2006600" cy="2266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latin typeface="Microsoft YaHei"/>
                <a:cs typeface="Microsoft YaHei"/>
              </a:rPr>
              <a:t>互联网新技术在线教育领航者</a:t>
            </a:r>
            <a:endParaRPr sz="12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zouwei</dc:creator>
  <dc:title>幻灯片 1</dc:title>
  <dcterms:created xsi:type="dcterms:W3CDTF">2017-12-04T12:13:17Z</dcterms:created>
  <dcterms:modified xsi:type="dcterms:W3CDTF">2017-12-04T12:13:17Z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2017-11-26T00:00:00Z</vt:filetime>
  </property>
  <property fmtid="{D5CDD505-2E9C-101B-9397-08002B2CF9AE}" pid="3" name="Creator">
    <vt:lpwstr>Microsoft® PowerPoint® 2010 试用版</vt:lpwstr>
  </property>
  <property fmtid="{D5CDD505-2E9C-101B-9397-08002B2CF9AE}" pid="4" name="LastSaved">
    <vt:filetime>2017-12-04T00:00:00Z</vt:filetime>
  </property>
</Properties>
</file>