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600" y="94335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727"/>
                </a:moveTo>
                <a:lnTo>
                  <a:pt x="4655566" y="109727"/>
                </a:lnTo>
                <a:lnTo>
                  <a:pt x="465556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09600" y="943355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727"/>
                </a:moveTo>
                <a:lnTo>
                  <a:pt x="4655566" y="109727"/>
                </a:lnTo>
                <a:lnTo>
                  <a:pt x="465556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94335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9600" y="94335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7092695" y="6237732"/>
            <a:ext cx="1440179" cy="420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6009" y="238125"/>
            <a:ext cx="919601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532" y="1083289"/>
            <a:ext cx="8396935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90168" y="6375250"/>
            <a:ext cx="2006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0543"/>
            <a:ext cx="195961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 b="1">
                <a:solidFill>
                  <a:srgbClr val="00AFEF"/>
                </a:solidFill>
                <a:latin typeface="Microsoft YaHei"/>
                <a:cs typeface="Microsoft YaHei"/>
              </a:rPr>
              <a:t>法律声明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205560"/>
            <a:ext cx="8115300" cy="3773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1965" marR="5080" indent="-469265">
              <a:lnSpc>
                <a:spcPct val="100299"/>
              </a:lnSpc>
              <a:spcBef>
                <a:spcPts val="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PMingLiU"/>
                <a:cs typeface="PMingLiU"/>
              </a:rPr>
              <a:t>本课件包括：演示文稿，示例，代码，题库，视频和声 </a:t>
            </a:r>
            <a:r>
              <a:rPr dirty="0" sz="2400">
                <a:latin typeface="PMingLiU"/>
                <a:cs typeface="PMingLiU"/>
              </a:rPr>
              <a:t>音等，小象学院拥有完全知识产权的权利；只限于善意 学习者在本课程使用，不得在课程范围外向任何第三方 散播。任何其他人或机构不得盗版、复制、仿造其中的 创意，我们将保留一切通过法律手段追究违反者的权利。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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PMingLiU"/>
                <a:cs typeface="PMingLiU"/>
              </a:rPr>
              <a:t>课程详情请咨询</a:t>
            </a:r>
            <a:endParaRPr sz="24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400">
                <a:latin typeface="PMingLiU"/>
                <a:cs typeface="PMingLiU"/>
              </a:rPr>
              <a:t>微信公众号：小象</a:t>
            </a:r>
            <a:endParaRPr sz="24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400">
                <a:latin typeface="PMingLiU"/>
                <a:cs typeface="PMingLiU"/>
              </a:rPr>
              <a:t>新浪微博：</a:t>
            </a:r>
            <a:r>
              <a:rPr dirty="0" sz="2400">
                <a:latin typeface="Times New Roman"/>
                <a:cs typeface="Times New Roman"/>
              </a:rPr>
              <a:t>ChinaHadoop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3212592"/>
            <a:ext cx="2232659" cy="223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1166" y="2744546"/>
            <a:ext cx="4602480" cy="892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Microsoft YaHei UI"/>
                <a:cs typeface="Microsoft YaHei UI"/>
              </a:rPr>
              <a:t>Hyperledger</a:t>
            </a:r>
            <a:r>
              <a:rPr dirty="0" sz="3200" spc="-50">
                <a:latin typeface="Microsoft YaHei UI"/>
                <a:cs typeface="Microsoft YaHei UI"/>
              </a:rPr>
              <a:t> </a:t>
            </a:r>
            <a:r>
              <a:rPr dirty="0" sz="3200">
                <a:latin typeface="Microsoft YaHei UI"/>
                <a:cs typeface="Microsoft YaHei UI"/>
              </a:rPr>
              <a:t>实战（二）</a:t>
            </a:r>
            <a:endParaRPr sz="3200">
              <a:latin typeface="Microsoft YaHei UI"/>
              <a:cs typeface="Microsoft YaHei UI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1400">
                <a:latin typeface="Microsoft YaHei UI"/>
                <a:cs typeface="Microsoft YaHei UI"/>
              </a:rPr>
              <a:t>https://github.com/shanlusun/blockchain</a:t>
            </a:r>
            <a:endParaRPr sz="14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79019"/>
            <a:ext cx="18688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/>
              <a:t>下一</a:t>
            </a:r>
            <a:r>
              <a:rPr dirty="0" spc="-5"/>
              <a:t>课</a:t>
            </a:r>
            <a:r>
              <a:rPr dirty="0" spc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56793"/>
            <a:ext cx="10439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0">
                <a:latin typeface="SimSun"/>
                <a:cs typeface="SimSun"/>
              </a:rPr>
              <a:t>疑问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76" y="1685544"/>
            <a:ext cx="7487411" cy="126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844" y="1402852"/>
            <a:ext cx="6488430" cy="1691005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600"/>
              </a:spcBef>
            </a:pPr>
            <a:r>
              <a:rPr dirty="0" sz="2800" spc="-10">
                <a:solidFill>
                  <a:srgbClr val="00AFEF"/>
                </a:solidFill>
                <a:latin typeface="Microsoft YaHei"/>
                <a:cs typeface="Microsoft YaHei"/>
              </a:rPr>
              <a:t>小象学院：互联网新技术在线教育</a:t>
            </a:r>
            <a:r>
              <a:rPr dirty="0" sz="2800" spc="-5">
                <a:solidFill>
                  <a:srgbClr val="00AFEF"/>
                </a:solidFill>
                <a:latin typeface="Microsoft YaHei"/>
                <a:cs typeface="Microsoft YaHei"/>
              </a:rPr>
              <a:t>领</a:t>
            </a:r>
            <a:r>
              <a:rPr dirty="0" sz="2800" spc="-10">
                <a:solidFill>
                  <a:srgbClr val="00AFEF"/>
                </a:solidFill>
                <a:latin typeface="Microsoft YaHei"/>
                <a:cs typeface="Microsoft YaHei"/>
              </a:rPr>
              <a:t>航者</a:t>
            </a:r>
            <a:endParaRPr sz="2800">
              <a:latin typeface="Microsoft YaHei"/>
              <a:cs typeface="Microsoft YaHei"/>
            </a:endParaRPr>
          </a:p>
          <a:p>
            <a:pPr marL="299085" indent="-286385">
              <a:lnSpc>
                <a:spcPct val="100000"/>
              </a:lnSpc>
              <a:spcBef>
                <a:spcPts val="1290"/>
              </a:spcBef>
              <a:buFont typeface="Verdana"/>
              <a:buChar char="–"/>
              <a:tabLst>
                <a:tab pos="299720" algn="l"/>
              </a:tabLst>
            </a:pPr>
            <a:r>
              <a:rPr dirty="0" sz="2400">
                <a:latin typeface="SimSun"/>
                <a:cs typeface="SimSun"/>
              </a:rPr>
              <a:t>微信公众号：小象</a:t>
            </a:r>
            <a:endParaRPr sz="2400">
              <a:latin typeface="SimSun"/>
              <a:cs typeface="SimSun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Verdana"/>
              <a:buChar char="–"/>
              <a:tabLst>
                <a:tab pos="299720" algn="l"/>
              </a:tabLst>
            </a:pPr>
            <a:r>
              <a:rPr dirty="0" sz="2400">
                <a:latin typeface="SimSun"/>
                <a:cs typeface="SimSun"/>
              </a:rPr>
              <a:t>新浪微博</a:t>
            </a:r>
            <a:r>
              <a:rPr dirty="0" sz="2400" spc="-5">
                <a:latin typeface="SimSun"/>
                <a:cs typeface="SimSun"/>
              </a:rPr>
              <a:t>：</a:t>
            </a:r>
            <a:r>
              <a:rPr dirty="0" sz="2400" spc="-5">
                <a:latin typeface="Verdana"/>
                <a:cs typeface="Verdana"/>
              </a:rPr>
              <a:t>ChinaHadoop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3717035"/>
            <a:ext cx="7527035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217" y="212547"/>
            <a:ext cx="16522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0">
                <a:latin typeface="SimSun"/>
                <a:cs typeface="SimSun"/>
              </a:rPr>
              <a:t>联系</a:t>
            </a:r>
            <a:r>
              <a:rPr dirty="0" sz="3200" spc="-15">
                <a:latin typeface="SimSun"/>
                <a:cs typeface="SimSun"/>
              </a:rPr>
              <a:t>我</a:t>
            </a:r>
            <a:r>
              <a:rPr dirty="0" sz="3200" spc="0">
                <a:latin typeface="SimSun"/>
                <a:cs typeface="SimSun"/>
              </a:rPr>
              <a:t>们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1166" y="2904566"/>
            <a:ext cx="46024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Hyperledger</a:t>
            </a:r>
            <a:r>
              <a:rPr dirty="0" sz="3200" spc="-50"/>
              <a:t> </a:t>
            </a:r>
            <a:r>
              <a:rPr dirty="0" sz="3200"/>
              <a:t>实战（一）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9019"/>
            <a:ext cx="147574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0">
                <a:latin typeface="Microsoft YaHei UI"/>
                <a:cs typeface="Microsoft YaHei UI"/>
              </a:rPr>
              <a:t>第六课</a:t>
            </a:r>
            <a:endParaRPr sz="38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141628"/>
            <a:ext cx="4979035" cy="386651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800" spc="-10">
                <a:latin typeface="Microsoft YaHei UI"/>
                <a:cs typeface="Microsoft YaHei UI"/>
              </a:rPr>
              <a:t>Hyperledger</a:t>
            </a:r>
            <a:r>
              <a:rPr dirty="0" sz="2800" spc="-5">
                <a:latin typeface="Microsoft YaHei UI"/>
                <a:cs typeface="Microsoft YaHei UI"/>
              </a:rPr>
              <a:t>开发环境搭建</a:t>
            </a:r>
            <a:endParaRPr sz="2800">
              <a:latin typeface="Microsoft YaHei UI"/>
              <a:cs typeface="Microsoft YaHei UI"/>
            </a:endParaRPr>
          </a:p>
          <a:p>
            <a:pPr marL="326390" marR="2541270" indent="-313690">
              <a:lnSpc>
                <a:spcPts val="5040"/>
              </a:lnSpc>
              <a:spcBef>
                <a:spcPts val="4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样例程序剖析 </a:t>
            </a:r>
            <a:r>
              <a:rPr dirty="0" sz="2800" spc="-5">
                <a:latin typeface="Microsoft YaHei UI"/>
                <a:cs typeface="Microsoft YaHei UI"/>
              </a:rPr>
              <a:t>工具介绍</a:t>
            </a:r>
            <a:endParaRPr sz="2800">
              <a:latin typeface="Microsoft YaHei UI"/>
              <a:cs typeface="Microsoft YaHei UI"/>
            </a:endParaRPr>
          </a:p>
          <a:p>
            <a:pPr marL="326390">
              <a:lnSpc>
                <a:spcPct val="100000"/>
              </a:lnSpc>
              <a:spcBef>
                <a:spcPts val="1235"/>
              </a:spcBef>
            </a:pPr>
            <a:r>
              <a:rPr dirty="0" sz="2800" spc="-5">
                <a:latin typeface="Microsoft YaHei UI"/>
                <a:cs typeface="Microsoft YaHei UI"/>
              </a:rPr>
              <a:t>Chaincode介绍、运行、调试</a:t>
            </a:r>
            <a:endParaRPr sz="2800">
              <a:latin typeface="Microsoft YaHei UI"/>
              <a:cs typeface="Microsoft YaHei UI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Microsoft YaHei UI"/>
                <a:cs typeface="Microsoft YaHei UI"/>
              </a:rPr>
              <a:t>数字证书介绍</a:t>
            </a:r>
            <a:endParaRPr sz="2800">
              <a:latin typeface="Microsoft YaHei UI"/>
              <a:cs typeface="Microsoft YaHei U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-10">
                <a:latin typeface="Microsoft YaHei UI"/>
                <a:cs typeface="Microsoft YaHei UI"/>
              </a:rPr>
              <a:t>MSP</a:t>
            </a:r>
            <a:r>
              <a:rPr dirty="0" sz="2800" spc="-5">
                <a:latin typeface="Microsoft YaHei UI"/>
                <a:cs typeface="Microsoft YaHei UI"/>
              </a:rPr>
              <a:t>介绍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79019"/>
            <a:ext cx="9925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/>
              <a:t>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9019"/>
            <a:ext cx="579691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Hyperledger</a:t>
            </a:r>
            <a:r>
              <a:rPr dirty="0" spc="0"/>
              <a:t>开发</a:t>
            </a:r>
            <a:r>
              <a:rPr dirty="0" spc="-15"/>
              <a:t>环</a:t>
            </a:r>
            <a:r>
              <a:rPr dirty="0" spc="0"/>
              <a:t>境搭建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053083"/>
            <a:ext cx="8226552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9019"/>
            <a:ext cx="292608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/>
              <a:t>样例程序剖析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" y="1196339"/>
            <a:ext cx="8427720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1023"/>
            <a:ext cx="27705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样例程序剖析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908048" y="836675"/>
            <a:ext cx="5401056" cy="547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9019"/>
            <a:ext cx="292608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/>
              <a:t>样例程序剖析</a:t>
            </a:r>
          </a:p>
        </p:txBody>
      </p:sp>
      <p:sp>
        <p:nvSpPr>
          <p:cNvPr id="3" name="object 3"/>
          <p:cNvSpPr/>
          <p:nvPr/>
        </p:nvSpPr>
        <p:spPr>
          <a:xfrm>
            <a:off x="1115567" y="765048"/>
            <a:ext cx="6050280" cy="609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8539"/>
            <a:ext cx="20567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数字证书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126236"/>
            <a:ext cx="7586472" cy="503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MSP（Membership Service</a:t>
            </a:r>
            <a:r>
              <a:rPr dirty="0" spc="-65"/>
              <a:t> </a:t>
            </a:r>
            <a:r>
              <a:rPr dirty="0" spc="-5"/>
              <a:t>Provider）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25"/>
              </a:lnSpc>
            </a:pPr>
            <a:r>
              <a:rPr dirty="0"/>
              <a:t>互联网新技术在线教育领航者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94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535"/>
              </a:spcBef>
            </a:pPr>
            <a:r>
              <a:rPr dirty="0"/>
              <a:t>对</a:t>
            </a:r>
            <a:r>
              <a:rPr dirty="0" spc="-5"/>
              <a:t>MSP</a:t>
            </a:r>
            <a:r>
              <a:rPr dirty="0"/>
              <a:t>的理解需要回答几个关键问题：</a:t>
            </a:r>
          </a:p>
          <a:p>
            <a:pPr marL="701040" marR="335915" indent="-514984">
              <a:lnSpc>
                <a:spcPct val="150000"/>
              </a:lnSpc>
              <a:buAutoNum type="arabicPeriod"/>
              <a:tabLst>
                <a:tab pos="701675" algn="l"/>
                <a:tab pos="702310" algn="l"/>
              </a:tabLst>
            </a:pPr>
            <a:r>
              <a:rPr dirty="0" spc="-10"/>
              <a:t>MSP</a:t>
            </a:r>
            <a:r>
              <a:rPr dirty="0"/>
              <a:t>在一</a:t>
            </a:r>
            <a:r>
              <a:rPr dirty="0" spc="-10"/>
              <a:t>个</a:t>
            </a:r>
            <a:r>
              <a:rPr dirty="0" spc="-20"/>
              <a:t>Transaction</a:t>
            </a:r>
            <a:r>
              <a:rPr dirty="0" spc="-40"/>
              <a:t> </a:t>
            </a:r>
            <a:r>
              <a:rPr dirty="0" spc="-10"/>
              <a:t>Flow</a:t>
            </a:r>
            <a:r>
              <a:rPr dirty="0" spc="-5"/>
              <a:t>中什么阶段起作用？怎么 </a:t>
            </a:r>
            <a:r>
              <a:rPr dirty="0"/>
              <a:t>起作用</a:t>
            </a:r>
            <a:r>
              <a:rPr dirty="0" spc="-5"/>
              <a:t>？MSP</a:t>
            </a:r>
            <a:r>
              <a:rPr dirty="0"/>
              <a:t>对证书做鉴定时，是否与</a:t>
            </a:r>
            <a:r>
              <a:rPr dirty="0" spc="-15"/>
              <a:t>Fabric-CA</a:t>
            </a:r>
            <a:r>
              <a:rPr dirty="0"/>
              <a:t>有交 </a:t>
            </a:r>
            <a:r>
              <a:rPr dirty="0" spc="-5"/>
              <a:t>互？如果没有，如何完成对证书的鉴定？</a:t>
            </a:r>
          </a:p>
          <a:p>
            <a:pPr marL="701040" indent="-51498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dirty="0" spc="-5"/>
              <a:t>MSP</a:t>
            </a:r>
            <a:r>
              <a:rPr dirty="0"/>
              <a:t>是</a:t>
            </a:r>
            <a:r>
              <a:rPr dirty="0" spc="0"/>
              <a:t>否</a:t>
            </a:r>
            <a:r>
              <a:rPr dirty="0"/>
              <a:t>会检查一个证书有没有被回收</a:t>
            </a:r>
            <a:r>
              <a:rPr dirty="0" spc="-10"/>
              <a:t>（revocation）？</a:t>
            </a:r>
          </a:p>
          <a:p>
            <a:pPr marL="701040" indent="-51498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dirty="0"/>
              <a:t>联盟链会有新组织成员加入，此时</a:t>
            </a:r>
            <a:r>
              <a:rPr dirty="0" spc="-5"/>
              <a:t>MSP</a:t>
            </a:r>
            <a:r>
              <a:rPr dirty="0"/>
              <a:t>如何完成动态更</a:t>
            </a:r>
          </a:p>
          <a:p>
            <a:pPr marL="701040" marR="373380">
              <a:lnSpc>
                <a:spcPct val="150000"/>
              </a:lnSpc>
              <a:spcBef>
                <a:spcPts val="5"/>
              </a:spcBef>
            </a:pPr>
            <a:r>
              <a:rPr dirty="0"/>
              <a:t>新进而认证新的证书？或者说</a:t>
            </a:r>
            <a:r>
              <a:rPr dirty="0" spc="-20"/>
              <a:t>Fabric</a:t>
            </a:r>
            <a:r>
              <a:rPr dirty="0" spc="-70"/>
              <a:t> </a:t>
            </a:r>
            <a:r>
              <a:rPr dirty="0"/>
              <a:t>官方</a:t>
            </a:r>
            <a:r>
              <a:rPr dirty="0" spc="-5"/>
              <a:t>wiki</a:t>
            </a:r>
            <a:r>
              <a:rPr dirty="0"/>
              <a:t>上面提到 的</a:t>
            </a:r>
            <a:r>
              <a:rPr dirty="0" spc="-5"/>
              <a:t>Dynamic </a:t>
            </a:r>
            <a:r>
              <a:rPr dirty="0" spc="-10"/>
              <a:t>MSP</a:t>
            </a:r>
            <a:r>
              <a:rPr dirty="0"/>
              <a:t>是如何实现的？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小象学院</dc:creator>
  <dc:title>幻灯片 1</dc:title>
  <dcterms:created xsi:type="dcterms:W3CDTF">2017-12-03T11:57:02Z</dcterms:created>
  <dcterms:modified xsi:type="dcterms:W3CDTF">2017-12-03T11:57:02Z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2017-12-03T00:00:00Z</vt:filetime>
  </property>
</Properties>
</file>