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9600" y="942975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09600" y="942975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762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092695" y="6237732"/>
            <a:ext cx="1440179" cy="420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9600" y="942975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09600" y="942975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762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092695" y="6237732"/>
            <a:ext cx="1440179" cy="420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9600" y="942975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3757" y="2338832"/>
            <a:ext cx="4896485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397" y="1289367"/>
            <a:ext cx="8371205" cy="435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9927" y="6354921"/>
            <a:ext cx="2006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6367"/>
            <a:ext cx="195643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 b="1">
                <a:solidFill>
                  <a:srgbClr val="00AFEF"/>
                </a:solidFill>
                <a:latin typeface="Microsoft YaHei"/>
                <a:cs typeface="Microsoft YaHei"/>
              </a:rPr>
              <a:t>法律声</a:t>
            </a:r>
            <a:r>
              <a:rPr dirty="0" sz="3800" b="1">
                <a:solidFill>
                  <a:srgbClr val="00AFEF"/>
                </a:solidFill>
                <a:latin typeface="Microsoft YaHei"/>
                <a:cs typeface="Microsoft YaHei"/>
              </a:rPr>
              <a:t>明</a:t>
            </a:r>
            <a:endParaRPr sz="38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052" y="1212850"/>
            <a:ext cx="8115300" cy="3766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marR="508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dirty="0" sz="2400">
                <a:latin typeface="SimSun"/>
                <a:cs typeface="SimSun"/>
              </a:rPr>
              <a:t>本课件包括：演示文稿，示例，代码，题库，视频和声 音等，小象学院拥有完全知识产权的权利；只限于善意 学习者在本课程使用，不得在课程范围外向任何第三方 散播。任何其他人或机构不得盗版、复制、仿造其中的 创意，我们将保留一切通过法律手段追究违反者的权利。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Arial"/>
              <a:buChar char="o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0000"/>
              </a:buClr>
              <a:buFont typeface="Arial"/>
              <a:buChar char="o"/>
            </a:pPr>
            <a:endParaRPr sz="2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dirty="0" sz="2400">
                <a:latin typeface="SimSun"/>
                <a:cs typeface="SimSun"/>
              </a:rPr>
              <a:t>课程详情请咨询</a:t>
            </a:r>
            <a:endParaRPr sz="2400">
              <a:latin typeface="SimSun"/>
              <a:cs typeface="SimSun"/>
            </a:endParaRPr>
          </a:p>
          <a:p>
            <a:pPr marL="483234">
              <a:lnSpc>
                <a:spcPct val="100000"/>
              </a:lnSpc>
              <a:spcBef>
                <a:spcPts val="575"/>
              </a:spcBef>
              <a:tabLst>
                <a:tab pos="920115" algn="l"/>
              </a:tabLst>
            </a:pPr>
            <a:r>
              <a:rPr dirty="0" sz="2400" spc="45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dirty="0" sz="2400">
                <a:latin typeface="SimSun"/>
                <a:cs typeface="SimSun"/>
              </a:rPr>
              <a:t>微信公众号：小象</a:t>
            </a:r>
            <a:endParaRPr sz="2400">
              <a:latin typeface="SimSun"/>
              <a:cs typeface="SimSun"/>
            </a:endParaRPr>
          </a:p>
          <a:p>
            <a:pPr marL="483234">
              <a:lnSpc>
                <a:spcPct val="100000"/>
              </a:lnSpc>
              <a:spcBef>
                <a:spcPts val="565"/>
              </a:spcBef>
              <a:tabLst>
                <a:tab pos="920115" algn="l"/>
              </a:tabLst>
            </a:pPr>
            <a:r>
              <a:rPr dirty="0" sz="2400" spc="45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dirty="0" sz="2400">
                <a:latin typeface="SimSun"/>
                <a:cs typeface="SimSun"/>
              </a:rPr>
              <a:t>新浪微博</a:t>
            </a:r>
            <a:r>
              <a:rPr dirty="0" sz="2400" spc="-5">
                <a:latin typeface="SimSun"/>
                <a:cs typeface="SimSun"/>
              </a:rPr>
              <a:t>：</a:t>
            </a:r>
            <a:r>
              <a:rPr dirty="0" sz="2400" spc="-5">
                <a:latin typeface="Times New Roman"/>
                <a:cs typeface="Times New Roman"/>
              </a:rPr>
              <a:t>ChinaHadoop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00" y="3212592"/>
            <a:ext cx="2232659" cy="2232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0177"/>
            <a:ext cx="50819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/>
              <a:t>PBFT算</a:t>
            </a:r>
            <a:r>
              <a:rPr dirty="0" sz="3800"/>
              <a:t>法</a:t>
            </a:r>
            <a:r>
              <a:rPr dirty="0" sz="3800" spc="-30"/>
              <a:t> </a:t>
            </a:r>
            <a:r>
              <a:rPr dirty="0" sz="3800"/>
              <a:t>–</a:t>
            </a:r>
            <a:r>
              <a:rPr dirty="0" sz="3800" spc="-30"/>
              <a:t> </a:t>
            </a:r>
            <a:r>
              <a:rPr dirty="0" sz="3800" spc="-5"/>
              <a:t>拜占庭问</a:t>
            </a:r>
            <a:r>
              <a:rPr dirty="0" sz="3800"/>
              <a:t>题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5325427" y="5024120"/>
            <a:ext cx="333375" cy="467995"/>
          </a:xfrm>
          <a:custGeom>
            <a:avLst/>
            <a:gdLst/>
            <a:ahLst/>
            <a:cxnLst/>
            <a:rect l="l" t="t" r="r" b="b"/>
            <a:pathLst>
              <a:path w="333375" h="467995">
                <a:moveTo>
                  <a:pt x="0" y="0"/>
                </a:moveTo>
                <a:lnTo>
                  <a:pt x="333375" y="0"/>
                </a:lnTo>
                <a:lnTo>
                  <a:pt x="333375" y="467995"/>
                </a:lnTo>
                <a:lnTo>
                  <a:pt x="0" y="46799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58802" y="5024120"/>
            <a:ext cx="355600" cy="467995"/>
          </a:xfrm>
          <a:custGeom>
            <a:avLst/>
            <a:gdLst/>
            <a:ahLst/>
            <a:cxnLst/>
            <a:rect l="l" t="t" r="r" b="b"/>
            <a:pathLst>
              <a:path w="355600" h="467995">
                <a:moveTo>
                  <a:pt x="0" y="0"/>
                </a:moveTo>
                <a:lnTo>
                  <a:pt x="355600" y="0"/>
                </a:lnTo>
                <a:lnTo>
                  <a:pt x="355600" y="467995"/>
                </a:lnTo>
                <a:lnTo>
                  <a:pt x="0" y="46799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9927" y="963803"/>
            <a:ext cx="7930515" cy="5146040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2800" spc="-5">
                <a:latin typeface="Microsoft YaHei UI"/>
                <a:cs typeface="Microsoft YaHei UI"/>
              </a:rPr>
              <a:t>拜占庭的n个将军围攻敌人，n个将军包围着敌人，</a:t>
            </a:r>
            <a:endParaRPr sz="28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800" spc="-5" b="1">
                <a:latin typeface="Microsoft YaHei UI"/>
                <a:cs typeface="Microsoft YaHei UI"/>
              </a:rPr>
              <a:t>忠诚</a:t>
            </a:r>
            <a:r>
              <a:rPr dirty="0" sz="2800" spc="-5">
                <a:latin typeface="Microsoft YaHei UI"/>
                <a:cs typeface="Microsoft YaHei UI"/>
              </a:rPr>
              <a:t>的将军希望通过某种协议达成某个命令的一致</a:t>
            </a:r>
            <a:endParaRPr sz="2800">
              <a:latin typeface="Microsoft YaHei UI"/>
              <a:cs typeface="Microsoft YaHei UI"/>
            </a:endParaRPr>
          </a:p>
          <a:p>
            <a:pPr algn="just" marL="12700" marR="87630">
              <a:lnSpc>
                <a:spcPct val="150000"/>
              </a:lnSpc>
            </a:pPr>
            <a:r>
              <a:rPr dirty="0" sz="2800" spc="-5">
                <a:latin typeface="Microsoft YaHei UI"/>
                <a:cs typeface="Microsoft YaHei UI"/>
              </a:rPr>
              <a:t>（比如约定某个时间一起进攻）。但其中一些</a:t>
            </a:r>
            <a:r>
              <a:rPr dirty="0" sz="2800" spc="-5" b="1">
                <a:latin typeface="Microsoft YaHei UI"/>
                <a:cs typeface="Microsoft YaHei UI"/>
              </a:rPr>
              <a:t>背叛 </a:t>
            </a:r>
            <a:r>
              <a:rPr dirty="0" sz="2800" spc="-5">
                <a:latin typeface="Microsoft YaHei UI"/>
                <a:cs typeface="Microsoft YaHei UI"/>
              </a:rPr>
              <a:t>的将军会通过发送错误的消息阻挠忠诚的将军达成 命令上的一致。如果同时发起进攻的将军数量少于</a:t>
            </a:r>
            <a:endParaRPr sz="2800">
              <a:latin typeface="Microsoft YaHei UI"/>
              <a:cs typeface="Microsoft YaHei UI"/>
            </a:endParaRPr>
          </a:p>
          <a:p>
            <a:pPr algn="just" marL="12700" marR="109855">
              <a:lnSpc>
                <a:spcPct val="150000"/>
              </a:lnSpc>
            </a:pPr>
            <a:r>
              <a:rPr dirty="0" sz="2800" spc="-5">
                <a:latin typeface="Microsoft YaHei UI"/>
                <a:cs typeface="Microsoft YaHei UI"/>
              </a:rPr>
              <a:t>m个，那么不足以歼灭敌人，反而容易被敌人全部 歼灭。怎样做才能保证有多于m个将军在同一时间 一起发起进攻？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0177"/>
            <a:ext cx="50819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/>
              <a:t>PBFT算</a:t>
            </a:r>
            <a:r>
              <a:rPr dirty="0" sz="3800"/>
              <a:t>法</a:t>
            </a:r>
            <a:r>
              <a:rPr dirty="0" sz="3800" spc="-30"/>
              <a:t> </a:t>
            </a:r>
            <a:r>
              <a:rPr dirty="0" sz="3800"/>
              <a:t>–</a:t>
            </a:r>
            <a:r>
              <a:rPr dirty="0" sz="3800" spc="-30"/>
              <a:t> </a:t>
            </a:r>
            <a:r>
              <a:rPr dirty="0" sz="3800" spc="-5"/>
              <a:t>拜占庭问</a:t>
            </a:r>
            <a:r>
              <a:rPr dirty="0" sz="3800"/>
              <a:t>题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927" y="963803"/>
            <a:ext cx="7911465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6210">
              <a:lnSpc>
                <a:spcPct val="150000"/>
              </a:lnSpc>
              <a:spcBef>
                <a:spcPts val="100"/>
              </a:spcBef>
            </a:pPr>
            <a:r>
              <a:rPr dirty="0" sz="2800" spc="-5">
                <a:latin typeface="Microsoft YaHei UI"/>
                <a:cs typeface="Microsoft YaHei UI"/>
              </a:rPr>
              <a:t>“拜占庭将军问题”模型中，对于将军们（节点）有 两个默认的假设：</a:t>
            </a:r>
            <a:endParaRPr sz="2800">
              <a:latin typeface="Microsoft YaHei UI"/>
              <a:cs typeface="Microsoft YaHei UI"/>
            </a:endParaRPr>
          </a:p>
          <a:p>
            <a:pPr marL="12700" marR="5080" indent="711200">
              <a:lnSpc>
                <a:spcPct val="150000"/>
              </a:lnSpc>
              <a:tabLst>
                <a:tab pos="1497965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1、</a:t>
            </a:r>
            <a:r>
              <a:rPr dirty="0" sz="2800" spc="-5">
                <a:latin typeface="Microsoft YaHei UI"/>
                <a:cs typeface="Microsoft YaHei UI"/>
              </a:rPr>
              <a:t>	</a:t>
            </a:r>
            <a:r>
              <a:rPr dirty="0" sz="2800">
                <a:latin typeface="Microsoft YaHei UI"/>
                <a:cs typeface="Microsoft YaHei UI"/>
              </a:rPr>
              <a:t>所有忠诚的将军收到相同的命令后，执</a:t>
            </a:r>
            <a:r>
              <a:rPr dirty="0" sz="2800" spc="-5">
                <a:latin typeface="Microsoft YaHei UI"/>
                <a:cs typeface="Microsoft YaHei UI"/>
              </a:rPr>
              <a:t>行 </a:t>
            </a:r>
            <a:r>
              <a:rPr dirty="0" sz="2800" spc="-5">
                <a:latin typeface="Microsoft YaHei UI"/>
                <a:cs typeface="Microsoft YaHei UI"/>
              </a:rPr>
              <a:t>这条命令得到的结果一定是相同的；</a:t>
            </a:r>
            <a:endParaRPr sz="2800">
              <a:latin typeface="Microsoft YaHei UI"/>
              <a:cs typeface="Microsoft YaHei UI"/>
            </a:endParaRPr>
          </a:p>
          <a:p>
            <a:pPr marL="12700" marR="5080" indent="711200">
              <a:lnSpc>
                <a:spcPct val="150000"/>
              </a:lnSpc>
              <a:tabLst>
                <a:tab pos="1497965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2、</a:t>
            </a:r>
            <a:r>
              <a:rPr dirty="0" sz="2800" spc="-5">
                <a:latin typeface="Microsoft YaHei UI"/>
                <a:cs typeface="Microsoft YaHei UI"/>
              </a:rPr>
              <a:t>	</a:t>
            </a:r>
            <a:r>
              <a:rPr dirty="0" sz="2800">
                <a:latin typeface="Microsoft YaHei UI"/>
                <a:cs typeface="Microsoft YaHei UI"/>
              </a:rPr>
              <a:t>如果命令是正确的，那么所有忠诚的将</a:t>
            </a:r>
            <a:r>
              <a:rPr dirty="0" sz="2800" spc="-5">
                <a:latin typeface="Microsoft YaHei UI"/>
                <a:cs typeface="Microsoft YaHei UI"/>
              </a:rPr>
              <a:t>军 </a:t>
            </a:r>
            <a:r>
              <a:rPr dirty="0" sz="2800" spc="-5">
                <a:latin typeface="Microsoft YaHei UI"/>
                <a:cs typeface="Microsoft YaHei UI"/>
              </a:rPr>
              <a:t>必须执行这条命令。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0177"/>
            <a:ext cx="50819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/>
              <a:t>PBFT算</a:t>
            </a:r>
            <a:r>
              <a:rPr dirty="0" sz="3800"/>
              <a:t>法</a:t>
            </a:r>
            <a:r>
              <a:rPr dirty="0" sz="3800" spc="-30"/>
              <a:t> </a:t>
            </a:r>
            <a:r>
              <a:rPr dirty="0" sz="3800"/>
              <a:t>–</a:t>
            </a:r>
            <a:r>
              <a:rPr dirty="0" sz="3800" spc="-30"/>
              <a:t> </a:t>
            </a:r>
            <a:r>
              <a:rPr dirty="0" sz="3800" spc="-5"/>
              <a:t>拜占庭问</a:t>
            </a:r>
            <a:r>
              <a:rPr dirty="0" sz="3800"/>
              <a:t>题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927" y="978027"/>
            <a:ext cx="8227695" cy="50546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latin typeface="Microsoft YaHei UI"/>
                <a:cs typeface="Microsoft YaHei UI"/>
              </a:rPr>
              <a:t>我们考虑</a:t>
            </a:r>
            <a:r>
              <a:rPr dirty="0" sz="2000" spc="-5">
                <a:latin typeface="Microsoft YaHei UI"/>
                <a:cs typeface="Microsoft YaHei UI"/>
              </a:rPr>
              <a:t>4</a:t>
            </a:r>
            <a:r>
              <a:rPr dirty="0" sz="2000">
                <a:latin typeface="Microsoft YaHei UI"/>
                <a:cs typeface="Microsoft YaHei UI"/>
              </a:rPr>
              <a:t>个将军的情况，同时假设</a:t>
            </a:r>
            <a:r>
              <a:rPr dirty="0" sz="2000" spc="-5">
                <a:latin typeface="Microsoft YaHei UI"/>
                <a:cs typeface="Microsoft YaHei UI"/>
              </a:rPr>
              <a:t>4</a:t>
            </a:r>
            <a:r>
              <a:rPr dirty="0" sz="2000">
                <a:latin typeface="Microsoft YaHei UI"/>
                <a:cs typeface="Microsoft YaHei UI"/>
              </a:rPr>
              <a:t>个将军中最多只有</a:t>
            </a:r>
            <a:r>
              <a:rPr dirty="0" sz="2000" spc="-5">
                <a:latin typeface="Microsoft YaHei UI"/>
                <a:cs typeface="Microsoft YaHei UI"/>
              </a:rPr>
              <a:t>1</a:t>
            </a:r>
            <a:r>
              <a:rPr dirty="0" sz="2000">
                <a:latin typeface="Microsoft YaHei UI"/>
                <a:cs typeface="Microsoft YaHei UI"/>
              </a:rPr>
              <a:t>个背叛者。</a:t>
            </a:r>
            <a:r>
              <a:rPr dirty="0" sz="2000" spc="0">
                <a:latin typeface="Microsoft YaHei UI"/>
                <a:cs typeface="Microsoft YaHei UI"/>
              </a:rPr>
              <a:t>当</a:t>
            </a:r>
            <a:endParaRPr sz="2000">
              <a:latin typeface="Microsoft YaHei UI"/>
              <a:cs typeface="Microsoft YaHei UI"/>
            </a:endParaRPr>
          </a:p>
          <a:p>
            <a:pPr marL="12700" marR="254000">
              <a:lnSpc>
                <a:spcPct val="150000"/>
              </a:lnSpc>
            </a:pPr>
            <a:r>
              <a:rPr dirty="0" sz="2000" spc="-5">
                <a:latin typeface="Microsoft YaHei UI"/>
                <a:cs typeface="Microsoft YaHei UI"/>
              </a:rPr>
              <a:t>4</a:t>
            </a:r>
            <a:r>
              <a:rPr dirty="0" sz="2000">
                <a:latin typeface="Microsoft YaHei UI"/>
                <a:cs typeface="Microsoft YaHei UI"/>
              </a:rPr>
              <a:t>个将军</a:t>
            </a:r>
            <a:r>
              <a:rPr dirty="0" sz="2000" spc="-10">
                <a:latin typeface="Microsoft YaHei UI"/>
                <a:cs typeface="Microsoft YaHei UI"/>
              </a:rPr>
              <a:t>A</a:t>
            </a:r>
            <a:r>
              <a:rPr dirty="0" sz="2000">
                <a:latin typeface="Microsoft YaHei UI"/>
                <a:cs typeface="Microsoft YaHei UI"/>
              </a:rPr>
              <a:t>、</a:t>
            </a:r>
            <a:r>
              <a:rPr dirty="0" sz="2000" spc="-5">
                <a:latin typeface="Microsoft YaHei UI"/>
                <a:cs typeface="Microsoft YaHei UI"/>
              </a:rPr>
              <a:t>B</a:t>
            </a:r>
            <a:r>
              <a:rPr dirty="0" sz="2000">
                <a:latin typeface="Microsoft YaHei UI"/>
                <a:cs typeface="Microsoft YaHei UI"/>
              </a:rPr>
              <a:t>、</a:t>
            </a:r>
            <a:r>
              <a:rPr dirty="0" sz="2000" spc="-5">
                <a:latin typeface="Microsoft YaHei UI"/>
                <a:cs typeface="Microsoft YaHei UI"/>
              </a:rPr>
              <a:t>C</a:t>
            </a:r>
            <a:r>
              <a:rPr dirty="0" sz="2000">
                <a:latin typeface="Microsoft YaHei UI"/>
                <a:cs typeface="Microsoft YaHei UI"/>
              </a:rPr>
              <a:t>、</a:t>
            </a:r>
            <a:r>
              <a:rPr dirty="0" sz="2000" spc="-5">
                <a:latin typeface="Microsoft YaHei UI"/>
                <a:cs typeface="Microsoft YaHei UI"/>
              </a:rPr>
              <a:t>D</a:t>
            </a:r>
            <a:r>
              <a:rPr dirty="0" sz="2000">
                <a:latin typeface="Microsoft YaHei UI"/>
                <a:cs typeface="Microsoft YaHei UI"/>
              </a:rPr>
              <a:t>把敌人包围了之后，必须协商一个统一的时间</a:t>
            </a:r>
            <a:r>
              <a:rPr dirty="0" sz="2000" spc="0">
                <a:latin typeface="Microsoft YaHei UI"/>
                <a:cs typeface="Microsoft YaHei UI"/>
              </a:rPr>
              <a:t>去 </a:t>
            </a:r>
            <a:r>
              <a:rPr dirty="0" sz="2000">
                <a:latin typeface="Microsoft YaHei UI"/>
                <a:cs typeface="Microsoft YaHei UI"/>
              </a:rPr>
              <a:t>发起进攻。这时</a:t>
            </a:r>
            <a:r>
              <a:rPr dirty="0" sz="2000" spc="-5">
                <a:latin typeface="Microsoft YaHei UI"/>
                <a:cs typeface="Microsoft YaHei UI"/>
              </a:rPr>
              <a:t>，A</a:t>
            </a:r>
            <a:r>
              <a:rPr dirty="0" sz="2000">
                <a:latin typeface="Microsoft YaHei UI"/>
                <a:cs typeface="Microsoft YaHei UI"/>
              </a:rPr>
              <a:t>将军派出了</a:t>
            </a:r>
            <a:r>
              <a:rPr dirty="0" sz="2000" spc="-5">
                <a:latin typeface="Microsoft YaHei UI"/>
                <a:cs typeface="Microsoft YaHei UI"/>
              </a:rPr>
              <a:t>3</a:t>
            </a:r>
            <a:r>
              <a:rPr dirty="0" sz="2000">
                <a:latin typeface="Microsoft YaHei UI"/>
                <a:cs typeface="Microsoft YaHei UI"/>
              </a:rPr>
              <a:t>个传令兵，分别告诉</a:t>
            </a:r>
            <a:r>
              <a:rPr dirty="0" sz="2000" spc="-5">
                <a:latin typeface="Microsoft YaHei UI"/>
                <a:cs typeface="Microsoft YaHei UI"/>
              </a:rPr>
              <a:t>B</a:t>
            </a:r>
            <a:r>
              <a:rPr dirty="0" sz="2000">
                <a:latin typeface="Microsoft YaHei UI"/>
                <a:cs typeface="Microsoft YaHei UI"/>
              </a:rPr>
              <a:t>、</a:t>
            </a:r>
            <a:r>
              <a:rPr dirty="0" sz="2000" spc="-5">
                <a:latin typeface="Microsoft YaHei UI"/>
                <a:cs typeface="Microsoft YaHei UI"/>
              </a:rPr>
              <a:t>C</a:t>
            </a:r>
            <a:r>
              <a:rPr dirty="0" sz="2000">
                <a:latin typeface="Microsoft YaHei UI"/>
                <a:cs typeface="Microsoft YaHei UI"/>
              </a:rPr>
              <a:t>、</a:t>
            </a:r>
            <a:r>
              <a:rPr dirty="0" sz="2000" spc="-5">
                <a:latin typeface="Microsoft YaHei UI"/>
                <a:cs typeface="Microsoft YaHei UI"/>
              </a:rPr>
              <a:t>D</a:t>
            </a:r>
            <a:r>
              <a:rPr dirty="0" sz="2000">
                <a:latin typeface="Microsoft YaHei UI"/>
                <a:cs typeface="Microsoft YaHei UI"/>
              </a:rPr>
              <a:t>将军</a:t>
            </a:r>
            <a:r>
              <a:rPr dirty="0" sz="2000" spc="0">
                <a:latin typeface="Microsoft YaHei UI"/>
                <a:cs typeface="Microsoft YaHei UI"/>
              </a:rPr>
              <a:t>，  </a:t>
            </a:r>
            <a:r>
              <a:rPr dirty="0" sz="2000" spc="-5">
                <a:latin typeface="Microsoft YaHei UI"/>
                <a:cs typeface="Microsoft YaHei UI"/>
              </a:rPr>
              <a:t>下午1点准时发起进攻。到了下午1点，</a:t>
            </a:r>
            <a:r>
              <a:rPr dirty="0" sz="2000" spc="-10">
                <a:latin typeface="Microsoft YaHei UI"/>
                <a:cs typeface="Microsoft YaHei UI"/>
              </a:rPr>
              <a:t>A</a:t>
            </a:r>
            <a:r>
              <a:rPr dirty="0" sz="2000" spc="-5">
                <a:latin typeface="Microsoft YaHei UI"/>
                <a:cs typeface="Microsoft YaHei UI"/>
              </a:rPr>
              <a:t>、C、D三个将军发起了进攻</a:t>
            </a:r>
            <a:r>
              <a:rPr dirty="0" sz="2000">
                <a:latin typeface="Microsoft YaHei UI"/>
                <a:cs typeface="Microsoft YaHei UI"/>
              </a:rPr>
              <a:t>， </a:t>
            </a:r>
            <a:r>
              <a:rPr dirty="0" sz="2000" spc="-5">
                <a:latin typeface="Microsoft YaHei UI"/>
                <a:cs typeface="Microsoft YaHei UI"/>
              </a:rPr>
              <a:t>歼灭了敌人，同时他们三个发现B是背叛的。虽然B背叛了，但是对最</a:t>
            </a:r>
            <a:r>
              <a:rPr dirty="0" sz="2000">
                <a:latin typeface="Microsoft YaHei UI"/>
                <a:cs typeface="Microsoft YaHei UI"/>
              </a:rPr>
              <a:t>终 </a:t>
            </a:r>
            <a:r>
              <a:rPr dirty="0" sz="2000">
                <a:latin typeface="Microsoft YaHei UI"/>
                <a:cs typeface="Microsoft YaHei UI"/>
              </a:rPr>
              <a:t>任务没有影响</a:t>
            </a:r>
            <a:r>
              <a:rPr dirty="0" sz="2000" spc="0">
                <a:latin typeface="Microsoft YaHei UI"/>
                <a:cs typeface="Microsoft YaHei UI"/>
              </a:rPr>
              <a:t>。</a:t>
            </a:r>
            <a:endParaRPr sz="20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dirty="0" sz="2000">
                <a:latin typeface="Microsoft YaHei UI"/>
                <a:cs typeface="Microsoft YaHei UI"/>
              </a:rPr>
              <a:t>但如果</a:t>
            </a:r>
            <a:r>
              <a:rPr dirty="0" sz="2000" spc="-10">
                <a:latin typeface="Microsoft YaHei UI"/>
                <a:cs typeface="Microsoft YaHei UI"/>
              </a:rPr>
              <a:t>A</a:t>
            </a:r>
            <a:r>
              <a:rPr dirty="0" sz="2000">
                <a:latin typeface="Microsoft YaHei UI"/>
                <a:cs typeface="Microsoft YaHei UI"/>
              </a:rPr>
              <a:t>是背叛的，会发生什么情况？</a:t>
            </a:r>
            <a:r>
              <a:rPr dirty="0" sz="2000" spc="-10">
                <a:latin typeface="Microsoft YaHei UI"/>
                <a:cs typeface="Microsoft YaHei UI"/>
              </a:rPr>
              <a:t>A</a:t>
            </a:r>
            <a:r>
              <a:rPr dirty="0" sz="2000" spc="-5">
                <a:latin typeface="Microsoft YaHei UI"/>
                <a:cs typeface="Microsoft YaHei UI"/>
              </a:rPr>
              <a:t>派出3个传令兵，分别告诉B、C</a:t>
            </a:r>
            <a:r>
              <a:rPr dirty="0" sz="2000" spc="0">
                <a:latin typeface="Microsoft YaHei UI"/>
                <a:cs typeface="Microsoft YaHei UI"/>
              </a:rPr>
              <a:t>、</a:t>
            </a:r>
            <a:endParaRPr sz="2000">
              <a:latin typeface="Microsoft YaHei UI"/>
              <a:cs typeface="Microsoft YaHei UI"/>
            </a:endParaRPr>
          </a:p>
          <a:p>
            <a:pPr algn="just" marL="12700" marR="398780">
              <a:lnSpc>
                <a:spcPct val="150000"/>
              </a:lnSpc>
            </a:pPr>
            <a:r>
              <a:rPr dirty="0" sz="2000" spc="-5">
                <a:latin typeface="Microsoft YaHei UI"/>
                <a:cs typeface="Microsoft YaHei UI"/>
              </a:rPr>
              <a:t>D将军在下午1点、2点、3点发起进攻。于是，到了下午1点，B将军</a:t>
            </a:r>
            <a:r>
              <a:rPr dirty="0" sz="2000">
                <a:latin typeface="Microsoft YaHei UI"/>
                <a:cs typeface="Microsoft YaHei UI"/>
              </a:rPr>
              <a:t>去 </a:t>
            </a:r>
            <a:r>
              <a:rPr dirty="0" sz="2000">
                <a:latin typeface="Microsoft YaHei UI"/>
                <a:cs typeface="Microsoft YaHei UI"/>
              </a:rPr>
              <a:t>攻击敌人，由于寡不敌众，全军覆没</a:t>
            </a:r>
            <a:r>
              <a:rPr dirty="0" sz="2000" spc="-5">
                <a:latin typeface="Microsoft YaHei UI"/>
                <a:cs typeface="Microsoft YaHei UI"/>
              </a:rPr>
              <a:t>；2</a:t>
            </a:r>
            <a:r>
              <a:rPr dirty="0" sz="2000">
                <a:latin typeface="Microsoft YaHei UI"/>
                <a:cs typeface="Microsoft YaHei UI"/>
              </a:rPr>
              <a:t>点</a:t>
            </a:r>
            <a:r>
              <a:rPr dirty="0" sz="2000" spc="-5">
                <a:latin typeface="Microsoft YaHei UI"/>
                <a:cs typeface="Microsoft YaHei UI"/>
              </a:rPr>
              <a:t>，C</a:t>
            </a:r>
            <a:r>
              <a:rPr dirty="0" sz="2000">
                <a:latin typeface="Microsoft YaHei UI"/>
                <a:cs typeface="Microsoft YaHei UI"/>
              </a:rPr>
              <a:t>将军全军覆没</a:t>
            </a:r>
            <a:r>
              <a:rPr dirty="0" sz="2000" spc="-5">
                <a:latin typeface="Microsoft YaHei UI"/>
                <a:cs typeface="Microsoft YaHei UI"/>
              </a:rPr>
              <a:t>；3</a:t>
            </a:r>
            <a:r>
              <a:rPr dirty="0" sz="2000">
                <a:latin typeface="Microsoft YaHei UI"/>
                <a:cs typeface="Microsoft YaHei UI"/>
              </a:rPr>
              <a:t>点，D  将军全军覆没</a:t>
            </a:r>
            <a:r>
              <a:rPr dirty="0" sz="2000" spc="0">
                <a:latin typeface="Microsoft YaHei UI"/>
                <a:cs typeface="Microsoft YaHei UI"/>
              </a:rPr>
              <a:t>。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42975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762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92695" y="6237732"/>
            <a:ext cx="1440179" cy="420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150177"/>
            <a:ext cx="50819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/>
              <a:t>PBFT算</a:t>
            </a:r>
            <a:r>
              <a:rPr dirty="0" sz="3800"/>
              <a:t>法</a:t>
            </a:r>
            <a:r>
              <a:rPr dirty="0" sz="3800" spc="-30"/>
              <a:t> </a:t>
            </a:r>
            <a:r>
              <a:rPr dirty="0" sz="3800"/>
              <a:t>–</a:t>
            </a:r>
            <a:r>
              <a:rPr dirty="0" sz="3800" spc="-30"/>
              <a:t> </a:t>
            </a:r>
            <a:r>
              <a:rPr dirty="0" sz="3800" spc="-5"/>
              <a:t>拜占庭问</a:t>
            </a:r>
            <a:r>
              <a:rPr dirty="0" sz="3800"/>
              <a:t>题</a:t>
            </a:r>
            <a:endParaRPr sz="3800"/>
          </a:p>
        </p:txBody>
      </p:sp>
      <p:sp>
        <p:nvSpPr>
          <p:cNvPr id="10" name="object 10"/>
          <p:cNvSpPr/>
          <p:nvPr/>
        </p:nvSpPr>
        <p:spPr>
          <a:xfrm>
            <a:off x="1115567" y="1126236"/>
            <a:ext cx="6480048" cy="4981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42975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762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92695" y="6237732"/>
            <a:ext cx="1440179" cy="420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150177"/>
            <a:ext cx="50819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/>
              <a:t>PBFT算</a:t>
            </a:r>
            <a:r>
              <a:rPr dirty="0" sz="3800"/>
              <a:t>法</a:t>
            </a:r>
            <a:r>
              <a:rPr dirty="0" sz="3800" spc="-30"/>
              <a:t> </a:t>
            </a:r>
            <a:r>
              <a:rPr dirty="0" sz="3800"/>
              <a:t>–</a:t>
            </a:r>
            <a:r>
              <a:rPr dirty="0" sz="3800" spc="-30"/>
              <a:t> </a:t>
            </a:r>
            <a:r>
              <a:rPr dirty="0" sz="3800" spc="-5"/>
              <a:t>拜占庭问</a:t>
            </a:r>
            <a:r>
              <a:rPr dirty="0" sz="3800"/>
              <a:t>题</a:t>
            </a:r>
            <a:endParaRPr sz="3800"/>
          </a:p>
        </p:txBody>
      </p:sp>
      <p:sp>
        <p:nvSpPr>
          <p:cNvPr id="10" name="object 10"/>
          <p:cNvSpPr/>
          <p:nvPr/>
        </p:nvSpPr>
        <p:spPr>
          <a:xfrm>
            <a:off x="10667" y="1520952"/>
            <a:ext cx="9092184" cy="3816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0177"/>
            <a:ext cx="50819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/>
              <a:t>PBFT算</a:t>
            </a:r>
            <a:r>
              <a:rPr dirty="0" sz="3800"/>
              <a:t>法</a:t>
            </a:r>
            <a:r>
              <a:rPr dirty="0" sz="3800" spc="-30"/>
              <a:t> </a:t>
            </a:r>
            <a:r>
              <a:rPr dirty="0" sz="3800"/>
              <a:t>–</a:t>
            </a:r>
            <a:r>
              <a:rPr dirty="0" sz="3800" spc="-30"/>
              <a:t> </a:t>
            </a:r>
            <a:r>
              <a:rPr dirty="0" sz="3800" spc="-5"/>
              <a:t>拜占庭问</a:t>
            </a:r>
            <a:r>
              <a:rPr dirty="0" sz="3800"/>
              <a:t>题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827" y="1287462"/>
            <a:ext cx="6781165" cy="2158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latin typeface="Microsoft YaHei UI"/>
                <a:cs typeface="Microsoft YaHei UI"/>
              </a:rPr>
              <a:t>PBFT</a:t>
            </a:r>
            <a:r>
              <a:rPr dirty="0" sz="2800" spc="-5">
                <a:latin typeface="Microsoft YaHei UI"/>
                <a:cs typeface="Microsoft YaHei UI"/>
              </a:rPr>
              <a:t>算法的核心理论是n&gt;=3f+1</a:t>
            </a:r>
            <a:endParaRPr sz="2800">
              <a:latin typeface="Microsoft YaHei UI"/>
              <a:cs typeface="Microsoft YaHei UI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5">
                <a:latin typeface="Microsoft YaHei UI"/>
                <a:cs typeface="Microsoft YaHei UI"/>
              </a:rPr>
              <a:t>n是系统中的总节点数，f是允许出现故障的 </a:t>
            </a:r>
            <a:r>
              <a:rPr dirty="0" sz="2800">
                <a:latin typeface="Microsoft YaHei UI"/>
                <a:cs typeface="Microsoft YaHei UI"/>
              </a:rPr>
              <a:t>节点数。换句话说，如果这个系统允许出</a:t>
            </a:r>
            <a:r>
              <a:rPr dirty="0" sz="2800" spc="-5">
                <a:latin typeface="Microsoft YaHei UI"/>
                <a:cs typeface="Microsoft YaHei UI"/>
              </a:rPr>
              <a:t>现</a:t>
            </a:r>
            <a:endParaRPr sz="2800">
              <a:latin typeface="Microsoft YaHei UI"/>
              <a:cs typeface="Microsoft YaHei UI"/>
            </a:endParaRPr>
          </a:p>
          <a:p>
            <a:pPr marL="12700" marR="18415">
              <a:lnSpc>
                <a:spcPct val="100000"/>
              </a:lnSpc>
            </a:pPr>
            <a:r>
              <a:rPr dirty="0" sz="2800" spc="-5">
                <a:latin typeface="Microsoft YaHei UI"/>
                <a:cs typeface="Microsoft YaHei UI"/>
              </a:rPr>
              <a:t>f</a:t>
            </a:r>
            <a:r>
              <a:rPr dirty="0" sz="2800">
                <a:latin typeface="Microsoft YaHei UI"/>
                <a:cs typeface="Microsoft YaHei UI"/>
              </a:rPr>
              <a:t>个故障，那么这个系统必须包括</a:t>
            </a:r>
            <a:r>
              <a:rPr dirty="0" sz="2800" spc="-5">
                <a:latin typeface="Microsoft YaHei UI"/>
                <a:cs typeface="Microsoft YaHei UI"/>
              </a:rPr>
              <a:t>n</a:t>
            </a:r>
            <a:r>
              <a:rPr dirty="0" sz="2800">
                <a:latin typeface="Microsoft YaHei UI"/>
                <a:cs typeface="Microsoft YaHei UI"/>
              </a:rPr>
              <a:t>个节点</a:t>
            </a:r>
            <a:r>
              <a:rPr dirty="0" sz="2800" spc="-5">
                <a:latin typeface="Microsoft YaHei UI"/>
                <a:cs typeface="Microsoft YaHei UI"/>
              </a:rPr>
              <a:t>， </a:t>
            </a:r>
            <a:r>
              <a:rPr dirty="0" sz="2800" spc="-5">
                <a:latin typeface="Microsoft YaHei UI"/>
                <a:cs typeface="Microsoft YaHei UI"/>
              </a:rPr>
              <a:t>才能解决故障。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0177"/>
            <a:ext cx="50819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/>
              <a:t>PBFT算</a:t>
            </a:r>
            <a:r>
              <a:rPr dirty="0" sz="3800"/>
              <a:t>法</a:t>
            </a:r>
            <a:r>
              <a:rPr dirty="0" sz="3800" spc="-30"/>
              <a:t> </a:t>
            </a:r>
            <a:r>
              <a:rPr dirty="0" sz="3800"/>
              <a:t>–</a:t>
            </a:r>
            <a:r>
              <a:rPr dirty="0" sz="3800" spc="-30"/>
              <a:t> </a:t>
            </a:r>
            <a:r>
              <a:rPr dirty="0" sz="3800" spc="-5"/>
              <a:t>拜占庭问</a:t>
            </a:r>
            <a:r>
              <a:rPr dirty="0" sz="3800"/>
              <a:t>题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927" y="1360487"/>
            <a:ext cx="7369175" cy="301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7145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Microsoft YaHei UI"/>
                <a:cs typeface="Microsoft YaHei UI"/>
              </a:rPr>
              <a:t>假设总数N个节点,</a:t>
            </a:r>
            <a:r>
              <a:rPr dirty="0" sz="2800">
                <a:latin typeface="Microsoft YaHei UI"/>
                <a:cs typeface="Microsoft YaHei UI"/>
              </a:rPr>
              <a:t> </a:t>
            </a:r>
            <a:r>
              <a:rPr dirty="0" sz="2800" spc="-5">
                <a:latin typeface="Microsoft YaHei UI"/>
                <a:cs typeface="Microsoft YaHei UI"/>
              </a:rPr>
              <a:t>f个fault节点,</a:t>
            </a:r>
            <a:r>
              <a:rPr dirty="0" sz="2800">
                <a:latin typeface="Microsoft YaHei UI"/>
                <a:cs typeface="Microsoft YaHei UI"/>
              </a:rPr>
              <a:t> </a:t>
            </a:r>
            <a:r>
              <a:rPr dirty="0" sz="2800" spc="-5">
                <a:latin typeface="Microsoft YaHei UI"/>
                <a:cs typeface="Microsoft YaHei UI"/>
              </a:rPr>
              <a:t>那么必须接收 到N-f个消息应答,</a:t>
            </a:r>
            <a:r>
              <a:rPr dirty="0" sz="2800" spc="5">
                <a:latin typeface="Microsoft YaHei UI"/>
                <a:cs typeface="Microsoft YaHei UI"/>
              </a:rPr>
              <a:t> </a:t>
            </a:r>
            <a:r>
              <a:rPr dirty="0" sz="2800" spc="-5">
                <a:latin typeface="Microsoft YaHei UI"/>
                <a:cs typeface="Microsoft YaHei UI"/>
              </a:rPr>
              <a:t>就能够判断出结果(因为fault  节点可能不发送应答).</a:t>
            </a:r>
            <a:endParaRPr sz="28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Microsoft YaHei UI"/>
                <a:cs typeface="Microsoft YaHei UI"/>
              </a:rPr>
              <a:t>N-f个应答中有f个可能是假的(fault节点发出的</a:t>
            </a:r>
            <a:endParaRPr sz="2800">
              <a:latin typeface="Microsoft YaHei UI"/>
              <a:cs typeface="Microsoft YaHei UI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 spc="-5">
                <a:latin typeface="Microsoft YaHei UI"/>
                <a:cs typeface="Microsoft YaHei UI"/>
              </a:rPr>
              <a:t>),</a:t>
            </a:r>
            <a:r>
              <a:rPr dirty="0" sz="2800" spc="0">
                <a:latin typeface="Microsoft YaHei UI"/>
                <a:cs typeface="Microsoft YaHei UI"/>
              </a:rPr>
              <a:t> </a:t>
            </a:r>
            <a:r>
              <a:rPr dirty="0" sz="2800" spc="-5">
                <a:latin typeface="Microsoft YaHei UI"/>
                <a:cs typeface="Microsoft YaHei UI"/>
              </a:rPr>
              <a:t>那么真实的是</a:t>
            </a:r>
            <a:r>
              <a:rPr dirty="0" sz="2800" spc="-65">
                <a:latin typeface="Microsoft YaHei UI"/>
                <a:cs typeface="Microsoft YaHei UI"/>
              </a:rPr>
              <a:t>N-f-f,</a:t>
            </a:r>
            <a:r>
              <a:rPr dirty="0" sz="2800" spc="0">
                <a:latin typeface="Microsoft YaHei UI"/>
                <a:cs typeface="Microsoft YaHei UI"/>
              </a:rPr>
              <a:t> </a:t>
            </a:r>
            <a:r>
              <a:rPr dirty="0" sz="2800" spc="-5">
                <a:latin typeface="Microsoft YaHei UI"/>
                <a:cs typeface="Microsoft YaHei UI"/>
              </a:rPr>
              <a:t>要求真实的应答大于假的 应答, 即</a:t>
            </a:r>
            <a:r>
              <a:rPr dirty="0" sz="2800" spc="-35">
                <a:latin typeface="Microsoft YaHei UI"/>
                <a:cs typeface="Microsoft YaHei UI"/>
              </a:rPr>
              <a:t>N-f-f</a:t>
            </a:r>
            <a:r>
              <a:rPr dirty="0" sz="2800" spc="-5">
                <a:latin typeface="Microsoft YaHei UI"/>
                <a:cs typeface="Microsoft YaHei UI"/>
              </a:rPr>
              <a:t> &gt; f ==&gt; N &gt; </a:t>
            </a:r>
            <a:r>
              <a:rPr dirty="0" sz="2800" spc="-70">
                <a:latin typeface="Microsoft YaHei UI"/>
                <a:cs typeface="Microsoft YaHei UI"/>
              </a:rPr>
              <a:t>3f.</a:t>
            </a:r>
            <a:endParaRPr sz="2800">
              <a:latin typeface="Microsoft YaHei UI"/>
              <a:cs typeface="Microsoft YaHei UI"/>
            </a:endParaRPr>
          </a:p>
          <a:p>
            <a:pPr algn="just" marL="12700">
              <a:lnSpc>
                <a:spcPct val="100000"/>
              </a:lnSpc>
            </a:pPr>
            <a:r>
              <a:rPr dirty="0" sz="2800" spc="-5">
                <a:latin typeface="Microsoft YaHei UI"/>
                <a:cs typeface="Microsoft YaHei UI"/>
              </a:rPr>
              <a:t>所以: N_min = 3f + 1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622" y="2787649"/>
            <a:ext cx="7203440" cy="867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Microsoft YaHei UI"/>
                <a:cs typeface="Microsoft YaHei UI"/>
              </a:rPr>
              <a:t>Hyperledger</a:t>
            </a:r>
            <a:r>
              <a:rPr dirty="0" sz="3200" spc="-20">
                <a:latin typeface="Microsoft YaHei UI"/>
                <a:cs typeface="Microsoft YaHei UI"/>
              </a:rPr>
              <a:t> </a:t>
            </a:r>
            <a:r>
              <a:rPr dirty="0" sz="3200">
                <a:latin typeface="Microsoft YaHei UI"/>
                <a:cs typeface="Microsoft YaHei UI"/>
              </a:rPr>
              <a:t>实战（一</a:t>
            </a:r>
            <a:r>
              <a:rPr dirty="0" sz="3200" spc="0">
                <a:latin typeface="Microsoft YaHei UI"/>
                <a:cs typeface="Microsoft YaHei UI"/>
              </a:rPr>
              <a:t>）</a:t>
            </a:r>
            <a:endParaRPr sz="3200">
              <a:latin typeface="Microsoft YaHei UI"/>
              <a:cs typeface="Microsoft YaHei UI"/>
            </a:endParaRPr>
          </a:p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dirty="0" sz="1400" spc="-5">
                <a:latin typeface="Microsoft YaHei UI"/>
                <a:cs typeface="Microsoft YaHei UI"/>
              </a:rPr>
              <a:t>https://github.com/shanlusun/blockchain/tree/master/hyperledger-fabric/setup_dev</a:t>
            </a:r>
            <a:endParaRPr sz="14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50177"/>
            <a:ext cx="186690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/>
              <a:t>下一课</a:t>
            </a:r>
            <a:r>
              <a:rPr dirty="0" sz="3800"/>
              <a:t>…</a:t>
            </a:r>
            <a:endParaRPr sz="3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211137"/>
            <a:ext cx="1040765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latin typeface="SimSun"/>
                <a:cs typeface="SimSun"/>
              </a:rPr>
              <a:t>疑</a:t>
            </a:r>
            <a:r>
              <a:rPr dirty="0" sz="4000" spc="-5">
                <a:latin typeface="SimSun"/>
                <a:cs typeface="SimSun"/>
              </a:rPr>
              <a:t>问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276" y="1685544"/>
            <a:ext cx="7487411" cy="1261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589" y="1412497"/>
            <a:ext cx="6492875" cy="166497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415"/>
              </a:spcBef>
            </a:pPr>
            <a:r>
              <a:rPr dirty="0" sz="2800" spc="-5">
                <a:solidFill>
                  <a:srgbClr val="00AFEF"/>
                </a:solidFill>
                <a:latin typeface="Microsoft YaHei"/>
                <a:cs typeface="Microsoft YaHei"/>
              </a:rPr>
              <a:t>小象学院：互联网新技术在线教育领航者</a:t>
            </a:r>
            <a:endParaRPr sz="2800">
              <a:latin typeface="Microsoft YaHei"/>
              <a:cs typeface="Microsoft YaHei"/>
            </a:endParaRPr>
          </a:p>
          <a:p>
            <a:pPr marL="298450" indent="-285750">
              <a:lnSpc>
                <a:spcPct val="100000"/>
              </a:lnSpc>
              <a:spcBef>
                <a:spcPts val="1135"/>
              </a:spcBef>
              <a:buFont typeface="Verdana"/>
              <a:buChar char="–"/>
              <a:tabLst>
                <a:tab pos="298450" algn="l"/>
              </a:tabLst>
            </a:pPr>
            <a:r>
              <a:rPr dirty="0" sz="2400">
                <a:latin typeface="SimSun"/>
                <a:cs typeface="SimSun"/>
              </a:rPr>
              <a:t>微信公众号：小象</a:t>
            </a:r>
            <a:endParaRPr sz="2400">
              <a:latin typeface="SimSun"/>
              <a:cs typeface="SimSun"/>
            </a:endParaRPr>
          </a:p>
          <a:p>
            <a:pPr marL="298450" indent="-285750">
              <a:lnSpc>
                <a:spcPct val="100000"/>
              </a:lnSpc>
              <a:spcBef>
                <a:spcPts val="1335"/>
              </a:spcBef>
              <a:buFont typeface="Verdana"/>
              <a:buChar char="–"/>
              <a:tabLst>
                <a:tab pos="298450" algn="l"/>
              </a:tabLst>
            </a:pPr>
            <a:r>
              <a:rPr dirty="0" sz="2400">
                <a:latin typeface="SimSun"/>
                <a:cs typeface="SimSun"/>
              </a:rPr>
              <a:t>新浪微博</a:t>
            </a:r>
            <a:r>
              <a:rPr dirty="0" sz="2400" spc="-5">
                <a:latin typeface="SimSun"/>
                <a:cs typeface="SimSun"/>
              </a:rPr>
              <a:t>：</a:t>
            </a:r>
            <a:r>
              <a:rPr dirty="0" sz="2400" spc="-5">
                <a:latin typeface="Verdana"/>
                <a:cs typeface="Verdana"/>
              </a:rPr>
              <a:t>ChinaHadoop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7532" y="3717035"/>
            <a:ext cx="7528559" cy="230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052" y="198437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SimSun"/>
                <a:cs typeface="SimSun"/>
              </a:rPr>
              <a:t>联系我</a:t>
            </a:r>
            <a:r>
              <a:rPr dirty="0" spc="0">
                <a:latin typeface="SimSun"/>
                <a:cs typeface="SimSun"/>
              </a:rPr>
              <a:t>们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42975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762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92695" y="6237732"/>
            <a:ext cx="1440179" cy="420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19480" marR="5080" indent="-506730">
              <a:lnSpc>
                <a:spcPct val="150000"/>
              </a:lnSpc>
              <a:spcBef>
                <a:spcPts val="95"/>
              </a:spcBef>
            </a:pPr>
            <a:r>
              <a:rPr dirty="0"/>
              <a:t>区块链的企业级解决方</a:t>
            </a:r>
            <a:r>
              <a:rPr dirty="0"/>
              <a:t>案  </a:t>
            </a:r>
            <a:r>
              <a:rPr dirty="0" spc="-25"/>
              <a:t>Hyperleder-Fabric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50177"/>
            <a:ext cx="147383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>
                <a:latin typeface="Microsoft YaHei UI"/>
                <a:cs typeface="Microsoft YaHei UI"/>
              </a:rPr>
              <a:t>第五</a:t>
            </a:r>
            <a:r>
              <a:rPr dirty="0" sz="3800">
                <a:latin typeface="Microsoft YaHei UI"/>
                <a:cs typeface="Microsoft YaHei UI"/>
              </a:rPr>
              <a:t>课</a:t>
            </a:r>
            <a:endParaRPr sz="3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927" y="1179703"/>
            <a:ext cx="5363845" cy="2585720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78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Hyperledger概览</a:t>
            </a:r>
            <a:endParaRPr sz="2800">
              <a:latin typeface="Microsoft YaHei UI"/>
              <a:cs typeface="Microsoft YaHei UI"/>
            </a:endParaRPr>
          </a:p>
          <a:p>
            <a:pPr marL="298450" indent="-28575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Hyperledger构架（v1.0.X）</a:t>
            </a:r>
            <a:endParaRPr sz="2800">
              <a:latin typeface="Microsoft YaHei UI"/>
              <a:cs typeface="Microsoft YaHei UI"/>
            </a:endParaRPr>
          </a:p>
          <a:p>
            <a:pPr marL="298450" indent="-28575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Hyperledger </a:t>
            </a:r>
            <a:r>
              <a:rPr dirty="0" sz="2800" spc="-30">
                <a:latin typeface="Microsoft YaHei UI"/>
                <a:cs typeface="Microsoft YaHei UI"/>
              </a:rPr>
              <a:t>Transaction</a:t>
            </a:r>
            <a:r>
              <a:rPr dirty="0" sz="2800" spc="-10">
                <a:latin typeface="Microsoft YaHei UI"/>
                <a:cs typeface="Microsoft YaHei UI"/>
              </a:rPr>
              <a:t> </a:t>
            </a:r>
            <a:r>
              <a:rPr dirty="0" sz="2800" spc="-5">
                <a:latin typeface="Microsoft YaHei UI"/>
                <a:cs typeface="Microsoft YaHei UI"/>
              </a:rPr>
              <a:t>Flow</a:t>
            </a:r>
            <a:endParaRPr sz="2800">
              <a:latin typeface="Microsoft YaHei UI"/>
              <a:cs typeface="Microsoft YaHei UI"/>
            </a:endParaRPr>
          </a:p>
          <a:p>
            <a:pPr marL="298450" indent="-28575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800">
                <a:latin typeface="Microsoft YaHei UI"/>
                <a:cs typeface="Microsoft YaHei UI"/>
              </a:rPr>
              <a:t>PBFT</a:t>
            </a:r>
            <a:r>
              <a:rPr dirty="0" sz="2800" spc="-5">
                <a:latin typeface="Microsoft YaHei UI"/>
                <a:cs typeface="Microsoft YaHei UI"/>
              </a:rPr>
              <a:t>算法介绍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50177"/>
            <a:ext cx="99123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/>
              <a:t>内</a:t>
            </a:r>
            <a:r>
              <a:rPr dirty="0" sz="3800"/>
              <a:t>容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927" y="1179703"/>
            <a:ext cx="7569834" cy="4505960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2800" spc="-5" b="1">
                <a:latin typeface="Microsoft YaHei UI"/>
                <a:cs typeface="Microsoft YaHei UI"/>
              </a:rPr>
              <a:t>时间</a:t>
            </a:r>
            <a:r>
              <a:rPr dirty="0" sz="2800" spc="-5">
                <a:latin typeface="Microsoft YaHei UI"/>
                <a:cs typeface="Microsoft YaHei UI"/>
              </a:rPr>
              <a:t>：2015 年</a:t>
            </a:r>
            <a:r>
              <a:rPr dirty="0" sz="2800">
                <a:latin typeface="Microsoft YaHei UI"/>
                <a:cs typeface="Microsoft YaHei UI"/>
              </a:rPr>
              <a:t> </a:t>
            </a:r>
            <a:r>
              <a:rPr dirty="0" sz="2800" spc="-5">
                <a:latin typeface="Microsoft YaHei UI"/>
                <a:cs typeface="Microsoft YaHei UI"/>
              </a:rPr>
              <a:t>12 月，Linux 基金会牵头，联合</a:t>
            </a:r>
            <a:endParaRPr sz="28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800" spc="-5">
                <a:latin typeface="Microsoft YaHei UI"/>
                <a:cs typeface="Microsoft YaHei UI"/>
              </a:rPr>
              <a:t>30 家初始成员（包括</a:t>
            </a:r>
            <a:r>
              <a:rPr dirty="0" sz="2800">
                <a:latin typeface="Microsoft YaHei UI"/>
                <a:cs typeface="Microsoft YaHei UI"/>
              </a:rPr>
              <a:t> </a:t>
            </a:r>
            <a:r>
              <a:rPr dirty="0" sz="2800" spc="-5">
                <a:latin typeface="Microsoft YaHei UI"/>
                <a:cs typeface="Microsoft YaHei UI"/>
              </a:rPr>
              <a:t>IBM）共同宣告了</a:t>
            </a:r>
            <a:endParaRPr sz="28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800" spc="-5">
                <a:latin typeface="Microsoft YaHei UI"/>
                <a:cs typeface="Microsoft YaHei UI"/>
              </a:rPr>
              <a:t>Hyperledger 项目的成立。</a:t>
            </a:r>
            <a:endParaRPr sz="2800">
              <a:latin typeface="Microsoft YaHei UI"/>
              <a:cs typeface="Microsoft YaHei UI"/>
            </a:endParaRPr>
          </a:p>
          <a:p>
            <a:pPr algn="just" marL="12700" marR="83185">
              <a:lnSpc>
                <a:spcPct val="150000"/>
              </a:lnSpc>
            </a:pPr>
            <a:r>
              <a:rPr dirty="0" sz="2800" spc="-5" b="1">
                <a:latin typeface="Microsoft YaHei UI"/>
                <a:cs typeface="Microsoft YaHei UI"/>
              </a:rPr>
              <a:t>愿景</a:t>
            </a:r>
            <a:r>
              <a:rPr dirty="0" sz="2800" spc="-5">
                <a:latin typeface="Microsoft YaHei UI"/>
                <a:cs typeface="Microsoft YaHei UI"/>
              </a:rPr>
              <a:t>：该项目试图打造一个透明、公开、去中心 </a:t>
            </a:r>
            <a:r>
              <a:rPr dirty="0" sz="2800" spc="-5">
                <a:latin typeface="Microsoft YaHei UI"/>
                <a:cs typeface="Microsoft YaHei UI"/>
              </a:rPr>
              <a:t>化的超级账本项目，作为区块链技术的开源规范 </a:t>
            </a:r>
            <a:r>
              <a:rPr dirty="0" sz="2800" spc="-5">
                <a:latin typeface="Microsoft YaHei UI"/>
                <a:cs typeface="Microsoft YaHei UI"/>
              </a:rPr>
              <a:t>和标准，让更多的应用能更容易的建立在区块链 </a:t>
            </a:r>
            <a:r>
              <a:rPr dirty="0" sz="2800" spc="-5">
                <a:latin typeface="Microsoft YaHei UI"/>
                <a:cs typeface="Microsoft YaHei UI"/>
              </a:rPr>
              <a:t>技术之上。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50177"/>
            <a:ext cx="3862704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/>
              <a:t>Hyperledger概</a:t>
            </a:r>
            <a:r>
              <a:rPr dirty="0" sz="3800"/>
              <a:t>览</a:t>
            </a:r>
            <a:endParaRPr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927" y="1179703"/>
            <a:ext cx="8030209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如果说以</a:t>
            </a:r>
            <a:r>
              <a:rPr dirty="0" sz="2800" spc="-5" b="1">
                <a:latin typeface="Microsoft YaHei UI"/>
                <a:cs typeface="Microsoft YaHei UI"/>
              </a:rPr>
              <a:t>比特币</a:t>
            </a:r>
            <a:r>
              <a:rPr dirty="0" sz="2800" spc="-5">
                <a:latin typeface="Microsoft YaHei UI"/>
                <a:cs typeface="Microsoft YaHei UI"/>
              </a:rPr>
              <a:t>为代表的货币区块链技术为</a:t>
            </a:r>
            <a:r>
              <a:rPr dirty="0" sz="2800">
                <a:latin typeface="Microsoft YaHei UI"/>
                <a:cs typeface="Microsoft YaHei UI"/>
              </a:rPr>
              <a:t> </a:t>
            </a:r>
            <a:r>
              <a:rPr dirty="0" sz="2800" spc="-5">
                <a:latin typeface="Microsoft YaHei UI"/>
                <a:cs typeface="Microsoft YaHei UI"/>
              </a:rPr>
              <a:t>1.0，  </a:t>
            </a:r>
            <a:r>
              <a:rPr dirty="0" sz="2800" spc="-5" b="1">
                <a:latin typeface="Microsoft YaHei UI"/>
                <a:cs typeface="Microsoft YaHei UI"/>
              </a:rPr>
              <a:t>以太坊</a:t>
            </a:r>
            <a:r>
              <a:rPr dirty="0" sz="2800" spc="-5">
                <a:latin typeface="Microsoft YaHei UI"/>
                <a:cs typeface="Microsoft YaHei UI"/>
              </a:rPr>
              <a:t>为代表的合同区块链技术为</a:t>
            </a:r>
            <a:r>
              <a:rPr dirty="0" sz="2800">
                <a:latin typeface="Microsoft YaHei UI"/>
                <a:cs typeface="Microsoft YaHei UI"/>
              </a:rPr>
              <a:t> </a:t>
            </a:r>
            <a:r>
              <a:rPr dirty="0" sz="2800" spc="-5">
                <a:latin typeface="Microsoft YaHei UI"/>
                <a:cs typeface="Microsoft YaHei UI"/>
              </a:rPr>
              <a:t>2.0，那么实 现了完备的</a:t>
            </a:r>
            <a:r>
              <a:rPr dirty="0" sz="2800" spc="-5" b="1">
                <a:latin typeface="Microsoft YaHei UI"/>
                <a:cs typeface="Microsoft YaHei UI"/>
              </a:rPr>
              <a:t>权限控制</a:t>
            </a:r>
            <a:r>
              <a:rPr dirty="0" sz="2800" spc="-5">
                <a:latin typeface="Microsoft YaHei UI"/>
                <a:cs typeface="Microsoft YaHei UI"/>
              </a:rPr>
              <a:t>和</a:t>
            </a:r>
            <a:r>
              <a:rPr dirty="0" sz="2800" spc="-5" b="1">
                <a:latin typeface="Microsoft YaHei UI"/>
                <a:cs typeface="Microsoft YaHei UI"/>
              </a:rPr>
              <a:t>安全保障</a:t>
            </a:r>
            <a:r>
              <a:rPr dirty="0" sz="2800" spc="-5">
                <a:latin typeface="Microsoft YaHei UI"/>
                <a:cs typeface="Microsoft YaHei UI"/>
              </a:rPr>
              <a:t>的</a:t>
            </a:r>
            <a:r>
              <a:rPr dirty="0" sz="2800">
                <a:latin typeface="Microsoft YaHei UI"/>
                <a:cs typeface="Microsoft YaHei UI"/>
              </a:rPr>
              <a:t> </a:t>
            </a:r>
            <a:r>
              <a:rPr dirty="0" sz="2800" spc="-5">
                <a:latin typeface="Microsoft YaHei UI"/>
                <a:cs typeface="Microsoft YaHei UI"/>
              </a:rPr>
              <a:t>Hyperledger  项目毫无疑问代表着</a:t>
            </a:r>
            <a:r>
              <a:rPr dirty="0" sz="2800">
                <a:latin typeface="Microsoft YaHei UI"/>
                <a:cs typeface="Microsoft YaHei UI"/>
              </a:rPr>
              <a:t> </a:t>
            </a:r>
            <a:r>
              <a:rPr dirty="0" sz="2800" spc="-5">
                <a:latin typeface="Microsoft YaHei UI"/>
                <a:cs typeface="Microsoft YaHei UI"/>
              </a:rPr>
              <a:t>3.0 时代的到来。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50177"/>
            <a:ext cx="3862704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/>
              <a:t>Hyperledger概</a:t>
            </a:r>
            <a:r>
              <a:rPr dirty="0" sz="3800"/>
              <a:t>览</a:t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792"/>
            <a:ext cx="406463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Hyperledger构架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100"/>
              </a:spcBef>
            </a:pPr>
            <a:r>
              <a:rPr dirty="0"/>
              <a:t>目前，超级账本</a:t>
            </a:r>
            <a:r>
              <a:rPr dirty="0" spc="-20"/>
              <a:t>Fabric</a:t>
            </a:r>
            <a:r>
              <a:rPr dirty="0"/>
              <a:t>架构上核心特性主要包括：</a:t>
            </a:r>
          </a:p>
          <a:p>
            <a:pPr marL="433705" marR="236854" indent="-285750">
              <a:lnSpc>
                <a:spcPct val="100000"/>
              </a:lnSpc>
              <a:spcBef>
                <a:spcPts val="2400"/>
              </a:spcBef>
            </a:pPr>
            <a:r>
              <a:rPr dirty="0" spc="1250">
                <a:latin typeface="Arial"/>
                <a:cs typeface="Arial"/>
              </a:rPr>
              <a:t>l</a:t>
            </a:r>
            <a:r>
              <a:rPr dirty="0" spc="-270">
                <a:latin typeface="Arial"/>
                <a:cs typeface="Arial"/>
              </a:rPr>
              <a:t> </a:t>
            </a:r>
            <a:r>
              <a:rPr dirty="0"/>
              <a:t>解耦交易处理节点的逻辑角色为背书节点</a:t>
            </a:r>
            <a:r>
              <a:rPr dirty="0" spc="-5"/>
              <a:t>（Endorser）</a:t>
            </a:r>
            <a:r>
              <a:rPr dirty="0"/>
              <a:t>、 确认节点</a:t>
            </a:r>
            <a:r>
              <a:rPr dirty="0" spc="-5"/>
              <a:t>（Committer），</a:t>
            </a:r>
            <a:r>
              <a:rPr dirty="0"/>
              <a:t>可以根据负载进行灵活部署；</a:t>
            </a:r>
          </a:p>
          <a:p>
            <a:pPr marL="433705" marR="157480" indent="-285750">
              <a:lnSpc>
                <a:spcPct val="100000"/>
              </a:lnSpc>
            </a:pPr>
            <a:r>
              <a:rPr dirty="0" spc="1250">
                <a:latin typeface="Arial"/>
                <a:cs typeface="Arial"/>
              </a:rPr>
              <a:t>l</a:t>
            </a:r>
            <a:r>
              <a:rPr dirty="0" spc="-245">
                <a:latin typeface="Arial"/>
                <a:cs typeface="Arial"/>
              </a:rPr>
              <a:t> </a:t>
            </a:r>
            <a:r>
              <a:rPr dirty="0"/>
              <a:t>加强了身份证书管理服务，作为单独的</a:t>
            </a:r>
            <a:r>
              <a:rPr dirty="0" spc="-20"/>
              <a:t>Fabric</a:t>
            </a:r>
            <a:r>
              <a:rPr dirty="0" spc="-50"/>
              <a:t> </a:t>
            </a:r>
            <a:r>
              <a:rPr dirty="0" spc="-5"/>
              <a:t>CA</a:t>
            </a:r>
            <a:r>
              <a:rPr dirty="0"/>
              <a:t>项目，提 供更多功能；</a:t>
            </a:r>
          </a:p>
          <a:p>
            <a:pPr marL="433705" marR="5080" indent="-285750">
              <a:lnSpc>
                <a:spcPct val="100000"/>
              </a:lnSpc>
            </a:pPr>
            <a:r>
              <a:rPr dirty="0" spc="1250">
                <a:latin typeface="Arial"/>
                <a:cs typeface="Arial"/>
              </a:rPr>
              <a:t>l</a:t>
            </a:r>
            <a:r>
              <a:rPr dirty="0" spc="-305">
                <a:latin typeface="Arial"/>
                <a:cs typeface="Arial"/>
              </a:rPr>
              <a:t> </a:t>
            </a:r>
            <a:r>
              <a:rPr dirty="0"/>
              <a:t>支持多通道特性，不同通道之间的数据彼此隔离，提高隔离 安全性；</a:t>
            </a:r>
          </a:p>
          <a:p>
            <a:pPr marL="433705" marR="5080" indent="-285750">
              <a:lnSpc>
                <a:spcPct val="100000"/>
              </a:lnSpc>
            </a:pPr>
            <a:r>
              <a:rPr dirty="0" spc="1250">
                <a:latin typeface="Arial"/>
                <a:cs typeface="Arial"/>
              </a:rPr>
              <a:t>l</a:t>
            </a:r>
            <a:r>
              <a:rPr dirty="0" spc="-305">
                <a:latin typeface="Arial"/>
                <a:cs typeface="Arial"/>
              </a:rPr>
              <a:t> </a:t>
            </a:r>
            <a:r>
              <a:rPr dirty="0"/>
              <a:t>支持可拔插的架构，包括共识、权限管理、加解密、账本机 制都模块，支持多种类型；</a:t>
            </a:r>
          </a:p>
          <a:p>
            <a:pPr marL="433705" marR="5080" indent="-285750">
              <a:lnSpc>
                <a:spcPct val="100000"/>
              </a:lnSpc>
            </a:pPr>
            <a:r>
              <a:rPr dirty="0" spc="1250">
                <a:latin typeface="Arial"/>
                <a:cs typeface="Arial"/>
              </a:rPr>
              <a:t>l</a:t>
            </a:r>
            <a:r>
              <a:rPr dirty="0" spc="-305">
                <a:latin typeface="Arial"/>
                <a:cs typeface="Arial"/>
              </a:rPr>
              <a:t> </a:t>
            </a:r>
            <a:r>
              <a:rPr dirty="0"/>
              <a:t>引入系统链码来实现区块链系统的处理，支持可编程和第三 方实现。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42975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762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92695" y="6237732"/>
            <a:ext cx="1440179" cy="420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117792"/>
            <a:ext cx="406463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Hyperledger构架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9144" y="1341119"/>
            <a:ext cx="9134856" cy="4276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42975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762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92695" y="6237732"/>
            <a:ext cx="1440179" cy="420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117792"/>
            <a:ext cx="406463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Hyperledger构架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0" y="1309116"/>
            <a:ext cx="9144000" cy="4238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1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762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92695" y="6237732"/>
            <a:ext cx="1440179" cy="420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117792"/>
            <a:ext cx="411480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Transaction</a:t>
            </a:r>
            <a:r>
              <a:rPr dirty="0" sz="4000" spc="-55"/>
              <a:t> </a:t>
            </a:r>
            <a:r>
              <a:rPr dirty="0" sz="4000" spc="-5"/>
              <a:t>Flow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0" y="781812"/>
            <a:ext cx="9144000" cy="5839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2017-12-03T04:49:47Z</dcterms:created>
  <dcterms:modified xsi:type="dcterms:W3CDTF">2017-12-03T04:49:47Z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2017-11-28T00:00:00Z</vt:filetime>
  </property>
  <property fmtid="{D5CDD505-2E9C-101B-9397-08002B2CF9AE}" pid="3" name="LastSaved">
    <vt:filetime>2017-12-03T00:00:00Z</vt:filetime>
  </property>
</Properties>
</file>