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0" r:id="rId6"/>
    <p:sldId id="265" r:id="rId7"/>
    <p:sldId id="31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381F6D-44B3-463F-AF13-48FA56EB005D}">
          <p14:sldIdLst>
            <p14:sldId id="256"/>
            <p14:sldId id="260"/>
            <p14:sldId id="265"/>
            <p14:sldId id="310"/>
          </p14:sldIdLst>
        </p14:section>
        <p14:section name="版权声明（使用时可删掉此节）" id="{409A78DF-E1D4-4F8D-93A2-1590F85E4E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5" userDrawn="1">
          <p15:clr>
            <a:srgbClr val="A4A3A4"/>
          </p15:clr>
        </p15:guide>
        <p15:guide id="3" orient="horz" pos="5" userDrawn="1">
          <p15:clr>
            <a:srgbClr val="A4A3A4"/>
          </p15:clr>
        </p15:guide>
        <p15:guide id="4" orient="horz" pos="4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FA3"/>
    <a:srgbClr val="70B1E5"/>
    <a:srgbClr val="446CA8"/>
    <a:srgbClr val="209CCF"/>
    <a:srgbClr val="94BACF"/>
    <a:srgbClr val="5FB2DB"/>
    <a:srgbClr val="5274AA"/>
    <a:srgbClr val="87A1C7"/>
    <a:srgbClr val="5677AD"/>
    <a:srgbClr val="A0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758" y="552"/>
      </p:cViewPr>
      <p:guideLst>
        <p:guide orient="horz" pos="2160"/>
        <p:guide pos="3855"/>
        <p:guide orient="horz" pos="5"/>
        <p:guide orient="horz" pos="4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0486-18A6-4E4C-B84F-77E352FFE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B93AE-94F1-49AD-AEF1-7198CBC42C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B93AE-94F1-49AD-AEF1-7198CBC42C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2BD8-D010-4428-8541-28A41C71F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77B7-05D2-4794-9CF3-ADC707E3E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71752"/>
            <a:ext cx="12192000" cy="2890537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5556" y="1862667"/>
            <a:ext cx="8094133" cy="1037853"/>
          </a:xfrm>
          <a:prstGeom prst="rect">
            <a:avLst/>
          </a:prstGeom>
          <a:solidFill>
            <a:srgbClr val="5274A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8301" y="1751793"/>
            <a:ext cx="9144000" cy="1148727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数据类型与</a:t>
            </a:r>
            <a:r>
              <a:rPr lang="zh-CN" altLang="en-US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表达式</a:t>
            </a:r>
            <a:endParaRPr lang="zh-CN" altLang="en-US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8301" y="4273163"/>
            <a:ext cx="9144000" cy="647614"/>
          </a:xfrm>
          <a:prstGeom prst="rect">
            <a:avLst/>
          </a:prstGeom>
          <a:solidFill>
            <a:srgbClr val="5274A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2"/>
          <p:cNvSpPr txBox="1"/>
          <p:nvPr/>
        </p:nvSpPr>
        <p:spPr>
          <a:xfrm>
            <a:off x="8222662" y="4496187"/>
            <a:ext cx="2421037" cy="424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627FA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1" b="28942"/>
          <a:stretch>
            <a:fillRect/>
          </a:stretch>
        </p:blipFill>
        <p:spPr bwMode="auto">
          <a:xfrm>
            <a:off x="9648554" y="125568"/>
            <a:ext cx="2473852" cy="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623290" y="-4117"/>
            <a:ext cx="9188494" cy="9363432"/>
            <a:chOff x="-1187319" y="-357352"/>
            <a:chExt cx="9188494" cy="9363432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-1187319" y="5250826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-409903" y="-357352"/>
              <a:ext cx="2957820" cy="282097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-1168096" y="-268941"/>
              <a:ext cx="6547558" cy="6358309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2824374" y="3087488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3900349" y="-169239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flipV="1">
            <a:off x="7930928" y="3475444"/>
            <a:ext cx="2197765" cy="211654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FFF8F0"/>
                </a:gs>
                <a:gs pos="100000">
                  <a:srgbClr val="97C5D2"/>
                </a:gs>
              </a:gsLst>
              <a:path path="circle">
                <a:fillToRect l="100000" b="100000"/>
              </a:path>
              <a:tileRect t="-100000" r="-10000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1" r="29186" b="786"/>
          <a:stretch>
            <a:fillRect/>
          </a:stretch>
        </p:blipFill>
        <p:spPr>
          <a:xfrm>
            <a:off x="3623290" y="-965"/>
            <a:ext cx="2336417" cy="6858385"/>
          </a:xfrm>
          <a:custGeom>
            <a:avLst/>
            <a:gdLst>
              <a:gd name="connsiteX0" fmla="*/ 718179 w 2336417"/>
              <a:gd name="connsiteY0" fmla="*/ 1645650 h 6858385"/>
              <a:gd name="connsiteX1" fmla="*/ 2109690 w 2336417"/>
              <a:gd name="connsiteY1" fmla="*/ 1645650 h 6858385"/>
              <a:gd name="connsiteX2" fmla="*/ 1391510 w 2336417"/>
              <a:gd name="connsiteY2" fmla="*/ 6858385 h 6858385"/>
              <a:gd name="connsiteX3" fmla="*/ 0 w 2336417"/>
              <a:gd name="connsiteY3" fmla="*/ 6858385 h 6858385"/>
              <a:gd name="connsiteX4" fmla="*/ 944907 w 2336417"/>
              <a:gd name="connsiteY4" fmla="*/ 0 h 6858385"/>
              <a:gd name="connsiteX5" fmla="*/ 2336417 w 2336417"/>
              <a:gd name="connsiteY5" fmla="*/ 0 h 6858385"/>
              <a:gd name="connsiteX6" fmla="*/ 2247230 w 2336417"/>
              <a:gd name="connsiteY6" fmla="*/ 647348 h 6858385"/>
              <a:gd name="connsiteX7" fmla="*/ 855719 w 2336417"/>
              <a:gd name="connsiteY7" fmla="*/ 647348 h 685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6417" h="6858385">
                <a:moveTo>
                  <a:pt x="718179" y="1645650"/>
                </a:moveTo>
                <a:lnTo>
                  <a:pt x="2109690" y="1645650"/>
                </a:lnTo>
                <a:lnTo>
                  <a:pt x="1391510" y="6858385"/>
                </a:lnTo>
                <a:lnTo>
                  <a:pt x="0" y="6858385"/>
                </a:lnTo>
                <a:close/>
                <a:moveTo>
                  <a:pt x="944907" y="0"/>
                </a:moveTo>
                <a:lnTo>
                  <a:pt x="2336417" y="0"/>
                </a:lnTo>
                <a:lnTo>
                  <a:pt x="2247230" y="647348"/>
                </a:lnTo>
                <a:lnTo>
                  <a:pt x="855719" y="647348"/>
                </a:lnTo>
                <a:close/>
              </a:path>
            </a:pathLst>
          </a:cu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677" r="44778"/>
          <a:stretch>
            <a:fillRect/>
          </a:stretch>
        </p:blipFill>
        <p:spPr>
          <a:xfrm>
            <a:off x="2012697" y="-965"/>
            <a:ext cx="2337457" cy="6865938"/>
          </a:xfrm>
          <a:custGeom>
            <a:avLst/>
            <a:gdLst>
              <a:gd name="connsiteX0" fmla="*/ 719220 w 2337457"/>
              <a:gd name="connsiteY0" fmla="*/ 1645650 h 6865938"/>
              <a:gd name="connsiteX1" fmla="*/ 2110730 w 2337457"/>
              <a:gd name="connsiteY1" fmla="*/ 1645650 h 6865938"/>
              <a:gd name="connsiteX2" fmla="*/ 1391510 w 2337457"/>
              <a:gd name="connsiteY2" fmla="*/ 6865938 h 6865938"/>
              <a:gd name="connsiteX3" fmla="*/ 0 w 2337457"/>
              <a:gd name="connsiteY3" fmla="*/ 6865938 h 6865938"/>
              <a:gd name="connsiteX4" fmla="*/ 945947 w 2337457"/>
              <a:gd name="connsiteY4" fmla="*/ 0 h 6865938"/>
              <a:gd name="connsiteX5" fmla="*/ 2337457 w 2337457"/>
              <a:gd name="connsiteY5" fmla="*/ 0 h 6865938"/>
              <a:gd name="connsiteX6" fmla="*/ 2248270 w 2337457"/>
              <a:gd name="connsiteY6" fmla="*/ 647348 h 6865938"/>
              <a:gd name="connsiteX7" fmla="*/ 856760 w 2337457"/>
              <a:gd name="connsiteY7" fmla="*/ 647348 h 686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7457" h="6865938">
                <a:moveTo>
                  <a:pt x="719220" y="1645650"/>
                </a:moveTo>
                <a:lnTo>
                  <a:pt x="2110730" y="1645650"/>
                </a:lnTo>
                <a:lnTo>
                  <a:pt x="1391510" y="6865938"/>
                </a:lnTo>
                <a:lnTo>
                  <a:pt x="0" y="6865938"/>
                </a:lnTo>
                <a:close/>
                <a:moveTo>
                  <a:pt x="945947" y="0"/>
                </a:moveTo>
                <a:lnTo>
                  <a:pt x="2337457" y="0"/>
                </a:lnTo>
                <a:lnTo>
                  <a:pt x="2248270" y="647348"/>
                </a:lnTo>
                <a:lnTo>
                  <a:pt x="856760" y="647348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r="60529" b="479"/>
          <a:stretch>
            <a:fillRect/>
          </a:stretch>
        </p:blipFill>
        <p:spPr>
          <a:xfrm>
            <a:off x="400222" y="-11475"/>
            <a:ext cx="2339340" cy="6879600"/>
          </a:xfrm>
          <a:custGeom>
            <a:avLst/>
            <a:gdLst>
              <a:gd name="connsiteX0" fmla="*/ 721102 w 2339340"/>
              <a:gd name="connsiteY0" fmla="*/ 1645650 h 6879600"/>
              <a:gd name="connsiteX1" fmla="*/ 2112612 w 2339340"/>
              <a:gd name="connsiteY1" fmla="*/ 1645650 h 6879600"/>
              <a:gd name="connsiteX2" fmla="*/ 1391510 w 2339340"/>
              <a:gd name="connsiteY2" fmla="*/ 6879600 h 6879600"/>
              <a:gd name="connsiteX3" fmla="*/ 0 w 2339340"/>
              <a:gd name="connsiteY3" fmla="*/ 6879600 h 6879600"/>
              <a:gd name="connsiteX4" fmla="*/ 947830 w 2339340"/>
              <a:gd name="connsiteY4" fmla="*/ 0 h 6879600"/>
              <a:gd name="connsiteX5" fmla="*/ 2339340 w 2339340"/>
              <a:gd name="connsiteY5" fmla="*/ 0 h 6879600"/>
              <a:gd name="connsiteX6" fmla="*/ 2250153 w 2339340"/>
              <a:gd name="connsiteY6" fmla="*/ 647348 h 6879600"/>
              <a:gd name="connsiteX7" fmla="*/ 858642 w 2339340"/>
              <a:gd name="connsiteY7" fmla="*/ 647348 h 6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9340" h="6879600">
                <a:moveTo>
                  <a:pt x="721102" y="1645650"/>
                </a:moveTo>
                <a:lnTo>
                  <a:pt x="2112612" y="1645650"/>
                </a:lnTo>
                <a:lnTo>
                  <a:pt x="1391510" y="6879600"/>
                </a:lnTo>
                <a:lnTo>
                  <a:pt x="0" y="6879600"/>
                </a:lnTo>
                <a:close/>
                <a:moveTo>
                  <a:pt x="947830" y="0"/>
                </a:moveTo>
                <a:lnTo>
                  <a:pt x="2339340" y="0"/>
                </a:lnTo>
                <a:lnTo>
                  <a:pt x="2250153" y="647348"/>
                </a:lnTo>
                <a:lnTo>
                  <a:pt x="858642" y="647348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3527728" y="987229"/>
            <a:ext cx="2312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46CA8"/>
                </a:solidFill>
                <a:latin typeface="Berlin Sans FB Demi" panose="020E0802020502020306" pitchFamily="34" charset="0"/>
              </a:rPr>
              <a:t>CONTENTS</a:t>
            </a:r>
            <a:endParaRPr lang="zh-CN" altLang="en-US" sz="3200" dirty="0">
              <a:solidFill>
                <a:srgbClr val="446CA8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15917" y="1007583"/>
            <a:ext cx="5185776" cy="648635"/>
            <a:chOff x="6415917" y="1007583"/>
            <a:chExt cx="5185776" cy="648635"/>
          </a:xfrm>
        </p:grpSpPr>
        <p:grpSp>
          <p:nvGrpSpPr>
            <p:cNvPr id="2" name="组合 1"/>
            <p:cNvGrpSpPr/>
            <p:nvPr/>
          </p:nvGrpSpPr>
          <p:grpSpPr>
            <a:xfrm>
              <a:off x="6415917" y="1007583"/>
              <a:ext cx="4024289" cy="648635"/>
              <a:chOff x="6415917" y="1007583"/>
              <a:chExt cx="4024289" cy="648635"/>
            </a:xfrm>
          </p:grpSpPr>
          <p:sp>
            <p:nvSpPr>
              <p:cNvPr id="34" name="椭圆 33"/>
              <p:cNvSpPr>
                <a:spLocks noChangeAspect="1"/>
              </p:cNvSpPr>
              <p:nvPr/>
            </p:nvSpPr>
            <p:spPr>
              <a:xfrm>
                <a:off x="6415917" y="1044218"/>
                <a:ext cx="612000" cy="612000"/>
              </a:xfrm>
              <a:prstGeom prst="ellipse">
                <a:avLst/>
              </a:prstGeom>
              <a:solidFill>
                <a:srgbClr val="209C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Berlin Sans FB Demi" panose="020E0802020502020306" pitchFamily="34" charset="0"/>
                    <a:ea typeface="方正书宋_GBK" panose="02000000000000000000" pitchFamily="2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Berlin Sans FB Demi" panose="020E0802020502020306" pitchFamily="34" charset="0"/>
                  <a:ea typeface="方正书宋_GBK" panose="02000000000000000000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155139" y="1007583"/>
                <a:ext cx="3285067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rgbClr val="446CA8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2.1</a:t>
                </a:r>
                <a:endParaRPr lang="en-US" altLang="zh-CN" sz="3600" dirty="0">
                  <a:solidFill>
                    <a:srgbClr val="446CA8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>
              <a:off x="6626145" y="1605211"/>
              <a:ext cx="4975548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rgbClr val="FFF8F0"/>
                  </a:gs>
                  <a:gs pos="100000">
                    <a:srgbClr val="209CCF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231435" y="2398562"/>
            <a:ext cx="5211035" cy="684429"/>
            <a:chOff x="6231435" y="2398562"/>
            <a:chExt cx="5211035" cy="684429"/>
          </a:xfrm>
        </p:grpSpPr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6231435" y="2470991"/>
              <a:ext cx="612000" cy="612000"/>
            </a:xfrm>
            <a:prstGeom prst="ellipse">
              <a:avLst/>
            </a:prstGeom>
            <a:solidFill>
              <a:srgbClr val="209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Berlin Sans FB Demi" panose="020E0802020502020306" pitchFamily="34" charset="0"/>
                  <a:ea typeface="方正书宋_GBK" panose="02000000000000000000" pitchFamily="2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Berlin Sans FB Demi" panose="020E0802020502020306" pitchFamily="34" charset="0"/>
                <a:ea typeface="方正书宋_GBK" panose="02000000000000000000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899669" y="2398562"/>
              <a:ext cx="328506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446CA8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2.2</a:t>
              </a:r>
              <a:endParaRPr lang="en-US" altLang="zh-CN" sz="3600" dirty="0">
                <a:solidFill>
                  <a:srgbClr val="446CA8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466922" y="3038786"/>
              <a:ext cx="4975548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rgbClr val="FFF8F0"/>
                  </a:gs>
                  <a:gs pos="100000">
                    <a:srgbClr val="209CCF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1223262" y="681881"/>
            <a:ext cx="233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46CA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目  录</a:t>
            </a:r>
            <a:endParaRPr lang="zh-CN" altLang="en-US" sz="5400" dirty="0">
              <a:solidFill>
                <a:srgbClr val="446CA8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9842150" y="1044218"/>
            <a:ext cx="1575389" cy="4838796"/>
          </a:xfrm>
          <a:prstGeom prst="parallelogram">
            <a:avLst>
              <a:gd name="adj" fmla="val 42633"/>
            </a:avLst>
          </a:prstGeom>
          <a:solidFill>
            <a:srgbClr val="70B1E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>
            <a:off x="10739973" y="1044218"/>
            <a:ext cx="1115636" cy="4838796"/>
          </a:xfrm>
          <a:custGeom>
            <a:avLst/>
            <a:gdLst>
              <a:gd name="connsiteX0" fmla="*/ 671636 w 1115636"/>
              <a:gd name="connsiteY0" fmla="*/ 0 h 4838796"/>
              <a:gd name="connsiteX1" fmla="*/ 1115636 w 1115636"/>
              <a:gd name="connsiteY1" fmla="*/ 0 h 4838796"/>
              <a:gd name="connsiteX2" fmla="*/ 444000 w 1115636"/>
              <a:gd name="connsiteY2" fmla="*/ 4838796 h 4838796"/>
              <a:gd name="connsiteX3" fmla="*/ 0 w 1115636"/>
              <a:gd name="connsiteY3" fmla="*/ 4838796 h 48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36" h="4838796">
                <a:moveTo>
                  <a:pt x="671636" y="0"/>
                </a:moveTo>
                <a:lnTo>
                  <a:pt x="1115636" y="0"/>
                </a:lnTo>
                <a:lnTo>
                  <a:pt x="444000" y="4838796"/>
                </a:lnTo>
                <a:lnTo>
                  <a:pt x="0" y="4838796"/>
                </a:lnTo>
                <a:close/>
              </a:path>
            </a:pathLst>
          </a:custGeom>
          <a:solidFill>
            <a:srgbClr val="446CA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627FA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1" b="28942"/>
          <a:stretch>
            <a:fillRect/>
          </a:stretch>
        </p:blipFill>
        <p:spPr bwMode="auto">
          <a:xfrm>
            <a:off x="9822502" y="125568"/>
            <a:ext cx="2299903" cy="67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43763" y="-196954"/>
            <a:ext cx="9188494" cy="9363432"/>
            <a:chOff x="-1187319" y="-357352"/>
            <a:chExt cx="9188494" cy="9363432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-1187319" y="5250826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409903" y="-357352"/>
              <a:ext cx="2957820" cy="282097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-1168096" y="-268941"/>
              <a:ext cx="6547558" cy="6358309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824374" y="3087488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3900349" y="-169239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627FA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1" b="28942"/>
          <a:stretch>
            <a:fillRect/>
          </a:stretch>
        </p:blipFill>
        <p:spPr bwMode="auto">
          <a:xfrm>
            <a:off x="9648554" y="125568"/>
            <a:ext cx="2473852" cy="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"/>
            <a:ext cx="9334500" cy="2076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4620" y="2447290"/>
            <a:ext cx="78098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评分建议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编程风格</a:t>
            </a:r>
            <a:endParaRPr lang="zh-CN" altLang="en-US"/>
          </a:p>
          <a:p>
            <a:pPr indent="457200"/>
            <a:r>
              <a:rPr lang="en-US" altLang="zh-CN"/>
              <a:t>* </a:t>
            </a:r>
            <a:r>
              <a:rPr lang="zh-CN" altLang="en-US"/>
              <a:t>常量名大写</a:t>
            </a:r>
            <a:endParaRPr lang="zh-CN" altLang="en-US"/>
          </a:p>
          <a:p>
            <a:pPr marL="457200" lvl="1" indent="457200"/>
            <a:r>
              <a:rPr lang="en-US" altLang="zh-CN"/>
              <a:t>(</a:t>
            </a:r>
            <a:r>
              <a:rPr lang="zh-CN" altLang="en-US"/>
              <a:t>见</a:t>
            </a:r>
            <a:r>
              <a:rPr lang="en-US" altLang="zh-CN"/>
              <a:t>: </a:t>
            </a:r>
            <a:r>
              <a:rPr lang="zh-CN" altLang="en-US"/>
              <a:t>书本</a:t>
            </a:r>
            <a:r>
              <a:rPr lang="en-US" altLang="zh-CN"/>
              <a:t>25-26</a:t>
            </a:r>
            <a:r>
              <a:rPr lang="zh-CN" altLang="en-US"/>
              <a:t>页</a:t>
            </a:r>
            <a:r>
              <a:rPr lang="en-US" altLang="zh-CN"/>
              <a:t>)</a:t>
            </a:r>
            <a:endParaRPr lang="zh-CN" altLang="en-US"/>
          </a:p>
          <a:p>
            <a:pPr indent="457200"/>
            <a:r>
              <a:rPr lang="en-US" altLang="zh-CN"/>
              <a:t>* </a:t>
            </a:r>
            <a:r>
              <a:rPr lang="zh-CN" altLang="en-US"/>
              <a:t>良好的输入输出信息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截图</a:t>
            </a:r>
            <a:r>
              <a:rPr lang="zh-CN" altLang="en-US"/>
              <a:t>规范</a:t>
            </a:r>
            <a:endParaRPr lang="zh-CN" altLang="en-US"/>
          </a:p>
          <a:p>
            <a:pPr indent="457200"/>
            <a:r>
              <a:rPr lang="en-US" altLang="zh-CN"/>
              <a:t>* </a:t>
            </a:r>
            <a:r>
              <a:rPr lang="zh-CN" altLang="en-US"/>
              <a:t>代码、运行</a:t>
            </a:r>
            <a:r>
              <a:rPr lang="zh-CN" altLang="en-US"/>
              <a:t>结果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提交</a:t>
            </a:r>
            <a:r>
              <a:rPr lang="zh-CN" altLang="en-US"/>
              <a:t>规范</a:t>
            </a:r>
            <a:endParaRPr lang="zh-CN" altLang="en-US"/>
          </a:p>
          <a:p>
            <a:pPr indent="457200"/>
            <a:r>
              <a:rPr lang="en-US" altLang="zh-CN"/>
              <a:t>* </a:t>
            </a:r>
            <a:r>
              <a:rPr lang="zh-CN" altLang="en-US"/>
              <a:t>代码、</a:t>
            </a:r>
            <a:r>
              <a:rPr lang="zh-CN" altLang="en-US"/>
              <a:t>文档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30" y="2251710"/>
            <a:ext cx="6565900" cy="4462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43763" y="-196954"/>
            <a:ext cx="9188494" cy="9363432"/>
            <a:chOff x="-1187319" y="-357352"/>
            <a:chExt cx="9188494" cy="9363432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-1187319" y="5250826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409903" y="-357352"/>
              <a:ext cx="2957820" cy="282097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-1168096" y="-268941"/>
              <a:ext cx="6547558" cy="6358309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824374" y="3087488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3900349" y="-169239"/>
              <a:ext cx="4100826" cy="3755254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FFF8F0"/>
                  </a:gs>
                  <a:gs pos="100000">
                    <a:srgbClr val="97C5D2"/>
                  </a:gs>
                </a:gsLst>
                <a:path path="circle">
                  <a:fillToRect l="100000" b="100000"/>
                </a:path>
                <a:tileRect t="-100000" r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627FA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1" b="28942"/>
          <a:stretch>
            <a:fillRect/>
          </a:stretch>
        </p:blipFill>
        <p:spPr bwMode="auto">
          <a:xfrm>
            <a:off x="9648554" y="125568"/>
            <a:ext cx="2473852" cy="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901700"/>
            <a:ext cx="1027747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0" y="2835275"/>
            <a:ext cx="5803265" cy="3562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ICON" val="#407316;#407316;#407316;#407316;#407316;"/>
</p:tagLst>
</file>

<file path=ppt/tags/tag2.xml><?xml version="1.0" encoding="utf-8"?>
<p:tagLst xmlns:p="http://schemas.openxmlformats.org/presentationml/2006/main">
  <p:tag name="ISLIDE.ICON" val="#88931;#18880;"/>
</p:tagLst>
</file>

<file path=ppt/tags/tag3.xml><?xml version="1.0" encoding="utf-8"?>
<p:tagLst xmlns:p="http://schemas.openxmlformats.org/presentationml/2006/main">
  <p:tag name="ISLIDE.ICON" val="#88931;#18880;"/>
</p:tagLst>
</file>

<file path=ppt/tags/tag4.xml><?xml version="1.0" encoding="utf-8"?>
<p:tagLst xmlns:p="http://schemas.openxmlformats.org/presentationml/2006/main">
  <p:tag name="KSO_WPP_MARK_KEY" val="8701e092-46fd-46e9-840d-477dd488bc41"/>
  <p:tag name="COMMONDATA" val="eyJoZGlkIjoiMjkzZDU1MjMwYmM4MGZlZDY1ZmNkNWIzNWY1NTA2MG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26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思源宋体 CN Heavy</vt:lpstr>
      <vt:lpstr>微软雅黑</vt:lpstr>
      <vt:lpstr>Berlin Sans FB Demi</vt:lpstr>
      <vt:lpstr>方正书宋_GBK</vt:lpstr>
      <vt:lpstr>庞门正道标题体</vt:lpstr>
      <vt:lpstr>Georgia</vt:lpstr>
      <vt:lpstr>方正小标宋简体</vt:lpstr>
      <vt:lpstr>思源宋体 CN</vt:lpstr>
      <vt:lpstr>思源宋体 CN SemiBold</vt:lpstr>
      <vt:lpstr>站酷高端黑</vt:lpstr>
      <vt:lpstr>黑体</vt:lpstr>
      <vt:lpstr>等线</vt:lpstr>
      <vt:lpstr>Arial Unicode MS</vt:lpstr>
      <vt:lpstr>等线 Light</vt:lpstr>
      <vt:lpstr>Calibri</vt:lpstr>
      <vt:lpstr>Office 主题​​</vt:lpstr>
      <vt:lpstr>1_Office 主题​​</vt:lpstr>
      <vt:lpstr>国防科技大学PPT模板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国防科技大学PPT模板</dc:title>
  <dc:creator>姚 伊杨</dc:creator>
  <cp:lastModifiedBy>鑫宸。</cp:lastModifiedBy>
  <cp:revision>29</cp:revision>
  <dcterms:created xsi:type="dcterms:W3CDTF">2022-04-04T00:08:00Z</dcterms:created>
  <dcterms:modified xsi:type="dcterms:W3CDTF">2023-04-27T07:41:20Z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15C4358FEC66487B9FA5CE4DAE54F65B_12</vt:lpwstr>
  </property>
  <property fmtid="{D5CDD505-2E9C-101B-9397-08002B2CF9AE}" pid="3" name="KSOProductBuildVer">
    <vt:lpwstr>2052-11.1.0.14036</vt:lpwstr>
  </property>
</Properties>
</file>