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37.xml"/><Relationship Id="rId1" Type="http://schemas.openxmlformats.org/officeDocument/2006/relationships/tags" Target="../tags/tag1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8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0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78.xml"/><Relationship Id="rId11" Type="http://schemas.openxmlformats.org/officeDocument/2006/relationships/tags" Target="../tags/tag77.xml"/><Relationship Id="rId10" Type="http://schemas.openxmlformats.org/officeDocument/2006/relationships/tags" Target="../tags/tag76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tags" Target="../tags/tag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4585335" y="2019300"/>
            <a:ext cx="556895" cy="546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10" idx="7"/>
          </p:cNvCxnSpPr>
          <p:nvPr/>
        </p:nvCxnSpPr>
        <p:spPr>
          <a:xfrm flipH="1">
            <a:off x="4078605" y="2485390"/>
            <a:ext cx="588010" cy="584835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11" idx="1"/>
          </p:cNvCxnSpPr>
          <p:nvPr/>
        </p:nvCxnSpPr>
        <p:spPr>
          <a:xfrm>
            <a:off x="5060950" y="2485390"/>
            <a:ext cx="596265" cy="5848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3602990" y="2990215"/>
            <a:ext cx="556895" cy="5461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575935" y="2990215"/>
            <a:ext cx="556895" cy="546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5"/>
            <a:endCxn id="14" idx="1"/>
          </p:cNvCxnSpPr>
          <p:nvPr/>
        </p:nvCxnSpPr>
        <p:spPr>
          <a:xfrm>
            <a:off x="6051550" y="3456305"/>
            <a:ext cx="701040" cy="635000"/>
          </a:xfrm>
          <a:prstGeom prst="straightConnector1">
            <a:avLst/>
          </a:prstGeom>
          <a:ln w="31750" cap="rnd">
            <a:solidFill>
              <a:schemeClr val="accent3">
                <a:lumMod val="60000"/>
                <a:lumOff val="40000"/>
              </a:schemeClr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671310" y="4011295"/>
            <a:ext cx="556895" cy="546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4" idx="3"/>
            <a:endCxn id="17" idx="7"/>
          </p:cNvCxnSpPr>
          <p:nvPr/>
        </p:nvCxnSpPr>
        <p:spPr>
          <a:xfrm flipH="1">
            <a:off x="6178550" y="4477385"/>
            <a:ext cx="574040" cy="457835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7650480" y="4855210"/>
            <a:ext cx="556895" cy="546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702935" y="4855210"/>
            <a:ext cx="556895" cy="5461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4" idx="5"/>
            <a:endCxn id="16" idx="1"/>
          </p:cNvCxnSpPr>
          <p:nvPr/>
        </p:nvCxnSpPr>
        <p:spPr>
          <a:xfrm>
            <a:off x="7146925" y="4477385"/>
            <a:ext cx="584835" cy="4578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右大括号 18"/>
          <p:cNvSpPr/>
          <p:nvPr/>
        </p:nvSpPr>
        <p:spPr>
          <a:xfrm>
            <a:off x="8447405" y="3950335"/>
            <a:ext cx="115570" cy="145097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 rot="5400000">
            <a:off x="7968615" y="4522470"/>
            <a:ext cx="171958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1400" b="1">
                <a:solidFill>
                  <a:schemeClr val="accent4"/>
                </a:solidFill>
              </a:rPr>
              <a:t>Inner loop</a:t>
            </a:r>
            <a:endParaRPr lang="en-US" altLang="zh-CN" sz="1400" b="1">
              <a:solidFill>
                <a:schemeClr val="accent4"/>
              </a:solidFill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8462010" y="2052320"/>
            <a:ext cx="115570" cy="145097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 rot="5400000">
            <a:off x="7983220" y="2624455"/>
            <a:ext cx="171958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1400" b="1">
                <a:solidFill>
                  <a:schemeClr val="accent4"/>
                </a:solidFill>
              </a:rPr>
              <a:t>Outer loop</a:t>
            </a:r>
            <a:endParaRPr lang="en-US" altLang="zh-CN" sz="1400" b="1">
              <a:solidFill>
                <a:schemeClr val="accent4"/>
              </a:solidFill>
            </a:endParaRPr>
          </a:p>
        </p:txBody>
      </p:sp>
      <p:sp>
        <p:nvSpPr>
          <p:cNvPr id="23" name="右大括号 22"/>
          <p:cNvSpPr/>
          <p:nvPr/>
        </p:nvSpPr>
        <p:spPr>
          <a:xfrm>
            <a:off x="9714230" y="2052320"/>
            <a:ext cx="109855" cy="334899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 rot="5400000">
            <a:off x="9218930" y="3620135"/>
            <a:ext cx="171958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1400" b="1">
                <a:solidFill>
                  <a:schemeClr val="accent4"/>
                </a:solidFill>
              </a:rPr>
              <a:t>Two-level loops</a:t>
            </a:r>
            <a:endParaRPr lang="en-US" altLang="zh-CN" sz="1400" b="1">
              <a:solidFill>
                <a:schemeClr val="accent4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917825" y="1021080"/>
            <a:ext cx="360045" cy="360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210560" y="1063625"/>
            <a:ext cx="1851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condition block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23815" y="1021080"/>
            <a:ext cx="360045" cy="3606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416550" y="1063625"/>
            <a:ext cx="1851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body block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907530" y="1021080"/>
            <a:ext cx="360045" cy="36068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200265" y="1063625"/>
            <a:ext cx="1851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end block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2917825" y="1672590"/>
            <a:ext cx="4191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3272790" y="1532890"/>
            <a:ext cx="1120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 branch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4558030" y="1672590"/>
            <a:ext cx="419100" cy="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912995" y="1532890"/>
            <a:ext cx="1219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 branch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6234430" y="1672590"/>
            <a:ext cx="419100" cy="0"/>
          </a:xfrm>
          <a:prstGeom prst="straightConnector1">
            <a:avLst/>
          </a:prstGeom>
          <a:ln w="31750" cap="rnd">
            <a:solidFill>
              <a:schemeClr val="accent3">
                <a:lumMod val="60000"/>
                <a:lumOff val="40000"/>
              </a:schemeClr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6589395" y="1532890"/>
            <a:ext cx="1120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jump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0950" y="698500"/>
            <a:ext cx="2432050" cy="4051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5918835" y="853440"/>
            <a:ext cx="2427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Off Model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9" name="直接箭头连接符 8"/>
          <p:cNvCxnSpPr>
            <a:stCxn id="8" idx="2"/>
            <a:endCxn id="12" idx="0"/>
          </p:cNvCxnSpPr>
          <p:nvPr>
            <p:custDataLst>
              <p:tags r:id="rId1"/>
            </p:custDataLst>
          </p:nvPr>
        </p:nvCxnSpPr>
        <p:spPr>
          <a:xfrm>
            <a:off x="7132955" y="1190625"/>
            <a:ext cx="0" cy="204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>
            <p:custDataLst>
              <p:tags r:id="rId2"/>
            </p:custDataLst>
          </p:nvPr>
        </p:nvSpPr>
        <p:spPr>
          <a:xfrm>
            <a:off x="6398260" y="1395095"/>
            <a:ext cx="1469390" cy="4006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MLIR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5" name="直接箭头连接符 4"/>
          <p:cNvCxnSpPr>
            <a:stCxn id="12" idx="2"/>
            <a:endCxn id="7" idx="0"/>
          </p:cNvCxnSpPr>
          <p:nvPr>
            <p:custDataLst>
              <p:tags r:id="rId3"/>
            </p:custDataLst>
          </p:nvPr>
        </p:nvCxnSpPr>
        <p:spPr>
          <a:xfrm>
            <a:off x="7132955" y="1795780"/>
            <a:ext cx="4445" cy="3244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6096000" y="2120265"/>
            <a:ext cx="2082800" cy="558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IREE Modules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algn="ctr">
              <a:buClrTx/>
              <a:buSzTx/>
              <a:buFontTx/>
            </a:pPr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(C Sorce/VM Bytecode/...)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13" name="直接箭头连接符 12"/>
          <p:cNvCxnSpPr>
            <a:stCxn id="7" idx="2"/>
            <a:endCxn id="14" idx="0"/>
          </p:cNvCxnSpPr>
          <p:nvPr>
            <p:custDataLst>
              <p:tags r:id="rId5"/>
            </p:custDataLst>
          </p:nvPr>
        </p:nvCxnSpPr>
        <p:spPr>
          <a:xfrm flipH="1">
            <a:off x="7132955" y="2679065"/>
            <a:ext cx="4445" cy="2787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6245860" y="2957830"/>
            <a:ext cx="1774190" cy="47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IREE Runtime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15" name="直接箭头连接符 14"/>
          <p:cNvCxnSpPr>
            <a:stCxn id="14" idx="2"/>
            <a:endCxn id="16" idx="0"/>
          </p:cNvCxnSpPr>
          <p:nvPr>
            <p:custDataLst>
              <p:tags r:id="rId7"/>
            </p:custDataLst>
          </p:nvPr>
        </p:nvCxnSpPr>
        <p:spPr>
          <a:xfrm>
            <a:off x="7132955" y="3429000"/>
            <a:ext cx="0" cy="325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>
            <p:custDataLst>
              <p:tags r:id="rId8"/>
            </p:custDataLst>
          </p:nvPr>
        </p:nvSpPr>
        <p:spPr>
          <a:xfrm>
            <a:off x="6245860" y="3754120"/>
            <a:ext cx="1774190" cy="47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CUDA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3950" y="889000"/>
            <a:ext cx="2432050" cy="3378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525770" y="-17145"/>
            <a:ext cx="5473065" cy="14808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第二章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57850" y="508635"/>
            <a:ext cx="1677670" cy="726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RISC-V 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指令集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23150" y="508635"/>
            <a:ext cx="1677670" cy="726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存算一体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架构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88450" y="508635"/>
            <a:ext cx="1677670" cy="7264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LLVM 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编译器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0" name="直接箭头连接符 9"/>
          <p:cNvCxnSpPr>
            <a:stCxn id="5" idx="2"/>
            <a:endCxn id="11" idx="0"/>
          </p:cNvCxnSpPr>
          <p:nvPr>
            <p:custDataLst>
              <p:tags r:id="rId1"/>
            </p:custDataLst>
          </p:nvPr>
        </p:nvCxnSpPr>
        <p:spPr>
          <a:xfrm>
            <a:off x="8262620" y="1463675"/>
            <a:ext cx="0" cy="5448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525770" y="2008505"/>
            <a:ext cx="5473065" cy="3404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第三章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62620" y="1475105"/>
            <a:ext cx="793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理论</a:t>
            </a:r>
            <a:endParaRPr lang="zh-CN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基础</a:t>
            </a:r>
            <a:endParaRPr lang="zh-CN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24600" y="2395855"/>
            <a:ext cx="1677670" cy="61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编译器前端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324600" y="3409315"/>
            <a:ext cx="1677670" cy="61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编译器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中端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24600" y="4425315"/>
            <a:ext cx="1677670" cy="61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编译器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后端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cxnSp>
        <p:nvCxnSpPr>
          <p:cNvPr id="16" name="直接箭头连接符 15"/>
          <p:cNvCxnSpPr>
            <a:stCxn id="13" idx="2"/>
            <a:endCxn id="14" idx="0"/>
          </p:cNvCxnSpPr>
          <p:nvPr>
            <p:custDataLst>
              <p:tags r:id="rId2"/>
            </p:custDataLst>
          </p:nvPr>
        </p:nvCxnSpPr>
        <p:spPr>
          <a:xfrm>
            <a:off x="7163435" y="3007995"/>
            <a:ext cx="0" cy="401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2"/>
            <a:endCxn id="15" idx="0"/>
          </p:cNvCxnSpPr>
          <p:nvPr>
            <p:custDataLst>
              <p:tags r:id="rId3"/>
            </p:custDataLst>
          </p:nvPr>
        </p:nvCxnSpPr>
        <p:spPr>
          <a:xfrm>
            <a:off x="7163435" y="4021455"/>
            <a:ext cx="0" cy="4038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2"/>
          </p:cNvCxnSpPr>
          <p:nvPr>
            <p:custDataLst>
              <p:tags r:id="rId4"/>
            </p:custDataLst>
          </p:nvPr>
        </p:nvCxnSpPr>
        <p:spPr>
          <a:xfrm flipH="1">
            <a:off x="8261350" y="5412740"/>
            <a:ext cx="1270" cy="464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261350" y="5353050"/>
            <a:ext cx="7937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指导</a:t>
            </a:r>
            <a:endParaRPr lang="zh-CN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  <a:p>
            <a:r>
              <a:rPr lang="zh-CN" altLang="en-US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实验</a:t>
            </a:r>
            <a:endParaRPr lang="zh-CN" altLang="en-US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027420" y="5876925"/>
            <a:ext cx="4457065" cy="1257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第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六章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324600" y="6294755"/>
            <a:ext cx="1887220" cy="61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编译器功能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测试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331200" y="6294755"/>
            <a:ext cx="1887220" cy="61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编译器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性能测试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8072120" y="2769235"/>
            <a:ext cx="190500" cy="1892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332470" y="2797175"/>
            <a:ext cx="1489710" cy="61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NPU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指令的智能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识别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32470" y="4021455"/>
            <a:ext cx="1489710" cy="6121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指令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调度</a:t>
            </a:r>
            <a:endParaRPr lang="zh-CN" altLang="en-US" b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92030" y="2940050"/>
            <a:ext cx="93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第四章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923780" y="4143375"/>
            <a:ext cx="93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第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五章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123825"/>
            <a:ext cx="5486400" cy="7169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4355465" y="2190115"/>
            <a:ext cx="1528445" cy="553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Python Kernel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>
            <a:off x="4355465" y="3002915"/>
            <a:ext cx="1528445" cy="553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Frontend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9" name="直接箭头连接符 8"/>
          <p:cNvCxnSpPr>
            <a:stCxn id="6" idx="2"/>
            <a:endCxn id="5" idx="0"/>
          </p:cNvCxnSpPr>
          <p:nvPr>
            <p:custDataLst>
              <p:tags r:id="rId3"/>
            </p:custDataLst>
          </p:nvPr>
        </p:nvCxnSpPr>
        <p:spPr>
          <a:xfrm>
            <a:off x="5120005" y="2743200"/>
            <a:ext cx="0" cy="259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4355465" y="3910965"/>
            <a:ext cx="1528445" cy="553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Optimizer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8" name="直接箭头连接符 7"/>
          <p:cNvCxnSpPr>
            <a:stCxn id="5" idx="2"/>
          </p:cNvCxnSpPr>
          <p:nvPr>
            <p:custDataLst>
              <p:tags r:id="rId5"/>
            </p:custDataLst>
          </p:nvPr>
        </p:nvCxnSpPr>
        <p:spPr>
          <a:xfrm>
            <a:off x="5120005" y="3556000"/>
            <a:ext cx="4445" cy="3524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>
            <p:custDataLst>
              <p:tags r:id="rId6"/>
            </p:custDataLst>
          </p:nvPr>
        </p:nvSpPr>
        <p:spPr>
          <a:xfrm>
            <a:off x="4355465" y="4819015"/>
            <a:ext cx="1528445" cy="553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Backend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20005" y="3547745"/>
            <a:ext cx="10610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Triton IR</a:t>
            </a:r>
            <a:endParaRPr lang="en-US" altLang="zh-CN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直接箭头连接符 11"/>
          <p:cNvCxnSpPr>
            <a:stCxn id="7" idx="2"/>
            <a:endCxn id="10" idx="0"/>
          </p:cNvCxnSpPr>
          <p:nvPr>
            <p:custDataLst>
              <p:tags r:id="rId7"/>
            </p:custDataLst>
          </p:nvPr>
        </p:nvCxnSpPr>
        <p:spPr>
          <a:xfrm>
            <a:off x="5120005" y="4464050"/>
            <a:ext cx="0" cy="354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5124450" y="4462145"/>
            <a:ext cx="1447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TritonGPU IR</a:t>
            </a:r>
            <a:endParaRPr lang="en-US" altLang="zh-CN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圆角矩形 13"/>
          <p:cNvSpPr/>
          <p:nvPr>
            <p:custDataLst>
              <p:tags r:id="rId8"/>
            </p:custDataLst>
          </p:nvPr>
        </p:nvSpPr>
        <p:spPr>
          <a:xfrm>
            <a:off x="4355465" y="5727065"/>
            <a:ext cx="1528445" cy="553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cubin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15" name="直接箭头连接符 14"/>
          <p:cNvCxnSpPr>
            <a:stCxn id="10" idx="2"/>
            <a:endCxn id="14" idx="0"/>
          </p:cNvCxnSpPr>
          <p:nvPr>
            <p:custDataLst>
              <p:tags r:id="rId9"/>
            </p:custDataLst>
          </p:nvPr>
        </p:nvCxnSpPr>
        <p:spPr>
          <a:xfrm>
            <a:off x="5120005" y="5372100"/>
            <a:ext cx="0" cy="3549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945255" y="2863215"/>
            <a:ext cx="2354580" cy="2680335"/>
          </a:xfrm>
          <a:prstGeom prst="rect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299835" y="4034155"/>
            <a:ext cx="14471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Triton Compiler</a:t>
            </a:r>
            <a:endParaRPr lang="en-US" altLang="zh-CN" sz="1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050" y="1431925"/>
            <a:ext cx="3810000" cy="4108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0" y="1941830"/>
            <a:ext cx="1170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顶层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ONNX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6" name="直接箭头连接符 5"/>
          <p:cNvCxnSpPr>
            <a:stCxn id="5" idx="3"/>
            <a:endCxn id="7" idx="1"/>
          </p:cNvCxnSpPr>
          <p:nvPr/>
        </p:nvCxnSpPr>
        <p:spPr>
          <a:xfrm>
            <a:off x="1170305" y="2233930"/>
            <a:ext cx="684530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854835" y="1944370"/>
            <a:ext cx="995680" cy="58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计算图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7100" y="1944370"/>
            <a:ext cx="1170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Compile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endCxn id="11" idx="1"/>
          </p:cNvCxnSpPr>
          <p:nvPr/>
        </p:nvCxnSpPr>
        <p:spPr>
          <a:xfrm>
            <a:off x="2850515" y="2233930"/>
            <a:ext cx="684530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35045" y="1944370"/>
            <a:ext cx="995680" cy="58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图层优化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607310" y="1944370"/>
            <a:ext cx="1170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Compile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>
            <a:endCxn id="14" idx="1"/>
          </p:cNvCxnSpPr>
          <p:nvPr/>
        </p:nvCxnSpPr>
        <p:spPr>
          <a:xfrm>
            <a:off x="4530090" y="2233930"/>
            <a:ext cx="684530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214620" y="1944370"/>
            <a:ext cx="995680" cy="58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MLIR 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86885" y="1944370"/>
            <a:ext cx="1170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Compile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endCxn id="17" idx="1"/>
          </p:cNvCxnSpPr>
          <p:nvPr/>
        </p:nvCxnSpPr>
        <p:spPr>
          <a:xfrm>
            <a:off x="6206490" y="2243455"/>
            <a:ext cx="384175" cy="5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6590665" y="1067435"/>
            <a:ext cx="1284605" cy="2361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734810" y="1179195"/>
            <a:ext cx="995680" cy="3898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LLVM IR</a:t>
            </a:r>
            <a:endParaRPr lang="en-US" altLang="zh-CN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0" name="直接箭头连接符 19"/>
          <p:cNvCxnSpPr>
            <a:stCxn id="19" idx="2"/>
            <a:endCxn id="21" idx="0"/>
          </p:cNvCxnSpPr>
          <p:nvPr/>
        </p:nvCxnSpPr>
        <p:spPr>
          <a:xfrm>
            <a:off x="7232650" y="1569085"/>
            <a:ext cx="2540" cy="3168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6645910" y="1885950"/>
            <a:ext cx="1177925" cy="531495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Acclerated Part</a:t>
            </a:r>
            <a:endParaRPr lang="en-US" altLang="zh-CN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498590" y="1569085"/>
            <a:ext cx="1472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Identification</a:t>
            </a:r>
            <a:endParaRPr lang="en-US" altLang="zh-CN" sz="12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7232650" y="2417445"/>
            <a:ext cx="2540" cy="3168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498590" y="2417445"/>
            <a:ext cx="14725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Translate</a:t>
            </a:r>
            <a:endParaRPr lang="en-US" altLang="zh-CN" sz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88455" y="2734310"/>
            <a:ext cx="1093470" cy="5441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LLVM IR + Primitive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6" name="直接箭头连接符 25"/>
          <p:cNvCxnSpPr>
            <a:endCxn id="27" idx="1"/>
          </p:cNvCxnSpPr>
          <p:nvPr/>
        </p:nvCxnSpPr>
        <p:spPr>
          <a:xfrm>
            <a:off x="7877810" y="2233930"/>
            <a:ext cx="684530" cy="12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8562340" y="1944370"/>
            <a:ext cx="1290955" cy="5810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Binary Executable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634605" y="1944370"/>
            <a:ext cx="11703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Compile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29" name="直接箭头连接符 28"/>
          <p:cNvCxnSpPr>
            <a:endCxn id="31" idx="0"/>
          </p:cNvCxnSpPr>
          <p:nvPr/>
        </p:nvCxnSpPr>
        <p:spPr>
          <a:xfrm flipH="1">
            <a:off x="9207500" y="2525395"/>
            <a:ext cx="635" cy="372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圆角矩形 30"/>
          <p:cNvSpPr/>
          <p:nvPr/>
        </p:nvSpPr>
        <p:spPr>
          <a:xfrm>
            <a:off x="8491855" y="2897505"/>
            <a:ext cx="1431290" cy="531495"/>
          </a:xfrm>
          <a:prstGeom prst="round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CIM Runtime Environment</a:t>
            </a:r>
            <a:endParaRPr lang="en-US" altLang="zh-CN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980680" y="3848100"/>
            <a:ext cx="581660" cy="458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853295" y="3848100"/>
            <a:ext cx="581660" cy="4584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NPU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5" name="直接箭头连接符 34"/>
          <p:cNvCxnSpPr>
            <a:stCxn id="31" idx="2"/>
            <a:endCxn id="32" idx="0"/>
          </p:cNvCxnSpPr>
          <p:nvPr/>
        </p:nvCxnSpPr>
        <p:spPr>
          <a:xfrm flipH="1">
            <a:off x="8271510" y="3429000"/>
            <a:ext cx="935990" cy="419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34" idx="0"/>
          </p:cNvCxnSpPr>
          <p:nvPr/>
        </p:nvCxnSpPr>
        <p:spPr>
          <a:xfrm>
            <a:off x="9199245" y="3426460"/>
            <a:ext cx="944880" cy="421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055" y="1404620"/>
            <a:ext cx="10445750" cy="3257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9220" y="1573530"/>
            <a:ext cx="7321550" cy="45212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557145" y="1090930"/>
            <a:ext cx="556895" cy="546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3"/>
            <a:endCxn id="10" idx="7"/>
          </p:cNvCxnSpPr>
          <p:nvPr/>
        </p:nvCxnSpPr>
        <p:spPr>
          <a:xfrm flipH="1">
            <a:off x="2050415" y="1557020"/>
            <a:ext cx="588010" cy="584835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5"/>
            <a:endCxn id="11" idx="1"/>
          </p:cNvCxnSpPr>
          <p:nvPr/>
        </p:nvCxnSpPr>
        <p:spPr>
          <a:xfrm>
            <a:off x="3032760" y="1557020"/>
            <a:ext cx="596265" cy="5848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1574800" y="2061845"/>
            <a:ext cx="556895" cy="5461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547745" y="2061845"/>
            <a:ext cx="556895" cy="546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1" idx="5"/>
            <a:endCxn id="14" idx="1"/>
          </p:cNvCxnSpPr>
          <p:nvPr/>
        </p:nvCxnSpPr>
        <p:spPr>
          <a:xfrm>
            <a:off x="4023360" y="2527935"/>
            <a:ext cx="701040" cy="635000"/>
          </a:xfrm>
          <a:prstGeom prst="straightConnector1">
            <a:avLst/>
          </a:prstGeom>
          <a:ln w="31750" cap="rnd">
            <a:solidFill>
              <a:schemeClr val="accent3">
                <a:lumMod val="60000"/>
                <a:lumOff val="40000"/>
              </a:schemeClr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643120" y="3082925"/>
            <a:ext cx="556895" cy="546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4" idx="3"/>
            <a:endCxn id="17" idx="7"/>
          </p:cNvCxnSpPr>
          <p:nvPr/>
        </p:nvCxnSpPr>
        <p:spPr>
          <a:xfrm flipH="1">
            <a:off x="4150360" y="3549015"/>
            <a:ext cx="574040" cy="457835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5622290" y="3926840"/>
            <a:ext cx="556895" cy="546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674745" y="3926840"/>
            <a:ext cx="556895" cy="5461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4" idx="5"/>
            <a:endCxn id="16" idx="1"/>
          </p:cNvCxnSpPr>
          <p:nvPr/>
        </p:nvCxnSpPr>
        <p:spPr>
          <a:xfrm>
            <a:off x="5118735" y="3549015"/>
            <a:ext cx="584835" cy="4578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右大括号 18"/>
          <p:cNvSpPr/>
          <p:nvPr/>
        </p:nvSpPr>
        <p:spPr>
          <a:xfrm>
            <a:off x="8664575" y="4835525"/>
            <a:ext cx="115570" cy="145097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 rot="5400000">
            <a:off x="8169275" y="5407025"/>
            <a:ext cx="171958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1400" b="1">
                <a:solidFill>
                  <a:schemeClr val="accent4"/>
                </a:solidFill>
              </a:rPr>
              <a:t>Inner loop</a:t>
            </a:r>
            <a:endParaRPr lang="en-US" altLang="zh-CN" sz="1400" b="1">
              <a:solidFill>
                <a:schemeClr val="accent4"/>
              </a:solidFill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8648065" y="3051810"/>
            <a:ext cx="115570" cy="145097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 rot="5400000">
            <a:off x="8169275" y="3623945"/>
            <a:ext cx="171958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1400" b="1">
                <a:solidFill>
                  <a:schemeClr val="accent4"/>
                </a:solidFill>
              </a:rPr>
              <a:t>Two-layer loop</a:t>
            </a:r>
            <a:endParaRPr lang="en-US" altLang="zh-CN" sz="1400" b="1">
              <a:solidFill>
                <a:schemeClr val="accent4"/>
              </a:solidFill>
            </a:endParaRPr>
          </a:p>
        </p:txBody>
      </p:sp>
      <p:sp>
        <p:nvSpPr>
          <p:cNvPr id="23" name="右大括号 22"/>
          <p:cNvSpPr/>
          <p:nvPr/>
        </p:nvSpPr>
        <p:spPr>
          <a:xfrm>
            <a:off x="10369550" y="1091565"/>
            <a:ext cx="226060" cy="519557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 rot="5400000">
            <a:off x="9355455" y="3143250"/>
            <a:ext cx="2667000" cy="63055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1400" b="1">
                <a:solidFill>
                  <a:schemeClr val="accent4"/>
                </a:solidFill>
              </a:rPr>
              <a:t>Th</a:t>
            </a:r>
            <a:r>
              <a:rPr lang="en-US" altLang="zh-CN" sz="1400" b="1">
                <a:solidFill>
                  <a:schemeClr val="accent4"/>
                </a:solidFill>
              </a:rPr>
              <a:t>ree-level loops</a:t>
            </a:r>
            <a:endParaRPr lang="en-US" altLang="zh-CN" sz="1400" b="1">
              <a:solidFill>
                <a:schemeClr val="accent4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89635" y="92710"/>
            <a:ext cx="360045" cy="36068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182370" y="135255"/>
            <a:ext cx="1851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condition block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095625" y="92710"/>
            <a:ext cx="360045" cy="3606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388360" y="135255"/>
            <a:ext cx="1851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body block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879340" y="92710"/>
            <a:ext cx="360045" cy="36068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172075" y="135255"/>
            <a:ext cx="1851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end block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889635" y="744220"/>
            <a:ext cx="4191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244600" y="604520"/>
            <a:ext cx="1120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 branch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529840" y="744220"/>
            <a:ext cx="419100" cy="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884805" y="604520"/>
            <a:ext cx="12198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 branch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4206240" y="744220"/>
            <a:ext cx="419100" cy="0"/>
          </a:xfrm>
          <a:prstGeom prst="straightConnector1">
            <a:avLst/>
          </a:prstGeom>
          <a:ln w="31750" cap="rnd">
            <a:solidFill>
              <a:schemeClr val="accent3">
                <a:lumMod val="60000"/>
                <a:lumOff val="40000"/>
              </a:schemeClr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4561205" y="604520"/>
            <a:ext cx="1120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jump</a:t>
            </a:r>
            <a:endParaRPr lang="en-US" altLang="zh-CN" sz="1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椭圆 2"/>
          <p:cNvSpPr/>
          <p:nvPr/>
        </p:nvSpPr>
        <p:spPr>
          <a:xfrm>
            <a:off x="6690360" y="4866005"/>
            <a:ext cx="556895" cy="5461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3"/>
            <a:endCxn id="9" idx="7"/>
          </p:cNvCxnSpPr>
          <p:nvPr/>
        </p:nvCxnSpPr>
        <p:spPr>
          <a:xfrm flipH="1">
            <a:off x="6197600" y="5332095"/>
            <a:ext cx="574040" cy="457835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7669530" y="5709920"/>
            <a:ext cx="556895" cy="5461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721985" y="5709920"/>
            <a:ext cx="556895" cy="5461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>
            <a:stCxn id="3" idx="5"/>
            <a:endCxn id="6" idx="1"/>
          </p:cNvCxnSpPr>
          <p:nvPr/>
        </p:nvCxnSpPr>
        <p:spPr>
          <a:xfrm>
            <a:off x="7165975" y="5332095"/>
            <a:ext cx="584835" cy="4578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6" idx="5"/>
            <a:endCxn id="3" idx="1"/>
          </p:cNvCxnSpPr>
          <p:nvPr/>
        </p:nvCxnSpPr>
        <p:spPr>
          <a:xfrm>
            <a:off x="6097905" y="4392930"/>
            <a:ext cx="673735" cy="553085"/>
          </a:xfrm>
          <a:prstGeom prst="straightConnector1">
            <a:avLst/>
          </a:prstGeom>
          <a:ln w="31750" cap="rnd">
            <a:solidFill>
              <a:schemeClr val="accent3">
                <a:lumMod val="60000"/>
                <a:lumOff val="40000"/>
              </a:schemeClr>
            </a:solidFill>
            <a:prstDash val="sysDot"/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右大括号 40"/>
          <p:cNvSpPr/>
          <p:nvPr/>
        </p:nvSpPr>
        <p:spPr>
          <a:xfrm>
            <a:off x="8662670" y="1123950"/>
            <a:ext cx="115570" cy="145097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rot="5400000">
            <a:off x="8183880" y="1696085"/>
            <a:ext cx="1719580" cy="3067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 algn="ctr"/>
            <a:r>
              <a:rPr lang="en-US" altLang="zh-CN" sz="1400" b="1">
                <a:solidFill>
                  <a:schemeClr val="accent4"/>
                </a:solidFill>
              </a:rPr>
              <a:t>Outer loop</a:t>
            </a:r>
            <a:endParaRPr lang="en-US" altLang="zh-CN" sz="1400" b="1">
              <a:solidFill>
                <a:schemeClr val="accent4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6" name="图片 1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805" y="260350"/>
            <a:ext cx="10121900" cy="6337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>
            <p:custDataLst>
              <p:tags r:id="rId1"/>
            </p:custDataLst>
          </p:nvPr>
        </p:nvGrpSpPr>
        <p:grpSpPr>
          <a:xfrm>
            <a:off x="4832985" y="907415"/>
            <a:ext cx="4648835" cy="5615940"/>
            <a:chOff x="5770" y="1071"/>
            <a:chExt cx="7321" cy="8844"/>
          </a:xfrm>
        </p:grpSpPr>
        <p:sp>
          <p:nvSpPr>
            <p:cNvPr id="18" name="矩形 17"/>
            <p:cNvSpPr/>
            <p:nvPr/>
          </p:nvSpPr>
          <p:spPr>
            <a:xfrm>
              <a:off x="8463" y="5891"/>
              <a:ext cx="4628" cy="4025"/>
            </a:xfrm>
            <a:prstGeom prst="rect">
              <a:avLst/>
            </a:prstGeom>
            <a:ln w="12700" cap="flat" cmpd="sng" algn="ctr">
              <a:solidFill>
                <a:schemeClr val="accent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9285" y="1071"/>
              <a:ext cx="298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TF Op</a:t>
              </a:r>
              <a:endPara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sp>
          <p:nvSpPr>
            <p:cNvPr id="6" name="圆角矩形 5"/>
            <p:cNvSpPr/>
            <p:nvPr>
              <p:custDataLst>
                <p:tags r:id="rId2"/>
              </p:custDataLst>
            </p:nvPr>
          </p:nvSpPr>
          <p:spPr>
            <a:xfrm>
              <a:off x="9843" y="1851"/>
              <a:ext cx="1869" cy="6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XLA HLO</a:t>
              </a:r>
              <a:endPara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cxnSp>
          <p:nvCxnSpPr>
            <p:cNvPr id="7" name="直接箭头连接符 6"/>
            <p:cNvCxnSpPr>
              <a:stCxn id="5" idx="2"/>
              <a:endCxn id="6" idx="0"/>
            </p:cNvCxnSpPr>
            <p:nvPr/>
          </p:nvCxnSpPr>
          <p:spPr>
            <a:xfrm>
              <a:off x="10778" y="1602"/>
              <a:ext cx="0" cy="24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圆角矩形 7"/>
            <p:cNvSpPr/>
            <p:nvPr>
              <p:custDataLst>
                <p:tags r:id="rId3"/>
              </p:custDataLst>
            </p:nvPr>
          </p:nvSpPr>
          <p:spPr>
            <a:xfrm>
              <a:off x="8893" y="3110"/>
              <a:ext cx="3768" cy="12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Target-Independent Optimizations &amp; Analysis</a:t>
              </a:r>
              <a:endPara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cxnSp>
          <p:nvCxnSpPr>
            <p:cNvPr id="9" name="直接箭头连接符 8"/>
            <p:cNvCxnSpPr>
              <a:stCxn id="6" idx="2"/>
              <a:endCxn id="8" idx="0"/>
            </p:cNvCxnSpPr>
            <p:nvPr>
              <p:custDataLst>
                <p:tags r:id="rId4"/>
              </p:custDataLst>
            </p:nvPr>
          </p:nvCxnSpPr>
          <p:spPr>
            <a:xfrm flipH="1">
              <a:off x="10777" y="2523"/>
              <a:ext cx="1" cy="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" name="圆角矩形 9"/>
            <p:cNvSpPr/>
            <p:nvPr>
              <p:custDataLst>
                <p:tags r:id="rId5"/>
              </p:custDataLst>
            </p:nvPr>
          </p:nvSpPr>
          <p:spPr>
            <a:xfrm>
              <a:off x="9843" y="4879"/>
              <a:ext cx="1869" cy="6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XLA HLO</a:t>
              </a:r>
              <a:endPara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cxnSp>
          <p:nvCxnSpPr>
            <p:cNvPr id="11" name="直接箭头连接符 10"/>
            <p:cNvCxnSpPr>
              <a:stCxn id="8" idx="2"/>
              <a:endCxn id="10" idx="0"/>
            </p:cNvCxnSpPr>
            <p:nvPr>
              <p:custDataLst>
                <p:tags r:id="rId6"/>
              </p:custDataLst>
            </p:nvPr>
          </p:nvCxnSpPr>
          <p:spPr>
            <a:xfrm>
              <a:off x="10777" y="4383"/>
              <a:ext cx="1" cy="4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>
              <p:custDataLst>
                <p:tags r:id="rId7"/>
              </p:custDataLst>
            </p:nvPr>
          </p:nvSpPr>
          <p:spPr>
            <a:xfrm>
              <a:off x="8893" y="6152"/>
              <a:ext cx="3768" cy="12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Target-Dependent Optimizations &amp; Analysis</a:t>
              </a:r>
              <a:endPara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cxnSp>
          <p:nvCxnSpPr>
            <p:cNvPr id="13" name="直接箭头连接符 12"/>
            <p:cNvCxnSpPr>
              <a:endCxn id="12" idx="0"/>
            </p:cNvCxnSpPr>
            <p:nvPr>
              <p:custDataLst>
                <p:tags r:id="rId8"/>
              </p:custDataLst>
            </p:nvPr>
          </p:nvCxnSpPr>
          <p:spPr>
            <a:xfrm flipH="1">
              <a:off x="10777" y="5565"/>
              <a:ext cx="1" cy="58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>
              <p:custDataLst>
                <p:tags r:id="rId9"/>
              </p:custDataLst>
            </p:nvPr>
          </p:nvSpPr>
          <p:spPr>
            <a:xfrm>
              <a:off x="8893" y="7411"/>
              <a:ext cx="3768" cy="10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Target-Specific Code Generation</a:t>
              </a:r>
              <a:endPara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sp>
          <p:nvSpPr>
            <p:cNvPr id="16" name="圆角矩形 15"/>
            <p:cNvSpPr/>
            <p:nvPr>
              <p:custDataLst>
                <p:tags r:id="rId10"/>
              </p:custDataLst>
            </p:nvPr>
          </p:nvSpPr>
          <p:spPr>
            <a:xfrm>
              <a:off x="9843" y="8994"/>
              <a:ext cx="1869" cy="6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TPU</a:t>
              </a:r>
              <a:endPara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  <p:cxnSp>
          <p:nvCxnSpPr>
            <p:cNvPr id="17" name="直接箭头连接符 16"/>
            <p:cNvCxnSpPr>
              <a:stCxn id="14" idx="2"/>
              <a:endCxn id="16" idx="0"/>
            </p:cNvCxnSpPr>
            <p:nvPr>
              <p:custDataLst>
                <p:tags r:id="rId11"/>
              </p:custDataLst>
            </p:nvPr>
          </p:nvCxnSpPr>
          <p:spPr>
            <a:xfrm>
              <a:off x="10777" y="8505"/>
              <a:ext cx="1" cy="4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770" y="7638"/>
              <a:ext cx="298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+mn-ea"/>
                </a:rPr>
                <a:t>XLA Backend</a:t>
              </a:r>
              <a:endPara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endParaRPr>
            </a:p>
          </p:txBody>
        </p:sp>
      </p:grpSp>
    </p:spTree>
    <p:custDataLst>
      <p:tags r:id="rId1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" name="图片 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0" y="110490"/>
            <a:ext cx="4660900" cy="5626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7345680" y="643890"/>
            <a:ext cx="1186815" cy="4267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Relay IR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25285" y="-33655"/>
            <a:ext cx="2427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TF/PyTorch/ONNX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9" name="直接箭头连接符 8"/>
          <p:cNvCxnSpPr>
            <a:stCxn id="8" idx="2"/>
            <a:endCxn id="6" idx="0"/>
          </p:cNvCxnSpPr>
          <p:nvPr>
            <p:custDataLst>
              <p:tags r:id="rId2"/>
            </p:custDataLst>
          </p:nvPr>
        </p:nvCxnSpPr>
        <p:spPr>
          <a:xfrm>
            <a:off x="7939405" y="303530"/>
            <a:ext cx="0" cy="340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2"/>
            <a:endCxn id="12" idx="0"/>
          </p:cNvCxnSpPr>
          <p:nvPr>
            <p:custDataLst>
              <p:tags r:id="rId3"/>
            </p:custDataLst>
          </p:nvPr>
        </p:nvCxnSpPr>
        <p:spPr>
          <a:xfrm>
            <a:off x="7939405" y="1070610"/>
            <a:ext cx="0" cy="3403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>
            <a:off x="7204710" y="1410970"/>
            <a:ext cx="1469390" cy="553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Tensor Expression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13" name="直接箭头连接符 12"/>
          <p:cNvCxnSpPr>
            <a:stCxn id="12" idx="2"/>
            <a:endCxn id="14" idx="0"/>
          </p:cNvCxnSpPr>
          <p:nvPr>
            <p:custDataLst>
              <p:tags r:id="rId5"/>
            </p:custDataLst>
          </p:nvPr>
        </p:nvCxnSpPr>
        <p:spPr>
          <a:xfrm>
            <a:off x="7939405" y="1964055"/>
            <a:ext cx="0" cy="298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7046595" y="2262505"/>
            <a:ext cx="1785620" cy="553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AutoTVM/ AutoScheduler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5" name="圆角矩形 14"/>
          <p:cNvSpPr/>
          <p:nvPr>
            <p:custDataLst>
              <p:tags r:id="rId7"/>
            </p:custDataLst>
          </p:nvPr>
        </p:nvSpPr>
        <p:spPr>
          <a:xfrm>
            <a:off x="6994525" y="3114040"/>
            <a:ext cx="1889760" cy="4267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TE + Schedule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16" name="直接箭头连接符 15"/>
          <p:cNvCxnSpPr>
            <a:stCxn id="14" idx="2"/>
            <a:endCxn id="15" idx="0"/>
          </p:cNvCxnSpPr>
          <p:nvPr>
            <p:custDataLst>
              <p:tags r:id="rId8"/>
            </p:custDataLst>
          </p:nvPr>
        </p:nvCxnSpPr>
        <p:spPr>
          <a:xfrm>
            <a:off x="7939405" y="2815590"/>
            <a:ext cx="0" cy="298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>
            <p:custDataLst>
              <p:tags r:id="rId9"/>
            </p:custDataLst>
          </p:nvPr>
        </p:nvSpPr>
        <p:spPr>
          <a:xfrm>
            <a:off x="7345680" y="3839210"/>
            <a:ext cx="1186815" cy="4267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TIR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18" name="直接箭头连接符 17"/>
          <p:cNvCxnSpPr>
            <a:stCxn id="15" idx="2"/>
            <a:endCxn id="17" idx="0"/>
          </p:cNvCxnSpPr>
          <p:nvPr>
            <p:custDataLst>
              <p:tags r:id="rId10"/>
            </p:custDataLst>
          </p:nvPr>
        </p:nvCxnSpPr>
        <p:spPr>
          <a:xfrm>
            <a:off x="7939405" y="3540760"/>
            <a:ext cx="0" cy="298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圆角矩形 18"/>
          <p:cNvSpPr/>
          <p:nvPr>
            <p:custDataLst>
              <p:tags r:id="rId11"/>
            </p:custDataLst>
          </p:nvPr>
        </p:nvSpPr>
        <p:spPr>
          <a:xfrm>
            <a:off x="7071995" y="4518660"/>
            <a:ext cx="1744980" cy="4267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Machine Code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21" name="直接箭头连接符 20"/>
          <p:cNvCxnSpPr>
            <a:stCxn id="17" idx="2"/>
            <a:endCxn id="19" idx="0"/>
          </p:cNvCxnSpPr>
          <p:nvPr>
            <p:custDataLst>
              <p:tags r:id="rId12"/>
            </p:custDataLst>
          </p:nvPr>
        </p:nvCxnSpPr>
        <p:spPr>
          <a:xfrm>
            <a:off x="7939405" y="4265930"/>
            <a:ext cx="5080" cy="2527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>
            <p:custDataLst>
              <p:tags r:id="rId13"/>
            </p:custDataLst>
          </p:nvPr>
        </p:nvSpPr>
        <p:spPr>
          <a:xfrm>
            <a:off x="7071995" y="5584190"/>
            <a:ext cx="1743710" cy="588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CUDA/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OpenGL/Metal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4" name="圆角矩形 23"/>
          <p:cNvSpPr/>
          <p:nvPr>
            <p:custDataLst>
              <p:tags r:id="rId14"/>
            </p:custDataLst>
          </p:nvPr>
        </p:nvSpPr>
        <p:spPr>
          <a:xfrm>
            <a:off x="9152890" y="5584190"/>
            <a:ext cx="1743710" cy="588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Accelerator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Backend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25" name="圆角矩形 24"/>
          <p:cNvSpPr/>
          <p:nvPr>
            <p:custDataLst>
              <p:tags r:id="rId15"/>
            </p:custDataLst>
          </p:nvPr>
        </p:nvSpPr>
        <p:spPr>
          <a:xfrm>
            <a:off x="4991100" y="5584190"/>
            <a:ext cx="1743710" cy="58864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LLVM IR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26" name="直接箭头连接符 25"/>
          <p:cNvCxnSpPr>
            <a:stCxn id="19" idx="2"/>
            <a:endCxn id="23" idx="0"/>
          </p:cNvCxnSpPr>
          <p:nvPr>
            <p:custDataLst>
              <p:tags r:id="rId16"/>
            </p:custDataLst>
          </p:nvPr>
        </p:nvCxnSpPr>
        <p:spPr>
          <a:xfrm flipH="1">
            <a:off x="7943850" y="4945380"/>
            <a:ext cx="635" cy="638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9" idx="2"/>
            <a:endCxn id="25" idx="0"/>
          </p:cNvCxnSpPr>
          <p:nvPr>
            <p:custDataLst>
              <p:tags r:id="rId17"/>
            </p:custDataLst>
          </p:nvPr>
        </p:nvCxnSpPr>
        <p:spPr>
          <a:xfrm flipH="1">
            <a:off x="5862955" y="4945380"/>
            <a:ext cx="2081530" cy="638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9" idx="2"/>
            <a:endCxn id="24" idx="0"/>
          </p:cNvCxnSpPr>
          <p:nvPr>
            <p:custDataLst>
              <p:tags r:id="rId18"/>
            </p:custDataLst>
          </p:nvPr>
        </p:nvCxnSpPr>
        <p:spPr>
          <a:xfrm>
            <a:off x="7944485" y="4945380"/>
            <a:ext cx="2080260" cy="6388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860540" y="441960"/>
            <a:ext cx="2158365" cy="1597660"/>
          </a:xfrm>
          <a:prstGeom prst="rect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860540" y="2147570"/>
            <a:ext cx="2158365" cy="1499870"/>
          </a:xfrm>
          <a:prstGeom prst="rect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860540" y="3719830"/>
            <a:ext cx="2158365" cy="674370"/>
          </a:xfrm>
          <a:prstGeom prst="rect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4911725" y="4466590"/>
            <a:ext cx="6075045" cy="1859915"/>
          </a:xfrm>
          <a:prstGeom prst="rect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" name="图片 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7425" y="187325"/>
            <a:ext cx="6089650" cy="63690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725285" y="-33655"/>
            <a:ext cx="24276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TF/PyTorch/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Caffe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9" name="直接箭头连接符 8"/>
          <p:cNvCxnSpPr>
            <a:stCxn id="8" idx="2"/>
            <a:endCxn id="12" idx="0"/>
          </p:cNvCxnSpPr>
          <p:nvPr>
            <p:custDataLst>
              <p:tags r:id="rId1"/>
            </p:custDataLst>
          </p:nvPr>
        </p:nvCxnSpPr>
        <p:spPr>
          <a:xfrm>
            <a:off x="7939405" y="303530"/>
            <a:ext cx="0" cy="204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>
            <p:custDataLst>
              <p:tags r:id="rId2"/>
            </p:custDataLst>
          </p:nvPr>
        </p:nvSpPr>
        <p:spPr>
          <a:xfrm>
            <a:off x="7204710" y="508000"/>
            <a:ext cx="1469390" cy="5530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Tensor Expression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5" name="直接箭头连接符 4"/>
          <p:cNvCxnSpPr>
            <a:stCxn id="12" idx="2"/>
            <a:endCxn id="7" idx="0"/>
          </p:cNvCxnSpPr>
          <p:nvPr>
            <p:custDataLst>
              <p:tags r:id="rId3"/>
            </p:custDataLst>
          </p:nvPr>
        </p:nvCxnSpPr>
        <p:spPr>
          <a:xfrm>
            <a:off x="7939405" y="1061085"/>
            <a:ext cx="0" cy="259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7052310" y="1320800"/>
            <a:ext cx="1774190" cy="47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Normalization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10" name="直接箭头连接符 9"/>
          <p:cNvCxnSpPr>
            <a:stCxn id="7" idx="2"/>
            <a:endCxn id="11" idx="0"/>
          </p:cNvCxnSpPr>
          <p:nvPr>
            <p:custDataLst>
              <p:tags r:id="rId5"/>
            </p:custDataLst>
          </p:nvPr>
        </p:nvCxnSpPr>
        <p:spPr>
          <a:xfrm>
            <a:off x="7939405" y="1791970"/>
            <a:ext cx="0" cy="2863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>
            <p:custDataLst>
              <p:tags r:id="rId6"/>
            </p:custDataLst>
          </p:nvPr>
        </p:nvSpPr>
        <p:spPr>
          <a:xfrm>
            <a:off x="7052310" y="2078355"/>
            <a:ext cx="1774190" cy="47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Auto </a:t>
            </a: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Schedule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13" name="直接箭头连接符 12"/>
          <p:cNvCxnSpPr>
            <a:endCxn id="14" idx="0"/>
          </p:cNvCxnSpPr>
          <p:nvPr>
            <p:custDataLst>
              <p:tags r:id="rId7"/>
            </p:custDataLst>
          </p:nvPr>
        </p:nvCxnSpPr>
        <p:spPr>
          <a:xfrm>
            <a:off x="7939405" y="2549525"/>
            <a:ext cx="0" cy="259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>
            <p:custDataLst>
              <p:tags r:id="rId8"/>
            </p:custDataLst>
          </p:nvPr>
        </p:nvSpPr>
        <p:spPr>
          <a:xfrm>
            <a:off x="7052310" y="2809240"/>
            <a:ext cx="1774190" cy="47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Backend Optimization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cxnSp>
        <p:nvCxnSpPr>
          <p:cNvPr id="15" name="直接箭头连接符 14"/>
          <p:cNvCxnSpPr>
            <a:endCxn id="16" idx="0"/>
          </p:cNvCxnSpPr>
          <p:nvPr>
            <p:custDataLst>
              <p:tags r:id="rId9"/>
            </p:custDataLst>
          </p:nvPr>
        </p:nvCxnSpPr>
        <p:spPr>
          <a:xfrm>
            <a:off x="7939405" y="3280410"/>
            <a:ext cx="0" cy="259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>
            <p:custDataLst>
              <p:tags r:id="rId10"/>
            </p:custDataLst>
          </p:nvPr>
        </p:nvSpPr>
        <p:spPr>
          <a:xfrm>
            <a:off x="7052310" y="3540125"/>
            <a:ext cx="1774190" cy="47117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CUDA Code</a:t>
            </a:r>
            <a:endParaRPr lang="en-US" altLang="zh-CN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60540" y="1142365"/>
            <a:ext cx="2158365" cy="2287270"/>
          </a:xfrm>
          <a:prstGeom prst="rect">
            <a:avLst/>
          </a:prstGeom>
          <a:ln w="1270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01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02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03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04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05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06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07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08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09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2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13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14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15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16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17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18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19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2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23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24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25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8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29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31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32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33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34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35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36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68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69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71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72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73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74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75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76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77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81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82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83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84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85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86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87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88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89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91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92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93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94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95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96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97.xml><?xml version="1.0" encoding="utf-8"?>
<p:tagLst xmlns:p="http://schemas.openxmlformats.org/presentationml/2006/main">
  <p:tag name="KSO_WM_DIAGRAM_VIRTUALLY_FRAME" val="{&quot;height&quot;:547.3,&quot;left&quot;:277.85,&quot;top&quot;:11.6,&quot;width&quot;:549.25}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WPS 演示</Application>
  <PresentationFormat>宽屏</PresentationFormat>
  <Paragraphs>185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华文楷体</vt:lpstr>
      <vt:lpstr>微软雅黑</vt:lpstr>
      <vt:lpstr>Arial Unicode MS</vt:lpstr>
      <vt:lpstr>Calibri</vt:lpstr>
      <vt:lpstr>仿宋</vt:lpstr>
      <vt:lpstr>Britannic Bold</vt:lpstr>
      <vt:lpstr>方正舒体</vt:lpstr>
      <vt:lpstr>华文琥珀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xccucate</cp:lastModifiedBy>
  <cp:revision>158</cp:revision>
  <dcterms:created xsi:type="dcterms:W3CDTF">2019-06-19T02:08:00Z</dcterms:created>
  <dcterms:modified xsi:type="dcterms:W3CDTF">2025-06-06T05:49:27Z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A2D275543D814427880A2AEE1472CDE9_11</vt:lpwstr>
  </property>
</Properties>
</file>