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389247-DEA0-47DB-854D-566405BEE926}">
  <a:tblStyle styleId="{0F389247-DEA0-47DB-854D-566405BEE92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18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HelveticaNeue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Mean" TargetMode="External"/><Relationship Id="rId3" Type="http://schemas.openxmlformats.org/officeDocument/2006/relationships/hyperlink" Target="https://en.wikipedia.org/wiki/Expected_value" TargetMode="External"/><Relationship Id="rId4" Type="http://schemas.openxmlformats.org/officeDocument/2006/relationships/hyperlink" Target="https://en.wikipedia.org/wiki/Median" TargetMode="External"/><Relationship Id="rId5" Type="http://schemas.openxmlformats.org/officeDocument/2006/relationships/hyperlink" Target="https://en.wikipedia.org/wiki/Mode_(statistics)" TargetMode="External"/><Relationship Id="rId6" Type="http://schemas.openxmlformats.org/officeDocument/2006/relationships/hyperlink" Target="https://en.wikipedia.org/wiki/Standard_deviation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Scalar_(mathematics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418adf6c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b418adf6c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b418adf6c2_0_4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2b418adf6c2_0_4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The parameter mu is the </a:t>
            </a:r>
            <a:r>
              <a:rPr b="0" i="0" lang="en" u="sng" strike="noStrike">
                <a:solidFill>
                  <a:srgbClr val="3366CC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mean</a:t>
            </a:r>
            <a:r>
              <a:rPr b="0" i="0" lang="en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or </a:t>
            </a:r>
            <a:r>
              <a:rPr b="0" i="0" lang="en" u="sng" strike="noStrike">
                <a:solidFill>
                  <a:srgbClr val="3366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expectation</a:t>
            </a:r>
            <a:r>
              <a:rPr b="0" i="0" lang="en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of the distribution (and also its </a:t>
            </a:r>
            <a:r>
              <a:rPr b="0" i="0" lang="en" u="sng" strike="noStrike">
                <a:solidFill>
                  <a:srgbClr val="3366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median</a:t>
            </a:r>
            <a:r>
              <a:rPr b="0" i="0" lang="en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and </a:t>
            </a:r>
            <a:r>
              <a:rPr b="0" i="0" lang="en" u="sng" strike="noStrike">
                <a:solidFill>
                  <a:srgbClr val="3366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mode</a:t>
            </a:r>
            <a:r>
              <a:rPr b="0" i="0" lang="en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), while the parameter sigma is its </a:t>
            </a:r>
            <a:r>
              <a:rPr b="0" i="0" lang="en" u="sng" strike="noStrike">
                <a:solidFill>
                  <a:srgbClr val="3366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standard deviation</a:t>
            </a:r>
            <a:r>
              <a:rPr b="0" i="0" lang="en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endParaRPr/>
          </a:p>
        </p:txBody>
      </p:sp>
      <p:sp>
        <p:nvSpPr>
          <p:cNvPr id="252" name="Google Shape;252;g2b418adf6c2_0_4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b418adf6c2_0_5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b418adf6c2_0_5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b418adf6c2_0_5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2b418adf6c2_0_5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b418adf6c2_0_5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b418adf6c2_0_5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418adf6c2_0_5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2b418adf6c2_0_5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b418adf6c2_0_5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2b418adf6c2_0_5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b418adf6c2_0_6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2b418adf6c2_0_6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b418adf6c2_0_6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2b418adf6c2_0_6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2b418adf6c2_0_6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b418adf6c2_0_6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2b418adf6c2_0_6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5637f08a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b5637f08a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418adf6c2_0_3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b418adf6c2_0_3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418adf6c2_0_4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b418adf6c2_0_4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b418adf6c2_0_4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b418adf6c2_0_4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418adf6c2_0_4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b418adf6c2_0_4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b418adf6c2_0_4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418adf6c2_0_4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b418adf6c2_0_4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418adf6c2_0_4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b418adf6c2_0_4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418adf6c2_0_4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b418adf6c2_0_4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if all its arguments are multiplied by a </a:t>
            </a:r>
            <a:r>
              <a:rPr b="0" i="0" lang="en" u="sng" strike="noStrike">
                <a:solidFill>
                  <a:srgbClr val="3366CC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scalar</a:t>
            </a:r>
            <a:r>
              <a:rPr b="0" i="0" lang="en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, then its value is multiplied by some power of this scalar,</a:t>
            </a:r>
            <a:endParaRPr/>
          </a:p>
        </p:txBody>
      </p:sp>
      <p:sp>
        <p:nvSpPr>
          <p:cNvPr id="240" name="Google Shape;240;g2b418adf6c2_0_4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0" y="1676400"/>
            <a:ext cx="9144000" cy="9051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1"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82621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20089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88570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0" y="0"/>
            <a:ext cx="9144000" cy="6087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200891" y="831273"/>
            <a:ext cx="8742300" cy="38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20089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359542" y="95151"/>
            <a:ext cx="6702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20089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88570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0" y="0"/>
            <a:ext cx="9144000" cy="6087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200891" y="872836"/>
            <a:ext cx="4314000" cy="3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49" y="872836"/>
            <a:ext cx="4314000" cy="3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20089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88570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200892" y="859091"/>
            <a:ext cx="4297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200892" y="1477025"/>
            <a:ext cx="4297200" cy="31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3" type="body"/>
          </p:nvPr>
        </p:nvSpPr>
        <p:spPr>
          <a:xfrm>
            <a:off x="4629149" y="859091"/>
            <a:ext cx="4314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5" name="Google Shape;85;p18"/>
          <p:cNvSpPr txBox="1"/>
          <p:nvPr>
            <p:ph idx="4" type="body"/>
          </p:nvPr>
        </p:nvSpPr>
        <p:spPr>
          <a:xfrm>
            <a:off x="4629149" y="1477025"/>
            <a:ext cx="4314000" cy="31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20089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688570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0" y="0"/>
            <a:ext cx="9144000" cy="6999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0" y="0"/>
            <a:ext cx="9144000" cy="6087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20089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88570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0089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88570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0089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88570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0089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88570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0" y="0"/>
            <a:ext cx="9144000" cy="6087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671459" y="-1639077"/>
            <a:ext cx="3801300" cy="87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0089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88570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0089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88570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0" y="0"/>
            <a:ext cx="9144000" cy="6087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00891" y="831273"/>
            <a:ext cx="8742300" cy="38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00891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88570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43.png"/><Relationship Id="rId10" Type="http://schemas.openxmlformats.org/officeDocument/2006/relationships/image" Target="../media/image47.png"/><Relationship Id="rId13" Type="http://schemas.openxmlformats.org/officeDocument/2006/relationships/image" Target="../media/image34.png"/><Relationship Id="rId1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8.png"/><Relationship Id="rId4" Type="http://schemas.openxmlformats.org/officeDocument/2006/relationships/image" Target="../media/image44.png"/><Relationship Id="rId9" Type="http://schemas.openxmlformats.org/officeDocument/2006/relationships/image" Target="../media/image38.png"/><Relationship Id="rId15" Type="http://schemas.openxmlformats.org/officeDocument/2006/relationships/image" Target="../media/image55.png"/><Relationship Id="rId14" Type="http://schemas.openxmlformats.org/officeDocument/2006/relationships/image" Target="../media/image48.png"/><Relationship Id="rId5" Type="http://schemas.openxmlformats.org/officeDocument/2006/relationships/image" Target="../media/image41.png"/><Relationship Id="rId6" Type="http://schemas.openxmlformats.org/officeDocument/2006/relationships/image" Target="../media/image37.png"/><Relationship Id="rId7" Type="http://schemas.openxmlformats.org/officeDocument/2006/relationships/image" Target="../media/image36.png"/><Relationship Id="rId8" Type="http://schemas.openxmlformats.org/officeDocument/2006/relationships/image" Target="../media/image42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3.png"/><Relationship Id="rId10" Type="http://schemas.openxmlformats.org/officeDocument/2006/relationships/image" Target="../media/image57.png"/><Relationship Id="rId1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8.png"/><Relationship Id="rId4" Type="http://schemas.openxmlformats.org/officeDocument/2006/relationships/image" Target="../media/image50.png"/><Relationship Id="rId9" Type="http://schemas.openxmlformats.org/officeDocument/2006/relationships/image" Target="../media/image81.png"/><Relationship Id="rId5" Type="http://schemas.openxmlformats.org/officeDocument/2006/relationships/image" Target="../media/image34.png"/><Relationship Id="rId6" Type="http://schemas.openxmlformats.org/officeDocument/2006/relationships/image" Target="../media/image48.png"/><Relationship Id="rId7" Type="http://schemas.openxmlformats.org/officeDocument/2006/relationships/image" Target="../media/image55.png"/><Relationship Id="rId8" Type="http://schemas.openxmlformats.org/officeDocument/2006/relationships/image" Target="../media/image6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58.png"/><Relationship Id="rId5" Type="http://schemas.openxmlformats.org/officeDocument/2006/relationships/image" Target="../media/image62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68.png"/><Relationship Id="rId10" Type="http://schemas.openxmlformats.org/officeDocument/2006/relationships/image" Target="../media/image86.png"/><Relationship Id="rId13" Type="http://schemas.openxmlformats.org/officeDocument/2006/relationships/image" Target="../media/image79.png"/><Relationship Id="rId12" Type="http://schemas.openxmlformats.org/officeDocument/2006/relationships/image" Target="../media/image65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9.png"/><Relationship Id="rId4" Type="http://schemas.openxmlformats.org/officeDocument/2006/relationships/image" Target="../media/image61.png"/><Relationship Id="rId9" Type="http://schemas.openxmlformats.org/officeDocument/2006/relationships/image" Target="../media/image70.png"/><Relationship Id="rId15" Type="http://schemas.openxmlformats.org/officeDocument/2006/relationships/image" Target="../media/image77.png"/><Relationship Id="rId14" Type="http://schemas.openxmlformats.org/officeDocument/2006/relationships/image" Target="../media/image8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94.png"/><Relationship Id="rId8" Type="http://schemas.openxmlformats.org/officeDocument/2006/relationships/image" Target="../media/image7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9.png"/><Relationship Id="rId4" Type="http://schemas.openxmlformats.org/officeDocument/2006/relationships/image" Target="../media/image8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96.png"/><Relationship Id="rId5" Type="http://schemas.openxmlformats.org/officeDocument/2006/relationships/image" Target="../media/image75.png"/><Relationship Id="rId6" Type="http://schemas.openxmlformats.org/officeDocument/2006/relationships/image" Target="../media/image73.png"/><Relationship Id="rId7" Type="http://schemas.openxmlformats.org/officeDocument/2006/relationships/image" Target="../media/image71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91.png"/><Relationship Id="rId10" Type="http://schemas.openxmlformats.org/officeDocument/2006/relationships/image" Target="../media/image9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6.png"/><Relationship Id="rId4" Type="http://schemas.openxmlformats.org/officeDocument/2006/relationships/image" Target="../media/image87.png"/><Relationship Id="rId9" Type="http://schemas.openxmlformats.org/officeDocument/2006/relationships/image" Target="../media/image84.png"/><Relationship Id="rId5" Type="http://schemas.openxmlformats.org/officeDocument/2006/relationships/image" Target="../media/image72.png"/><Relationship Id="rId6" Type="http://schemas.openxmlformats.org/officeDocument/2006/relationships/image" Target="../media/image97.png"/><Relationship Id="rId7" Type="http://schemas.openxmlformats.org/officeDocument/2006/relationships/image" Target="../media/image88.png"/><Relationship Id="rId8" Type="http://schemas.openxmlformats.org/officeDocument/2006/relationships/image" Target="../media/image9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3.png"/><Relationship Id="rId4" Type="http://schemas.openxmlformats.org/officeDocument/2006/relationships/image" Target="../media/image95.png"/><Relationship Id="rId5" Type="http://schemas.openxmlformats.org/officeDocument/2006/relationships/image" Target="../media/image9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6.png"/><Relationship Id="rId4" Type="http://schemas.openxmlformats.org/officeDocument/2006/relationships/image" Target="../media/image5.png"/><Relationship Id="rId11" Type="http://schemas.openxmlformats.org/officeDocument/2006/relationships/image" Target="../media/image8.png"/><Relationship Id="rId10" Type="http://schemas.openxmlformats.org/officeDocument/2006/relationships/image" Target="../media/image1.png"/><Relationship Id="rId9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3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3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9" Type="http://schemas.openxmlformats.org/officeDocument/2006/relationships/image" Target="../media/image29.png"/><Relationship Id="rId5" Type="http://schemas.openxmlformats.org/officeDocument/2006/relationships/image" Target="../media/image16.png"/><Relationship Id="rId6" Type="http://schemas.openxmlformats.org/officeDocument/2006/relationships/image" Target="../media/image3.png"/><Relationship Id="rId7" Type="http://schemas.openxmlformats.org/officeDocument/2006/relationships/image" Target="../media/image20.png"/><Relationship Id="rId8" Type="http://schemas.openxmlformats.org/officeDocument/2006/relationships/image" Target="../media/image8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11" Type="http://schemas.openxmlformats.org/officeDocument/2006/relationships/image" Target="../media/image25.png"/><Relationship Id="rId10" Type="http://schemas.openxmlformats.org/officeDocument/2006/relationships/image" Target="../media/image30.png"/><Relationship Id="rId9" Type="http://schemas.openxmlformats.org/officeDocument/2006/relationships/image" Target="../media/image45.png"/><Relationship Id="rId5" Type="http://schemas.openxmlformats.org/officeDocument/2006/relationships/image" Target="../media/image9.png"/><Relationship Id="rId6" Type="http://schemas.openxmlformats.org/officeDocument/2006/relationships/image" Target="../media/image35.png"/><Relationship Id="rId7" Type="http://schemas.openxmlformats.org/officeDocument/2006/relationships/image" Target="../media/image26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Relationship Id="rId5" Type="http://schemas.openxmlformats.org/officeDocument/2006/relationships/image" Target="../media/image40.png"/><Relationship Id="rId6" Type="http://schemas.openxmlformats.org/officeDocument/2006/relationships/image" Target="../media/image28.png"/><Relationship Id="rId7" Type="http://schemas.openxmlformats.org/officeDocument/2006/relationships/image" Target="../media/image39.png"/><Relationship Id="rId8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0" y="1803064"/>
            <a:ext cx="9144000" cy="6522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3000"/>
              <a:t>CSC380: Principles of Data Science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143000" y="3007373"/>
            <a:ext cx="6858000" cy="1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 sz="2400"/>
              <a:t>Probability 6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b="1" lang="en" sz="2400"/>
            </a:br>
            <a:r>
              <a:rPr b="1" lang="en" sz="2400">
                <a:solidFill>
                  <a:srgbClr val="7F7F7F"/>
                </a:solidFill>
              </a:rPr>
              <a:t>Xinchen Yu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784" y="149213"/>
            <a:ext cx="3014663" cy="850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0" y="0"/>
            <a:ext cx="9144000" cy="6087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Example: Independent Gaussian RVs</a:t>
            </a:r>
            <a:endParaRPr/>
          </a:p>
        </p:txBody>
      </p:sp>
      <p:sp>
        <p:nvSpPr>
          <p:cNvPr id="255" name="Google Shape;255;p34"/>
          <p:cNvSpPr txBox="1"/>
          <p:nvPr/>
        </p:nvSpPr>
        <p:spPr>
          <a:xfrm>
            <a:off x="358051" y="691052"/>
            <a:ext cx="8432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X and Y be </a:t>
            </a:r>
            <a:r>
              <a:rPr b="1" i="0" lang="en" sz="2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Gaussian RV with,</a:t>
            </a:r>
            <a:endParaRPr b="0" i="0" sz="2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867" y="1213097"/>
            <a:ext cx="1723657" cy="300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462" y="1213097"/>
            <a:ext cx="1685247" cy="33608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/>
        </p:nvSpPr>
        <p:spPr>
          <a:xfrm>
            <a:off x="358051" y="1856912"/>
            <a:ext cx="8432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variance of their sum?</a:t>
            </a:r>
            <a:endParaRPr b="0" i="0" sz="2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6509" y="2327295"/>
            <a:ext cx="1726857" cy="265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26872" y="2314826"/>
            <a:ext cx="3368894" cy="33608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4"/>
          <p:cNvSpPr txBox="1"/>
          <p:nvPr/>
        </p:nvSpPr>
        <p:spPr>
          <a:xfrm>
            <a:off x="358051" y="2827313"/>
            <a:ext cx="8432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mean of their product?</a:t>
            </a:r>
            <a:endParaRPr b="0" i="0" sz="2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23886" y="3319743"/>
            <a:ext cx="1059481" cy="265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64508" y="3319743"/>
            <a:ext cx="2056545" cy="27687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4"/>
          <p:cNvSpPr txBox="1"/>
          <p:nvPr/>
        </p:nvSpPr>
        <p:spPr>
          <a:xfrm>
            <a:off x="358051" y="3800740"/>
            <a:ext cx="8432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X and Y are </a:t>
            </a: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dependent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what is the mean of their sum?</a:t>
            </a:r>
            <a:endParaRPr b="0" i="0" sz="2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52156" y="4413647"/>
            <a:ext cx="1384368" cy="265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687231" y="4413647"/>
            <a:ext cx="2704719" cy="276873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4"/>
          <p:cNvSpPr txBox="1"/>
          <p:nvPr>
            <p:ph idx="12" type="sldNum"/>
          </p:nvPr>
        </p:nvSpPr>
        <p:spPr>
          <a:xfrm>
            <a:off x="8359542" y="95151"/>
            <a:ext cx="6702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332008" y="1549186"/>
            <a:ext cx="4158600" cy="300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28129" l="-1369" r="-229" t="-936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 </a:t>
            </a:r>
            <a:endParaRPr sz="1100"/>
          </a:p>
        </p:txBody>
      </p:sp>
      <p:pic>
        <p:nvPicPr>
          <p:cNvPr descr="test image size" id="269" name="Google Shape;269;p34"/>
          <p:cNvPicPr preferRelativeResize="0"/>
          <p:nvPr/>
        </p:nvPicPr>
        <p:blipFill rotWithShape="1">
          <a:blip r:embed="rId12">
            <a:alphaModFix/>
          </a:blip>
          <a:srcRect b="10634" l="0" r="0" t="0"/>
          <a:stretch/>
        </p:blipFill>
        <p:spPr>
          <a:xfrm>
            <a:off x="6575455" y="639089"/>
            <a:ext cx="2568544" cy="1377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p34"/>
          <p:cNvCxnSpPr/>
          <p:nvPr/>
        </p:nvCxnSpPr>
        <p:spPr>
          <a:xfrm>
            <a:off x="7707795" y="812265"/>
            <a:ext cx="0" cy="11781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71" name="Google Shape;271;p34"/>
          <p:cNvSpPr txBox="1"/>
          <p:nvPr/>
        </p:nvSpPr>
        <p:spPr>
          <a:xfrm>
            <a:off x="7606342" y="1989962"/>
            <a:ext cx="253500" cy="2307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9229" l="-14289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 </a:t>
            </a:r>
            <a:endParaRPr sz="1100"/>
          </a:p>
        </p:txBody>
      </p:sp>
      <p:cxnSp>
        <p:nvCxnSpPr>
          <p:cNvPr id="272" name="Google Shape;272;p34"/>
          <p:cNvCxnSpPr/>
          <p:nvPr/>
        </p:nvCxnSpPr>
        <p:spPr>
          <a:xfrm>
            <a:off x="8112815" y="812265"/>
            <a:ext cx="0" cy="1197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73" name="Google Shape;273;p34"/>
          <p:cNvSpPr txBox="1"/>
          <p:nvPr/>
        </p:nvSpPr>
        <p:spPr>
          <a:xfrm>
            <a:off x="7994762" y="2016306"/>
            <a:ext cx="258900" cy="2490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8519" l="-14289" r="-3569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 </a:t>
            </a:r>
            <a:endParaRPr sz="1100"/>
          </a:p>
        </p:txBody>
      </p:sp>
      <p:cxnSp>
        <p:nvCxnSpPr>
          <p:cNvPr id="274" name="Google Shape;274;p34"/>
          <p:cNvCxnSpPr/>
          <p:nvPr/>
        </p:nvCxnSpPr>
        <p:spPr>
          <a:xfrm>
            <a:off x="7904094" y="1267889"/>
            <a:ext cx="0" cy="11781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75" name="Google Shape;275;p34"/>
          <p:cNvSpPr txBox="1"/>
          <p:nvPr/>
        </p:nvSpPr>
        <p:spPr>
          <a:xfrm>
            <a:off x="7606342" y="2441667"/>
            <a:ext cx="646800" cy="2490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8519" l="-8699" r="-4339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 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0" y="0"/>
            <a:ext cx="9144000" cy="6087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The amazing Gaussian</a:t>
            </a:r>
            <a:endParaRPr/>
          </a:p>
        </p:txBody>
      </p:sp>
      <p:sp>
        <p:nvSpPr>
          <p:cNvPr id="281" name="Google Shape;281;p35"/>
          <p:cNvSpPr txBox="1"/>
          <p:nvPr/>
        </p:nvSpPr>
        <p:spPr>
          <a:xfrm>
            <a:off x="358051" y="691052"/>
            <a:ext cx="8432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X and Y be </a:t>
            </a:r>
            <a:r>
              <a:rPr b="1" i="0" lang="en" sz="2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Gaussian RVs with,</a:t>
            </a:r>
            <a:endParaRPr b="0" i="0" sz="2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2867" y="1213097"/>
            <a:ext cx="1723657" cy="30088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5"/>
          <p:cNvSpPr txBox="1"/>
          <p:nvPr>
            <p:ph idx="12" type="sldNum"/>
          </p:nvPr>
        </p:nvSpPr>
        <p:spPr>
          <a:xfrm>
            <a:off x="8359542" y="95151"/>
            <a:ext cx="6702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st image size" id="284" name="Google Shape;284;p35"/>
          <p:cNvPicPr preferRelativeResize="0"/>
          <p:nvPr/>
        </p:nvPicPr>
        <p:blipFill rotWithShape="1">
          <a:blip r:embed="rId4">
            <a:alphaModFix/>
          </a:blip>
          <a:srcRect b="10634" l="0" r="0" t="0"/>
          <a:stretch/>
        </p:blipFill>
        <p:spPr>
          <a:xfrm>
            <a:off x="6575455" y="639089"/>
            <a:ext cx="2568544" cy="1377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35"/>
          <p:cNvCxnSpPr/>
          <p:nvPr/>
        </p:nvCxnSpPr>
        <p:spPr>
          <a:xfrm>
            <a:off x="7707795" y="812265"/>
            <a:ext cx="0" cy="11781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86" name="Google Shape;286;p35"/>
          <p:cNvSpPr txBox="1"/>
          <p:nvPr/>
        </p:nvSpPr>
        <p:spPr>
          <a:xfrm>
            <a:off x="7606342" y="1989962"/>
            <a:ext cx="253500" cy="230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9229" l="-14289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 </a:t>
            </a:r>
            <a:endParaRPr sz="1100"/>
          </a:p>
        </p:txBody>
      </p:sp>
      <p:cxnSp>
        <p:nvCxnSpPr>
          <p:cNvPr id="287" name="Google Shape;287;p35"/>
          <p:cNvCxnSpPr/>
          <p:nvPr/>
        </p:nvCxnSpPr>
        <p:spPr>
          <a:xfrm>
            <a:off x="8112815" y="812265"/>
            <a:ext cx="0" cy="1197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88" name="Google Shape;288;p35"/>
          <p:cNvSpPr txBox="1"/>
          <p:nvPr/>
        </p:nvSpPr>
        <p:spPr>
          <a:xfrm>
            <a:off x="7994762" y="2016306"/>
            <a:ext cx="258900" cy="249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8519" l="-14289" r="-3569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 </a:t>
            </a:r>
            <a:endParaRPr sz="1100"/>
          </a:p>
        </p:txBody>
      </p:sp>
      <p:cxnSp>
        <p:nvCxnSpPr>
          <p:cNvPr id="289" name="Google Shape;289;p35"/>
          <p:cNvCxnSpPr/>
          <p:nvPr/>
        </p:nvCxnSpPr>
        <p:spPr>
          <a:xfrm>
            <a:off x="7904094" y="1267889"/>
            <a:ext cx="0" cy="11781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90" name="Google Shape;290;p35"/>
          <p:cNvSpPr txBox="1"/>
          <p:nvPr/>
        </p:nvSpPr>
        <p:spPr>
          <a:xfrm>
            <a:off x="7606342" y="2441667"/>
            <a:ext cx="646800" cy="249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8519" l="-8699" r="-4339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 </a:t>
            </a:r>
            <a:endParaRPr sz="1100"/>
          </a:p>
        </p:txBody>
      </p:sp>
      <p:sp>
        <p:nvSpPr>
          <p:cNvPr id="291" name="Google Shape;291;p35"/>
          <p:cNvSpPr txBox="1"/>
          <p:nvPr/>
        </p:nvSpPr>
        <p:spPr>
          <a:xfrm>
            <a:off x="404474" y="2150075"/>
            <a:ext cx="5163300" cy="2070300"/>
          </a:xfrm>
          <a:prstGeom prst="rect">
            <a:avLst/>
          </a:prstGeom>
          <a:noFill/>
          <a:ln cap="flat" cmpd="sng" w="19050">
            <a:solidFill>
              <a:srgbClr val="2E75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normal distributions</a:t>
            </a:r>
            <a:endParaRPr sz="1100"/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Closed under additivity:</a:t>
            </a:r>
            <a:endParaRPr sz="1100"/>
          </a:p>
          <a:p>
            <a:pPr indent="-1651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Closed under affine transformation (a and b constant):</a:t>
            </a:r>
            <a:endParaRPr sz="1100"/>
          </a:p>
          <a:p>
            <a:pPr indent="-1651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3535" y="3126860"/>
            <a:ext cx="2972573" cy="275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3535" y="2800823"/>
            <a:ext cx="1302638" cy="217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259524" y="2802079"/>
            <a:ext cx="1238353" cy="23542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5"/>
          <p:cNvSpPr txBox="1"/>
          <p:nvPr/>
        </p:nvSpPr>
        <p:spPr>
          <a:xfrm>
            <a:off x="3585571" y="2710867"/>
            <a:ext cx="988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𝑋⊥𝑌</a:t>
            </a:r>
            <a:endParaRPr sz="1100"/>
          </a:p>
        </p:txBody>
      </p:sp>
      <p:pic>
        <p:nvPicPr>
          <p:cNvPr id="296" name="Google Shape;296;p3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33535" y="3797131"/>
            <a:ext cx="2430051" cy="223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699462" y="1213097"/>
            <a:ext cx="1685247" cy="336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type="title"/>
          </p:nvPr>
        </p:nvSpPr>
        <p:spPr>
          <a:xfrm>
            <a:off x="0" y="0"/>
            <a:ext cx="9144000" cy="6087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Independence and Moments</a:t>
            </a:r>
            <a:endParaRPr/>
          </a:p>
        </p:txBody>
      </p:sp>
      <p:sp>
        <p:nvSpPr>
          <p:cNvPr id="303" name="Google Shape;303;p36"/>
          <p:cNvSpPr txBox="1"/>
          <p:nvPr>
            <p:ph idx="1" type="body"/>
          </p:nvPr>
        </p:nvSpPr>
        <p:spPr>
          <a:xfrm>
            <a:off x="200891" y="831273"/>
            <a:ext cx="87423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/>
              <a:t>On slide page 6, </a:t>
            </a:r>
            <a:r>
              <a:rPr lang="en"/>
              <a:t>If X and Y are independent RVs, then:</a:t>
            </a:r>
            <a:endParaRPr/>
          </a:p>
        </p:txBody>
      </p:sp>
      <p:pic>
        <p:nvPicPr>
          <p:cNvPr id="304" name="Google Shape;30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8534" y="1402604"/>
            <a:ext cx="1755667" cy="265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5" name="Google Shape;305;p36"/>
          <p:cNvGrpSpPr/>
          <p:nvPr/>
        </p:nvGrpSpPr>
        <p:grpSpPr>
          <a:xfrm>
            <a:off x="200891" y="1938879"/>
            <a:ext cx="8742150" cy="843525"/>
            <a:chOff x="267855" y="2585172"/>
            <a:chExt cx="11656200" cy="1124700"/>
          </a:xfrm>
        </p:grpSpPr>
        <p:sp>
          <p:nvSpPr>
            <p:cNvPr id="306" name="Google Shape;306;p36"/>
            <p:cNvSpPr txBox="1"/>
            <p:nvPr/>
          </p:nvSpPr>
          <p:spPr>
            <a:xfrm>
              <a:off x="267855" y="2585172"/>
              <a:ext cx="11656200" cy="112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reverse is not true!</a:t>
              </a:r>
              <a:endParaRPr sz="1100"/>
            </a:p>
          </p:txBody>
        </p:sp>
        <p:pic>
          <p:nvPicPr>
            <p:cNvPr id="307" name="Google Shape;307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95064" y="2707387"/>
              <a:ext cx="4235791" cy="35422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Diagram, scatter chart&#10;&#10;Description automatically generated" id="308" name="Google Shape;308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0582" y="2571750"/>
            <a:ext cx="5151571" cy="2352552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6"/>
          <p:cNvSpPr txBox="1"/>
          <p:nvPr>
            <p:ph idx="12" type="sldNum"/>
          </p:nvPr>
        </p:nvSpPr>
        <p:spPr>
          <a:xfrm>
            <a:off x="8359542" y="95151"/>
            <a:ext cx="6702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>
            <p:ph type="title"/>
          </p:nvPr>
        </p:nvSpPr>
        <p:spPr>
          <a:xfrm>
            <a:off x="0" y="0"/>
            <a:ext cx="9144000" cy="6087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Counter Example</a:t>
            </a:r>
            <a:endParaRPr/>
          </a:p>
        </p:txBody>
      </p:sp>
      <p:sp>
        <p:nvSpPr>
          <p:cNvPr id="315" name="Google Shape;315;p37"/>
          <p:cNvSpPr txBox="1"/>
          <p:nvPr>
            <p:ph idx="1" type="body"/>
          </p:nvPr>
        </p:nvSpPr>
        <p:spPr>
          <a:xfrm>
            <a:off x="200891" y="831274"/>
            <a:ext cx="8742300" cy="1300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59" r="0" t="-510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 </a:t>
            </a:r>
            <a:endParaRPr/>
          </a:p>
        </p:txBody>
      </p:sp>
      <p:sp>
        <p:nvSpPr>
          <p:cNvPr id="316" name="Google Shape;316;p37"/>
          <p:cNvSpPr txBox="1"/>
          <p:nvPr>
            <p:ph idx="12" type="sldNum"/>
          </p:nvPr>
        </p:nvSpPr>
        <p:spPr>
          <a:xfrm>
            <a:off x="8359542" y="95151"/>
            <a:ext cx="6702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7"/>
          <p:cNvSpPr txBox="1"/>
          <p:nvPr/>
        </p:nvSpPr>
        <p:spPr>
          <a:xfrm>
            <a:off x="6344308" y="1547725"/>
            <a:ext cx="2685300" cy="300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 </a:t>
            </a:r>
            <a:endParaRPr sz="1100"/>
          </a:p>
        </p:txBody>
      </p:sp>
      <p:sp>
        <p:nvSpPr>
          <p:cNvPr id="318" name="Google Shape;318;p37"/>
          <p:cNvSpPr txBox="1"/>
          <p:nvPr/>
        </p:nvSpPr>
        <p:spPr>
          <a:xfrm>
            <a:off x="7231374" y="673632"/>
            <a:ext cx="1798500" cy="692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5329" l="-1569" r="0" t="-2669"/>
            </a:stretch>
          </a:blip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 </a:t>
            </a:r>
            <a:endParaRPr sz="1100"/>
          </a:p>
        </p:txBody>
      </p:sp>
      <p:graphicFrame>
        <p:nvGraphicFramePr>
          <p:cNvPr id="319" name="Google Shape;319;p37"/>
          <p:cNvGraphicFramePr/>
          <p:nvPr/>
        </p:nvGraphicFramePr>
        <p:xfrm>
          <a:off x="353667" y="205381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{0F389247-DEA0-47DB-854D-566405BEE926}</a:tableStyleId>
              </a:tblPr>
              <a:tblGrid>
                <a:gridCol w="661275"/>
                <a:gridCol w="661275"/>
                <a:gridCol w="661275"/>
                <a:gridCol w="661275"/>
                <a:gridCol w="661275"/>
              </a:tblGrid>
              <a:tr h="23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X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Z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Y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XY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3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½ 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½ 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 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 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3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-1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½ 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½ 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  <a:tr h="23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N/A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N/A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 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cxnSp>
        <p:nvCxnSpPr>
          <p:cNvPr id="320" name="Google Shape;320;p37"/>
          <p:cNvCxnSpPr/>
          <p:nvPr/>
        </p:nvCxnSpPr>
        <p:spPr>
          <a:xfrm rot="10800000">
            <a:off x="2668624" y="4125867"/>
            <a:ext cx="887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1" name="Google Shape;321;p37"/>
          <p:cNvSpPr txBox="1"/>
          <p:nvPr/>
        </p:nvSpPr>
        <p:spPr>
          <a:xfrm>
            <a:off x="2199369" y="4438881"/>
            <a:ext cx="689100" cy="4581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039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 </a:t>
            </a:r>
            <a:endParaRPr sz="1100"/>
          </a:p>
        </p:txBody>
      </p:sp>
      <p:sp>
        <p:nvSpPr>
          <p:cNvPr id="322" name="Google Shape;322;p37"/>
          <p:cNvSpPr txBox="1"/>
          <p:nvPr/>
        </p:nvSpPr>
        <p:spPr>
          <a:xfrm>
            <a:off x="2542967" y="2873058"/>
            <a:ext cx="30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½</a:t>
            </a:r>
            <a:endParaRPr sz="1100"/>
          </a:p>
        </p:txBody>
      </p:sp>
      <p:sp>
        <p:nvSpPr>
          <p:cNvPr id="323" name="Google Shape;323;p37"/>
          <p:cNvSpPr txBox="1"/>
          <p:nvPr/>
        </p:nvSpPr>
        <p:spPr>
          <a:xfrm>
            <a:off x="3193645" y="2881545"/>
            <a:ext cx="305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½</a:t>
            </a:r>
            <a:endParaRPr sz="1100"/>
          </a:p>
        </p:txBody>
      </p:sp>
      <p:sp>
        <p:nvSpPr>
          <p:cNvPr id="324" name="Google Shape;324;p37"/>
          <p:cNvSpPr txBox="1"/>
          <p:nvPr/>
        </p:nvSpPr>
        <p:spPr>
          <a:xfrm>
            <a:off x="2536130" y="2340196"/>
            <a:ext cx="231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¼ </a:t>
            </a:r>
            <a:endParaRPr sz="1100"/>
          </a:p>
        </p:txBody>
      </p:sp>
      <p:sp>
        <p:nvSpPr>
          <p:cNvPr id="325" name="Google Shape;325;p37"/>
          <p:cNvSpPr txBox="1"/>
          <p:nvPr/>
        </p:nvSpPr>
        <p:spPr>
          <a:xfrm>
            <a:off x="2542967" y="2594267"/>
            <a:ext cx="231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¼ </a:t>
            </a:r>
            <a:endParaRPr sz="1100"/>
          </a:p>
        </p:txBody>
      </p:sp>
      <p:sp>
        <p:nvSpPr>
          <p:cNvPr id="326" name="Google Shape;326;p37"/>
          <p:cNvSpPr txBox="1"/>
          <p:nvPr/>
        </p:nvSpPr>
        <p:spPr>
          <a:xfrm>
            <a:off x="3175241" y="2614442"/>
            <a:ext cx="231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¼ </a:t>
            </a:r>
            <a:endParaRPr sz="1100"/>
          </a:p>
        </p:txBody>
      </p:sp>
      <p:sp>
        <p:nvSpPr>
          <p:cNvPr id="327" name="Google Shape;327;p37"/>
          <p:cNvSpPr txBox="1"/>
          <p:nvPr/>
        </p:nvSpPr>
        <p:spPr>
          <a:xfrm>
            <a:off x="3163766" y="2325220"/>
            <a:ext cx="231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¼ </a:t>
            </a:r>
            <a:endParaRPr sz="1100"/>
          </a:p>
        </p:txBody>
      </p:sp>
      <p:pic>
        <p:nvPicPr>
          <p:cNvPr id="328" name="Google Shape;328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29700" y="1884800"/>
            <a:ext cx="4913500" cy="4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81803" y="2202250"/>
            <a:ext cx="5009296" cy="4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60075" y="3511500"/>
            <a:ext cx="4223327" cy="5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029700" y="2575125"/>
            <a:ext cx="3073249" cy="4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29700" y="2953000"/>
            <a:ext cx="2685300" cy="5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29700" y="4070275"/>
            <a:ext cx="4413486" cy="5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29700" y="4533000"/>
            <a:ext cx="2396213" cy="4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53675" y="3300900"/>
            <a:ext cx="2095375" cy="8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74124" y="4310983"/>
            <a:ext cx="1798500" cy="671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/>
          <p:nvPr>
            <p:ph type="title"/>
          </p:nvPr>
        </p:nvSpPr>
        <p:spPr>
          <a:xfrm>
            <a:off x="0" y="0"/>
            <a:ext cx="9144000" cy="6087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Moments of Continuous RVs</a:t>
            </a:r>
            <a:endParaRPr/>
          </a:p>
        </p:txBody>
      </p:sp>
      <p:sp>
        <p:nvSpPr>
          <p:cNvPr id="342" name="Google Shape;342;p38"/>
          <p:cNvSpPr txBox="1"/>
          <p:nvPr>
            <p:ph idx="1" type="body"/>
          </p:nvPr>
        </p:nvSpPr>
        <p:spPr>
          <a:xfrm>
            <a:off x="200891" y="806336"/>
            <a:ext cx="87423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Replace all sums with integrals,</a:t>
            </a:r>
            <a:endParaRPr/>
          </a:p>
        </p:txBody>
      </p:sp>
      <p:pic>
        <p:nvPicPr>
          <p:cNvPr id="343" name="Google Shape;34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797" y="1375829"/>
            <a:ext cx="2529584" cy="673092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8"/>
          <p:cNvSpPr txBox="1"/>
          <p:nvPr/>
        </p:nvSpPr>
        <p:spPr>
          <a:xfrm>
            <a:off x="200891" y="2114183"/>
            <a:ext cx="8742300" cy="2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properties push through, as you would expect (e.g. law of total expectation, conditional expectation, etc.)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6032" y="1375829"/>
            <a:ext cx="4219632" cy="67309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8"/>
          <p:cNvSpPr txBox="1"/>
          <p:nvPr>
            <p:ph idx="12" type="sldNum"/>
          </p:nvPr>
        </p:nvSpPr>
        <p:spPr>
          <a:xfrm>
            <a:off x="8359542" y="95151"/>
            <a:ext cx="6702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8"/>
          <p:cNvSpPr txBox="1"/>
          <p:nvPr/>
        </p:nvSpPr>
        <p:spPr>
          <a:xfrm>
            <a:off x="3199227" y="3267478"/>
            <a:ext cx="4493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rPr>
              <a:t>(and use PDF p(x) instead of PMF P(X=x))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"/>
          <p:cNvSpPr txBox="1"/>
          <p:nvPr>
            <p:ph type="title"/>
          </p:nvPr>
        </p:nvSpPr>
        <p:spPr>
          <a:xfrm>
            <a:off x="0" y="0"/>
            <a:ext cx="9144000" cy="6087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353" name="Google Shape;353;p39"/>
          <p:cNvSpPr txBox="1"/>
          <p:nvPr>
            <p:ph idx="1" type="body"/>
          </p:nvPr>
        </p:nvSpPr>
        <p:spPr>
          <a:xfrm>
            <a:off x="200891" y="831273"/>
            <a:ext cx="87423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i="1" lang="en" sz="2100" u="sng"/>
              <a:t>Question:</a:t>
            </a:r>
            <a:r>
              <a:rPr i="1" lang="en" sz="2100"/>
              <a:t> Roll two dice and let their outcomes be</a:t>
            </a:r>
            <a:br>
              <a:rPr i="1" lang="en" sz="2100"/>
            </a:br>
            <a:r>
              <a:rPr i="1" lang="en" sz="2100"/>
              <a:t>for die 1 and die 2, respectively.  Recall the definition of conditional probability,</a:t>
            </a:r>
            <a:endParaRPr/>
          </a:p>
        </p:txBody>
      </p:sp>
      <p:pic>
        <p:nvPicPr>
          <p:cNvPr id="354" name="Google Shape;35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8609" y="893568"/>
            <a:ext cx="2218188" cy="265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5233" y="1820576"/>
            <a:ext cx="2773533" cy="62736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9"/>
          <p:cNvSpPr txBox="1"/>
          <p:nvPr/>
        </p:nvSpPr>
        <p:spPr>
          <a:xfrm>
            <a:off x="200891" y="2593727"/>
            <a:ext cx="87423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1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of the following are true?</a:t>
            </a:r>
            <a:endParaRPr sz="1100"/>
          </a:p>
        </p:txBody>
      </p:sp>
      <p:grpSp>
        <p:nvGrpSpPr>
          <p:cNvPr id="357" name="Google Shape;357;p39"/>
          <p:cNvGrpSpPr/>
          <p:nvPr/>
        </p:nvGrpSpPr>
        <p:grpSpPr>
          <a:xfrm>
            <a:off x="685799" y="3080555"/>
            <a:ext cx="8257275" cy="373050"/>
            <a:chOff x="914399" y="4046057"/>
            <a:chExt cx="11009700" cy="497400"/>
          </a:xfrm>
        </p:grpSpPr>
        <p:pic>
          <p:nvPicPr>
            <p:cNvPr id="358" name="Google Shape;358;p3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21669" y="4117677"/>
              <a:ext cx="4760726" cy="3542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9" name="Google Shape;359;p39"/>
            <p:cNvSpPr txBox="1"/>
            <p:nvPr/>
          </p:nvSpPr>
          <p:spPr>
            <a:xfrm>
              <a:off x="914399" y="4046057"/>
              <a:ext cx="110097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1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a)</a:t>
              </a:r>
              <a:endParaRPr sz="1100"/>
            </a:p>
          </p:txBody>
        </p:sp>
      </p:grpSp>
      <p:grpSp>
        <p:nvGrpSpPr>
          <p:cNvPr id="360" name="Google Shape;360;p39"/>
          <p:cNvGrpSpPr/>
          <p:nvPr/>
        </p:nvGrpSpPr>
        <p:grpSpPr>
          <a:xfrm>
            <a:off x="685799" y="3561446"/>
            <a:ext cx="8257275" cy="373050"/>
            <a:chOff x="914399" y="4690742"/>
            <a:chExt cx="11009700" cy="497400"/>
          </a:xfrm>
        </p:grpSpPr>
        <p:pic>
          <p:nvPicPr>
            <p:cNvPr id="361" name="Google Shape;361;p3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21669" y="4762362"/>
              <a:ext cx="4760724" cy="3542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2" name="Google Shape;362;p39"/>
            <p:cNvSpPr txBox="1"/>
            <p:nvPr/>
          </p:nvSpPr>
          <p:spPr>
            <a:xfrm>
              <a:off x="914399" y="4690742"/>
              <a:ext cx="110097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1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b)</a:t>
              </a:r>
              <a:endParaRPr sz="1100"/>
            </a:p>
          </p:txBody>
        </p:sp>
      </p:grpSp>
      <p:grpSp>
        <p:nvGrpSpPr>
          <p:cNvPr id="363" name="Google Shape;363;p39"/>
          <p:cNvGrpSpPr/>
          <p:nvPr/>
        </p:nvGrpSpPr>
        <p:grpSpPr>
          <a:xfrm>
            <a:off x="685799" y="4042339"/>
            <a:ext cx="8257275" cy="373050"/>
            <a:chOff x="914399" y="5328436"/>
            <a:chExt cx="11009700" cy="497400"/>
          </a:xfrm>
        </p:grpSpPr>
        <p:pic>
          <p:nvPicPr>
            <p:cNvPr id="364" name="Google Shape;364;p3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421669" y="5400056"/>
              <a:ext cx="4760724" cy="3542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39"/>
            <p:cNvSpPr txBox="1"/>
            <p:nvPr/>
          </p:nvSpPr>
          <p:spPr>
            <a:xfrm>
              <a:off x="914399" y="5328436"/>
              <a:ext cx="110097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1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c)</a:t>
              </a:r>
              <a:endParaRPr sz="1100"/>
            </a:p>
          </p:txBody>
        </p:sp>
      </p:grpSp>
      <p:grpSp>
        <p:nvGrpSpPr>
          <p:cNvPr id="366" name="Google Shape;366;p39"/>
          <p:cNvGrpSpPr/>
          <p:nvPr/>
        </p:nvGrpSpPr>
        <p:grpSpPr>
          <a:xfrm>
            <a:off x="685800" y="3561446"/>
            <a:ext cx="7673750" cy="373050"/>
            <a:chOff x="914400" y="4748595"/>
            <a:chExt cx="10231666" cy="497400"/>
          </a:xfrm>
        </p:grpSpPr>
        <p:sp>
          <p:nvSpPr>
            <p:cNvPr id="367" name="Google Shape;367;p39"/>
            <p:cNvSpPr/>
            <p:nvPr/>
          </p:nvSpPr>
          <p:spPr>
            <a:xfrm>
              <a:off x="914400" y="4748595"/>
              <a:ext cx="5433600" cy="497400"/>
            </a:xfrm>
            <a:prstGeom prst="rect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9"/>
            <p:cNvSpPr txBox="1"/>
            <p:nvPr/>
          </p:nvSpPr>
          <p:spPr>
            <a:xfrm>
              <a:off x="6582166" y="4820200"/>
              <a:ext cx="45639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Outcome of die 2 doesn’t </a:t>
              </a:r>
              <a:r>
                <a:rPr b="0" i="1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affect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die 1</a:t>
              </a:r>
              <a:endParaRPr sz="1100"/>
            </a:p>
          </p:txBody>
        </p:sp>
      </p:grpSp>
      <p:sp>
        <p:nvSpPr>
          <p:cNvPr id="369" name="Google Shape;369;p39"/>
          <p:cNvSpPr txBox="1"/>
          <p:nvPr>
            <p:ph idx="12" type="sldNum"/>
          </p:nvPr>
        </p:nvSpPr>
        <p:spPr>
          <a:xfrm>
            <a:off x="8359542" y="95151"/>
            <a:ext cx="6702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"/>
          <p:cNvSpPr txBox="1"/>
          <p:nvPr>
            <p:ph type="title"/>
          </p:nvPr>
        </p:nvSpPr>
        <p:spPr>
          <a:xfrm>
            <a:off x="0" y="0"/>
            <a:ext cx="9144000" cy="6087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375" name="Google Shape;375;p40"/>
          <p:cNvSpPr txBox="1"/>
          <p:nvPr>
            <p:ph idx="1" type="body"/>
          </p:nvPr>
        </p:nvSpPr>
        <p:spPr>
          <a:xfrm>
            <a:off x="200891" y="1225978"/>
            <a:ext cx="87423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i="1" lang="en" sz="2100" u="sng"/>
              <a:t>Question:</a:t>
            </a:r>
            <a:r>
              <a:rPr i="1" lang="en" sz="2100"/>
              <a:t> Let                          be outcome of die 1, as before.  Now let </a:t>
            </a:r>
            <a:br>
              <a:rPr i="1" lang="en" sz="2100"/>
            </a:br>
            <a:r>
              <a:rPr i="1" lang="en" sz="2100"/>
              <a:t>                              be the </a:t>
            </a:r>
            <a:r>
              <a:rPr lang="en" sz="2100"/>
              <a:t>sum of both dice.  Which of the following are true?</a:t>
            </a:r>
            <a:endParaRPr i="1" sz="2100"/>
          </a:p>
        </p:txBody>
      </p:sp>
      <p:pic>
        <p:nvPicPr>
          <p:cNvPr id="376" name="Google Shape;37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9802" y="1288273"/>
            <a:ext cx="1760466" cy="265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7" name="Google Shape;377;p40"/>
          <p:cNvGrpSpPr/>
          <p:nvPr/>
        </p:nvGrpSpPr>
        <p:grpSpPr>
          <a:xfrm>
            <a:off x="631528" y="2451932"/>
            <a:ext cx="8257275" cy="373050"/>
            <a:chOff x="842037" y="3201230"/>
            <a:chExt cx="11009700" cy="497400"/>
          </a:xfrm>
        </p:grpSpPr>
        <p:pic>
          <p:nvPicPr>
            <p:cNvPr id="378" name="Google Shape;378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49307" y="3272850"/>
              <a:ext cx="4760724" cy="3542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40"/>
            <p:cNvSpPr txBox="1"/>
            <p:nvPr/>
          </p:nvSpPr>
          <p:spPr>
            <a:xfrm>
              <a:off x="842037" y="3201230"/>
              <a:ext cx="110097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1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a)</a:t>
              </a:r>
              <a:endParaRPr sz="1100"/>
            </a:p>
          </p:txBody>
        </p:sp>
      </p:grpSp>
      <p:grpSp>
        <p:nvGrpSpPr>
          <p:cNvPr id="380" name="Google Shape;380;p40"/>
          <p:cNvGrpSpPr/>
          <p:nvPr/>
        </p:nvGrpSpPr>
        <p:grpSpPr>
          <a:xfrm>
            <a:off x="631528" y="2932824"/>
            <a:ext cx="8257275" cy="373050"/>
            <a:chOff x="842037" y="3842419"/>
            <a:chExt cx="11009700" cy="497400"/>
          </a:xfrm>
        </p:grpSpPr>
        <p:pic>
          <p:nvPicPr>
            <p:cNvPr id="381" name="Google Shape;381;p4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49307" y="3914039"/>
              <a:ext cx="4760724" cy="3542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40"/>
            <p:cNvSpPr txBox="1"/>
            <p:nvPr/>
          </p:nvSpPr>
          <p:spPr>
            <a:xfrm>
              <a:off x="842037" y="3842419"/>
              <a:ext cx="110097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1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b)</a:t>
              </a:r>
              <a:endParaRPr sz="1100"/>
            </a:p>
          </p:txBody>
        </p:sp>
      </p:grpSp>
      <p:grpSp>
        <p:nvGrpSpPr>
          <p:cNvPr id="383" name="Google Shape;383;p40"/>
          <p:cNvGrpSpPr/>
          <p:nvPr/>
        </p:nvGrpSpPr>
        <p:grpSpPr>
          <a:xfrm>
            <a:off x="631528" y="3413717"/>
            <a:ext cx="8257275" cy="373050"/>
            <a:chOff x="842037" y="4483609"/>
            <a:chExt cx="11009700" cy="497400"/>
          </a:xfrm>
        </p:grpSpPr>
        <p:pic>
          <p:nvPicPr>
            <p:cNvPr id="384" name="Google Shape;384;p4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49307" y="4555229"/>
              <a:ext cx="4760722" cy="3542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40"/>
            <p:cNvSpPr txBox="1"/>
            <p:nvPr/>
          </p:nvSpPr>
          <p:spPr>
            <a:xfrm>
              <a:off x="842037" y="4483609"/>
              <a:ext cx="11009700" cy="4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1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c)</a:t>
              </a:r>
              <a:endParaRPr sz="1100"/>
            </a:p>
          </p:txBody>
        </p:sp>
      </p:grpSp>
      <p:pic>
        <p:nvPicPr>
          <p:cNvPr id="386" name="Google Shape;386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6974" y="1582797"/>
            <a:ext cx="2144567" cy="265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7" name="Google Shape;387;p40"/>
          <p:cNvGrpSpPr/>
          <p:nvPr/>
        </p:nvGrpSpPr>
        <p:grpSpPr>
          <a:xfrm>
            <a:off x="623455" y="2385318"/>
            <a:ext cx="8385695" cy="1477629"/>
            <a:chOff x="831273" y="3112411"/>
            <a:chExt cx="11180927" cy="1970172"/>
          </a:xfrm>
        </p:grpSpPr>
        <p:sp>
          <p:nvSpPr>
            <p:cNvPr id="388" name="Google Shape;388;p40"/>
            <p:cNvSpPr/>
            <p:nvPr/>
          </p:nvSpPr>
          <p:spPr>
            <a:xfrm>
              <a:off x="831273" y="3143723"/>
              <a:ext cx="5433600" cy="590700"/>
            </a:xfrm>
            <a:prstGeom prst="rect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0"/>
            <p:cNvSpPr txBox="1"/>
            <p:nvPr/>
          </p:nvSpPr>
          <p:spPr>
            <a:xfrm>
              <a:off x="6617300" y="3112411"/>
              <a:ext cx="5394900" cy="129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1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Only 2 ways to get             , each with equal probability:</a:t>
              </a:r>
              <a:endParaRPr sz="1100"/>
            </a:p>
          </p:txBody>
        </p:sp>
        <p:pic>
          <p:nvPicPr>
            <p:cNvPr id="390" name="Google Shape;390;p4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842559" y="3216344"/>
              <a:ext cx="769727" cy="2133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4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973677" y="3877136"/>
              <a:ext cx="1835152" cy="253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4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852903" y="3877136"/>
              <a:ext cx="1835152" cy="2530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40"/>
            <p:cNvSpPr txBox="1"/>
            <p:nvPr/>
          </p:nvSpPr>
          <p:spPr>
            <a:xfrm>
              <a:off x="6617300" y="3819587"/>
              <a:ext cx="5394900" cy="4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rm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1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or</a:t>
              </a:r>
              <a:endParaRPr sz="1100"/>
            </a:p>
          </p:txBody>
        </p:sp>
        <p:sp>
          <p:nvSpPr>
            <p:cNvPr id="394" name="Google Shape;394;p40"/>
            <p:cNvSpPr txBox="1"/>
            <p:nvPr/>
          </p:nvSpPr>
          <p:spPr>
            <a:xfrm>
              <a:off x="6617300" y="4238161"/>
              <a:ext cx="5394900" cy="4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1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</a:t>
              </a:r>
              <a:endParaRPr sz="1100"/>
            </a:p>
          </p:txBody>
        </p:sp>
        <p:pic>
          <p:nvPicPr>
            <p:cNvPr id="395" name="Google Shape;395;p4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019312" y="4564351"/>
              <a:ext cx="4590929" cy="5182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6" name="Google Shape;396;p40"/>
          <p:cNvSpPr txBox="1"/>
          <p:nvPr>
            <p:ph idx="12" type="sldNum"/>
          </p:nvPr>
        </p:nvSpPr>
        <p:spPr>
          <a:xfrm>
            <a:off x="8359542" y="95151"/>
            <a:ext cx="6702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 txBox="1"/>
          <p:nvPr>
            <p:ph type="title"/>
          </p:nvPr>
        </p:nvSpPr>
        <p:spPr>
          <a:xfrm>
            <a:off x="0" y="0"/>
            <a:ext cx="9144000" cy="6087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403" name="Google Shape;403;p41"/>
          <p:cNvSpPr txBox="1"/>
          <p:nvPr>
            <p:ph idx="1" type="body"/>
          </p:nvPr>
        </p:nvSpPr>
        <p:spPr>
          <a:xfrm>
            <a:off x="200891" y="706583"/>
            <a:ext cx="87423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"/>
              <a:t>We have covered a lot of ground on probability in short time…</a:t>
            </a:r>
            <a:endParaRPr i="1"/>
          </a:p>
        </p:txBody>
      </p:sp>
      <p:sp>
        <p:nvSpPr>
          <p:cNvPr id="404" name="Google Shape;404;p41"/>
          <p:cNvSpPr txBox="1"/>
          <p:nvPr/>
        </p:nvSpPr>
        <p:spPr>
          <a:xfrm>
            <a:off x="82435" y="1219893"/>
            <a:ext cx="5154600" cy="21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Discrete Random Processes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 of sample space / random events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Axioms of probability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Uniform probability of random event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Variables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Fundamental rules of probability (chain rule, conditional, law of total probability)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1"/>
          <p:cNvSpPr txBox="1"/>
          <p:nvPr/>
        </p:nvSpPr>
        <p:spPr>
          <a:xfrm>
            <a:off x="82435" y="3585905"/>
            <a:ext cx="5154600" cy="1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Probability Distributions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discrete probability mass functions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continuous probability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probability density functions </a:t>
            </a:r>
            <a:endParaRPr sz="1100"/>
          </a:p>
        </p:txBody>
      </p:sp>
      <p:sp>
        <p:nvSpPr>
          <p:cNvPr id="406" name="Google Shape;406;p41"/>
          <p:cNvSpPr txBox="1"/>
          <p:nvPr/>
        </p:nvSpPr>
        <p:spPr>
          <a:xfrm>
            <a:off x="5124797" y="2287039"/>
            <a:ext cx="3818400" cy="2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Moments / Independence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Value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Linearity 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Variance, Covariance, Corr.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Dependent / Independent RVs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1"/>
          <p:cNvSpPr txBox="1"/>
          <p:nvPr>
            <p:ph idx="12" type="sldNum"/>
          </p:nvPr>
        </p:nvSpPr>
        <p:spPr>
          <a:xfrm>
            <a:off x="8359542" y="95151"/>
            <a:ext cx="6702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2"/>
          <p:cNvSpPr txBox="1"/>
          <p:nvPr>
            <p:ph type="title"/>
          </p:nvPr>
        </p:nvSpPr>
        <p:spPr>
          <a:xfrm>
            <a:off x="0" y="0"/>
            <a:ext cx="9144000" cy="6087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Homework 2</a:t>
            </a:r>
            <a:endParaRPr/>
          </a:p>
        </p:txBody>
      </p:sp>
      <p:sp>
        <p:nvSpPr>
          <p:cNvPr id="413" name="Google Shape;413;p42"/>
          <p:cNvSpPr txBox="1"/>
          <p:nvPr>
            <p:ph idx="1" type="body"/>
          </p:nvPr>
        </p:nvSpPr>
        <p:spPr>
          <a:xfrm>
            <a:off x="200891" y="831273"/>
            <a:ext cx="8742300" cy="38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 sz="1800"/>
              <a:t>d) Assume I take the test twice, and receive a positive result in the first test and a negative result in the second test. Assume that the two test results are conditionally independent given the existence of the antibody. What is the probability that I have COVID-19 antibodies according to Bayes’ rule?</a:t>
            </a:r>
            <a:endParaRPr/>
          </a:p>
          <a:p>
            <a:pPr indent="-25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14" name="Google Shape;414;p42"/>
          <p:cNvSpPr txBox="1"/>
          <p:nvPr>
            <p:ph idx="12" type="sldNum"/>
          </p:nvPr>
        </p:nvSpPr>
        <p:spPr>
          <a:xfrm>
            <a:off x="8359542" y="95151"/>
            <a:ext cx="6702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42"/>
          <p:cNvSpPr txBox="1"/>
          <p:nvPr/>
        </p:nvSpPr>
        <p:spPr>
          <a:xfrm>
            <a:off x="372804" y="2131805"/>
            <a:ext cx="8656800" cy="2858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 </a:t>
            </a:r>
            <a:endParaRPr sz="1100"/>
          </a:p>
        </p:txBody>
      </p:sp>
      <p:sp>
        <p:nvSpPr>
          <p:cNvPr id="416" name="Google Shape;416;p42"/>
          <p:cNvSpPr txBox="1"/>
          <p:nvPr/>
        </p:nvSpPr>
        <p:spPr>
          <a:xfrm>
            <a:off x="5641736" y="1904939"/>
            <a:ext cx="3052800" cy="558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6559" l="0" r="0" t="0"/>
            </a:stretch>
          </a:blip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 </a:t>
            </a:r>
            <a:endParaRPr sz="1100"/>
          </a:p>
        </p:txBody>
      </p:sp>
      <p:sp>
        <p:nvSpPr>
          <p:cNvPr id="417" name="Google Shape;417;p42"/>
          <p:cNvSpPr txBox="1"/>
          <p:nvPr/>
        </p:nvSpPr>
        <p:spPr>
          <a:xfrm>
            <a:off x="5699150" y="3413256"/>
            <a:ext cx="2440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Law of total probability</a:t>
            </a:r>
            <a:endParaRPr sz="1100"/>
          </a:p>
        </p:txBody>
      </p:sp>
      <p:cxnSp>
        <p:nvCxnSpPr>
          <p:cNvPr id="418" name="Google Shape;418;p42"/>
          <p:cNvCxnSpPr/>
          <p:nvPr/>
        </p:nvCxnSpPr>
        <p:spPr>
          <a:xfrm flipH="1">
            <a:off x="5167136" y="3759505"/>
            <a:ext cx="474600" cy="349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419" name="Google Shape;419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73717" y="2571750"/>
            <a:ext cx="2820810" cy="558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0" y="0"/>
            <a:ext cx="9144000" cy="6087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359542" y="95151"/>
            <a:ext cx="6702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200900" y="1059875"/>
            <a:ext cx="8742300" cy="3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55"/>
              <a:t>No in-person lecture on Feb 8 (Tues) and Feb 13 (Thurs).</a:t>
            </a:r>
            <a:endParaRPr sz="2355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55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55"/>
              <a:t>Recordings will be uploaded to D2L.</a:t>
            </a:r>
            <a:endParaRPr sz="235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0" y="0"/>
            <a:ext cx="9144000" cy="6087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200891" y="831273"/>
            <a:ext cx="3422100" cy="38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Expectation</a:t>
            </a:r>
            <a:endParaRPr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Properties</a:t>
            </a:r>
            <a:endParaRPr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/>
              <a:t>Conditional expected value</a:t>
            </a:r>
            <a:endParaRPr/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8359542" y="95151"/>
            <a:ext cx="6702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0" y="1130250"/>
            <a:ext cx="2917800" cy="629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4612" l="0" r="0" t="-123873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 sz="1100"/>
          </a:p>
        </p:txBody>
      </p:sp>
      <p:sp>
        <p:nvSpPr>
          <p:cNvPr id="147" name="Google Shape;147;p27"/>
          <p:cNvSpPr txBox="1"/>
          <p:nvPr/>
        </p:nvSpPr>
        <p:spPr>
          <a:xfrm>
            <a:off x="398281" y="2058630"/>
            <a:ext cx="2710200" cy="762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 </a:t>
            </a:r>
            <a:endParaRPr sz="1100"/>
          </a:p>
        </p:txBody>
      </p:sp>
      <p:sp>
        <p:nvSpPr>
          <p:cNvPr id="148" name="Google Shape;148;p27"/>
          <p:cNvSpPr txBox="1"/>
          <p:nvPr/>
        </p:nvSpPr>
        <p:spPr>
          <a:xfrm>
            <a:off x="398281" y="3232701"/>
            <a:ext cx="3224400" cy="629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74602" l="0" r="0" t="-125365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 </a:t>
            </a:r>
            <a:endParaRPr sz="1100"/>
          </a:p>
        </p:txBody>
      </p:sp>
      <p:sp>
        <p:nvSpPr>
          <p:cNvPr id="149" name="Google Shape;149;p27"/>
          <p:cNvSpPr txBox="1"/>
          <p:nvPr/>
        </p:nvSpPr>
        <p:spPr>
          <a:xfrm>
            <a:off x="4456494" y="1214320"/>
            <a:ext cx="4573200" cy="300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 </a:t>
            </a:r>
            <a:endParaRPr sz="1100"/>
          </a:p>
        </p:txBody>
      </p:sp>
      <p:sp>
        <p:nvSpPr>
          <p:cNvPr id="150" name="Google Shape;150;p27"/>
          <p:cNvSpPr txBox="1"/>
          <p:nvPr/>
        </p:nvSpPr>
        <p:spPr>
          <a:xfrm>
            <a:off x="4325387" y="831274"/>
            <a:ext cx="5745300" cy="39768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-659" r="0" t="-119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 </a:t>
            </a:r>
            <a:endParaRPr sz="1100"/>
          </a:p>
        </p:txBody>
      </p:sp>
      <p:sp>
        <p:nvSpPr>
          <p:cNvPr id="151" name="Google Shape;151;p27"/>
          <p:cNvSpPr txBox="1"/>
          <p:nvPr/>
        </p:nvSpPr>
        <p:spPr>
          <a:xfrm>
            <a:off x="4447834" y="2120195"/>
            <a:ext cx="2501100" cy="300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5618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 </a:t>
            </a:r>
            <a:endParaRPr sz="1100"/>
          </a:p>
        </p:txBody>
      </p:sp>
      <p:sp>
        <p:nvSpPr>
          <p:cNvPr id="152" name="Google Shape;152;p27"/>
          <p:cNvSpPr txBox="1"/>
          <p:nvPr/>
        </p:nvSpPr>
        <p:spPr>
          <a:xfrm>
            <a:off x="4447834" y="2932618"/>
            <a:ext cx="4298100" cy="1223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 </a:t>
            </a:r>
            <a:endParaRPr sz="1100"/>
          </a:p>
        </p:txBody>
      </p:sp>
      <p:sp>
        <p:nvSpPr>
          <p:cNvPr id="153" name="Google Shape;153;p27"/>
          <p:cNvSpPr txBox="1"/>
          <p:nvPr/>
        </p:nvSpPr>
        <p:spPr>
          <a:xfrm>
            <a:off x="4447834" y="4518559"/>
            <a:ext cx="4437600" cy="300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8749" l="-639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 </a:t>
            </a:r>
            <a:endParaRPr sz="1100"/>
          </a:p>
        </p:txBody>
      </p:sp>
      <p:sp>
        <p:nvSpPr>
          <p:cNvPr id="154" name="Google Shape;154;p27"/>
          <p:cNvSpPr txBox="1"/>
          <p:nvPr/>
        </p:nvSpPr>
        <p:spPr>
          <a:xfrm>
            <a:off x="1409275" y="2581786"/>
            <a:ext cx="1699200" cy="300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28129" l="0" r="0" t="-936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 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0" y="0"/>
            <a:ext cx="9144000" cy="6087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200891" y="831273"/>
            <a:ext cx="8742300" cy="380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79" r="0" t="-199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 </a:t>
            </a:r>
            <a:endParaRPr/>
          </a:p>
        </p:txBody>
      </p:sp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8359542" y="95151"/>
            <a:ext cx="6702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0" y="0"/>
            <a:ext cx="9144000" cy="6087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Independence and Moments</a:t>
            </a:r>
            <a:endParaRPr/>
          </a:p>
        </p:txBody>
      </p:sp>
      <p:grpSp>
        <p:nvGrpSpPr>
          <p:cNvPr id="167" name="Google Shape;167;p29"/>
          <p:cNvGrpSpPr/>
          <p:nvPr/>
        </p:nvGrpSpPr>
        <p:grpSpPr>
          <a:xfrm>
            <a:off x="1522795" y="858597"/>
            <a:ext cx="6103350" cy="390825"/>
            <a:chOff x="2434585" y="976490"/>
            <a:chExt cx="8137800" cy="521100"/>
          </a:xfrm>
        </p:grpSpPr>
        <p:sp>
          <p:nvSpPr>
            <p:cNvPr id="168" name="Google Shape;168;p29"/>
            <p:cNvSpPr txBox="1"/>
            <p:nvPr/>
          </p:nvSpPr>
          <p:spPr>
            <a:xfrm>
              <a:off x="2434585" y="976490"/>
              <a:ext cx="81378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Theorem: </a:t>
              </a:r>
              <a:r>
                <a:rPr b="0" i="1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If              then                                 .</a:t>
              </a:r>
              <a:endParaRPr b="0" i="1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9" name="Google Shape;169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30972" y="1086399"/>
              <a:ext cx="1054146" cy="2411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46735" y="1062386"/>
              <a:ext cx="3025869" cy="3542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8359542" y="95151"/>
            <a:ext cx="6702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928554" y="2021151"/>
            <a:ext cx="6985800" cy="346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7028" l="-1089" r="0" t="-1080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 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0" y="0"/>
            <a:ext cx="9144000" cy="6087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Independence and Moments</a:t>
            </a:r>
            <a:endParaRPr/>
          </a:p>
        </p:txBody>
      </p:sp>
      <p:grpSp>
        <p:nvGrpSpPr>
          <p:cNvPr id="179" name="Google Shape;179;p30"/>
          <p:cNvGrpSpPr/>
          <p:nvPr/>
        </p:nvGrpSpPr>
        <p:grpSpPr>
          <a:xfrm>
            <a:off x="1522795" y="858597"/>
            <a:ext cx="6103350" cy="390825"/>
            <a:chOff x="2434585" y="976490"/>
            <a:chExt cx="8137800" cy="521100"/>
          </a:xfrm>
        </p:grpSpPr>
        <p:sp>
          <p:nvSpPr>
            <p:cNvPr id="180" name="Google Shape;180;p30"/>
            <p:cNvSpPr txBox="1"/>
            <p:nvPr/>
          </p:nvSpPr>
          <p:spPr>
            <a:xfrm>
              <a:off x="2434585" y="976490"/>
              <a:ext cx="81378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Theorem: </a:t>
              </a:r>
              <a:r>
                <a:rPr b="0" i="1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If              then                                 .</a:t>
              </a:r>
              <a:endParaRPr b="0" i="1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1" name="Google Shape;181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30972" y="1086399"/>
              <a:ext cx="1054146" cy="2411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46735" y="1062386"/>
              <a:ext cx="3025869" cy="3542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" name="Google Shape;183;p30"/>
          <p:cNvGrpSpPr/>
          <p:nvPr/>
        </p:nvGrpSpPr>
        <p:grpSpPr>
          <a:xfrm>
            <a:off x="200891" y="1439143"/>
            <a:ext cx="8742150" cy="591975"/>
            <a:chOff x="267855" y="1706606"/>
            <a:chExt cx="11656200" cy="789300"/>
          </a:xfrm>
        </p:grpSpPr>
        <p:sp>
          <p:nvSpPr>
            <p:cNvPr id="184" name="Google Shape;184;p30"/>
            <p:cNvSpPr txBox="1"/>
            <p:nvPr/>
          </p:nvSpPr>
          <p:spPr>
            <a:xfrm>
              <a:off x="267855" y="1706606"/>
              <a:ext cx="11656200" cy="78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Proof: </a:t>
              </a:r>
              <a:endParaRPr b="1" i="1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5" name="Google Shape;185;p3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44590" y="1784636"/>
              <a:ext cx="4322666" cy="5670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" name="Google Shape;186;p30"/>
          <p:cNvGrpSpPr/>
          <p:nvPr/>
        </p:nvGrpSpPr>
        <p:grpSpPr>
          <a:xfrm>
            <a:off x="200891" y="3403283"/>
            <a:ext cx="8742150" cy="854550"/>
            <a:chOff x="267855" y="4923519"/>
            <a:chExt cx="11656200" cy="1139400"/>
          </a:xfrm>
        </p:grpSpPr>
        <p:sp>
          <p:nvSpPr>
            <p:cNvPr id="187" name="Google Shape;187;p30"/>
            <p:cNvSpPr txBox="1"/>
            <p:nvPr/>
          </p:nvSpPr>
          <p:spPr>
            <a:xfrm>
              <a:off x="267855" y="4923519"/>
              <a:ext cx="11656200" cy="11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Example </a:t>
              </a:r>
              <a:r>
                <a:rPr b="0" i="1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Let                                be RVs representing the result of rolling two fair standard dice.  </a:t>
              </a:r>
              <a:r>
                <a:rPr b="0" i="1" lang="en" sz="21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What is the mean of their product?</a:t>
              </a:r>
              <a:endParaRPr b="1" i="1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8" name="Google Shape;188;p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516554" y="5017626"/>
              <a:ext cx="2957583" cy="35422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9" name="Google Shape;189;p30"/>
          <p:cNvGrpSpPr/>
          <p:nvPr/>
        </p:nvGrpSpPr>
        <p:grpSpPr>
          <a:xfrm>
            <a:off x="1974494" y="1946428"/>
            <a:ext cx="6376348" cy="488214"/>
            <a:chOff x="2632659" y="2382987"/>
            <a:chExt cx="8501797" cy="650952"/>
          </a:xfrm>
        </p:grpSpPr>
        <p:pic>
          <p:nvPicPr>
            <p:cNvPr id="190" name="Google Shape;190;p3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32659" y="2466932"/>
              <a:ext cx="3694693" cy="5670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30"/>
            <p:cNvSpPr txBox="1"/>
            <p:nvPr/>
          </p:nvSpPr>
          <p:spPr>
            <a:xfrm>
              <a:off x="8692156" y="2382987"/>
              <a:ext cx="24423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 Independence )</a:t>
              </a:r>
              <a:endParaRPr b="1" i="1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30"/>
          <p:cNvGrpSpPr/>
          <p:nvPr/>
        </p:nvGrpSpPr>
        <p:grpSpPr>
          <a:xfrm>
            <a:off x="1974494" y="2491076"/>
            <a:ext cx="7131672" cy="577295"/>
            <a:chOff x="2632659" y="3109184"/>
            <a:chExt cx="9508896" cy="769727"/>
          </a:xfrm>
        </p:grpSpPr>
        <p:pic>
          <p:nvPicPr>
            <p:cNvPr id="193" name="Google Shape;193;p3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632659" y="3109184"/>
              <a:ext cx="4533010" cy="7697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3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342680" y="3316933"/>
              <a:ext cx="1323017" cy="2530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30"/>
            <p:cNvSpPr txBox="1"/>
            <p:nvPr/>
          </p:nvSpPr>
          <p:spPr>
            <a:xfrm>
              <a:off x="8692155" y="3225142"/>
              <a:ext cx="3449400" cy="59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i="0" lang="en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 Linearity of Sum )</a:t>
              </a:r>
              <a:endParaRPr b="1" i="1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" name="Google Shape;196;p30"/>
          <p:cNvPicPr preferRelativeResize="0"/>
          <p:nvPr/>
        </p:nvPicPr>
        <p:blipFill rotWithShape="1">
          <a:blip r:embed="rId10">
            <a:alphaModFix/>
          </a:blip>
          <a:srcRect b="0" l="0" r="19910" t="0"/>
          <a:stretch/>
        </p:blipFill>
        <p:spPr>
          <a:xfrm>
            <a:off x="2302598" y="4144880"/>
            <a:ext cx="3634985" cy="53934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8359542" y="95151"/>
            <a:ext cx="6702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5879775" y="4246556"/>
            <a:ext cx="851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=12.25</a:t>
            </a:r>
            <a:endParaRPr sz="1100"/>
          </a:p>
        </p:txBody>
      </p:sp>
      <p:pic>
        <p:nvPicPr>
          <p:cNvPr id="199" name="Google Shape;199;p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351477" y="647025"/>
            <a:ext cx="1714054" cy="768855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0" y="0"/>
            <a:ext cx="9144000" cy="6087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Independence and Moments</a:t>
            </a:r>
            <a:endParaRPr/>
          </a:p>
        </p:txBody>
      </p:sp>
      <p:sp>
        <p:nvSpPr>
          <p:cNvPr id="205" name="Google Shape;205;p31"/>
          <p:cNvSpPr txBox="1"/>
          <p:nvPr/>
        </p:nvSpPr>
        <p:spPr>
          <a:xfrm>
            <a:off x="200891" y="678233"/>
            <a:ext cx="87423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Question: </a:t>
            </a:r>
            <a:r>
              <a:rPr b="0" i="1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variance of their sum (recall independence)?</a:t>
            </a:r>
            <a:endParaRPr b="1" i="1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972" y="1590339"/>
            <a:ext cx="4808430" cy="20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2113" y="2002342"/>
            <a:ext cx="5046973" cy="2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22112" y="2389838"/>
            <a:ext cx="5245011" cy="20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22112" y="2750414"/>
            <a:ext cx="5316940" cy="20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22112" y="3163710"/>
            <a:ext cx="1894514" cy="20159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8359542" y="95151"/>
            <a:ext cx="6702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6631886" y="3291281"/>
            <a:ext cx="2505900" cy="6927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8109" l="-1139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 </a:t>
            </a:r>
            <a:endParaRPr sz="1100"/>
          </a:p>
        </p:txBody>
      </p:sp>
      <p:sp>
        <p:nvSpPr>
          <p:cNvPr id="213" name="Google Shape;213;p31"/>
          <p:cNvSpPr txBox="1"/>
          <p:nvPr/>
        </p:nvSpPr>
        <p:spPr>
          <a:xfrm>
            <a:off x="200891" y="1158041"/>
            <a:ext cx="2311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 1:</a:t>
            </a:r>
            <a:endParaRPr sz="1100"/>
          </a:p>
        </p:txBody>
      </p:sp>
      <p:sp>
        <p:nvSpPr>
          <p:cNvPr id="214" name="Google Shape;214;p31"/>
          <p:cNvSpPr txBox="1"/>
          <p:nvPr/>
        </p:nvSpPr>
        <p:spPr>
          <a:xfrm>
            <a:off x="200891" y="3451758"/>
            <a:ext cx="2311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 2:</a:t>
            </a:r>
            <a:endParaRPr sz="1100"/>
          </a:p>
        </p:txBody>
      </p:sp>
      <p:sp>
        <p:nvSpPr>
          <p:cNvPr id="215" name="Google Shape;215;p31"/>
          <p:cNvSpPr txBox="1"/>
          <p:nvPr/>
        </p:nvSpPr>
        <p:spPr>
          <a:xfrm>
            <a:off x="523111" y="3873059"/>
            <a:ext cx="7289100" cy="992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-389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 </a:t>
            </a:r>
            <a:endParaRPr sz="1100"/>
          </a:p>
        </p:txBody>
      </p:sp>
      <p:sp>
        <p:nvSpPr>
          <p:cNvPr id="216" name="Google Shape;216;p31"/>
          <p:cNvSpPr txBox="1"/>
          <p:nvPr/>
        </p:nvSpPr>
        <p:spPr>
          <a:xfrm>
            <a:off x="6093373" y="1104531"/>
            <a:ext cx="2995500" cy="2769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 </a:t>
            </a:r>
            <a:endParaRPr sz="1100"/>
          </a:p>
        </p:txBody>
      </p:sp>
      <p:cxnSp>
        <p:nvCxnSpPr>
          <p:cNvPr id="217" name="Google Shape;217;p31"/>
          <p:cNvCxnSpPr/>
          <p:nvPr/>
        </p:nvCxnSpPr>
        <p:spPr>
          <a:xfrm rot="10800000">
            <a:off x="7239197" y="2492608"/>
            <a:ext cx="697200" cy="771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8" name="Google Shape;218;p31"/>
          <p:cNvSpPr txBox="1"/>
          <p:nvPr/>
        </p:nvSpPr>
        <p:spPr>
          <a:xfrm>
            <a:off x="6172156" y="1365791"/>
            <a:ext cx="2522400" cy="2769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6669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 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0" y="0"/>
            <a:ext cx="9144000" cy="608700"/>
          </a:xfrm>
          <a:prstGeom prst="rect">
            <a:avLst/>
          </a:prstGeom>
          <a:solidFill>
            <a:srgbClr val="B9CDE5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Independence and Moments</a:t>
            </a:r>
            <a:endParaRPr/>
          </a:p>
        </p:txBody>
      </p:sp>
      <p:sp>
        <p:nvSpPr>
          <p:cNvPr id="224" name="Google Shape;224;p32"/>
          <p:cNvSpPr txBox="1"/>
          <p:nvPr/>
        </p:nvSpPr>
        <p:spPr>
          <a:xfrm>
            <a:off x="355670" y="1497813"/>
            <a:ext cx="8432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X and Y are independent then they have zero covariance</a:t>
            </a: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2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4166" y="1951355"/>
            <a:ext cx="1755667" cy="2656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p32"/>
          <p:cNvGrpSpPr/>
          <p:nvPr/>
        </p:nvGrpSpPr>
        <p:grpSpPr>
          <a:xfrm>
            <a:off x="355670" y="2843509"/>
            <a:ext cx="8432550" cy="390825"/>
            <a:chOff x="477401" y="4883970"/>
            <a:chExt cx="11243400" cy="521100"/>
          </a:xfrm>
        </p:grpSpPr>
        <p:sp>
          <p:nvSpPr>
            <p:cNvPr id="227" name="Google Shape;227;p32"/>
            <p:cNvSpPr txBox="1"/>
            <p:nvPr/>
          </p:nvSpPr>
          <p:spPr>
            <a:xfrm>
              <a:off x="477401" y="4883970"/>
              <a:ext cx="112434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And, for a collection of independent RVs                          we have,</a:t>
              </a:r>
              <a:endParaRPr b="0" i="0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8" name="Google Shape;228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41940" y="4987327"/>
              <a:ext cx="2372895" cy="30941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9" name="Google Shape;22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4399" y="3230335"/>
            <a:ext cx="2887640" cy="70551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2"/>
          <p:cNvSpPr txBox="1"/>
          <p:nvPr/>
        </p:nvSpPr>
        <p:spPr>
          <a:xfrm>
            <a:off x="355671" y="2338050"/>
            <a:ext cx="8432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Thus,</a:t>
            </a:r>
            <a:endParaRPr b="0" i="0" sz="2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50899" y="2400674"/>
            <a:ext cx="3759398" cy="26567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 txBox="1"/>
          <p:nvPr/>
        </p:nvSpPr>
        <p:spPr>
          <a:xfrm>
            <a:off x="358051" y="691052"/>
            <a:ext cx="8432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 that for any two RVs X and Y variance is not a linear function,</a:t>
            </a:r>
            <a:endParaRPr b="0" i="0" sz="2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12867" y="1169519"/>
            <a:ext cx="5518264" cy="26567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 txBox="1"/>
          <p:nvPr>
            <p:ph idx="12" type="sldNum"/>
          </p:nvPr>
        </p:nvSpPr>
        <p:spPr>
          <a:xfrm>
            <a:off x="8359542" y="95151"/>
            <a:ext cx="6702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fld id="{00000000-1234-1234-1234-123412341234}" type="slidenum">
              <a:rPr b="0" i="0" lang="en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4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217449" y="3973981"/>
            <a:ext cx="561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9BD5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5B9BD5"/>
                </a:solidFill>
                <a:latin typeface="Arial"/>
                <a:ea typeface="Arial"/>
                <a:cs typeface="Arial"/>
                <a:sym typeface="Arial"/>
              </a:rPr>
              <a:t>Q: Is variance a linear operator under independence?</a:t>
            </a:r>
            <a:endParaRPr sz="1100"/>
          </a:p>
        </p:txBody>
      </p:sp>
      <p:sp>
        <p:nvSpPr>
          <p:cNvPr id="236" name="Google Shape;236;p32"/>
          <p:cNvSpPr txBox="1"/>
          <p:nvPr/>
        </p:nvSpPr>
        <p:spPr>
          <a:xfrm>
            <a:off x="217449" y="4302460"/>
            <a:ext cx="7683000" cy="346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6308" l="-989" r="0" t="-10529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 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0" y="0"/>
            <a:ext cx="9144000" cy="608700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Linearity</a:t>
            </a:r>
            <a:endParaRPr/>
          </a:p>
        </p:txBody>
      </p:sp>
      <p:pic>
        <p:nvPicPr>
          <p:cNvPr id="243" name="Google Shape;243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92" y="947113"/>
            <a:ext cx="8726700" cy="1097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4" name="Google Shape;244;p33"/>
          <p:cNvSpPr txBox="1"/>
          <p:nvPr>
            <p:ph idx="12" type="sldNum"/>
          </p:nvPr>
        </p:nvSpPr>
        <p:spPr>
          <a:xfrm>
            <a:off x="8359542" y="95151"/>
            <a:ext cx="6702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3"/>
          <p:cNvSpPr txBox="1"/>
          <p:nvPr/>
        </p:nvSpPr>
        <p:spPr>
          <a:xfrm>
            <a:off x="357595" y="3584378"/>
            <a:ext cx="77553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So, expectation is a linear function/operator, but variance is not !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 will just say ”linearity of expectation”</a:t>
            </a:r>
            <a:endParaRPr sz="1100"/>
          </a:p>
        </p:txBody>
      </p:sp>
      <p:sp>
        <p:nvSpPr>
          <p:cNvPr id="246" name="Google Shape;246;p33"/>
          <p:cNvSpPr txBox="1"/>
          <p:nvPr/>
        </p:nvSpPr>
        <p:spPr>
          <a:xfrm>
            <a:off x="357595" y="2379260"/>
            <a:ext cx="20427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Homogeneous?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f(x, y) = 4x</a:t>
            </a:r>
            <a:r>
              <a:rPr b="0" baseline="30000" i="0"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+ y</a:t>
            </a:r>
            <a:r>
              <a:rPr b="0" baseline="30000" i="0"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4781004" y="1767395"/>
            <a:ext cx="4575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9900"/>
                </a:solidFill>
                <a:latin typeface="Verdana"/>
                <a:ea typeface="Verdana"/>
                <a:cs typeface="Verdana"/>
                <a:sym typeface="Verdana"/>
              </a:rPr>
              <a:t>Homogeneous must pass: </a:t>
            </a:r>
            <a:r>
              <a:rPr b="0" i="0" lang="en" sz="1400">
                <a:solidFill>
                  <a:srgbClr val="339900"/>
                </a:solidFill>
                <a:latin typeface="Verdana"/>
                <a:ea typeface="Verdana"/>
                <a:cs typeface="Verdana"/>
                <a:sym typeface="Verdana"/>
              </a:rPr>
              <a:t>f(zx, zy) = z</a:t>
            </a:r>
            <a:r>
              <a:rPr b="0" baseline="30000" i="0" lang="en" sz="1400">
                <a:solidFill>
                  <a:srgbClr val="339900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b="0" i="0" lang="en" sz="1400">
                <a:solidFill>
                  <a:srgbClr val="339900"/>
                </a:solidFill>
                <a:latin typeface="Verdana"/>
                <a:ea typeface="Verdana"/>
                <a:cs typeface="Verdana"/>
                <a:sym typeface="Verdana"/>
              </a:rPr>
              <a:t> f(x, y)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3"/>
          <p:cNvSpPr txBox="1"/>
          <p:nvPr/>
        </p:nvSpPr>
        <p:spPr>
          <a:xfrm>
            <a:off x="2133455" y="2597300"/>
            <a:ext cx="52953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⇒ homogeneous with degree 2: </a:t>
            </a:r>
            <a:r>
              <a:rPr b="0" i="0"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f(zx, zy) = z</a:t>
            </a:r>
            <a:r>
              <a:rPr b="0" baseline="30000" i="0"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 f(x, y)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⇒ not linear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