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84" r:id="rId5"/>
    <p:sldId id="281" r:id="rId6"/>
    <p:sldId id="280" r:id="rId7"/>
    <p:sldId id="279" r:id="rId8"/>
    <p:sldId id="278" r:id="rId9"/>
    <p:sldId id="263" r:id="rId10"/>
    <p:sldId id="266" r:id="rId11"/>
    <p:sldId id="276" r:id="rId12"/>
    <p:sldId id="265" r:id="rId13"/>
    <p:sldId id="264" r:id="rId14"/>
    <p:sldId id="282" r:id="rId15"/>
    <p:sldId id="283" r:id="rId16"/>
    <p:sldId id="277" r:id="rId17"/>
    <p:sldId id="275" r:id="rId18"/>
    <p:sldId id="274" r:id="rId19"/>
    <p:sldId id="273" r:id="rId20"/>
    <p:sldId id="272" r:id="rId21"/>
    <p:sldId id="27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63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Xin Xiong</a:t>
            </a:r>
          </a:p>
          <a:p>
            <a:pPr algn="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December 5, 2016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and Analyzing the Atlanta Police Dept.’s DBMS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10336"/>
            <a:ext cx="820846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 3 neighborhoods in crime.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count(OffenseID) as cnt, Neighborhood from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(select A.* , B.* from databaseproject.crimelocation as A, databaseproject.offense as B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A.CrimeLocID = B.OffenseLocID) as T1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group by Neighborhood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order by cnt DESC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LIMIT 3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116766"/>
            <a:ext cx="5943600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08744"/>
            <a:ext cx="766331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Finding the address of the victim whose crime status is active.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a.street1,a.city,a.state,a.zipcode,a.country from databaseproject.address a 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databaseproject.victim b,databaseproject.offense c,databaseproject.crimestatus 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a.AddressId = b.VictimAddressId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c.VictimID = b.VictimID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c.OffenseStatusID = d.CrimeStatusId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d.CrimeStatusType = 'A';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175 rows Returned –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286250"/>
            <a:ext cx="475456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51435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8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5979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28800"/>
            <a:ext cx="900342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Finding the address of the victim whose crime status is completed and whose file is closed.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a.street1,a.city,a.state,a.zipcode,a.country from databaseproject.address a 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databaseproject.victim b,databaseproject.offense c,databaseproject.crimestatus 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a.AddressId = b.VictimAddressId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c.VictimID = b.VictimID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c.OffenseStatusID = d.CrimeStatusId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d.CrimeStatusType = 'CC';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– 13 Rows Returned as Output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267200"/>
            <a:ext cx="5113338" cy="24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4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5" y="1690301"/>
            <a:ext cx="1043939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Count of number of crimes reported per police station in Atlanta.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count(OffenseID) as cnt, policestationName from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(select B.OffenseID,policestationName from databaseproject.policestation as A,databaseproject.offense as B,databaseproject.pso_mapping as C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where A.PoliceStationId = C.PoliceStationID and C.offenseID = B.OffenseID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) as T1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group by policestationName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order by cnt DESC;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191000"/>
            <a:ext cx="50895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28800"/>
            <a:ext cx="107886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 3 police officers dealing with most offenses.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policeofficer.PoliceOfficerFirstName, policeofficer.PoliceOfficerLastName, count(pso_mapping.offenseID)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pso_mapping,  policeofficer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pso_mapping.PoliceOfficerID = policeofficer.PoliceOfficerId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group by pso_mapping.PoliceofficerID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order by (select count(pso_mapping.offenseID)) desc;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343400"/>
            <a:ext cx="4000500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375602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66036"/>
            <a:ext cx="59535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Get all the offense after 2016-04-15 with their descriptions.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offense.OffenseID, offensetype.OffenseDescription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offensetype, offense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offense.OffenseDate &gt; 2016-04-15 and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offense.OffenseTypeID = offensetype.OffenseTypeID;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3810000"/>
            <a:ext cx="1912938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467042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28800"/>
            <a:ext cx="105510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number of offenses which happen during daytime (we had thre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shift:  day, evening, night)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count(offense.offenseid)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offense, shift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offense.ShiftID in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(select shift.shiftid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shift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shift.ShiftName = "Day");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图片 10" descr="20161118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150441"/>
            <a:ext cx="13557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333057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781799" cy="42672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Entities and ER Diagram</a:t>
            </a:r>
          </a:p>
          <a:p>
            <a:r>
              <a:rPr lang="en-US" dirty="0"/>
              <a:t>Context Diagram</a:t>
            </a:r>
          </a:p>
          <a:p>
            <a:r>
              <a:rPr lang="en-US" dirty="0"/>
              <a:t>Level 0 Data Flow Diagram</a:t>
            </a:r>
          </a:p>
          <a:p>
            <a:r>
              <a:rPr lang="en-US" dirty="0"/>
              <a:t>Physical Tables and Sample Data Entry</a:t>
            </a:r>
          </a:p>
          <a:p>
            <a:r>
              <a:rPr lang="en-US" dirty="0"/>
              <a:t>Queries and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03736"/>
            <a:ext cx="840935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neighborhoods where at least two crimes took place, ordered by locationID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crimelocation.crimelocid, crimelocation.neighborhood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crimelocation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crimelocation.neighborhood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count(crimelocation.crimelocid) &gt; 1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crimelocation.crimelocid;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图片 11" descr="20161118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3835061"/>
            <a:ext cx="2003425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459422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8612" y="2667000"/>
            <a:ext cx="2133599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Offense Type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Entities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650534" y="3292434"/>
            <a:ext cx="21335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Victim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151812" y="5247904"/>
            <a:ext cx="21335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Suspect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5212" y="6019800"/>
            <a:ext cx="21335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Police Officer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7612" y="5247904"/>
            <a:ext cx="21335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Location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4722812" y="3876304"/>
            <a:ext cx="2133599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Offense</a:t>
            </a:r>
          </a:p>
        </p:txBody>
      </p:sp>
      <p:sp>
        <p:nvSpPr>
          <p:cNvPr id="12" name="椭圆 11"/>
          <p:cNvSpPr/>
          <p:nvPr/>
        </p:nvSpPr>
        <p:spPr>
          <a:xfrm>
            <a:off x="1598612" y="2504704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341812" y="3670465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8304212" y="3114304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7770812" y="5069774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4832058" y="5821878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912812" y="5034148"/>
            <a:ext cx="2133600" cy="78773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>
            <a:stCxn id="15" idx="1"/>
            <a:endCxn id="12" idx="5"/>
          </p:cNvCxnSpPr>
          <p:nvPr/>
        </p:nvCxnSpPr>
        <p:spPr>
          <a:xfrm flipH="1" flipV="1">
            <a:off x="3419754" y="3177074"/>
            <a:ext cx="1234516" cy="608751"/>
          </a:xfrm>
          <a:prstGeom prst="straightConnector1">
            <a:avLst/>
          </a:prstGeom>
          <a:ln w="25400">
            <a:solidFill>
              <a:srgbClr val="00206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9" idx="7"/>
          </p:cNvCxnSpPr>
          <p:nvPr/>
        </p:nvCxnSpPr>
        <p:spPr>
          <a:xfrm flipH="1">
            <a:off x="2733954" y="4342835"/>
            <a:ext cx="1920316" cy="806673"/>
          </a:xfrm>
          <a:prstGeom prst="straightConnector1">
            <a:avLst/>
          </a:prstGeom>
          <a:ln w="25400">
            <a:solidFill>
              <a:srgbClr val="00206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7"/>
            <a:endCxn id="16" idx="2"/>
          </p:cNvCxnSpPr>
          <p:nvPr/>
        </p:nvCxnSpPr>
        <p:spPr>
          <a:xfrm flipV="1">
            <a:off x="6162954" y="3508169"/>
            <a:ext cx="2141258" cy="277656"/>
          </a:xfrm>
          <a:prstGeom prst="straightConnector1">
            <a:avLst/>
          </a:prstGeom>
          <a:ln w="25400">
            <a:solidFill>
              <a:srgbClr val="00206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5"/>
            <a:endCxn id="17" idx="1"/>
          </p:cNvCxnSpPr>
          <p:nvPr/>
        </p:nvCxnSpPr>
        <p:spPr>
          <a:xfrm>
            <a:off x="6162954" y="4342835"/>
            <a:ext cx="1920316" cy="842299"/>
          </a:xfrm>
          <a:prstGeom prst="straightConnector1">
            <a:avLst/>
          </a:prstGeom>
          <a:ln w="25400">
            <a:solidFill>
              <a:srgbClr val="00206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8" idx="0"/>
          </p:cNvCxnSpPr>
          <p:nvPr/>
        </p:nvCxnSpPr>
        <p:spPr>
          <a:xfrm>
            <a:off x="5561012" y="4485904"/>
            <a:ext cx="337846" cy="1335974"/>
          </a:xfrm>
          <a:prstGeom prst="straightConnector1">
            <a:avLst/>
          </a:prstGeom>
          <a:ln w="25400">
            <a:solidFill>
              <a:srgbClr val="00206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形标注 1"/>
          <p:cNvSpPr/>
          <p:nvPr/>
        </p:nvSpPr>
        <p:spPr>
          <a:xfrm>
            <a:off x="5525777" y="1666504"/>
            <a:ext cx="1940235" cy="1841665"/>
          </a:xfrm>
          <a:prstGeom prst="wedgeEllipseCallout">
            <a:avLst/>
          </a:prstGeom>
          <a:noFill/>
          <a:ln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7620" y="2019845"/>
            <a:ext cx="1964677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u="sng" dirty="0">
                <a:solidFill>
                  <a:schemeClr val="bg1"/>
                </a:solidFill>
              </a:rPr>
              <a:t>OffenseID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OffenseTime</a:t>
            </a:r>
          </a:p>
          <a:p>
            <a:pPr>
              <a:lnSpc>
                <a:spcPct val="90000"/>
              </a:lnSpc>
            </a:pPr>
            <a:r>
              <a:rPr lang="en-US" sz="2000" u="dash" dirty="0">
                <a:solidFill>
                  <a:schemeClr val="bg1"/>
                </a:solidFill>
              </a:rPr>
              <a:t>VictimID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893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6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98612" y="1752600"/>
            <a:ext cx="9067800" cy="4953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065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6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2414" y="2133600"/>
            <a:ext cx="9143998" cy="4191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00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 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40" y="1828800"/>
            <a:ext cx="8649145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Tables and Sample Data Entry</a:t>
            </a:r>
          </a:p>
        </p:txBody>
      </p:sp>
      <p:pic>
        <p:nvPicPr>
          <p:cNvPr id="6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2414" y="2133600"/>
            <a:ext cx="5943600" cy="1879600"/>
          </a:xfrm>
          <a:prstGeom prst="rect">
            <a:avLst/>
          </a:prstGeom>
          <a:ln/>
        </p:spPr>
      </p:pic>
      <p:pic>
        <p:nvPicPr>
          <p:cNvPr id="7" name="image0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22812" y="4419600"/>
            <a:ext cx="5943600" cy="1816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18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37491"/>
            <a:ext cx="864018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active crimes in Atlanta.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count(offenseID)  from databaseproject.offense as a, databaseproject.crimestatus as b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a.OffenseStatusID = b.CrimeStatusId and b.CrimeStatusType = 'A'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3124200"/>
            <a:ext cx="50673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Results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2414" y="1828800"/>
            <a:ext cx="963180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Finding the address of the victim whose crime status is not complete but whose file is still closed.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select a.street1,a.city,a.state,a.zipcode,a.country from databaseproject.address a 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databaseproject.victim b,databaseproject.offense c,databaseproject.crimestatus 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a.AddressId = b.VictimAddressId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c.VictimID = b.VictimID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c.OffenseStatusID = d.CrimeStatusId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d.CrimeStatusType = 'CI'  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8 Rows Returned as Output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252119"/>
            <a:ext cx="554672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4" y="5532438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753</Words>
  <Application>Microsoft Office PowerPoint</Application>
  <PresentationFormat>Custom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Century Gothic</vt:lpstr>
      <vt:lpstr>Times New Roman</vt:lpstr>
      <vt:lpstr>Wingdings 3</vt:lpstr>
      <vt:lpstr>Student presentation</vt:lpstr>
      <vt:lpstr>Developing and Analyzing the Atlanta Police Dept.’s DBMS</vt:lpstr>
      <vt:lpstr>Overview</vt:lpstr>
      <vt:lpstr>Important Entities</vt:lpstr>
      <vt:lpstr>ER Diagram</vt:lpstr>
      <vt:lpstr>Context Diagram</vt:lpstr>
      <vt:lpstr>Level 1 Data Flow Diagram</vt:lpstr>
      <vt:lpstr>Physical Tables and Sample Data Entry</vt:lpstr>
      <vt:lpstr>Queries and Results</vt:lpstr>
      <vt:lpstr>Queries and Results</vt:lpstr>
      <vt:lpstr>Queries and Results</vt:lpstr>
      <vt:lpstr>Queries and Results</vt:lpstr>
      <vt:lpstr>Questions &amp; Discussion</vt:lpstr>
      <vt:lpstr>PowerPoint Presentation</vt:lpstr>
      <vt:lpstr>Back-up Slides</vt:lpstr>
      <vt:lpstr>Queries and Results</vt:lpstr>
      <vt:lpstr>Queries and Results</vt:lpstr>
      <vt:lpstr>Queries and Results</vt:lpstr>
      <vt:lpstr>Queries and Results</vt:lpstr>
      <vt:lpstr>Queries and Results</vt:lpstr>
      <vt:lpstr>Queries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2016-11-20T05:37:45Z</dcterms:created>
  <dcterms:modified xsi:type="dcterms:W3CDTF">2018-01-17T08:38:42Z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