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2" r:id="rId3"/>
    <p:sldId id="260" r:id="rId4"/>
    <p:sldId id="263" r:id="rId5"/>
    <p:sldId id="267" r:id="rId6"/>
    <p:sldId id="264" r:id="rId7"/>
    <p:sldId id="258" r:id="rId8"/>
    <p:sldId id="259" r:id="rId9"/>
    <p:sldId id="261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mol\Desktop\graph2.csv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mol\Desktop\df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Vendor</a:t>
            </a:r>
            <a:r>
              <a:rPr lang="en-US" sz="2000" b="1" baseline="0" dirty="0"/>
              <a:t> Throughput performance</a:t>
            </a:r>
            <a:endParaRPr lang="en-US" sz="2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281714785651793"/>
          <c:y val="0.17321777486147566"/>
          <c:w val="0.85662729658792647"/>
          <c:h val="0.5703546952464275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graph2!$H$29:$H$35</c:f>
              <c:strCache>
                <c:ptCount val="7"/>
                <c:pt idx="0">
                  <c:v>Sony Ericsson</c:v>
                </c:pt>
                <c:pt idx="1">
                  <c:v>Samsung</c:v>
                </c:pt>
                <c:pt idx="2">
                  <c:v>LG</c:v>
                </c:pt>
                <c:pt idx="3">
                  <c:v>BlackBerry</c:v>
                </c:pt>
                <c:pt idx="4">
                  <c:v>Apple</c:v>
                </c:pt>
                <c:pt idx="5">
                  <c:v>Sony</c:v>
                </c:pt>
                <c:pt idx="6">
                  <c:v>Motorola</c:v>
                </c:pt>
              </c:strCache>
            </c:strRef>
          </c:cat>
          <c:val>
            <c:numRef>
              <c:f>graph2!$J$29:$J$35</c:f>
              <c:numCache>
                <c:formatCode>General</c:formatCode>
                <c:ptCount val="7"/>
                <c:pt idx="0">
                  <c:v>2.2338901429646301</c:v>
                </c:pt>
                <c:pt idx="1">
                  <c:v>3.8740413357129699</c:v>
                </c:pt>
                <c:pt idx="2">
                  <c:v>3.6171197869446998</c:v>
                </c:pt>
                <c:pt idx="3">
                  <c:v>3.8056597938144301</c:v>
                </c:pt>
                <c:pt idx="4">
                  <c:v>5.2626044987988596</c:v>
                </c:pt>
                <c:pt idx="5">
                  <c:v>4.6180301405429596</c:v>
                </c:pt>
                <c:pt idx="6">
                  <c:v>3.6144353182751501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9E-4489-A5E7-144C43A65A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368136"/>
        <c:axId val="369362232"/>
      </c:barChart>
      <c:catAx>
        <c:axId val="369368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Major</a:t>
                </a:r>
                <a:r>
                  <a:rPr lang="en-US" baseline="0"/>
                  <a:t> Vendors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362232"/>
        <c:crosses val="autoZero"/>
        <c:auto val="1"/>
        <c:lblAlgn val="ctr"/>
        <c:lblOffset val="100"/>
        <c:noMultiLvlLbl val="0"/>
      </c:catAx>
      <c:valAx>
        <c:axId val="369362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Throughput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368136"/>
        <c:crosses val="autoZero"/>
        <c:crossBetween val="between"/>
      </c:valAx>
      <c:spPr>
        <a:noFill/>
        <a:ln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Distribution of Vendors</a:t>
            </a:r>
          </a:p>
        </c:rich>
      </c:tx>
      <c:layout>
        <c:manualLayout>
          <c:xMode val="edge"/>
          <c:yMode val="edge"/>
          <c:x val="0.26690266841644794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BB1-463B-8BAC-3B728487DF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BB1-463B-8BAC-3B728487DF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BB1-463B-8BAC-3B728487DF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BB1-463B-8BAC-3B728487DF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BB1-463B-8BAC-3B728487DF8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BB1-463B-8BAC-3B728487DF8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Sheet1!$F$2:$F$7</c:f>
              <c:strCache>
                <c:ptCount val="6"/>
                <c:pt idx="0">
                  <c:v>Samsung</c:v>
                </c:pt>
                <c:pt idx="1">
                  <c:v>Apple</c:v>
                </c:pt>
                <c:pt idx="2">
                  <c:v>HTC</c:v>
                </c:pt>
                <c:pt idx="3">
                  <c:v>Sony</c:v>
                </c:pt>
                <c:pt idx="4">
                  <c:v>LG</c:v>
                </c:pt>
                <c:pt idx="5">
                  <c:v>others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0">
                  <c:v>73399</c:v>
                </c:pt>
                <c:pt idx="1">
                  <c:v>45790</c:v>
                </c:pt>
                <c:pt idx="2">
                  <c:v>19254</c:v>
                </c:pt>
                <c:pt idx="3">
                  <c:v>17717</c:v>
                </c:pt>
                <c:pt idx="4">
                  <c:v>17648</c:v>
                </c:pt>
                <c:pt idx="5">
                  <c:v>34460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BB1-463B-8BAC-3B728487DF8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0.87628</cdr:x>
      <cdr:y>0.33333</cdr:y>
    </cdr:from>
    <cdr:to>
      <cdr:x>0.93974</cdr:x>
      <cdr:y>0.38462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006361" y="914400"/>
          <a:ext cx="290147" cy="1406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7278F-8ACC-471B-9EA5-49DFAF6CD2AC}" type="datetimeFigureOut">
              <a:rPr lang="en-US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289B9-0D2A-46C2-80CA-0233DABA6B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289B9-0D2A-46C2-80CA-0233DABA6B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3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289B9-0D2A-46C2-80CA-0233DABA6B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9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289B9-0D2A-46C2-80CA-0233DABA6B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43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289B9-0D2A-46C2-80CA-0233DABA6B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43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289B9-0D2A-46C2-80CA-0233DABA6B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7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289B9-0D2A-46C2-80CA-0233DABA6B6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3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4482"/>
            <a:ext cx="9144000" cy="2387600"/>
          </a:xfrm>
        </p:spPr>
        <p:txBody>
          <a:bodyPr/>
          <a:lstStyle/>
          <a:p>
            <a:r>
              <a:rPr lang="EN-US" dirty="0"/>
              <a:t>GSU Analytics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alibri Light"/>
              </a:rPr>
              <a:t>2016 Sprint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19700"/>
            <a:ext cx="9144000" cy="5824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XIN XIONG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9073" y="3682314"/>
            <a:ext cx="705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the conditions that affect user experience in a mobile network?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- Throughput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7584829" y="4849523"/>
          <a:ext cx="2707050" cy="1409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410">
                  <a:extLst>
                    <a:ext uri="{9D8B030D-6E8A-4147-A177-3AD203B41FA5}">
                      <a16:colId xmlns:a16="http://schemas.microsoft.com/office/drawing/2014/main" val="3022714999"/>
                    </a:ext>
                  </a:extLst>
                </a:gridCol>
                <a:gridCol w="541410">
                  <a:extLst>
                    <a:ext uri="{9D8B030D-6E8A-4147-A177-3AD203B41FA5}">
                      <a16:colId xmlns:a16="http://schemas.microsoft.com/office/drawing/2014/main" val="3709682329"/>
                    </a:ext>
                  </a:extLst>
                </a:gridCol>
                <a:gridCol w="541410">
                  <a:extLst>
                    <a:ext uri="{9D8B030D-6E8A-4147-A177-3AD203B41FA5}">
                      <a16:colId xmlns:a16="http://schemas.microsoft.com/office/drawing/2014/main" val="2735029319"/>
                    </a:ext>
                  </a:extLst>
                </a:gridCol>
                <a:gridCol w="541410">
                  <a:extLst>
                    <a:ext uri="{9D8B030D-6E8A-4147-A177-3AD203B41FA5}">
                      <a16:colId xmlns:a16="http://schemas.microsoft.com/office/drawing/2014/main" val="3019733093"/>
                    </a:ext>
                  </a:extLst>
                </a:gridCol>
                <a:gridCol w="541410">
                  <a:extLst>
                    <a:ext uri="{9D8B030D-6E8A-4147-A177-3AD203B41FA5}">
                      <a16:colId xmlns:a16="http://schemas.microsoft.com/office/drawing/2014/main" val="445870991"/>
                    </a:ext>
                  </a:extLst>
                </a:gridCol>
              </a:tblGrid>
              <a:tr h="27732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Predicted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202132"/>
                  </a:ext>
                </a:extLst>
              </a:tr>
              <a:tr h="28887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Actual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​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B​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G​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506198"/>
                  </a:ext>
                </a:extLst>
              </a:tr>
              <a:tr h="2888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50359​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16697​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40651"/>
                  </a:ext>
                </a:extLst>
              </a:tr>
              <a:tr h="2773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G​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707​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effectLst/>
                        </a:rPr>
                        <a:t>1660 </a:t>
                      </a:r>
                      <a:endParaRPr lang="en-US" sz="1100"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879329"/>
                  </a:ext>
                </a:extLst>
              </a:tr>
              <a:tr h="277323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18357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10015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202590" y="2022099"/>
          <a:ext cx="1612904" cy="1894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2904">
                  <a:extLst>
                    <a:ext uri="{9D8B030D-6E8A-4147-A177-3AD203B41FA5}">
                      <a16:colId xmlns:a16="http://schemas.microsoft.com/office/drawing/2014/main" val="3345555735"/>
                    </a:ext>
                  </a:extLst>
                </a:gridCol>
              </a:tblGrid>
              <a:tr h="23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Final Variables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558626"/>
                  </a:ext>
                </a:extLst>
              </a:tr>
              <a:tr h="23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traffic_volume_dl_mb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657044"/>
                  </a:ext>
                </a:extLst>
              </a:tr>
              <a:tr h="23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Rscp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708637"/>
                  </a:ext>
                </a:extLst>
              </a:tr>
              <a:tr h="23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882321"/>
                  </a:ext>
                </a:extLst>
              </a:tr>
              <a:tr h="23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Functionality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142116"/>
                  </a:ext>
                </a:extLst>
              </a:tr>
              <a:tr h="23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Ecno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267960"/>
                  </a:ext>
                </a:extLst>
              </a:tr>
              <a:tr h="23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558814"/>
                  </a:ext>
                </a:extLst>
              </a:tr>
              <a:tr h="23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Web.Page.Download.Size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098453"/>
                  </a:ext>
                </a:extLst>
              </a:tr>
            </a:tbl>
          </a:graphicData>
        </a:graphic>
      </p:graphicFrame>
      <p:sp>
        <p:nvSpPr>
          <p:cNvPr id="10" name="Rectangle: Rounded Corners 9"/>
          <p:cNvSpPr/>
          <p:nvPr/>
        </p:nvSpPr>
        <p:spPr>
          <a:xfrm>
            <a:off x="4399355" y="2183085"/>
            <a:ext cx="1714500" cy="106124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Methodology1- </a:t>
            </a:r>
            <a:r>
              <a:rPr lang="en-US" dirty="0" err="1"/>
              <a:t>randomForest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2815494" y="2708031"/>
            <a:ext cx="1583861" cy="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13855" y="2690650"/>
            <a:ext cx="1359607" cy="1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56981" y="3816778"/>
            <a:ext cx="218049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Accuracy = 74.94%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7685" y="5066946"/>
            <a:ext cx="40268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Throughput variable was split into 2 categories 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7558674" y="1953556"/>
          <a:ext cx="2605234" cy="20008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086">
                  <a:extLst>
                    <a:ext uri="{9D8B030D-6E8A-4147-A177-3AD203B41FA5}">
                      <a16:colId xmlns:a16="http://schemas.microsoft.com/office/drawing/2014/main" val="3345555735"/>
                    </a:ext>
                  </a:extLst>
                </a:gridCol>
                <a:gridCol w="895148">
                  <a:extLst>
                    <a:ext uri="{9D8B030D-6E8A-4147-A177-3AD203B41FA5}">
                      <a16:colId xmlns:a16="http://schemas.microsoft.com/office/drawing/2014/main" val="2910815965"/>
                    </a:ext>
                  </a:extLst>
                </a:gridCol>
              </a:tblGrid>
              <a:tr h="253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Final Variables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 err="1"/>
                        <a:t>MeanDecreaseGini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558626"/>
                  </a:ext>
                </a:extLst>
              </a:tr>
              <a:tr h="23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traffic_volume_dl_mb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8109.1549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657044"/>
                  </a:ext>
                </a:extLst>
              </a:tr>
              <a:tr h="23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Rscp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7996.4184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708637"/>
                  </a:ext>
                </a:extLst>
              </a:tr>
              <a:tr h="23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3394.5760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882321"/>
                  </a:ext>
                </a:extLst>
              </a:tr>
              <a:tr h="23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Functionality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534.7909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142116"/>
                  </a:ext>
                </a:extLst>
              </a:tr>
              <a:tr h="23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Ecno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9532.0098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267960"/>
                  </a:ext>
                </a:extLst>
              </a:tr>
              <a:tr h="23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1002.4014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558814"/>
                  </a:ext>
                </a:extLst>
              </a:tr>
              <a:tr h="23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Web.Page.Download.Size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9260.4080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09845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584829" y="4442037"/>
            <a:ext cx="280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 of C5.0 </a:t>
            </a:r>
          </a:p>
        </p:txBody>
      </p:sp>
    </p:spTree>
    <p:extLst>
      <p:ext uri="{BB962C8B-B14F-4D97-AF65-F5344CB8AC3E}">
        <p14:creationId xmlns:p14="http://schemas.microsoft.com/office/powerpoint/2010/main" val="12687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 - </a:t>
            </a:r>
            <a:r>
              <a:rPr lang="en-US" dirty="0" err="1"/>
              <a:t>Retainability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94379" y="2251922"/>
            <a:ext cx="2101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variables used in tree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378323" y="2902458"/>
          <a:ext cx="1133475" cy="13310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3345555735"/>
                    </a:ext>
                  </a:extLst>
                </a:gridCol>
              </a:tblGrid>
              <a:tr h="190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Final Variables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558626"/>
                  </a:ext>
                </a:extLst>
              </a:tr>
              <a:tr h="190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</a:t>
                      </a: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657044"/>
                  </a:ext>
                </a:extLst>
              </a:tr>
              <a:tr h="190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functionality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267960"/>
                  </a:ext>
                </a:extLst>
              </a:tr>
              <a:tr h="190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vendor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558814"/>
                  </a:ext>
                </a:extLst>
              </a:tr>
              <a:tr h="190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Os</a:t>
                      </a:r>
                      <a:endParaRPr lang="en-US" sz="1100" u="none" strike="noStrike" dirty="0">
                        <a:effectLst/>
                      </a:endParaRP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098453"/>
                  </a:ext>
                </a:extLst>
              </a:tr>
              <a:tr h="190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Ue_type</a:t>
                      </a: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Traffic_category</a:t>
                      </a:r>
                      <a:endParaRPr lang="en-US" sz="1100" u="none" strike="noStrike" dirty="0">
                        <a:effectLst/>
                      </a:endParaRP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23565" y="1660015"/>
            <a:ext cx="21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of the model 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5022724" y="3000439"/>
            <a:ext cx="1800840" cy="106124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Methodology - Random Forest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32374" y="2528921"/>
            <a:ext cx="98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69663" y="2349416"/>
            <a:ext cx="1580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 Importance 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731584"/>
              </p:ext>
            </p:extLst>
          </p:nvPr>
        </p:nvGraphicFramePr>
        <p:xfrm>
          <a:off x="8604144" y="2973652"/>
          <a:ext cx="1911457" cy="13199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2057">
                  <a:extLst>
                    <a:ext uri="{9D8B030D-6E8A-4147-A177-3AD203B41FA5}">
                      <a16:colId xmlns:a16="http://schemas.microsoft.com/office/drawing/2014/main" val="1907163889"/>
                    </a:ext>
                  </a:extLst>
                </a:gridCol>
                <a:gridCol w="549400">
                  <a:extLst>
                    <a:ext uri="{9D8B030D-6E8A-4147-A177-3AD203B41FA5}">
                      <a16:colId xmlns:a16="http://schemas.microsoft.com/office/drawing/2014/main" val="2788256807"/>
                    </a:ext>
                  </a:extLst>
                </a:gridCol>
              </a:tblGrid>
              <a:tr h="2226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Variables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Overall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475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hour</a:t>
                      </a: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240.892</a:t>
                      </a: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0270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functionality</a:t>
                      </a: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2497.092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6147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Vendor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522.44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8899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271.23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631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ue_type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23.072</a:t>
                      </a: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traffic_category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652.77</a:t>
                      </a: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4727601" y="4930765"/>
            <a:ext cx="21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 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545062"/>
              </p:ext>
            </p:extLst>
          </p:nvPr>
        </p:nvGraphicFramePr>
        <p:xfrm>
          <a:off x="4634854" y="5337229"/>
          <a:ext cx="2548541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957">
                  <a:extLst>
                    <a:ext uri="{9D8B030D-6E8A-4147-A177-3AD203B41FA5}">
                      <a16:colId xmlns:a16="http://schemas.microsoft.com/office/drawing/2014/main" val="4109658020"/>
                    </a:ext>
                  </a:extLst>
                </a:gridCol>
                <a:gridCol w="588819">
                  <a:extLst>
                    <a:ext uri="{9D8B030D-6E8A-4147-A177-3AD203B41FA5}">
                      <a16:colId xmlns:a16="http://schemas.microsoft.com/office/drawing/2014/main" val="1280258639"/>
                    </a:ext>
                  </a:extLst>
                </a:gridCol>
                <a:gridCol w="439313">
                  <a:extLst>
                    <a:ext uri="{9D8B030D-6E8A-4147-A177-3AD203B41FA5}">
                      <a16:colId xmlns:a16="http://schemas.microsoft.com/office/drawing/2014/main" val="4212715783"/>
                    </a:ext>
                  </a:extLst>
                </a:gridCol>
                <a:gridCol w="439313">
                  <a:extLst>
                    <a:ext uri="{9D8B030D-6E8A-4147-A177-3AD203B41FA5}">
                      <a16:colId xmlns:a16="http://schemas.microsoft.com/office/drawing/2014/main" val="194785024"/>
                    </a:ext>
                  </a:extLst>
                </a:gridCol>
                <a:gridCol w="647139">
                  <a:extLst>
                    <a:ext uri="{9D8B030D-6E8A-4147-A177-3AD203B41FA5}">
                      <a16:colId xmlns:a16="http://schemas.microsoft.com/office/drawing/2014/main" val="69626991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Predicted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50965"/>
                  </a:ext>
                </a:extLst>
              </a:tr>
              <a:tr h="18288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Actual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Row Total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82047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3468</a:t>
                      </a: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4386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7854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75798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16216</a:t>
                      </a: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91541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107757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93267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Column Total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19684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95927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46908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907564" y="1970263"/>
            <a:ext cx="202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= </a:t>
            </a:r>
            <a:r>
              <a:rPr lang="fi-FI" dirty="0"/>
              <a:t>82.1799 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597491" y="3563460"/>
            <a:ext cx="1405364" cy="18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907564" y="3563459"/>
            <a:ext cx="16112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09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293" y="702876"/>
            <a:ext cx="5807675" cy="1719049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Conclusions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7915" y="3384827"/>
            <a:ext cx="565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Most important attributes?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5665" y="5601730"/>
            <a:ext cx="5552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Thank you Dr. </a:t>
            </a:r>
            <a:r>
              <a:rPr lang="en-US" sz="3200" dirty="0" err="1"/>
              <a:t>Hamied</a:t>
            </a:r>
            <a:r>
              <a:rPr lang="en-US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9220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272833"/>
              </p:ext>
            </p:extLst>
          </p:nvPr>
        </p:nvGraphicFramePr>
        <p:xfrm>
          <a:off x="2547147" y="81251"/>
          <a:ext cx="9543253" cy="6579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Worksheet" r:id="rId4" imgW="12214693" imgH="8420069" progId="Excel.Sheet.12">
                  <p:embed/>
                </p:oleObj>
              </mc:Choice>
              <mc:Fallback>
                <p:oleObj name="Worksheet" r:id="rId4" imgW="12214693" imgH="8420069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7147" y="81251"/>
                        <a:ext cx="9543253" cy="6579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438" y="-47625"/>
            <a:ext cx="1808700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3200" b="1"/>
              <a:t>Data</a:t>
            </a:r>
            <a:endParaRPr lang="en-US" sz="3200" b="1"/>
          </a:p>
          <a:p>
            <a:pPr algn="ctr"/>
            <a:r>
              <a:rPr lang="EN-US" sz="3200" b="1"/>
              <a:t>Summary</a:t>
            </a:r>
            <a:endParaRPr lang="en-US" sz="3200" b="1"/>
          </a:p>
        </p:txBody>
      </p:sp>
      <p:sp>
        <p:nvSpPr>
          <p:cNvPr id="4" name="TextBox 3"/>
          <p:cNvSpPr txBox="1"/>
          <p:nvPr/>
        </p:nvSpPr>
        <p:spPr>
          <a:xfrm>
            <a:off x="230660" y="3039763"/>
            <a:ext cx="2059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Python script developed to generate description of each attribute</a:t>
            </a:r>
          </a:p>
        </p:txBody>
      </p:sp>
    </p:spTree>
    <p:extLst>
      <p:ext uri="{BB962C8B-B14F-4D97-AF65-F5344CB8AC3E}">
        <p14:creationId xmlns:p14="http://schemas.microsoft.com/office/powerpoint/2010/main" val="48520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rplot.png"/>
          <p:cNvPicPr>
            <a:picLocks noChangeAspect="1"/>
          </p:cNvPicPr>
          <p:nvPr/>
        </p:nvPicPr>
        <p:blipFill>
          <a:blip r:embed="rId3"/>
          <a:srcRect l="18083" t="23211" r="25785"/>
          <a:stretch>
            <a:fillRect/>
          </a:stretch>
        </p:blipFill>
        <p:spPr>
          <a:xfrm>
            <a:off x="44419" y="731624"/>
            <a:ext cx="5864873" cy="6126376"/>
          </a:xfrm>
          <a:prstGeom prst="rect">
            <a:avLst/>
          </a:prstGeom>
        </p:spPr>
      </p:pic>
      <p:pic>
        <p:nvPicPr>
          <p:cNvPr id="3" name="Picture 2" descr="histogram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664" y="1033188"/>
            <a:ext cx="5863424" cy="5685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419" y="-43681"/>
            <a:ext cx="1808700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3200" b="1"/>
              <a:t>Data</a:t>
            </a:r>
            <a:endParaRPr lang="en-US" sz="3200" b="1"/>
          </a:p>
          <a:p>
            <a:pPr algn="ctr"/>
            <a:r>
              <a:rPr lang="EN-US" sz="3200" b="1"/>
              <a:t>Summary</a:t>
            </a:r>
            <a:endParaRPr lang="en-US" sz="3200" b="1"/>
          </a:p>
        </p:txBody>
      </p:sp>
      <p:sp>
        <p:nvSpPr>
          <p:cNvPr id="5" name="TextBox 4"/>
          <p:cNvSpPr txBox="1"/>
          <p:nvPr/>
        </p:nvSpPr>
        <p:spPr>
          <a:xfrm>
            <a:off x="2669060" y="1507524"/>
            <a:ext cx="194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/>
              <a:t>Correlation</a:t>
            </a:r>
          </a:p>
          <a:p>
            <a:pPr algn="ctr"/>
            <a:r>
              <a:rPr lang="en-US" u="sng"/>
              <a:t>Matrix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3941" y="297418"/>
            <a:ext cx="3279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Continuous Feature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8484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575" y="1210524"/>
            <a:ext cx="3452964" cy="5510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038" y="1200961"/>
            <a:ext cx="3472963" cy="54919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55257" y="83389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Retainability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64678" y="771525"/>
            <a:ext cx="2743200" cy="369332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/>
              <a:t>Throughput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15811" y="53340"/>
            <a:ext cx="5705465" cy="58477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3600"/>
              <a:t>Symmetric Uncertainty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419" y="-43681"/>
            <a:ext cx="18087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EN-US" sz="3200" b="1"/>
              <a:t>Data</a:t>
            </a:r>
            <a:endParaRPr lang="en-US" sz="3200" b="1"/>
          </a:p>
          <a:p>
            <a:pPr algn="ctr"/>
            <a:r>
              <a:rPr lang="EN-US" sz="3200" b="1"/>
              <a:t>Summary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403063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5754" y="2984164"/>
            <a:ext cx="6390409" cy="2955326"/>
          </a:xfrm>
          <a:prstGeom prst="roundRect">
            <a:avLst/>
          </a:prstGeom>
          <a:solidFill>
            <a:schemeClr val="accent1">
              <a:alpha val="1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55253" y="3113910"/>
            <a:ext cx="6853603" cy="2743200"/>
            <a:chOff x="662354" y="914400"/>
            <a:chExt cx="6853603" cy="2743200"/>
          </a:xfrm>
          <a:noFill/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22609068-19C7-4574-B259-454155F1D97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40044672"/>
                </p:ext>
              </p:extLst>
            </p:nvPr>
          </p:nvGraphicFramePr>
          <p:xfrm>
            <a:off x="662354" y="914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4642338" y="1776046"/>
              <a:ext cx="360485" cy="2616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12023" y="1776046"/>
              <a:ext cx="360485" cy="2616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88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68870" y="1666836"/>
              <a:ext cx="360485" cy="2616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87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28644" y="1387333"/>
              <a:ext cx="360485" cy="2616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85491" y="1526159"/>
              <a:ext cx="360485" cy="2616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highlight>
                    <a:srgbClr val="FFFF00"/>
                  </a:highlight>
                </a:rPr>
                <a:t>85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80746" y="2155195"/>
              <a:ext cx="360485" cy="2616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20007" y="1702777"/>
              <a:ext cx="360485" cy="2616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highlight>
                    <a:srgbClr val="FFFF00"/>
                  </a:highlight>
                </a:rPr>
                <a:t>88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4929555" y="1819236"/>
              <a:ext cx="888023" cy="109210"/>
            </a:xfrm>
            <a:prstGeom prst="straightConnector1">
              <a:avLst/>
            </a:prstGeom>
            <a:grpFill/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794130" y="1692278"/>
              <a:ext cx="1721827" cy="25391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Average RSCP</a:t>
              </a: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6248" y="33479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Differences in KPIs across vendors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4451" y="2073390"/>
            <a:ext cx="4297588" cy="6463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 the varied throughput levels from vendors with similar RSCP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2323337D-D56C-468D-9849-0EF2C63133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6810295"/>
              </p:ext>
            </p:extLst>
          </p:nvPr>
        </p:nvGraphicFramePr>
        <p:xfrm>
          <a:off x="7274555" y="309022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226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468711" y="233987"/>
            <a:ext cx="5441716" cy="9614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Linear Model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116" y="101881"/>
            <a:ext cx="4944387" cy="3764257"/>
            <a:chOff x="344551" y="2543175"/>
            <a:chExt cx="4249799" cy="378335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551" y="2912507"/>
              <a:ext cx="4249799" cy="341401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1097851" y="2543175"/>
              <a:ext cx="2743200" cy="369332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dirty="0"/>
                <a:t>Variables</a:t>
              </a:r>
              <a:endParaRPr lang="en-US" dirty="0"/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48963"/>
              </p:ext>
            </p:extLst>
          </p:nvPr>
        </p:nvGraphicFramePr>
        <p:xfrm>
          <a:off x="303116" y="4806233"/>
          <a:ext cx="2944364" cy="131084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03506">
                  <a:extLst>
                    <a:ext uri="{9D8B030D-6E8A-4147-A177-3AD203B41FA5}">
                      <a16:colId xmlns:a16="http://schemas.microsoft.com/office/drawing/2014/main" val="4109658020"/>
                    </a:ext>
                  </a:extLst>
                </a:gridCol>
                <a:gridCol w="680286">
                  <a:extLst>
                    <a:ext uri="{9D8B030D-6E8A-4147-A177-3AD203B41FA5}">
                      <a16:colId xmlns:a16="http://schemas.microsoft.com/office/drawing/2014/main" val="1280258639"/>
                    </a:ext>
                  </a:extLst>
                </a:gridCol>
                <a:gridCol w="680286">
                  <a:extLst>
                    <a:ext uri="{9D8B030D-6E8A-4147-A177-3AD203B41FA5}">
                      <a16:colId xmlns:a16="http://schemas.microsoft.com/office/drawing/2014/main" val="4212715783"/>
                    </a:ext>
                  </a:extLst>
                </a:gridCol>
                <a:gridCol w="680286">
                  <a:extLst>
                    <a:ext uri="{9D8B030D-6E8A-4147-A177-3AD203B41FA5}">
                      <a16:colId xmlns:a16="http://schemas.microsoft.com/office/drawing/2014/main" val="194785024"/>
                    </a:ext>
                  </a:extLst>
                </a:gridCol>
              </a:tblGrid>
              <a:tr h="271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6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 1.5 Mbps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Actual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50965"/>
                  </a:ext>
                </a:extLst>
              </a:tr>
              <a:tr h="27184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Predicted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820474"/>
                  </a:ext>
                </a:extLst>
              </a:tr>
              <a:tr h="2718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757984"/>
                  </a:ext>
                </a:extLst>
              </a:tr>
              <a:tr h="2718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13989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88246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9326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957635"/>
              </p:ext>
            </p:extLst>
          </p:nvPr>
        </p:nvGraphicFramePr>
        <p:xfrm>
          <a:off x="7604685" y="1967748"/>
          <a:ext cx="4307228" cy="175667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11367">
                  <a:extLst>
                    <a:ext uri="{9D8B030D-6E8A-4147-A177-3AD203B41FA5}">
                      <a16:colId xmlns:a16="http://schemas.microsoft.com/office/drawing/2014/main" val="4109658020"/>
                    </a:ext>
                  </a:extLst>
                </a:gridCol>
                <a:gridCol w="761498">
                  <a:extLst>
                    <a:ext uri="{9D8B030D-6E8A-4147-A177-3AD203B41FA5}">
                      <a16:colId xmlns:a16="http://schemas.microsoft.com/office/drawing/2014/main" val="1280258639"/>
                    </a:ext>
                  </a:extLst>
                </a:gridCol>
                <a:gridCol w="761498">
                  <a:extLst>
                    <a:ext uri="{9D8B030D-6E8A-4147-A177-3AD203B41FA5}">
                      <a16:colId xmlns:a16="http://schemas.microsoft.com/office/drawing/2014/main" val="4212715783"/>
                    </a:ext>
                  </a:extLst>
                </a:gridCol>
                <a:gridCol w="761498">
                  <a:extLst>
                    <a:ext uri="{9D8B030D-6E8A-4147-A177-3AD203B41FA5}">
                      <a16:colId xmlns:a16="http://schemas.microsoft.com/office/drawing/2014/main" val="194785024"/>
                    </a:ext>
                  </a:extLst>
                </a:gridCol>
                <a:gridCol w="1011367">
                  <a:extLst>
                    <a:ext uri="{9D8B030D-6E8A-4147-A177-3AD203B41FA5}">
                      <a16:colId xmlns:a16="http://schemas.microsoft.com/office/drawing/2014/main" val="1919303515"/>
                    </a:ext>
                  </a:extLst>
                </a:gridCol>
              </a:tblGrid>
              <a:tr h="750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&lt; 0.75</a:t>
                      </a:r>
                    </a:p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  <a:r>
                        <a:rPr lang="en-US" sz="16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 G &lt; 5</a:t>
                      </a:r>
                    </a:p>
                    <a:p>
                      <a:pPr algn="ctr" fontAlgn="b"/>
                      <a:r>
                        <a:rPr lang="en-US" sz="16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&lt; E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Actual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50965"/>
                  </a:ext>
                </a:extLst>
              </a:tr>
              <a:tr h="23920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Predicted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820474"/>
                  </a:ext>
                </a:extLst>
              </a:tr>
              <a:tr h="2392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757984"/>
                  </a:ext>
                </a:extLst>
              </a:tr>
              <a:tr h="2392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4248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64925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21233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93267"/>
                  </a:ext>
                </a:extLst>
              </a:tr>
              <a:tr h="2392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5975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6320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04609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29993" y="1195401"/>
            <a:ext cx="251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Predicting Throughput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616330" y="4230551"/>
            <a:ext cx="3231654" cy="2462213"/>
          </a:xfrm>
          <a:prstGeom prst="rect">
            <a:avLst/>
          </a:prstGeom>
          <a:solidFill>
            <a:srgbClr val="EAEFF7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	   Accuracy : 0.8608 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  95% CI : (0.8587, 0.8629)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   No Information Rate : 0.8603 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   P-Value [</a:t>
            </a:r>
            <a:r>
              <a:rPr lang="en-US" altLang="en-US" sz="1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Acc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&gt; NIR] : 0.3188 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                  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   Kappa : 0.0392 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Mcnemar's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Test P-Value : &lt;2e-16 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                  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Sensitivity : 0.99614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Specificity : 0.02746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</a:t>
            </a:r>
            <a:r>
              <a:rPr lang="en-US" altLang="en-US" sz="1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Pos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Pred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Value : 0.86317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</a:t>
            </a:r>
            <a:r>
              <a:rPr lang="en-US" altLang="en-US" sz="1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Neg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Pred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Value : 0.53596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Prevalence : 0.86031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Detection Rate : 0.85699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  Detection Prevalence : 0.99284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Balanced Accuracy : 0.51180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31806" y="3984330"/>
            <a:ext cx="3852987" cy="2708434"/>
          </a:xfrm>
          <a:prstGeom prst="rect">
            <a:avLst/>
          </a:prstGeom>
          <a:solidFill>
            <a:srgbClr val="EAEFF7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 	   Accuracy : 0.6924         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 95% CI : (0.6896, 0.6952)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No Information Rate : 0.6891         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P-Value [</a:t>
            </a:r>
            <a:r>
              <a:rPr lang="en-US" sz="1000" dirty="0" err="1">
                <a:latin typeface="Lucida Console" panose="020B0609040504020204" pitchFamily="49" charset="0"/>
              </a:rPr>
              <a:t>Acc</a:t>
            </a:r>
            <a:r>
              <a:rPr lang="en-US" sz="1000" dirty="0">
                <a:latin typeface="Lucida Console" panose="020B0609040504020204" pitchFamily="49" charset="0"/>
              </a:rPr>
              <a:t> &gt; NIR] : 0.01189        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                         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  Kappa : 0.1516         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Mcnemar's</a:t>
            </a:r>
            <a:r>
              <a:rPr lang="en-US" sz="1000" dirty="0">
                <a:latin typeface="Lucida Console" panose="020B0609040504020204" pitchFamily="49" charset="0"/>
              </a:rPr>
              <a:t> Test P-Value : &lt; 2e-16         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Class: B Class: G Class: 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Sensitivity          0.0119048   0.9149  0.22933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Specificity          0.9993199   0.2040  0.91877</a:t>
            </a:r>
          </a:p>
          <a:p>
            <a:r>
              <a:rPr lang="en-US" sz="1000" dirty="0" err="1">
                <a:latin typeface="Lucida Console" panose="020B0609040504020204" pitchFamily="49" charset="0"/>
              </a:rPr>
              <a:t>Pos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Pred</a:t>
            </a:r>
            <a:r>
              <a:rPr lang="en-US" sz="1000" dirty="0">
                <a:latin typeface="Lucida Console" panose="020B0609040504020204" pitchFamily="49" charset="0"/>
              </a:rPr>
              <a:t> Value       0.4416667   0.7181  0.50779</a:t>
            </a:r>
          </a:p>
          <a:p>
            <a:r>
              <a:rPr lang="en-US" sz="1000" dirty="0" err="1">
                <a:latin typeface="Lucida Console" panose="020B0609040504020204" pitchFamily="49" charset="0"/>
              </a:rPr>
              <a:t>Neg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Pred</a:t>
            </a:r>
            <a:r>
              <a:rPr lang="en-US" sz="1000" dirty="0">
                <a:latin typeface="Lucida Console" panose="020B0609040504020204" pitchFamily="49" charset="0"/>
              </a:rPr>
              <a:t> Value       0.9572298   0.5196  0.76539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Prevalence           0.0432351   0.6891  0.26763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Detection Rate       0.0005147   0.6305  0.06138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Detection Prevalence 0.0011654   0.8780  0.12087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Balanced Accuracy    0.5056123   0.5594  0.57405</a:t>
            </a:r>
          </a:p>
        </p:txBody>
      </p:sp>
      <p:cxnSp>
        <p:nvCxnSpPr>
          <p:cNvPr id="14" name="Straight Arrow Connector 13"/>
          <p:cNvCxnSpPr>
            <a:stCxn id="11" idx="1"/>
            <a:endCxn id="9" idx="3"/>
          </p:cNvCxnSpPr>
          <p:nvPr/>
        </p:nvCxnSpPr>
        <p:spPr>
          <a:xfrm flipH="1" flipV="1">
            <a:off x="3247480" y="5461656"/>
            <a:ext cx="36885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0"/>
          </p:cNvCxnSpPr>
          <p:nvPr/>
        </p:nvCxnSpPr>
        <p:spPr>
          <a:xfrm>
            <a:off x="9758299" y="3739978"/>
            <a:ext cx="1" cy="2443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78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8595946" cy="961414"/>
          </a:xfrm>
        </p:spPr>
        <p:txBody>
          <a:bodyPr/>
          <a:lstStyle/>
          <a:p>
            <a:r>
              <a:rPr lang="EN-US"/>
              <a:t>Variable Reduction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80290" y="4923661"/>
          <a:ext cx="63881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843890869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27435312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75556557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39652262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27541654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96893523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5399273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Variables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ecno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vendor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rscp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Web.Page.Download.Size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9549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-0.04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-0.24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5837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ecno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-0.04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83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vendor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-0.39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0380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-0.24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-0.39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3025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rscp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0171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Web.Page.Download.Size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61254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877229"/>
              </p:ext>
            </p:extLst>
          </p:nvPr>
        </p:nvGraphicFramePr>
        <p:xfrm>
          <a:off x="812800" y="2039813"/>
          <a:ext cx="2836008" cy="21980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432">
                  <a:extLst>
                    <a:ext uri="{9D8B030D-6E8A-4147-A177-3AD203B41FA5}">
                      <a16:colId xmlns:a16="http://schemas.microsoft.com/office/drawing/2014/main" val="2938199915"/>
                    </a:ext>
                  </a:extLst>
                </a:gridCol>
                <a:gridCol w="1620576">
                  <a:extLst>
                    <a:ext uri="{9D8B030D-6E8A-4147-A177-3AD203B41FA5}">
                      <a16:colId xmlns:a16="http://schemas.microsoft.com/office/drawing/2014/main" val="862857696"/>
                    </a:ext>
                  </a:extLst>
                </a:gridCol>
              </a:tblGrid>
              <a:tr h="4396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Variable Names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Information Gain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041936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0.079052362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628069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ecno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0.029059994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352642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vendor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0.01943998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866369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0.019006553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425526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rscp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0.018191582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764451"/>
                  </a:ext>
                </a:extLst>
              </a:tr>
              <a:tr h="6594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Web.Page.</a:t>
                      </a:r>
                      <a:r>
                        <a:rPr lang="EN-US" sz="1100" u="none" strike="noStrike" dirty="0" err="1">
                          <a:effectLst/>
                        </a:rPr>
                        <a:t>Download.Size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0.016213157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2211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2375" y="1670481"/>
            <a:ext cx="620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Step-1 Selected top 6 variables with information Gain values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5122" y="4559745"/>
            <a:ext cx="620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Step-2 Finding correlation Matrix with top 6 variables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22631" y="2290284"/>
            <a:ext cx="408842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Model and </a:t>
            </a:r>
            <a:r>
              <a:rPr lang="en-US" err="1"/>
              <a:t>ecno</a:t>
            </a:r>
            <a:r>
              <a:rPr lang="en-US"/>
              <a:t> turns out to be most significant variables in determining throughput </a:t>
            </a:r>
          </a:p>
        </p:txBody>
      </p:sp>
      <p:sp>
        <p:nvSpPr>
          <p:cNvPr id="10" name="Right Bracket 9"/>
          <p:cNvSpPr/>
          <p:nvPr/>
        </p:nvSpPr>
        <p:spPr>
          <a:xfrm>
            <a:off x="3732818" y="2578874"/>
            <a:ext cx="53243" cy="306531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flipV="1">
            <a:off x="3786061" y="2732139"/>
            <a:ext cx="12695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50676" y="4519187"/>
            <a:ext cx="4340471" cy="800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08732" y="3441938"/>
            <a:ext cx="327366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Vendor and model have the highest correlation value. Dropping vendor as it has lower information as compared to model.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963008" y="6145823"/>
            <a:ext cx="4809392" cy="1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72400" y="5530136"/>
            <a:ext cx="364001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err="1"/>
              <a:t>ecno</a:t>
            </a:r>
            <a:r>
              <a:rPr lang="en-US"/>
              <a:t> and </a:t>
            </a:r>
            <a:r>
              <a:rPr lang="en-US" err="1"/>
              <a:t>rscp</a:t>
            </a:r>
            <a:r>
              <a:rPr lang="en-US"/>
              <a:t> have the second highest correlation value. Dropping </a:t>
            </a:r>
            <a:r>
              <a:rPr lang="en-US" err="1"/>
              <a:t>rscp</a:t>
            </a:r>
            <a:r>
              <a:rPr lang="en-US"/>
              <a:t> as it has lower information as compared to model. </a:t>
            </a:r>
          </a:p>
        </p:txBody>
      </p:sp>
    </p:spTree>
    <p:extLst>
      <p:ext uri="{BB962C8B-B14F-4D97-AF65-F5344CB8AC3E}">
        <p14:creationId xmlns:p14="http://schemas.microsoft.com/office/powerpoint/2010/main" val="181171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Model- Tree Based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9887" y="1714500"/>
            <a:ext cx="280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Final variables used in tree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555794"/>
              </p:ext>
            </p:extLst>
          </p:nvPr>
        </p:nvGraphicFramePr>
        <p:xfrm>
          <a:off x="1134494" y="2924175"/>
          <a:ext cx="15113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334555573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Final Variables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558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6570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ecno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2679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5588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Web.Page.Download.Size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09845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66085" y="1660015"/>
            <a:ext cx="280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Output of the model 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189261"/>
              </p:ext>
            </p:extLst>
          </p:nvPr>
        </p:nvGraphicFramePr>
        <p:xfrm>
          <a:off x="7064371" y="2390775"/>
          <a:ext cx="23368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9100">
                  <a:extLst>
                    <a:ext uri="{9D8B030D-6E8A-4147-A177-3AD203B41FA5}">
                      <a16:colId xmlns:a16="http://schemas.microsoft.com/office/drawing/2014/main" val="215578452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11558037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Dataset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092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Training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69.48%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3779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Validation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67.59%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323725"/>
                  </a:ext>
                </a:extLst>
              </a:tr>
            </a:tbl>
          </a:graphicData>
        </a:graphic>
      </p:graphicFrame>
      <p:sp>
        <p:nvSpPr>
          <p:cNvPr id="16" name="Rectangle: Rounded Corners 15"/>
          <p:cNvSpPr/>
          <p:nvPr/>
        </p:nvSpPr>
        <p:spPr>
          <a:xfrm>
            <a:off x="4271037" y="2076450"/>
            <a:ext cx="1714500" cy="106124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Methodology1- C5.0 decision tree </a:t>
            </a:r>
          </a:p>
        </p:txBody>
      </p:sp>
      <p:cxnSp>
        <p:nvCxnSpPr>
          <p:cNvPr id="20" name="Straight Arrow Connector 19"/>
          <p:cNvCxnSpPr>
            <a:cxnSpLocks/>
            <a:stCxn id="16" idx="3"/>
          </p:cNvCxnSpPr>
          <p:nvPr/>
        </p:nvCxnSpPr>
        <p:spPr>
          <a:xfrm>
            <a:off x="5985537" y="2607075"/>
            <a:ext cx="1079809" cy="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/>
          <p:cNvSpPr/>
          <p:nvPr/>
        </p:nvSpPr>
        <p:spPr>
          <a:xfrm>
            <a:off x="4271037" y="3619500"/>
            <a:ext cx="1714500" cy="106124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Methodology2- trees boosting 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977545" y="4095750"/>
            <a:ext cx="1084871" cy="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959948"/>
              </p:ext>
            </p:extLst>
          </p:nvPr>
        </p:nvGraphicFramePr>
        <p:xfrm>
          <a:off x="7064371" y="3876675"/>
          <a:ext cx="23368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9100">
                  <a:extLst>
                    <a:ext uri="{9D8B030D-6E8A-4147-A177-3AD203B41FA5}">
                      <a16:colId xmlns:a16="http://schemas.microsoft.com/office/drawing/2014/main" val="215578452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11558037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Dataset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092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Training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69.09%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3779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Validation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67.90%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32372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674578" y="1637550"/>
            <a:ext cx="90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96155" y="5095875"/>
            <a:ext cx="280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Interpretation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8954" y="5524500"/>
            <a:ext cx="4285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 Boosting which is the process of adding weak learners has the insignificant improvement in the accuracy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989527" y="1690688"/>
            <a:ext cx="210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Variable Importance 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9867900" y="2973652"/>
          <a:ext cx="21209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19071638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8825680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Variables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Overall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475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ecno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53.8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0270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Web.Page.Download.Size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42.8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6147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8899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63189"/>
                  </a:ext>
                </a:extLst>
              </a:tr>
            </a:tbl>
          </a:graphicData>
        </a:graphic>
      </p:graphicFrame>
      <p:cxnSp>
        <p:nvCxnSpPr>
          <p:cNvPr id="40" name="Connector: Elbow 39"/>
          <p:cNvCxnSpPr>
            <a:cxnSpLocks/>
            <a:stCxn id="16" idx="2"/>
          </p:cNvCxnSpPr>
          <p:nvPr/>
        </p:nvCxnSpPr>
        <p:spPr>
          <a:xfrm rot="16200000" flipH="1">
            <a:off x="7398628" y="867357"/>
            <a:ext cx="202528" cy="47432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  <a:endCxn id="27" idx="0"/>
          </p:cNvCxnSpPr>
          <p:nvPr/>
        </p:nvCxnSpPr>
        <p:spPr>
          <a:xfrm>
            <a:off x="5119524" y="3343275"/>
            <a:ext cx="8763" cy="276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cxnSpLocks/>
            <a:endCxn id="16" idx="1"/>
          </p:cNvCxnSpPr>
          <p:nvPr/>
        </p:nvCxnSpPr>
        <p:spPr>
          <a:xfrm flipV="1">
            <a:off x="1897179" y="2607075"/>
            <a:ext cx="2373858" cy="314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/>
          <p:cNvCxnSpPr>
            <a:cxnSpLocks/>
            <a:endCxn id="27" idx="1"/>
          </p:cNvCxnSpPr>
          <p:nvPr/>
        </p:nvCxnSpPr>
        <p:spPr>
          <a:xfrm>
            <a:off x="1897179" y="3838575"/>
            <a:ext cx="2373858" cy="311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49764" y="4953000"/>
            <a:ext cx="280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Confusion Matrix of C5.0 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6523649" y="5259116"/>
          <a:ext cx="389890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7950">
                  <a:extLst>
                    <a:ext uri="{9D8B030D-6E8A-4147-A177-3AD203B41FA5}">
                      <a16:colId xmlns:a16="http://schemas.microsoft.com/office/drawing/2014/main" val="4109658020"/>
                    </a:ext>
                  </a:extLst>
                </a:gridCol>
                <a:gridCol w="585750">
                  <a:extLst>
                    <a:ext uri="{9D8B030D-6E8A-4147-A177-3AD203B41FA5}">
                      <a16:colId xmlns:a16="http://schemas.microsoft.com/office/drawing/2014/main" val="1280258639"/>
                    </a:ext>
                  </a:extLst>
                </a:gridCol>
                <a:gridCol w="585750">
                  <a:extLst>
                    <a:ext uri="{9D8B030D-6E8A-4147-A177-3AD203B41FA5}">
                      <a16:colId xmlns:a16="http://schemas.microsoft.com/office/drawing/2014/main" val="4212715783"/>
                    </a:ext>
                  </a:extLst>
                </a:gridCol>
                <a:gridCol w="585750">
                  <a:extLst>
                    <a:ext uri="{9D8B030D-6E8A-4147-A177-3AD203B41FA5}">
                      <a16:colId xmlns:a16="http://schemas.microsoft.com/office/drawing/2014/main" val="194785024"/>
                    </a:ext>
                  </a:extLst>
                </a:gridCol>
                <a:gridCol w="777950">
                  <a:extLst>
                    <a:ext uri="{9D8B030D-6E8A-4147-A177-3AD203B41FA5}">
                      <a16:colId xmlns:a16="http://schemas.microsoft.com/office/drawing/2014/main" val="1919303515"/>
                    </a:ext>
                  </a:extLst>
                </a:gridCol>
                <a:gridCol w="585750">
                  <a:extLst>
                    <a:ext uri="{9D8B030D-6E8A-4147-A177-3AD203B41FA5}">
                      <a16:colId xmlns:a16="http://schemas.microsoft.com/office/drawing/2014/main" val="69626991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Predicted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50965"/>
                  </a:ext>
                </a:extLst>
              </a:tr>
              <a:tr h="18288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Actual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Row 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82047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25916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6284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32421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75798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7569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14234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23081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93267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4403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6979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046090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Column Total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33977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24921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3583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469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15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3154" cy="1325563"/>
          </a:xfrm>
        </p:spPr>
        <p:txBody>
          <a:bodyPr/>
          <a:lstStyle/>
          <a:p>
            <a:r>
              <a:rPr lang="en-US"/>
              <a:t>Decision Tree – Grouping Variables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9887" y="1752600"/>
            <a:ext cx="276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OS and Vendor variables combined into groups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77647"/>
              </p:ext>
            </p:extLst>
          </p:nvPr>
        </p:nvGraphicFramePr>
        <p:xfrm>
          <a:off x="3336748" y="2705100"/>
          <a:ext cx="15113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334555573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Android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558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6570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26796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24598" y="1905000"/>
            <a:ext cx="280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Final Model Variables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838954" y="2638425"/>
            <a:ext cx="1714500" cy="68101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OS</a:t>
            </a:r>
          </a:p>
        </p:txBody>
      </p:sp>
      <p:cxnSp>
        <p:nvCxnSpPr>
          <p:cNvPr id="20" name="Straight Arrow Connector 19"/>
          <p:cNvCxnSpPr>
            <a:cxnSpLocks/>
            <a:stCxn id="16" idx="3"/>
            <a:endCxn id="11" idx="1"/>
          </p:cNvCxnSpPr>
          <p:nvPr/>
        </p:nvCxnSpPr>
        <p:spPr>
          <a:xfrm>
            <a:off x="2553454" y="2978934"/>
            <a:ext cx="783294" cy="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11" idx="3"/>
            <a:endCxn id="39" idx="1"/>
          </p:cNvCxnSpPr>
          <p:nvPr/>
        </p:nvCxnSpPr>
        <p:spPr>
          <a:xfrm>
            <a:off x="4848048" y="2979420"/>
            <a:ext cx="576550" cy="70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42026" y="1905000"/>
            <a:ext cx="90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Groups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9887" y="5124450"/>
            <a:ext cx="4026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Operating systems and vendors which accounted for a small % of the total were grouped into one category </a:t>
            </a:r>
            <a:r>
              <a:rPr lang="en-US">
                <a:sym typeface="Wingdings" panose="05000000000000000000" pitchFamily="2" charset="2"/>
              </a:rPr>
              <a:t> “other”</a:t>
            </a:r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008194" y="1905000"/>
            <a:ext cx="280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Confusion Matrix of C5.0 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061587"/>
              </p:ext>
            </p:extLst>
          </p:nvPr>
        </p:nvGraphicFramePr>
        <p:xfrm>
          <a:off x="8007348" y="2988992"/>
          <a:ext cx="389890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7950">
                  <a:extLst>
                    <a:ext uri="{9D8B030D-6E8A-4147-A177-3AD203B41FA5}">
                      <a16:colId xmlns:a16="http://schemas.microsoft.com/office/drawing/2014/main" val="4109658020"/>
                    </a:ext>
                  </a:extLst>
                </a:gridCol>
                <a:gridCol w="585750">
                  <a:extLst>
                    <a:ext uri="{9D8B030D-6E8A-4147-A177-3AD203B41FA5}">
                      <a16:colId xmlns:a16="http://schemas.microsoft.com/office/drawing/2014/main" val="1280258639"/>
                    </a:ext>
                  </a:extLst>
                </a:gridCol>
                <a:gridCol w="585750">
                  <a:extLst>
                    <a:ext uri="{9D8B030D-6E8A-4147-A177-3AD203B41FA5}">
                      <a16:colId xmlns:a16="http://schemas.microsoft.com/office/drawing/2014/main" val="4212715783"/>
                    </a:ext>
                  </a:extLst>
                </a:gridCol>
                <a:gridCol w="585750">
                  <a:extLst>
                    <a:ext uri="{9D8B030D-6E8A-4147-A177-3AD203B41FA5}">
                      <a16:colId xmlns:a16="http://schemas.microsoft.com/office/drawing/2014/main" val="194785024"/>
                    </a:ext>
                  </a:extLst>
                </a:gridCol>
                <a:gridCol w="777950">
                  <a:extLst>
                    <a:ext uri="{9D8B030D-6E8A-4147-A177-3AD203B41FA5}">
                      <a16:colId xmlns:a16="http://schemas.microsoft.com/office/drawing/2014/main" val="1919303515"/>
                    </a:ext>
                  </a:extLst>
                </a:gridCol>
                <a:gridCol w="585750">
                  <a:extLst>
                    <a:ext uri="{9D8B030D-6E8A-4147-A177-3AD203B41FA5}">
                      <a16:colId xmlns:a16="http://schemas.microsoft.com/office/drawing/2014/main" val="69626991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Predicted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50965"/>
                  </a:ext>
                </a:extLst>
              </a:tr>
              <a:tr h="18288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Actual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Row Total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82047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42019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11432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53989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75798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24900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12639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38413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93267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5430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5269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1033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11732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046090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Column Total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72349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29340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2445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469081"/>
                  </a:ext>
                </a:extLst>
              </a:tr>
            </a:tbl>
          </a:graphicData>
        </a:graphic>
      </p:graphicFrame>
      <p:sp>
        <p:nvSpPr>
          <p:cNvPr id="33" name="Rectangle: Rounded Corners 15"/>
          <p:cNvSpPr/>
          <p:nvPr/>
        </p:nvSpPr>
        <p:spPr>
          <a:xfrm>
            <a:off x="838954" y="3924300"/>
            <a:ext cx="1714500" cy="68101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Vendor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77795"/>
              </p:ext>
            </p:extLst>
          </p:nvPr>
        </p:nvGraphicFramePr>
        <p:xfrm>
          <a:off x="3336748" y="3724275"/>
          <a:ext cx="15113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334555573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HTC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558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Nokia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6570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2679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Apple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5639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Sony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5366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other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606032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cxnSpLocks/>
            <a:stCxn id="33" idx="3"/>
            <a:endCxn id="34" idx="1"/>
          </p:cNvCxnSpPr>
          <p:nvPr/>
        </p:nvCxnSpPr>
        <p:spPr>
          <a:xfrm>
            <a:off x="2553454" y="4264809"/>
            <a:ext cx="783294" cy="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15"/>
          <p:cNvSpPr/>
          <p:nvPr/>
        </p:nvSpPr>
        <p:spPr>
          <a:xfrm>
            <a:off x="5424598" y="2914650"/>
            <a:ext cx="1714500" cy="153432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r>
              <a:rPr lang="EN-US" dirty="0"/>
              <a:t>vendor</a:t>
            </a:r>
          </a:p>
          <a:p>
            <a:pPr algn="ctr"/>
            <a:r>
              <a:rPr lang="EN-US" dirty="0" err="1"/>
              <a:t>ecno</a:t>
            </a:r>
            <a:endParaRPr lang="EN-US" dirty="0"/>
          </a:p>
          <a:p>
            <a:pPr algn="ctr"/>
            <a:r>
              <a:rPr lang="EN-US" dirty="0"/>
              <a:t>ulu</a:t>
            </a:r>
          </a:p>
          <a:p>
            <a:pPr algn="ctr"/>
            <a:r>
              <a:rPr lang="EN-US" dirty="0"/>
              <a:t>interference</a:t>
            </a:r>
          </a:p>
        </p:txBody>
      </p:sp>
      <p:cxnSp>
        <p:nvCxnSpPr>
          <p:cNvPr id="41" name="Straight Arrow Connector 40"/>
          <p:cNvCxnSpPr>
            <a:cxnSpLocks/>
            <a:stCxn id="34" idx="3"/>
            <a:endCxn id="39" idx="1"/>
          </p:cNvCxnSpPr>
          <p:nvPr/>
        </p:nvCxnSpPr>
        <p:spPr>
          <a:xfrm flipV="1">
            <a:off x="4848048" y="3681811"/>
            <a:ext cx="576550" cy="59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424598" y="5124450"/>
            <a:ext cx="2936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ecno</a:t>
            </a:r>
            <a:r>
              <a:rPr lang="en-US"/>
              <a:t>, ulu, and interference were grouped using the Discretize function</a:t>
            </a:r>
          </a:p>
        </p:txBody>
      </p:sp>
      <p:cxnSp>
        <p:nvCxnSpPr>
          <p:cNvPr id="64" name="Straight Arrow Connector 63"/>
          <p:cNvCxnSpPr>
            <a:cxnSpLocks/>
            <a:stCxn id="39" idx="3"/>
            <a:endCxn id="50" idx="1"/>
          </p:cNvCxnSpPr>
          <p:nvPr/>
        </p:nvCxnSpPr>
        <p:spPr>
          <a:xfrm flipV="1">
            <a:off x="7139098" y="3629072"/>
            <a:ext cx="868250" cy="5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876773" y="4314825"/>
            <a:ext cx="4887" cy="80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82" idx="0"/>
          </p:cNvCxnSpPr>
          <p:nvPr/>
        </p:nvCxnSpPr>
        <p:spPr>
          <a:xfrm flipH="1">
            <a:off x="10030018" y="4372329"/>
            <a:ext cx="3906" cy="80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942483" y="5124450"/>
            <a:ext cx="218049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Accuracy = 53.45%</a:t>
            </a:r>
          </a:p>
        </p:txBody>
      </p:sp>
    </p:spTree>
    <p:extLst>
      <p:ext uri="{BB962C8B-B14F-4D97-AF65-F5344CB8AC3E}">
        <p14:creationId xmlns:p14="http://schemas.microsoft.com/office/powerpoint/2010/main" val="150747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701</Words>
  <Application>Microsoft Office PowerPoint</Application>
  <PresentationFormat>Widescreen</PresentationFormat>
  <Paragraphs>385</Paragraphs>
  <Slides>12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Lucida Console</vt:lpstr>
      <vt:lpstr>Times New Roman</vt:lpstr>
      <vt:lpstr>Wingdings</vt:lpstr>
      <vt:lpstr>office theme</vt:lpstr>
      <vt:lpstr>Worksheet</vt:lpstr>
      <vt:lpstr>GSU Analytics 2016 Sprint Experience</vt:lpstr>
      <vt:lpstr>PowerPoint Presentation</vt:lpstr>
      <vt:lpstr>PowerPoint Presentation</vt:lpstr>
      <vt:lpstr>PowerPoint Presentation</vt:lpstr>
      <vt:lpstr>Differences in KPIs across vendors</vt:lpstr>
      <vt:lpstr>PowerPoint Presentation</vt:lpstr>
      <vt:lpstr>Variable Reduction</vt:lpstr>
      <vt:lpstr>Model- Tree Based Classification</vt:lpstr>
      <vt:lpstr>Decision Tree – Grouping Variables</vt:lpstr>
      <vt:lpstr>Random Forest - Throughput</vt:lpstr>
      <vt:lpstr>Random Forest - Retainability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GSU Analytics 2016 Sprint Experience</dc:title>
  <cp:lastModifiedBy>xin xiong</cp:lastModifiedBy>
  <cp:revision>23</cp:revision>
  <dcterms:modified xsi:type="dcterms:W3CDTF">2018-01-17T08:43:52Z</dcterms:modified>
</cp:coreProperties>
</file>