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伟振" initials="张" lastIdx="1" clrIdx="0">
    <p:extLst>
      <p:ext uri="{19B8F6BF-5375-455C-9EA6-DF929625EA0E}">
        <p15:presenceInfo xmlns:p15="http://schemas.microsoft.com/office/powerpoint/2012/main" userId="51ecd229600bed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DA5D-11AB-4AF0-9D65-DBA6B3AC7EE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0F47E-B269-4056-AE5A-0D0CA90C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F47E-B269-4056-AE5A-0D0CA90C9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F47E-B269-4056-AE5A-0D0CA90C9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F47E-B269-4056-AE5A-0D0CA90C9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Zo,Zi,Zf</a:t>
            </a:r>
            <a:r>
              <a:rPr lang="zh-CN" altLang="en-US" dirty="0"/>
              <a:t>都是标量，这三个门都是模型自动学习的，其实它们各自可以看作一个用来预测门是否打开的神经网络，输入是</a:t>
            </a:r>
            <a:r>
              <a:rPr lang="en-US" altLang="zh-CN" dirty="0"/>
              <a:t>X,Y,C</a:t>
            </a:r>
            <a:r>
              <a:rPr lang="zh-CN" altLang="en-US" dirty="0"/>
              <a:t>，输出是</a:t>
            </a:r>
            <a:r>
              <a:rPr lang="en-US" altLang="zh-CN" dirty="0" err="1"/>
              <a:t>Zi,Zf,Zo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F47E-B269-4056-AE5A-0D0CA90C92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这里的圆圈是点积，例如</a:t>
            </a:r>
            <a:r>
              <a:rPr lang="en-US" altLang="zh-CN" dirty="0"/>
              <a:t>Zi</a:t>
            </a:r>
            <a:r>
              <a:rPr lang="zh-CN" altLang="en-US" dirty="0"/>
              <a:t>点乘</a:t>
            </a:r>
            <a:r>
              <a:rPr lang="en-US" altLang="zh-CN" dirty="0"/>
              <a:t>Z</a:t>
            </a:r>
            <a:r>
              <a:rPr lang="zh-CN" altLang="en-US" dirty="0"/>
              <a:t>，代表</a:t>
            </a:r>
            <a:r>
              <a:rPr lang="en-US" altLang="zh-CN" dirty="0"/>
              <a:t>Z</a:t>
            </a:r>
            <a:r>
              <a:rPr lang="zh-CN" altLang="en-US" dirty="0"/>
              <a:t>中的每一个元素都乘以</a:t>
            </a:r>
            <a:r>
              <a:rPr lang="en-US" altLang="zh-CN" dirty="0"/>
              <a:t>Zi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F47E-B269-4056-AE5A-0D0CA90C92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2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F47E-B269-4056-AE5A-0D0CA90C92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你可能会想</a:t>
            </a:r>
            <a:r>
              <a:rPr lang="en-US" altLang="zh-CN" dirty="0"/>
              <a:t>LSTM</a:t>
            </a:r>
            <a:r>
              <a:rPr lang="zh-CN" altLang="en-US" dirty="0"/>
              <a:t>这么复杂我们应该怎么用，但其实你用</a:t>
            </a:r>
            <a:r>
              <a:rPr lang="en-US" altLang="zh-CN" dirty="0" err="1"/>
              <a:t>Pytorch</a:t>
            </a:r>
            <a:r>
              <a:rPr lang="zh-CN" altLang="en-US" dirty="0"/>
              <a:t>的话打上</a:t>
            </a:r>
            <a:r>
              <a:rPr lang="en-US" altLang="zh-CN" dirty="0"/>
              <a:t>LSTM</a:t>
            </a:r>
            <a:r>
              <a:rPr lang="zh-CN" altLang="en-US" dirty="0"/>
              <a:t>四个字母，然后写上输入输出的维度，要几层，就结束了。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F47E-B269-4056-AE5A-0D0CA90C9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EE1-8512-4537-B019-20AC2455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2D3D7-E4F6-4F58-A545-0560D28DE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3535-74A2-49BD-83FA-CEF45A7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3F56-C0EE-402E-8A2F-47DF1425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B70F-84AE-4EEF-9DF3-FF8EE17C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4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1F8-A90E-4AB3-B861-6D8BCFB3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7DB9-B06F-425B-ADAC-6E53FD31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04C9-DB6A-445B-A578-5021C554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3805-350E-40B6-A78F-AFDD346B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B6D-CC5B-42FC-9B3F-BCEF4604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550C9-BA77-4E43-BB80-FEE378B0C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7B1BF-7838-4AF9-9741-0A5732F78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055D-F972-4DA0-AE9A-B43EB288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7520-4D34-43AA-9C17-859E50C4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2E62-4A9A-4F9E-8854-B583CBB9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1B3C-E153-4F8B-B24D-D220D098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26C1-F400-4425-8C6F-69DDA9BB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502D-9AEA-4281-88C2-232DDB26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6596-15DD-422B-8C54-93F1C8AC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9E5D-F792-4457-B031-F3E01F9D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4CBC-F8FC-4553-A05E-A23486B0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E494-417F-4071-AAD8-E5F00C68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669A-D940-41BF-864E-B9980253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2D1E-D4DB-4146-8D58-A33CFB61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8F313-5C8A-400F-B4C1-A2D395EF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AE49-C0E6-4376-B390-A21B6B62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7F36-B119-407D-ABD5-57B32CDE8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D8933-1F90-4B93-B219-61EBD6CA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A5E8-AA9B-42BC-9F83-CDED86CF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6D5D6-C09C-475C-A9AD-7B4B2C44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D0A5-2AF3-4AE4-9A0A-5C7AFE44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8B6B-595D-4E74-8567-7DE6FED2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460B-F66E-4180-ABFE-C40BBE16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73ECF-B99A-4B90-971D-2E85D493F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A8FAE-93DD-4593-9267-A710E49BC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293B1-CCDA-423A-8116-9AAABE438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41CD6-5BF8-459B-8D0C-B225B0E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888E3-3FE0-4FC0-A3E6-A0619922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B6FAD-653D-4B66-B8E9-E90F1262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95C4-95A1-4444-BB47-718D909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590CE-E9D7-4B32-A8A4-0CD2AEE3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89388-069B-4299-B8F3-01491CE0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0B8CE-0A2D-408A-8006-D4E7EA81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6F9A1-3857-49BA-88F7-F8D35C66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0C63F-1225-4CE8-B8E4-B462CF9A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3639D-02C2-4699-9156-5F4A8DC1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C5FD-C033-41FB-8FD3-DE3F9B08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43D8-F36B-43BF-94FE-37160310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6D2FB-7E08-4B64-A601-64EF34FBF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6B329-34DF-4864-A450-A9FB97E3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549CF-6B32-4933-BA12-1B175E4A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70907-EFAF-4B16-BF68-865B9AE9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9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4143-4A65-4895-800E-98990B68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48D74-B62C-4759-A50B-3E516E9C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FA24A-A7EB-4455-933D-EE361AFDD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E5AE-DA18-4C76-8060-ECBEDBCA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80F6-AFA2-4033-AFA4-D5F8032E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04B67-2E09-4290-A30C-DF133FEC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17CF1-198E-4388-951E-6AC2BE9C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C16FD-215D-4AD9-B956-42036C60C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1DCA-9A00-4136-A7E3-6E3CF060A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7BBF-FFB4-47C8-BA91-7875F489152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138A-9135-49EB-8A02-DBBA30571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23CB-F963-4212-A6FA-BE049D57E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1B9C-8484-41A5-B7B5-C0B0D500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4C1F6-8A43-40E7-8CF4-5F731BCD88FF}"/>
              </a:ext>
            </a:extLst>
          </p:cNvPr>
          <p:cNvSpPr/>
          <p:nvPr/>
        </p:nvSpPr>
        <p:spPr>
          <a:xfrm>
            <a:off x="3782833" y="914653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5294C-CB1B-4304-82FF-4F225A2DE078}"/>
              </a:ext>
            </a:extLst>
          </p:cNvPr>
          <p:cNvSpPr/>
          <p:nvPr/>
        </p:nvSpPr>
        <p:spPr>
          <a:xfrm>
            <a:off x="4489620" y="527475"/>
            <a:ext cx="226541" cy="17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D90C6D-8379-41E7-9945-FA7E3157F8EA}"/>
              </a:ext>
            </a:extLst>
          </p:cNvPr>
          <p:cNvSpPr/>
          <p:nvPr/>
        </p:nvSpPr>
        <p:spPr>
          <a:xfrm>
            <a:off x="5478160" y="202082"/>
            <a:ext cx="226541" cy="2384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FDBF48-45EF-4355-8BED-F318150F8B78}"/>
              </a:ext>
            </a:extLst>
          </p:cNvPr>
          <p:cNvSpPr/>
          <p:nvPr/>
        </p:nvSpPr>
        <p:spPr>
          <a:xfrm>
            <a:off x="6536723" y="515119"/>
            <a:ext cx="226541" cy="17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DD2312-309E-48F2-B96A-8E4CEE53C346}"/>
              </a:ext>
            </a:extLst>
          </p:cNvPr>
          <p:cNvSpPr/>
          <p:nvPr/>
        </p:nvSpPr>
        <p:spPr>
          <a:xfrm>
            <a:off x="7482015" y="90229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8CFDE-560C-4C8D-AA44-EC9D576C4309}"/>
              </a:ext>
            </a:extLst>
          </p:cNvPr>
          <p:cNvSpPr txBox="1"/>
          <p:nvPr/>
        </p:nvSpPr>
        <p:spPr>
          <a:xfrm>
            <a:off x="2611393" y="1238673"/>
            <a:ext cx="8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X_data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32F34B-F5C8-4127-93A3-F6A5A34522E3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3446750" y="1406864"/>
            <a:ext cx="336083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6A9C-7878-4712-87CE-72B4885ADB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68184" y="1406864"/>
            <a:ext cx="521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41BECB-F153-4157-A9B7-EDE1E159DD0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716161" y="1394509"/>
            <a:ext cx="761999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5E4E43-FB6E-46F6-B359-00E80EA42EC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704701" y="1394509"/>
            <a:ext cx="83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D964ED-A892-47E2-8CAF-1BEC69D234A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763264" y="1394509"/>
            <a:ext cx="718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E046A4-167E-4775-9E32-AEDD944B6D16}"/>
              </a:ext>
            </a:extLst>
          </p:cNvPr>
          <p:cNvCxnSpPr>
            <a:stCxn id="10" idx="3"/>
          </p:cNvCxnSpPr>
          <p:nvPr/>
        </p:nvCxnSpPr>
        <p:spPr>
          <a:xfrm flipV="1">
            <a:off x="7667366" y="1394508"/>
            <a:ext cx="434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5C0EFA-F75D-4D4A-88D1-3068D19D022C}"/>
              </a:ext>
            </a:extLst>
          </p:cNvPr>
          <p:cNvSpPr txBox="1"/>
          <p:nvPr/>
        </p:nvSpPr>
        <p:spPr>
          <a:xfrm>
            <a:off x="6981566" y="5142052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Y_predict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1700A-469B-48D9-A4F6-D90DECBB4ABF}"/>
              </a:ext>
            </a:extLst>
          </p:cNvPr>
          <p:cNvSpPr txBox="1"/>
          <p:nvPr/>
        </p:nvSpPr>
        <p:spPr>
          <a:xfrm>
            <a:off x="1593578" y="4086399"/>
            <a:ext cx="684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X_data</a:t>
            </a:r>
            <a:r>
              <a:rPr lang="en-US" altLang="zh-CN" dirty="0"/>
              <a:t>=“ </a:t>
            </a:r>
            <a:r>
              <a:rPr lang="zh-CN" altLang="en-US" dirty="0"/>
              <a:t>奇           变               偶           不              变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D98849-3965-4C87-B189-C291401AA3FA}"/>
              </a:ext>
            </a:extLst>
          </p:cNvPr>
          <p:cNvSpPr/>
          <p:nvPr/>
        </p:nvSpPr>
        <p:spPr>
          <a:xfrm>
            <a:off x="2600703" y="4857330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E12BE15-AAB3-4889-BA96-92264A81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85" y="951979"/>
            <a:ext cx="1066808" cy="11239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9ED2FAA-C7B4-4531-86D1-FD17ED5C2FC0}"/>
              </a:ext>
            </a:extLst>
          </p:cNvPr>
          <p:cNvSpPr txBox="1"/>
          <p:nvPr/>
        </p:nvSpPr>
        <p:spPr>
          <a:xfrm>
            <a:off x="9308755" y="120984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“猫”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720F05-B2B0-4295-9D77-747114B34893}"/>
              </a:ext>
            </a:extLst>
          </p:cNvPr>
          <p:cNvSpPr/>
          <p:nvPr/>
        </p:nvSpPr>
        <p:spPr>
          <a:xfrm>
            <a:off x="3352381" y="4857330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C34740-0890-4C64-854C-E3C9B494B98C}"/>
              </a:ext>
            </a:extLst>
          </p:cNvPr>
          <p:cNvSpPr/>
          <p:nvPr/>
        </p:nvSpPr>
        <p:spPr>
          <a:xfrm>
            <a:off x="4394881" y="4857330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9A1BE8-81A8-434B-9096-5C0596DC6B13}"/>
              </a:ext>
            </a:extLst>
          </p:cNvPr>
          <p:cNvSpPr/>
          <p:nvPr/>
        </p:nvSpPr>
        <p:spPr>
          <a:xfrm>
            <a:off x="5263444" y="4857330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9D1830B-554C-45E6-BAE7-5B4147972FBF}"/>
              </a:ext>
            </a:extLst>
          </p:cNvPr>
          <p:cNvSpPr/>
          <p:nvPr/>
        </p:nvSpPr>
        <p:spPr>
          <a:xfrm>
            <a:off x="6188141" y="4857330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E3DA9F-94F0-47E6-99A8-4116EEEFF11A}"/>
              </a:ext>
            </a:extLst>
          </p:cNvPr>
          <p:cNvCxnSpPr>
            <a:endCxn id="31" idx="0"/>
          </p:cNvCxnSpPr>
          <p:nvPr/>
        </p:nvCxnSpPr>
        <p:spPr>
          <a:xfrm>
            <a:off x="2681416" y="4391894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24067D-5ED1-43F5-B269-CA56DC7562DF}"/>
              </a:ext>
            </a:extLst>
          </p:cNvPr>
          <p:cNvCxnSpPr/>
          <p:nvPr/>
        </p:nvCxnSpPr>
        <p:spPr>
          <a:xfrm>
            <a:off x="3439074" y="4423813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0B2CDA-1C4A-489D-A068-75AD6E2B9F8D}"/>
              </a:ext>
            </a:extLst>
          </p:cNvPr>
          <p:cNvCxnSpPr/>
          <p:nvPr/>
        </p:nvCxnSpPr>
        <p:spPr>
          <a:xfrm>
            <a:off x="4487556" y="4423813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893C28-5B3B-4EF2-91F5-11502FE6A48A}"/>
              </a:ext>
            </a:extLst>
          </p:cNvPr>
          <p:cNvCxnSpPr/>
          <p:nvPr/>
        </p:nvCxnSpPr>
        <p:spPr>
          <a:xfrm>
            <a:off x="5344156" y="4423813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A067BB-EE43-4098-BB75-05A384F64FF7}"/>
              </a:ext>
            </a:extLst>
          </p:cNvPr>
          <p:cNvCxnSpPr/>
          <p:nvPr/>
        </p:nvCxnSpPr>
        <p:spPr>
          <a:xfrm>
            <a:off x="6268853" y="4397376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EEC1F6-7CC8-4892-8DFE-26AE9611377A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2786054" y="5349541"/>
            <a:ext cx="5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125545-83E8-42E0-BA9C-EEF6582339D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031" y="5349541"/>
            <a:ext cx="86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D45801-9254-4DDF-BAF7-2E656519904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375813" y="5349541"/>
            <a:ext cx="887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B4F8C-6532-405D-8FDE-8AA1C582F17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448795" y="5349541"/>
            <a:ext cx="73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74961-C251-4D18-B0BF-C8141B6DE02A}"/>
                  </a:ext>
                </a:extLst>
              </p:cNvPr>
              <p:cNvSpPr txBox="1"/>
              <p:nvPr/>
            </p:nvSpPr>
            <p:spPr>
              <a:xfrm>
                <a:off x="2902533" y="5003554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74961-C251-4D18-B0BF-C8141B6D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33" y="5003554"/>
                <a:ext cx="283154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316EB-895F-44F9-BD02-2EFB843FBC71}"/>
                  </a:ext>
                </a:extLst>
              </p:cNvPr>
              <p:cNvSpPr txBox="1"/>
              <p:nvPr/>
            </p:nvSpPr>
            <p:spPr>
              <a:xfrm>
                <a:off x="3842226" y="5003553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316EB-895F-44F9-BD02-2EFB843FB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26" y="5003553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D509DE-A706-46EA-BF28-C48C1B602E6F}"/>
                  </a:ext>
                </a:extLst>
              </p:cNvPr>
              <p:cNvSpPr txBox="1"/>
              <p:nvPr/>
            </p:nvSpPr>
            <p:spPr>
              <a:xfrm>
                <a:off x="4870275" y="501796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D509DE-A706-46EA-BF28-C48C1B60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75" y="5017969"/>
                <a:ext cx="288477" cy="276999"/>
              </a:xfrm>
              <a:prstGeom prst="rect">
                <a:avLst/>
              </a:prstGeom>
              <a:blipFill>
                <a:blip r:embed="rId11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2EBA0E-A641-4B00-931B-25367F0D5005}"/>
                  </a:ext>
                </a:extLst>
              </p:cNvPr>
              <p:cNvSpPr txBox="1"/>
              <p:nvPr/>
            </p:nvSpPr>
            <p:spPr>
              <a:xfrm>
                <a:off x="5676160" y="500818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2EBA0E-A641-4B00-931B-25367F0D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60" y="5008187"/>
                <a:ext cx="288477" cy="276999"/>
              </a:xfrm>
              <a:prstGeom prst="rect">
                <a:avLst/>
              </a:prstGeom>
              <a:blipFill>
                <a:blip r:embed="rId12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A0A6EA-EADC-4DD7-81E8-1F243863C1DE}"/>
              </a:ext>
            </a:extLst>
          </p:cNvPr>
          <p:cNvCxnSpPr>
            <a:cxnSpLocks/>
          </p:cNvCxnSpPr>
          <p:nvPr/>
        </p:nvCxnSpPr>
        <p:spPr>
          <a:xfrm flipV="1">
            <a:off x="6179536" y="5343361"/>
            <a:ext cx="735987" cy="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CDAF985-A862-46F6-BD6B-C11541BA8A59}"/>
              </a:ext>
            </a:extLst>
          </p:cNvPr>
          <p:cNvSpPr txBox="1"/>
          <p:nvPr/>
        </p:nvSpPr>
        <p:spPr>
          <a:xfrm>
            <a:off x="8353166" y="1362242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Y_predict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F882A5-E632-47E2-A971-E19E38446EF7}"/>
              </a:ext>
            </a:extLst>
          </p:cNvPr>
          <p:cNvSpPr txBox="1"/>
          <p:nvPr/>
        </p:nvSpPr>
        <p:spPr>
          <a:xfrm>
            <a:off x="8057694" y="514205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“符号看象限”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9114746-8FC7-4617-8212-F5A2939CD0AF}"/>
              </a:ext>
            </a:extLst>
          </p:cNvPr>
          <p:cNvSpPr/>
          <p:nvPr/>
        </p:nvSpPr>
        <p:spPr>
          <a:xfrm>
            <a:off x="10636156" y="459536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932A7754-0AFC-48C5-A12B-96B47F05BB94}"/>
              </a:ext>
            </a:extLst>
          </p:cNvPr>
          <p:cNvCxnSpPr>
            <a:stCxn id="74" idx="3"/>
            <a:endCxn id="74" idx="0"/>
          </p:cNvCxnSpPr>
          <p:nvPr/>
        </p:nvCxnSpPr>
        <p:spPr>
          <a:xfrm flipH="1" flipV="1">
            <a:off x="10728832" y="4595368"/>
            <a:ext cx="92675" cy="492211"/>
          </a:xfrm>
          <a:prstGeom prst="curvedConnector4">
            <a:avLst>
              <a:gd name="adj1" fmla="val -246668"/>
              <a:gd name="adj2" fmla="val 14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719803-23F0-41AA-BDA8-847AC9EF8E6B}"/>
              </a:ext>
            </a:extLst>
          </p:cNvPr>
          <p:cNvCxnSpPr/>
          <p:nvPr/>
        </p:nvCxnSpPr>
        <p:spPr>
          <a:xfrm>
            <a:off x="1993269" y="5349539"/>
            <a:ext cx="5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4E2BF-96A4-453F-B3F3-3BDE4D1885E7}"/>
                  </a:ext>
                </a:extLst>
              </p:cNvPr>
              <p:cNvSpPr txBox="1"/>
              <p:nvPr/>
            </p:nvSpPr>
            <p:spPr>
              <a:xfrm>
                <a:off x="1739413" y="514205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4E2BF-96A4-453F-B3F3-3BDE4D188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13" y="5142052"/>
                <a:ext cx="288477" cy="276999"/>
              </a:xfrm>
              <a:prstGeom prst="rect">
                <a:avLst/>
              </a:prstGeom>
              <a:blipFill>
                <a:blip r:embed="rId13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CC584CAA-C931-4C88-981E-386DAD42A3F3}"/>
              </a:ext>
            </a:extLst>
          </p:cNvPr>
          <p:cNvSpPr txBox="1"/>
          <p:nvPr/>
        </p:nvSpPr>
        <p:spPr>
          <a:xfrm>
            <a:off x="11096166" y="440125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X5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7872FB-62EE-4A16-A258-05AB67705402}"/>
              </a:ext>
            </a:extLst>
          </p:cNvPr>
          <p:cNvSpPr txBox="1"/>
          <p:nvPr/>
        </p:nvSpPr>
        <p:spPr>
          <a:xfrm>
            <a:off x="9713168" y="40544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有时也表示成这样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515F8D-6A51-4178-9CF5-08B70DA1FB11}"/>
              </a:ext>
            </a:extLst>
          </p:cNvPr>
          <p:cNvSpPr txBox="1"/>
          <p:nvPr/>
        </p:nvSpPr>
        <p:spPr>
          <a:xfrm>
            <a:off x="267730" y="37729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循环神经网络</a:t>
            </a:r>
            <a:endParaRPr 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2A3201-FAFC-4AA8-BDA8-48AFDAD12782}"/>
              </a:ext>
            </a:extLst>
          </p:cNvPr>
          <p:cNvSpPr txBox="1"/>
          <p:nvPr/>
        </p:nvSpPr>
        <p:spPr>
          <a:xfrm>
            <a:off x="267729" y="22214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全连接神经网络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BAAD7-8E9E-4174-84B9-825D1AC3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55C0EFA-F75D-4D4A-88D1-3068D19D022C}"/>
              </a:ext>
            </a:extLst>
          </p:cNvPr>
          <p:cNvSpPr txBox="1"/>
          <p:nvPr/>
        </p:nvSpPr>
        <p:spPr>
          <a:xfrm>
            <a:off x="6829166" y="2729300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Y_predict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1700A-469B-48D9-A4F6-D90DECBB4ABF}"/>
              </a:ext>
            </a:extLst>
          </p:cNvPr>
          <p:cNvSpPr txBox="1"/>
          <p:nvPr/>
        </p:nvSpPr>
        <p:spPr>
          <a:xfrm>
            <a:off x="1441178" y="1673647"/>
            <a:ext cx="684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X_data</a:t>
            </a:r>
            <a:r>
              <a:rPr lang="en-US" altLang="zh-CN" dirty="0"/>
              <a:t>=“ </a:t>
            </a:r>
            <a:r>
              <a:rPr lang="zh-CN" altLang="en-US" dirty="0"/>
              <a:t>奇           变               偶           不              变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D98849-3965-4C87-B189-C291401AA3FA}"/>
              </a:ext>
            </a:extLst>
          </p:cNvPr>
          <p:cNvSpPr/>
          <p:nvPr/>
        </p:nvSpPr>
        <p:spPr>
          <a:xfrm>
            <a:off x="2448303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720F05-B2B0-4295-9D77-747114B34893}"/>
              </a:ext>
            </a:extLst>
          </p:cNvPr>
          <p:cNvSpPr/>
          <p:nvPr/>
        </p:nvSpPr>
        <p:spPr>
          <a:xfrm>
            <a:off x="3199981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C34740-0890-4C64-854C-E3C9B494B98C}"/>
              </a:ext>
            </a:extLst>
          </p:cNvPr>
          <p:cNvSpPr/>
          <p:nvPr/>
        </p:nvSpPr>
        <p:spPr>
          <a:xfrm>
            <a:off x="4242481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9A1BE8-81A8-434B-9096-5C0596DC6B13}"/>
              </a:ext>
            </a:extLst>
          </p:cNvPr>
          <p:cNvSpPr/>
          <p:nvPr/>
        </p:nvSpPr>
        <p:spPr>
          <a:xfrm>
            <a:off x="5111044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9D1830B-554C-45E6-BAE7-5B4147972FBF}"/>
              </a:ext>
            </a:extLst>
          </p:cNvPr>
          <p:cNvSpPr/>
          <p:nvPr/>
        </p:nvSpPr>
        <p:spPr>
          <a:xfrm>
            <a:off x="6035741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E3DA9F-94F0-47E6-99A8-4116EEEFF11A}"/>
              </a:ext>
            </a:extLst>
          </p:cNvPr>
          <p:cNvCxnSpPr>
            <a:endCxn id="31" idx="0"/>
          </p:cNvCxnSpPr>
          <p:nvPr/>
        </p:nvCxnSpPr>
        <p:spPr>
          <a:xfrm>
            <a:off x="2529016" y="1979142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24067D-5ED1-43F5-B269-CA56DC7562DF}"/>
              </a:ext>
            </a:extLst>
          </p:cNvPr>
          <p:cNvCxnSpPr/>
          <p:nvPr/>
        </p:nvCxnSpPr>
        <p:spPr>
          <a:xfrm>
            <a:off x="3286674" y="2011061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0B2CDA-1C4A-489D-A068-75AD6E2B9F8D}"/>
              </a:ext>
            </a:extLst>
          </p:cNvPr>
          <p:cNvCxnSpPr/>
          <p:nvPr/>
        </p:nvCxnSpPr>
        <p:spPr>
          <a:xfrm>
            <a:off x="4335156" y="2011061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893C28-5B3B-4EF2-91F5-11502FE6A48A}"/>
              </a:ext>
            </a:extLst>
          </p:cNvPr>
          <p:cNvCxnSpPr/>
          <p:nvPr/>
        </p:nvCxnSpPr>
        <p:spPr>
          <a:xfrm>
            <a:off x="5191756" y="2011061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A067BB-EE43-4098-BB75-05A384F64FF7}"/>
              </a:ext>
            </a:extLst>
          </p:cNvPr>
          <p:cNvCxnSpPr/>
          <p:nvPr/>
        </p:nvCxnSpPr>
        <p:spPr>
          <a:xfrm>
            <a:off x="6116453" y="1984624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EEC1F6-7CC8-4892-8DFE-26AE9611377A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2633654" y="2936789"/>
            <a:ext cx="5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125545-83E8-42E0-BA9C-EEF6582339D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81631" y="2936789"/>
            <a:ext cx="86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D45801-9254-4DDF-BAF7-2E656519904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223413" y="2936789"/>
            <a:ext cx="887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B4F8C-6532-405D-8FDE-8AA1C582F17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296395" y="2936789"/>
            <a:ext cx="73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74961-C251-4D18-B0BF-C8141B6DE02A}"/>
                  </a:ext>
                </a:extLst>
              </p:cNvPr>
              <p:cNvSpPr txBox="1"/>
              <p:nvPr/>
            </p:nvSpPr>
            <p:spPr>
              <a:xfrm>
                <a:off x="2750133" y="259080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74961-C251-4D18-B0BF-C8141B6D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33" y="2590802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316EB-895F-44F9-BD02-2EFB843FBC71}"/>
                  </a:ext>
                </a:extLst>
              </p:cNvPr>
              <p:cNvSpPr txBox="1"/>
              <p:nvPr/>
            </p:nvSpPr>
            <p:spPr>
              <a:xfrm>
                <a:off x="3689826" y="259080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316EB-895F-44F9-BD02-2EFB843FB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826" y="2590801"/>
                <a:ext cx="288477" cy="276999"/>
              </a:xfrm>
              <a:prstGeom prst="rect">
                <a:avLst/>
              </a:prstGeom>
              <a:blipFill>
                <a:blip r:embed="rId4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D509DE-A706-46EA-BF28-C48C1B602E6F}"/>
                  </a:ext>
                </a:extLst>
              </p:cNvPr>
              <p:cNvSpPr txBox="1"/>
              <p:nvPr/>
            </p:nvSpPr>
            <p:spPr>
              <a:xfrm>
                <a:off x="4717875" y="260521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D509DE-A706-46EA-BF28-C48C1B60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75" y="2605217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2EBA0E-A641-4B00-931B-25367F0D5005}"/>
                  </a:ext>
                </a:extLst>
              </p:cNvPr>
              <p:cNvSpPr txBox="1"/>
              <p:nvPr/>
            </p:nvSpPr>
            <p:spPr>
              <a:xfrm>
                <a:off x="5523760" y="259543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2EBA0E-A641-4B00-931B-25367F0D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760" y="2595435"/>
                <a:ext cx="288477" cy="276999"/>
              </a:xfrm>
              <a:prstGeom prst="rect">
                <a:avLst/>
              </a:prstGeom>
              <a:blipFill>
                <a:blip r:embed="rId6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A0A6EA-EADC-4DD7-81E8-1F243863C1DE}"/>
              </a:ext>
            </a:extLst>
          </p:cNvPr>
          <p:cNvCxnSpPr>
            <a:cxnSpLocks/>
          </p:cNvCxnSpPr>
          <p:nvPr/>
        </p:nvCxnSpPr>
        <p:spPr>
          <a:xfrm flipV="1">
            <a:off x="6027136" y="2930609"/>
            <a:ext cx="735987" cy="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F882A5-E632-47E2-A971-E19E38446EF7}"/>
              </a:ext>
            </a:extLst>
          </p:cNvPr>
          <p:cNvSpPr txBox="1"/>
          <p:nvPr/>
        </p:nvSpPr>
        <p:spPr>
          <a:xfrm>
            <a:off x="7905294" y="272930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“符号看象限”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9114746-8FC7-4617-8212-F5A2939CD0AF}"/>
              </a:ext>
            </a:extLst>
          </p:cNvPr>
          <p:cNvSpPr/>
          <p:nvPr/>
        </p:nvSpPr>
        <p:spPr>
          <a:xfrm>
            <a:off x="10483756" y="2182616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932A7754-0AFC-48C5-A12B-96B47F05BB94}"/>
              </a:ext>
            </a:extLst>
          </p:cNvPr>
          <p:cNvCxnSpPr>
            <a:stCxn id="74" idx="3"/>
            <a:endCxn id="74" idx="0"/>
          </p:cNvCxnSpPr>
          <p:nvPr/>
        </p:nvCxnSpPr>
        <p:spPr>
          <a:xfrm flipH="1" flipV="1">
            <a:off x="10576432" y="2182616"/>
            <a:ext cx="92675" cy="492211"/>
          </a:xfrm>
          <a:prstGeom prst="curvedConnector4">
            <a:avLst>
              <a:gd name="adj1" fmla="val -246668"/>
              <a:gd name="adj2" fmla="val 14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719803-23F0-41AA-BDA8-847AC9EF8E6B}"/>
              </a:ext>
            </a:extLst>
          </p:cNvPr>
          <p:cNvCxnSpPr/>
          <p:nvPr/>
        </p:nvCxnSpPr>
        <p:spPr>
          <a:xfrm>
            <a:off x="1840869" y="2936787"/>
            <a:ext cx="5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4E2BF-96A4-453F-B3F3-3BDE4D1885E7}"/>
                  </a:ext>
                </a:extLst>
              </p:cNvPr>
              <p:cNvSpPr txBox="1"/>
              <p:nvPr/>
            </p:nvSpPr>
            <p:spPr>
              <a:xfrm>
                <a:off x="1587013" y="272930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4E2BF-96A4-453F-B3F3-3BDE4D188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13" y="2729300"/>
                <a:ext cx="288477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CC584CAA-C931-4C88-981E-386DAD42A3F3}"/>
              </a:ext>
            </a:extLst>
          </p:cNvPr>
          <p:cNvSpPr txBox="1"/>
          <p:nvPr/>
        </p:nvSpPr>
        <p:spPr>
          <a:xfrm>
            <a:off x="10943766" y="19885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X5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7872FB-62EE-4A16-A258-05AB67705402}"/>
              </a:ext>
            </a:extLst>
          </p:cNvPr>
          <p:cNvSpPr txBox="1"/>
          <p:nvPr/>
        </p:nvSpPr>
        <p:spPr>
          <a:xfrm>
            <a:off x="9560768" y="16417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有时也表示成这样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BAAD7-8E9E-4174-84B9-825D1AC3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39D2102C-ADA2-4DD0-9BA2-A37DAD18A575}"/>
              </a:ext>
            </a:extLst>
          </p:cNvPr>
          <p:cNvSpPr/>
          <p:nvPr/>
        </p:nvSpPr>
        <p:spPr>
          <a:xfrm>
            <a:off x="2455855" y="2251505"/>
            <a:ext cx="3782527" cy="423322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8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55C0EFA-F75D-4D4A-88D1-3068D19D022C}"/>
              </a:ext>
            </a:extLst>
          </p:cNvPr>
          <p:cNvSpPr txBox="1"/>
          <p:nvPr/>
        </p:nvSpPr>
        <p:spPr>
          <a:xfrm>
            <a:off x="6829166" y="2729300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Y_predict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1700A-469B-48D9-A4F6-D90DECBB4ABF}"/>
              </a:ext>
            </a:extLst>
          </p:cNvPr>
          <p:cNvSpPr txBox="1"/>
          <p:nvPr/>
        </p:nvSpPr>
        <p:spPr>
          <a:xfrm>
            <a:off x="1441178" y="1673647"/>
            <a:ext cx="684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X_data</a:t>
            </a:r>
            <a:r>
              <a:rPr lang="en-US" altLang="zh-CN" dirty="0"/>
              <a:t>=“ </a:t>
            </a:r>
            <a:r>
              <a:rPr lang="zh-CN" altLang="en-US" dirty="0"/>
              <a:t>奇           变               偶           不              变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D98849-3965-4C87-B189-C291401AA3FA}"/>
              </a:ext>
            </a:extLst>
          </p:cNvPr>
          <p:cNvSpPr/>
          <p:nvPr/>
        </p:nvSpPr>
        <p:spPr>
          <a:xfrm>
            <a:off x="2448303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720F05-B2B0-4295-9D77-747114B34893}"/>
              </a:ext>
            </a:extLst>
          </p:cNvPr>
          <p:cNvSpPr/>
          <p:nvPr/>
        </p:nvSpPr>
        <p:spPr>
          <a:xfrm>
            <a:off x="3199981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C34740-0890-4C64-854C-E3C9B494B98C}"/>
              </a:ext>
            </a:extLst>
          </p:cNvPr>
          <p:cNvSpPr/>
          <p:nvPr/>
        </p:nvSpPr>
        <p:spPr>
          <a:xfrm>
            <a:off x="4242481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9A1BE8-81A8-434B-9096-5C0596DC6B13}"/>
              </a:ext>
            </a:extLst>
          </p:cNvPr>
          <p:cNvSpPr/>
          <p:nvPr/>
        </p:nvSpPr>
        <p:spPr>
          <a:xfrm>
            <a:off x="5111044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9D1830B-554C-45E6-BAE7-5B4147972FBF}"/>
              </a:ext>
            </a:extLst>
          </p:cNvPr>
          <p:cNvSpPr/>
          <p:nvPr/>
        </p:nvSpPr>
        <p:spPr>
          <a:xfrm>
            <a:off x="6035741" y="2444578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E3DA9F-94F0-47E6-99A8-4116EEEFF11A}"/>
              </a:ext>
            </a:extLst>
          </p:cNvPr>
          <p:cNvCxnSpPr>
            <a:endCxn id="31" idx="0"/>
          </p:cNvCxnSpPr>
          <p:nvPr/>
        </p:nvCxnSpPr>
        <p:spPr>
          <a:xfrm>
            <a:off x="2529016" y="1979142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24067D-5ED1-43F5-B269-CA56DC7562DF}"/>
              </a:ext>
            </a:extLst>
          </p:cNvPr>
          <p:cNvCxnSpPr/>
          <p:nvPr/>
        </p:nvCxnSpPr>
        <p:spPr>
          <a:xfrm>
            <a:off x="3286674" y="2011061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0B2CDA-1C4A-489D-A068-75AD6E2B9F8D}"/>
              </a:ext>
            </a:extLst>
          </p:cNvPr>
          <p:cNvCxnSpPr/>
          <p:nvPr/>
        </p:nvCxnSpPr>
        <p:spPr>
          <a:xfrm>
            <a:off x="4335156" y="2011061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893C28-5B3B-4EF2-91F5-11502FE6A48A}"/>
              </a:ext>
            </a:extLst>
          </p:cNvPr>
          <p:cNvCxnSpPr/>
          <p:nvPr/>
        </p:nvCxnSpPr>
        <p:spPr>
          <a:xfrm>
            <a:off x="5191756" y="2011061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A067BB-EE43-4098-BB75-05A384F64FF7}"/>
              </a:ext>
            </a:extLst>
          </p:cNvPr>
          <p:cNvCxnSpPr/>
          <p:nvPr/>
        </p:nvCxnSpPr>
        <p:spPr>
          <a:xfrm>
            <a:off x="6116453" y="1984624"/>
            <a:ext cx="11963" cy="4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EEC1F6-7CC8-4892-8DFE-26AE9611377A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2633654" y="2936789"/>
            <a:ext cx="5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125545-83E8-42E0-BA9C-EEF6582339D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81631" y="2936789"/>
            <a:ext cx="86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D45801-9254-4DDF-BAF7-2E656519904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223413" y="2936789"/>
            <a:ext cx="887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B4F8C-6532-405D-8FDE-8AA1C582F17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296395" y="2936789"/>
            <a:ext cx="73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74961-C251-4D18-B0BF-C8141B6DE02A}"/>
                  </a:ext>
                </a:extLst>
              </p:cNvPr>
              <p:cNvSpPr txBox="1"/>
              <p:nvPr/>
            </p:nvSpPr>
            <p:spPr>
              <a:xfrm>
                <a:off x="2750133" y="259080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74961-C251-4D18-B0BF-C8141B6D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33" y="2590802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316EB-895F-44F9-BD02-2EFB843FBC71}"/>
                  </a:ext>
                </a:extLst>
              </p:cNvPr>
              <p:cNvSpPr txBox="1"/>
              <p:nvPr/>
            </p:nvSpPr>
            <p:spPr>
              <a:xfrm>
                <a:off x="3689826" y="259080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316EB-895F-44F9-BD02-2EFB843FB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826" y="2590801"/>
                <a:ext cx="288477" cy="276999"/>
              </a:xfrm>
              <a:prstGeom prst="rect">
                <a:avLst/>
              </a:prstGeom>
              <a:blipFill>
                <a:blip r:embed="rId4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D509DE-A706-46EA-BF28-C48C1B602E6F}"/>
                  </a:ext>
                </a:extLst>
              </p:cNvPr>
              <p:cNvSpPr txBox="1"/>
              <p:nvPr/>
            </p:nvSpPr>
            <p:spPr>
              <a:xfrm>
                <a:off x="4717875" y="260521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D509DE-A706-46EA-BF28-C48C1B60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75" y="2605217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2EBA0E-A641-4B00-931B-25367F0D5005}"/>
                  </a:ext>
                </a:extLst>
              </p:cNvPr>
              <p:cNvSpPr txBox="1"/>
              <p:nvPr/>
            </p:nvSpPr>
            <p:spPr>
              <a:xfrm>
                <a:off x="5523760" y="259543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2EBA0E-A641-4B00-931B-25367F0D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760" y="2595435"/>
                <a:ext cx="288477" cy="276999"/>
              </a:xfrm>
              <a:prstGeom prst="rect">
                <a:avLst/>
              </a:prstGeom>
              <a:blipFill>
                <a:blip r:embed="rId6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A0A6EA-EADC-4DD7-81E8-1F243863C1DE}"/>
              </a:ext>
            </a:extLst>
          </p:cNvPr>
          <p:cNvCxnSpPr>
            <a:cxnSpLocks/>
          </p:cNvCxnSpPr>
          <p:nvPr/>
        </p:nvCxnSpPr>
        <p:spPr>
          <a:xfrm flipV="1">
            <a:off x="6027136" y="2930609"/>
            <a:ext cx="735987" cy="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F882A5-E632-47E2-A971-E19E38446EF7}"/>
              </a:ext>
            </a:extLst>
          </p:cNvPr>
          <p:cNvSpPr txBox="1"/>
          <p:nvPr/>
        </p:nvSpPr>
        <p:spPr>
          <a:xfrm>
            <a:off x="7905294" y="272930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“符号看象限”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9114746-8FC7-4617-8212-F5A2939CD0AF}"/>
              </a:ext>
            </a:extLst>
          </p:cNvPr>
          <p:cNvSpPr/>
          <p:nvPr/>
        </p:nvSpPr>
        <p:spPr>
          <a:xfrm>
            <a:off x="10483756" y="2182616"/>
            <a:ext cx="185351" cy="98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932A7754-0AFC-48C5-A12B-96B47F05BB94}"/>
              </a:ext>
            </a:extLst>
          </p:cNvPr>
          <p:cNvCxnSpPr>
            <a:stCxn id="74" idx="3"/>
            <a:endCxn id="74" idx="0"/>
          </p:cNvCxnSpPr>
          <p:nvPr/>
        </p:nvCxnSpPr>
        <p:spPr>
          <a:xfrm flipH="1" flipV="1">
            <a:off x="10576432" y="2182616"/>
            <a:ext cx="92675" cy="492211"/>
          </a:xfrm>
          <a:prstGeom prst="curvedConnector4">
            <a:avLst>
              <a:gd name="adj1" fmla="val -246668"/>
              <a:gd name="adj2" fmla="val 14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719803-23F0-41AA-BDA8-847AC9EF8E6B}"/>
              </a:ext>
            </a:extLst>
          </p:cNvPr>
          <p:cNvCxnSpPr/>
          <p:nvPr/>
        </p:nvCxnSpPr>
        <p:spPr>
          <a:xfrm>
            <a:off x="1840869" y="2936787"/>
            <a:ext cx="5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4E2BF-96A4-453F-B3F3-3BDE4D1885E7}"/>
                  </a:ext>
                </a:extLst>
              </p:cNvPr>
              <p:cNvSpPr txBox="1"/>
              <p:nvPr/>
            </p:nvSpPr>
            <p:spPr>
              <a:xfrm>
                <a:off x="1587013" y="272930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4E2BF-96A4-453F-B3F3-3BDE4D188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13" y="2729300"/>
                <a:ext cx="288477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CC584CAA-C931-4C88-981E-386DAD42A3F3}"/>
              </a:ext>
            </a:extLst>
          </p:cNvPr>
          <p:cNvSpPr txBox="1"/>
          <p:nvPr/>
        </p:nvSpPr>
        <p:spPr>
          <a:xfrm>
            <a:off x="10943766" y="19885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X5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7872FB-62EE-4A16-A258-05AB67705402}"/>
              </a:ext>
            </a:extLst>
          </p:cNvPr>
          <p:cNvSpPr txBox="1"/>
          <p:nvPr/>
        </p:nvSpPr>
        <p:spPr>
          <a:xfrm>
            <a:off x="9560768" y="16417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有时也表示成这样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BAAD7-8E9E-4174-84B9-825D1AC3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39D2102C-ADA2-4DD0-9BA2-A37DAD18A575}"/>
              </a:ext>
            </a:extLst>
          </p:cNvPr>
          <p:cNvSpPr/>
          <p:nvPr/>
        </p:nvSpPr>
        <p:spPr>
          <a:xfrm>
            <a:off x="2455855" y="2251505"/>
            <a:ext cx="3782527" cy="423322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05EBE-878E-4F38-8E29-0E806F96C972}"/>
              </a:ext>
            </a:extLst>
          </p:cNvPr>
          <p:cNvSpPr txBox="1"/>
          <p:nvPr/>
        </p:nvSpPr>
        <p:spPr>
          <a:xfrm>
            <a:off x="476339" y="38702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</a:t>
            </a:r>
            <a:r>
              <a:rPr lang="en-US" altLang="zh-CN" dirty="0"/>
              <a:t>RNN</a:t>
            </a:r>
            <a:r>
              <a:rPr lang="zh-CN" altLang="en-US" dirty="0"/>
              <a:t>的一些细节</a:t>
            </a: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43062-76A4-479A-96CC-A62B5E0EBFAA}"/>
              </a:ext>
            </a:extLst>
          </p:cNvPr>
          <p:cNvSpPr txBox="1"/>
          <p:nvPr/>
        </p:nvSpPr>
        <p:spPr>
          <a:xfrm>
            <a:off x="574158" y="4112673"/>
            <a:ext cx="10705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1.RNN</a:t>
            </a:r>
            <a:r>
              <a:rPr lang="zh-CN" altLang="en-US" dirty="0"/>
              <a:t>可以是双向的</a:t>
            </a:r>
            <a:endParaRPr lang="en-US" altLang="zh-CN" dirty="0"/>
          </a:p>
          <a:p>
            <a:r>
              <a:rPr lang="en-US" altLang="zh-CN" dirty="0"/>
              <a:t>2.RNN</a:t>
            </a:r>
            <a:r>
              <a:rPr lang="zh-CN" altLang="en-US" dirty="0"/>
              <a:t>可以叠多层</a:t>
            </a:r>
            <a:endParaRPr lang="en-US" altLang="zh-CN" dirty="0"/>
          </a:p>
          <a:p>
            <a:r>
              <a:rPr lang="en-US" altLang="zh-CN" dirty="0"/>
              <a:t>3.RNN</a:t>
            </a:r>
            <a:r>
              <a:rPr lang="zh-CN" altLang="en-US" dirty="0"/>
              <a:t>叠多层的时候可以选择每个层的输出都输入下一个时刻，也可以只输出</a:t>
            </a:r>
            <a:r>
              <a:rPr lang="en-US" altLang="zh-CN" dirty="0"/>
              <a:t>y</a:t>
            </a:r>
            <a:r>
              <a:rPr lang="zh-CN" altLang="en-US" dirty="0"/>
              <a:t>，后者更简单但效果较好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9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6EF074-9BEB-4DF0-834A-A4E1CA01CDF3}"/>
              </a:ext>
            </a:extLst>
          </p:cNvPr>
          <p:cNvSpPr/>
          <p:nvPr/>
        </p:nvSpPr>
        <p:spPr>
          <a:xfrm>
            <a:off x="3581531" y="3717145"/>
            <a:ext cx="2585837" cy="4253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输入门（</a:t>
            </a:r>
            <a:r>
              <a:rPr lang="en-US" altLang="zh-CN" dirty="0" err="1"/>
              <a:t>InputGate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B0291-0FCD-4D50-8FC5-0D1C04579AEA}"/>
              </a:ext>
            </a:extLst>
          </p:cNvPr>
          <p:cNvSpPr/>
          <p:nvPr/>
        </p:nvSpPr>
        <p:spPr>
          <a:xfrm>
            <a:off x="3581532" y="1099404"/>
            <a:ext cx="2585837" cy="4253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输出门（</a:t>
            </a:r>
            <a:r>
              <a:rPr lang="en-US" altLang="zh-CN" dirty="0" err="1"/>
              <a:t>outputGate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A9B476F-58D6-4583-9EAA-E85583D9E2FD}"/>
              </a:ext>
            </a:extLst>
          </p:cNvPr>
          <p:cNvSpPr/>
          <p:nvPr/>
        </p:nvSpPr>
        <p:spPr>
          <a:xfrm>
            <a:off x="3989820" y="2186061"/>
            <a:ext cx="1769258" cy="9824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记忆（</a:t>
            </a:r>
            <a:r>
              <a:rPr lang="en-US" altLang="zh-CN" dirty="0" err="1"/>
              <a:t>MemoryCell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2A247B8-8AEC-47E5-86DE-A3FBF9EA1683}"/>
              </a:ext>
            </a:extLst>
          </p:cNvPr>
          <p:cNvSpPr/>
          <p:nvPr/>
        </p:nvSpPr>
        <p:spPr>
          <a:xfrm>
            <a:off x="4859564" y="3300354"/>
            <a:ext cx="178627" cy="29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366C221-3C29-4696-870E-9D1E074889F2}"/>
              </a:ext>
            </a:extLst>
          </p:cNvPr>
          <p:cNvSpPr/>
          <p:nvPr/>
        </p:nvSpPr>
        <p:spPr>
          <a:xfrm>
            <a:off x="4800020" y="1706529"/>
            <a:ext cx="178627" cy="29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BBF27257-5B35-4DC6-AA5D-9AE4425ACF62}"/>
              </a:ext>
            </a:extLst>
          </p:cNvPr>
          <p:cNvSpPr/>
          <p:nvPr/>
        </p:nvSpPr>
        <p:spPr>
          <a:xfrm rot="15995332">
            <a:off x="5862054" y="2444428"/>
            <a:ext cx="727640" cy="4657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A07FEE-0424-4C31-875A-C9F10A2F4463}"/>
              </a:ext>
            </a:extLst>
          </p:cNvPr>
          <p:cNvSpPr/>
          <p:nvPr/>
        </p:nvSpPr>
        <p:spPr>
          <a:xfrm>
            <a:off x="7034277" y="2464633"/>
            <a:ext cx="2585837" cy="4253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遗忘门（</a:t>
            </a:r>
            <a:r>
              <a:rPr lang="en-US" altLang="zh-CN" dirty="0" err="1"/>
              <a:t>ForgetGate</a:t>
            </a:r>
            <a:r>
              <a:rPr lang="zh-CN" altLang="en-US" dirty="0"/>
              <a:t>）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C5282-627D-4962-8A3E-130503AEF514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2445775" y="3929797"/>
            <a:ext cx="1135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F1455C-8EE6-4B05-B019-41B9ECB7BC0B}"/>
              </a:ext>
            </a:extLst>
          </p:cNvPr>
          <p:cNvSpPr txBox="1"/>
          <p:nvPr/>
        </p:nvSpPr>
        <p:spPr>
          <a:xfrm>
            <a:off x="183617" y="37451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是否接受输入的信号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F5CE6-1AC8-4208-A4B7-8D92862F9F85}"/>
              </a:ext>
            </a:extLst>
          </p:cNvPr>
          <p:cNvSpPr txBox="1"/>
          <p:nvPr/>
        </p:nvSpPr>
        <p:spPr>
          <a:xfrm>
            <a:off x="156468" y="10994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是否向外输出的信号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8F614-4526-4C01-ABDC-7D1247044F58}"/>
              </a:ext>
            </a:extLst>
          </p:cNvPr>
          <p:cNvSpPr txBox="1"/>
          <p:nvPr/>
        </p:nvSpPr>
        <p:spPr>
          <a:xfrm>
            <a:off x="9941183" y="20013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是否清除记忆的信号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E785BB-DBED-438D-BAEB-3E5CB667FFE0}"/>
              </a:ext>
            </a:extLst>
          </p:cNvPr>
          <p:cNvSpPr/>
          <p:nvPr/>
        </p:nvSpPr>
        <p:spPr>
          <a:xfrm>
            <a:off x="3430547" y="910147"/>
            <a:ext cx="6430571" cy="36490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DBA6-20A2-492B-B183-A3C3762D474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9620114" y="2677285"/>
            <a:ext cx="42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745DC-3DC4-4258-9BB7-D2F0FBF5120C}"/>
              </a:ext>
            </a:extLst>
          </p:cNvPr>
          <p:cNvCxnSpPr>
            <a:cxnSpLocks/>
          </p:cNvCxnSpPr>
          <p:nvPr/>
        </p:nvCxnSpPr>
        <p:spPr>
          <a:xfrm>
            <a:off x="2230744" y="1279111"/>
            <a:ext cx="135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2A7390-3764-498C-B408-96D17E1E206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874450" y="4142449"/>
            <a:ext cx="0" cy="88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612794-C956-4312-989E-D2166154E953}"/>
              </a:ext>
            </a:extLst>
          </p:cNvPr>
          <p:cNvSpPr txBox="1"/>
          <p:nvPr/>
        </p:nvSpPr>
        <p:spPr>
          <a:xfrm>
            <a:off x="7598510" y="3929797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（长短期记忆）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E21ED-4B33-4FA7-923E-16A233D4B8EB}"/>
              </a:ext>
            </a:extLst>
          </p:cNvPr>
          <p:cNvSpPr txBox="1"/>
          <p:nvPr/>
        </p:nvSpPr>
        <p:spPr>
          <a:xfrm>
            <a:off x="148933" y="6070776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节点有四个输入（由</a:t>
            </a:r>
            <a:r>
              <a:rPr lang="en-US" altLang="zh-CN" dirty="0"/>
              <a:t>X</a:t>
            </a:r>
            <a:r>
              <a:rPr lang="zh-CN" altLang="en-US" dirty="0"/>
              <a:t>算出），一个输出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2DC76-7B38-4861-AA12-2BCEB95CF1D0}"/>
              </a:ext>
            </a:extLst>
          </p:cNvPr>
          <p:cNvCxnSpPr>
            <a:cxnSpLocks/>
          </p:cNvCxnSpPr>
          <p:nvPr/>
        </p:nvCxnSpPr>
        <p:spPr>
          <a:xfrm flipV="1">
            <a:off x="4802630" y="442313"/>
            <a:ext cx="0" cy="4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9F5AAFF-8EC7-4607-8DF0-97A48400B8F5}"/>
                  </a:ext>
                </a:extLst>
              </p:cNvPr>
              <p:cNvSpPr/>
              <p:nvPr/>
            </p:nvSpPr>
            <p:spPr>
              <a:xfrm>
                <a:off x="4065026" y="5065429"/>
                <a:ext cx="1589075" cy="4678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9F5AAFF-8EC7-4607-8DF0-97A48400B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026" y="5065429"/>
                <a:ext cx="1589075" cy="4678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E5072CD-18A1-42E1-8E07-49F7A1545925}"/>
                  </a:ext>
                </a:extLst>
              </p:cNvPr>
              <p:cNvSpPr/>
              <p:nvPr/>
            </p:nvSpPr>
            <p:spPr>
              <a:xfrm>
                <a:off x="4485299" y="14878"/>
                <a:ext cx="629441" cy="46783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E5072CD-18A1-42E1-8E07-49F7A1545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99" y="14878"/>
                <a:ext cx="629441" cy="467832"/>
              </a:xfrm>
              <a:prstGeom prst="roundRect">
                <a:avLst/>
              </a:prstGeom>
              <a:blipFill>
                <a:blip r:embed="rId4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58DE05F-33C7-492B-B032-CA60C4A73434}"/>
                  </a:ext>
                </a:extLst>
              </p:cNvPr>
              <p:cNvSpPr/>
              <p:nvPr/>
            </p:nvSpPr>
            <p:spPr>
              <a:xfrm>
                <a:off x="2354737" y="3695881"/>
                <a:ext cx="629441" cy="4678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58DE05F-33C7-492B-B032-CA60C4A73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737" y="3695881"/>
                <a:ext cx="629441" cy="4678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ABAAA305-0B91-458A-92C1-1C31521706BA}"/>
                  </a:ext>
                </a:extLst>
              </p:cNvPr>
              <p:cNvSpPr/>
              <p:nvPr/>
            </p:nvSpPr>
            <p:spPr>
              <a:xfrm>
                <a:off x="2357127" y="1056876"/>
                <a:ext cx="629441" cy="4678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ABAAA305-0B91-458A-92C1-1C3152170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27" y="1056876"/>
                <a:ext cx="629441" cy="4678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CE7D58F-FD0F-4213-A649-7E62E0AF4D38}"/>
                  </a:ext>
                </a:extLst>
              </p:cNvPr>
              <p:cNvSpPr/>
              <p:nvPr/>
            </p:nvSpPr>
            <p:spPr>
              <a:xfrm>
                <a:off x="10073822" y="2449038"/>
                <a:ext cx="629441" cy="4678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CE7D58F-FD0F-4213-A649-7E62E0AF4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822" y="2449038"/>
                <a:ext cx="629441" cy="4678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60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34" grpId="0"/>
      <p:bldP spid="37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6EF074-9BEB-4DF0-834A-A4E1CA01CDF3}"/>
                  </a:ext>
                </a:extLst>
              </p:cNvPr>
              <p:cNvSpPr/>
              <p:nvPr/>
            </p:nvSpPr>
            <p:spPr>
              <a:xfrm>
                <a:off x="3176925" y="4342338"/>
                <a:ext cx="2585837" cy="42530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6EF074-9BEB-4DF0-834A-A4E1CA01C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25" y="4342338"/>
                <a:ext cx="2585837" cy="425304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1B0291-0FCD-4D50-8FC5-0D1C04579AEA}"/>
                  </a:ext>
                </a:extLst>
              </p:cNvPr>
              <p:cNvSpPr/>
              <p:nvPr/>
            </p:nvSpPr>
            <p:spPr>
              <a:xfrm>
                <a:off x="3164735" y="1724599"/>
                <a:ext cx="2585837" cy="42530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1B0291-0FCD-4D50-8FC5-0D1C04579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735" y="1724599"/>
                <a:ext cx="2585837" cy="425304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A9B476F-58D6-4583-9EAA-E85583D9E2FD}"/>
              </a:ext>
            </a:extLst>
          </p:cNvPr>
          <p:cNvSpPr/>
          <p:nvPr/>
        </p:nvSpPr>
        <p:spPr>
          <a:xfrm>
            <a:off x="3305325" y="2824023"/>
            <a:ext cx="2304655" cy="9824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C’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366C221-3C29-4696-870E-9D1E074889F2}"/>
              </a:ext>
            </a:extLst>
          </p:cNvPr>
          <p:cNvSpPr/>
          <p:nvPr/>
        </p:nvSpPr>
        <p:spPr>
          <a:xfrm>
            <a:off x="4383223" y="2331724"/>
            <a:ext cx="178627" cy="29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2A07FEE-0424-4C31-875A-C9F10A2F4463}"/>
                  </a:ext>
                </a:extLst>
              </p:cNvPr>
              <p:cNvSpPr/>
              <p:nvPr/>
            </p:nvSpPr>
            <p:spPr>
              <a:xfrm>
                <a:off x="6617480" y="3089828"/>
                <a:ext cx="2585837" cy="42530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2A07FEE-0424-4C31-875A-C9F10A2F4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480" y="3089828"/>
                <a:ext cx="2585837" cy="425304"/>
              </a:xfrm>
              <a:prstGeom prst="rect">
                <a:avLst/>
              </a:prstGeom>
              <a:blipFill>
                <a:blip r:embed="rId5"/>
                <a:stretch>
                  <a:fillRect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C5282-627D-4962-8A3E-130503AEF51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6138" y="4554990"/>
            <a:ext cx="135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7E785BB-DBED-438D-BAEB-3E5CB667FFE0}"/>
              </a:ext>
            </a:extLst>
          </p:cNvPr>
          <p:cNvSpPr/>
          <p:nvPr/>
        </p:nvSpPr>
        <p:spPr>
          <a:xfrm>
            <a:off x="3013750" y="1535342"/>
            <a:ext cx="6430571" cy="36490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DBA6-20A2-492B-B183-A3C3762D474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9203317" y="3302480"/>
            <a:ext cx="42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745DC-3DC4-4258-9BB7-D2F0FBF5120C}"/>
              </a:ext>
            </a:extLst>
          </p:cNvPr>
          <p:cNvCxnSpPr>
            <a:cxnSpLocks/>
          </p:cNvCxnSpPr>
          <p:nvPr/>
        </p:nvCxnSpPr>
        <p:spPr>
          <a:xfrm>
            <a:off x="1813947" y="1904306"/>
            <a:ext cx="135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2A7390-3764-498C-B408-96D17E1E206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469844" y="4767642"/>
            <a:ext cx="0" cy="88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612794-C956-4312-989E-D2166154E953}"/>
              </a:ext>
            </a:extLst>
          </p:cNvPr>
          <p:cNvSpPr txBox="1"/>
          <p:nvPr/>
        </p:nvSpPr>
        <p:spPr>
          <a:xfrm>
            <a:off x="7181713" y="455499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（长短期记忆）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2DC76-7B38-4861-AA12-2BCEB95CF1D0}"/>
              </a:ext>
            </a:extLst>
          </p:cNvPr>
          <p:cNvCxnSpPr>
            <a:cxnSpLocks/>
          </p:cNvCxnSpPr>
          <p:nvPr/>
        </p:nvCxnSpPr>
        <p:spPr>
          <a:xfrm flipV="1">
            <a:off x="4385833" y="1067508"/>
            <a:ext cx="0" cy="4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E5072CD-18A1-42E1-8E07-49F7A1545925}"/>
                  </a:ext>
                </a:extLst>
              </p:cNvPr>
              <p:cNvSpPr/>
              <p:nvPr/>
            </p:nvSpPr>
            <p:spPr>
              <a:xfrm>
                <a:off x="4068502" y="640073"/>
                <a:ext cx="629441" cy="46783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E5072CD-18A1-42E1-8E07-49F7A1545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02" y="640073"/>
                <a:ext cx="629441" cy="467832"/>
              </a:xfrm>
              <a:prstGeom prst="roundRect">
                <a:avLst/>
              </a:prstGeom>
              <a:blipFill>
                <a:blip r:embed="rId6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58DE05F-33C7-492B-B032-CA60C4A73434}"/>
                  </a:ext>
                </a:extLst>
              </p:cNvPr>
              <p:cNvSpPr/>
              <p:nvPr/>
            </p:nvSpPr>
            <p:spPr>
              <a:xfrm>
                <a:off x="1722909" y="4321076"/>
                <a:ext cx="629441" cy="4678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58DE05F-33C7-492B-B032-CA60C4A73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09" y="4321076"/>
                <a:ext cx="629441" cy="4678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ABAAA305-0B91-458A-92C1-1C31521706BA}"/>
                  </a:ext>
                </a:extLst>
              </p:cNvPr>
              <p:cNvSpPr/>
              <p:nvPr/>
            </p:nvSpPr>
            <p:spPr>
              <a:xfrm>
                <a:off x="1690949" y="1682071"/>
                <a:ext cx="629441" cy="4678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ABAAA305-0B91-458A-92C1-1C3152170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49" y="1682071"/>
                <a:ext cx="629441" cy="46783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CE7D58F-FD0F-4213-A649-7E62E0AF4D38}"/>
                  </a:ext>
                </a:extLst>
              </p:cNvPr>
              <p:cNvSpPr/>
              <p:nvPr/>
            </p:nvSpPr>
            <p:spPr>
              <a:xfrm>
                <a:off x="9657025" y="3074233"/>
                <a:ext cx="629441" cy="4678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CE7D58F-FD0F-4213-A649-7E62E0AF4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025" y="3074233"/>
                <a:ext cx="629441" cy="4678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3581F9-B19D-492A-BF4B-CAEAB33AB149}"/>
                  </a:ext>
                </a:extLst>
              </p:cNvPr>
              <p:cNvSpPr txBox="1"/>
              <p:nvPr/>
            </p:nvSpPr>
            <p:spPr>
              <a:xfrm>
                <a:off x="2341112" y="4185660"/>
                <a:ext cx="774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3581F9-B19D-492A-BF4B-CAEAB33A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12" y="4185660"/>
                <a:ext cx="77437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6E5E1-1595-4000-B4ED-E4E248D2FDB2}"/>
                  </a:ext>
                </a:extLst>
              </p:cNvPr>
              <p:cNvSpPr txBox="1"/>
              <p:nvPr/>
            </p:nvSpPr>
            <p:spPr>
              <a:xfrm>
                <a:off x="2352350" y="1567919"/>
                <a:ext cx="8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6E5E1-1595-4000-B4ED-E4E248D2F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350" y="1567919"/>
                <a:ext cx="8070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39BCEA-D10D-499C-8763-6BBFFB40AB28}"/>
                  </a:ext>
                </a:extLst>
              </p:cNvPr>
              <p:cNvSpPr txBox="1"/>
              <p:nvPr/>
            </p:nvSpPr>
            <p:spPr>
              <a:xfrm>
                <a:off x="9011719" y="2904096"/>
                <a:ext cx="768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39BCEA-D10D-499C-8763-6BBFFB40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19" y="2904096"/>
                <a:ext cx="768607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DE946D-8C80-491F-9D77-49F6A629E4C0}"/>
                  </a:ext>
                </a:extLst>
              </p:cNvPr>
              <p:cNvSpPr txBox="1"/>
              <p:nvPr/>
            </p:nvSpPr>
            <p:spPr>
              <a:xfrm>
                <a:off x="4521599" y="5049028"/>
                <a:ext cx="832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DE946D-8C80-491F-9D77-49F6A629E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99" y="5049028"/>
                <a:ext cx="83285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C3A892-D254-433C-A22B-141AF7798E69}"/>
                  </a:ext>
                </a:extLst>
              </p:cNvPr>
              <p:cNvSpPr txBox="1"/>
              <p:nvPr/>
            </p:nvSpPr>
            <p:spPr>
              <a:xfrm>
                <a:off x="340242" y="6473101"/>
                <a:ext cx="6971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一般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取</m:t>
                    </m:r>
                  </m:oMath>
                </a14:m>
                <a:r>
                  <a:rPr lang="en-US" altLang="zh-CN" dirty="0" err="1"/>
                  <a:t>sigmod</a:t>
                </a:r>
                <a:r>
                  <a:rPr lang="zh-CN" altLang="en-US" dirty="0"/>
                  <a:t>，因为它可以将数据映射到</a:t>
                </a:r>
                <a:r>
                  <a:rPr lang="en-US" altLang="zh-CN" dirty="0"/>
                  <a:t>(0,1)</a:t>
                </a:r>
                <a:r>
                  <a:rPr lang="zh-CN" altLang="en-US" dirty="0"/>
                  <a:t>表示门的关与开。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C3A892-D254-433C-A22B-141AF7798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2" y="6473101"/>
                <a:ext cx="6971780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60FE82-AAD3-4925-9FA1-5652A2AB93E5}"/>
              </a:ext>
            </a:extLst>
          </p:cNvPr>
          <p:cNvCxnSpPr>
            <a:stCxn id="3" idx="0"/>
            <a:endCxn id="8" idx="3"/>
          </p:cNvCxnSpPr>
          <p:nvPr/>
        </p:nvCxnSpPr>
        <p:spPr>
          <a:xfrm flipH="1" flipV="1">
            <a:off x="4457653" y="3806471"/>
            <a:ext cx="12191" cy="53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E992A7-503E-4A19-A831-5C07D57A804A}"/>
              </a:ext>
            </a:extLst>
          </p:cNvPr>
          <p:cNvCxnSpPr>
            <a:stCxn id="13" idx="1"/>
            <a:endCxn id="8" idx="4"/>
          </p:cNvCxnSpPr>
          <p:nvPr/>
        </p:nvCxnSpPr>
        <p:spPr>
          <a:xfrm flipH="1">
            <a:off x="5609980" y="3302480"/>
            <a:ext cx="1007500" cy="1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DA45FA-D80C-4987-9AE9-1B41BB24B75D}"/>
                  </a:ext>
                </a:extLst>
              </p:cNvPr>
              <p:cNvSpPr txBox="1"/>
              <p:nvPr/>
            </p:nvSpPr>
            <p:spPr>
              <a:xfrm>
                <a:off x="2457979" y="2550367"/>
                <a:ext cx="3999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DA45FA-D80C-4987-9AE9-1B41BB24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979" y="2550367"/>
                <a:ext cx="3999345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376B84D-4BAA-4822-8435-B534767E9C3F}"/>
                  </a:ext>
                </a:extLst>
              </p:cNvPr>
              <p:cNvSpPr/>
              <p:nvPr/>
            </p:nvSpPr>
            <p:spPr>
              <a:xfrm>
                <a:off x="3663113" y="5699737"/>
                <a:ext cx="1589075" cy="4678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376B84D-4BAA-4822-8435-B534767E9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13" y="5699737"/>
                <a:ext cx="1589075" cy="46783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36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6DB88-59BC-460B-BCF4-30E1D0150C7A}"/>
              </a:ext>
            </a:extLst>
          </p:cNvPr>
          <p:cNvSpPr txBox="1"/>
          <p:nvPr/>
        </p:nvSpPr>
        <p:spPr>
          <a:xfrm>
            <a:off x="571300" y="4185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普通的神经网络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08848-88CC-4076-9293-9D460A1CA74E}"/>
              </a:ext>
            </a:extLst>
          </p:cNvPr>
          <p:cNvSpPr txBox="1"/>
          <p:nvPr/>
        </p:nvSpPr>
        <p:spPr>
          <a:xfrm>
            <a:off x="8981676" y="42104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LSTM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97D3D-F30A-4A85-AA75-F4802F2E499B}"/>
              </a:ext>
            </a:extLst>
          </p:cNvPr>
          <p:cNvSpPr/>
          <p:nvPr/>
        </p:nvSpPr>
        <p:spPr>
          <a:xfrm>
            <a:off x="829340" y="2258355"/>
            <a:ext cx="642207" cy="64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C86FB-4064-4025-A720-089D7810077C}"/>
              </a:ext>
            </a:extLst>
          </p:cNvPr>
          <p:cNvSpPr/>
          <p:nvPr/>
        </p:nvSpPr>
        <p:spPr>
          <a:xfrm>
            <a:off x="2534094" y="2275339"/>
            <a:ext cx="642207" cy="64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4B752-8543-4687-A0EA-21040597E418}"/>
              </a:ext>
            </a:extLst>
          </p:cNvPr>
          <p:cNvSpPr/>
          <p:nvPr/>
        </p:nvSpPr>
        <p:spPr>
          <a:xfrm>
            <a:off x="1207858" y="4134620"/>
            <a:ext cx="629441" cy="4678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946E68-AF2B-41C9-9C2D-470F4A51F9C0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1150444" y="2900562"/>
            <a:ext cx="372135" cy="123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31E15-E58E-4C11-9433-BA106A279024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522579" y="2917546"/>
            <a:ext cx="1332619" cy="121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F52DC2-4213-4EF1-970A-7FAA570327BE}"/>
              </a:ext>
            </a:extLst>
          </p:cNvPr>
          <p:cNvCxnSpPr>
            <a:stCxn id="6" idx="0"/>
          </p:cNvCxnSpPr>
          <p:nvPr/>
        </p:nvCxnSpPr>
        <p:spPr>
          <a:xfrm flipV="1">
            <a:off x="1150444" y="1624655"/>
            <a:ext cx="0" cy="63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9039C1-0E94-4BDA-8565-9D60084DB5F9}"/>
              </a:ext>
            </a:extLst>
          </p:cNvPr>
          <p:cNvCxnSpPr>
            <a:cxnSpLocks/>
          </p:cNvCxnSpPr>
          <p:nvPr/>
        </p:nvCxnSpPr>
        <p:spPr>
          <a:xfrm flipV="1">
            <a:off x="2855198" y="1624655"/>
            <a:ext cx="0" cy="58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7481A5-D268-4A1D-A2DB-9054DA123FBD}"/>
              </a:ext>
            </a:extLst>
          </p:cNvPr>
          <p:cNvSpPr txBox="1"/>
          <p:nvPr/>
        </p:nvSpPr>
        <p:spPr>
          <a:xfrm>
            <a:off x="1012220" y="12202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F050E4-AA7F-4CBD-8AB1-07F8F43D7A1F}"/>
              </a:ext>
            </a:extLst>
          </p:cNvPr>
          <p:cNvSpPr txBox="1"/>
          <p:nvPr/>
        </p:nvSpPr>
        <p:spPr>
          <a:xfrm>
            <a:off x="2707560" y="12202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67A1E2-6297-4857-9825-CDFAA5CF17C1}"/>
              </a:ext>
            </a:extLst>
          </p:cNvPr>
          <p:cNvSpPr/>
          <p:nvPr/>
        </p:nvSpPr>
        <p:spPr>
          <a:xfrm>
            <a:off x="2171869" y="4134620"/>
            <a:ext cx="629441" cy="4678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8B9F8-8BBB-4E7A-8B38-4A153E9F8422}"/>
              </a:ext>
            </a:extLst>
          </p:cNvPr>
          <p:cNvCxnSpPr>
            <a:stCxn id="21" idx="0"/>
            <a:endCxn id="6" idx="2"/>
          </p:cNvCxnSpPr>
          <p:nvPr/>
        </p:nvCxnSpPr>
        <p:spPr>
          <a:xfrm flipH="1" flipV="1">
            <a:off x="1150444" y="2900562"/>
            <a:ext cx="1336146" cy="123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081B17-8CB8-4B13-B8A6-48D5F4B074ED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flipV="1">
            <a:off x="2486590" y="2917546"/>
            <a:ext cx="368608" cy="121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D43A06-DD46-42EC-9154-2ABFCE6516BA}"/>
              </a:ext>
            </a:extLst>
          </p:cNvPr>
          <p:cNvSpPr/>
          <p:nvPr/>
        </p:nvSpPr>
        <p:spPr>
          <a:xfrm>
            <a:off x="9075969" y="4134620"/>
            <a:ext cx="629441" cy="4678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CFAE72-8B80-4A95-9F20-7F94A84B173C}"/>
              </a:ext>
            </a:extLst>
          </p:cNvPr>
          <p:cNvCxnSpPr>
            <a:cxnSpLocks/>
          </p:cNvCxnSpPr>
          <p:nvPr/>
        </p:nvCxnSpPr>
        <p:spPr>
          <a:xfrm flipV="1">
            <a:off x="7937758" y="1308419"/>
            <a:ext cx="0" cy="63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7FD165-F34B-4519-812F-991B2C5D7A6A}"/>
              </a:ext>
            </a:extLst>
          </p:cNvPr>
          <p:cNvCxnSpPr>
            <a:cxnSpLocks/>
          </p:cNvCxnSpPr>
          <p:nvPr/>
        </p:nvCxnSpPr>
        <p:spPr>
          <a:xfrm flipV="1">
            <a:off x="10888648" y="1331210"/>
            <a:ext cx="0" cy="58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2047E9-4DCF-4DAA-93B9-6BC12382EF0C}"/>
              </a:ext>
            </a:extLst>
          </p:cNvPr>
          <p:cNvSpPr txBox="1"/>
          <p:nvPr/>
        </p:nvSpPr>
        <p:spPr>
          <a:xfrm>
            <a:off x="7799534" y="9040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8B84F-02B4-4437-ADED-7DB88048B76C}"/>
              </a:ext>
            </a:extLst>
          </p:cNvPr>
          <p:cNvSpPr txBox="1"/>
          <p:nvPr/>
        </p:nvSpPr>
        <p:spPr>
          <a:xfrm>
            <a:off x="10741010" y="9268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BEDAA1-E168-4E55-B91F-9FE617CB3F90}"/>
              </a:ext>
            </a:extLst>
          </p:cNvPr>
          <p:cNvSpPr/>
          <p:nvPr/>
        </p:nvSpPr>
        <p:spPr>
          <a:xfrm>
            <a:off x="10039980" y="4134620"/>
            <a:ext cx="629441" cy="4678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305BB55-BD30-4C89-9B08-FE992DDD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092" y="1976551"/>
            <a:ext cx="2130620" cy="13464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677A5A5-EE01-4932-876C-C0025AD5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74" y="1906840"/>
            <a:ext cx="2130620" cy="1345236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0C809E-BFE0-473B-BC89-74214D8B2E89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8033961" y="3323011"/>
            <a:ext cx="1356729" cy="81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18E9FA-39C7-46BC-8D33-64521E99CC65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8012696" y="3323011"/>
            <a:ext cx="2342005" cy="81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EFC9477-050C-4D5C-9B4F-DC666694CDE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485321" y="3032406"/>
            <a:ext cx="1905369" cy="110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5EE5FE5-F648-4C43-9496-2D6D5345A8BB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7498080" y="2994128"/>
            <a:ext cx="2856621" cy="114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D91256F-B566-411F-B2CB-5A4C25AC81C1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431433" y="2458929"/>
            <a:ext cx="1959257" cy="167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E374CA-802C-4E82-8A10-CA8A3ED92CC4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9292856" y="2738947"/>
            <a:ext cx="1061845" cy="139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443B194-631B-4C3F-9879-A28AFC355016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7431433" y="2458929"/>
            <a:ext cx="2923268" cy="167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17F3A84-6AF7-4B21-90C1-622A6A938D16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326880" y="2772971"/>
            <a:ext cx="63810" cy="13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F0E7AC5-5E3A-4BF0-A484-9C8DE9CBC3E7}"/>
              </a:ext>
            </a:extLst>
          </p:cNvPr>
          <p:cNvSpPr txBox="1"/>
          <p:nvPr/>
        </p:nvSpPr>
        <p:spPr>
          <a:xfrm>
            <a:off x="463709" y="5314557"/>
            <a:ext cx="1136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dirty="0"/>
              <a:t>LS</a:t>
            </a:r>
            <a:r>
              <a:rPr lang="en-US" altLang="zh-CN" dirty="0"/>
              <a:t>TM</a:t>
            </a:r>
            <a:r>
              <a:rPr lang="zh-CN" altLang="en-US" dirty="0"/>
              <a:t>多了</a:t>
            </a:r>
            <a:r>
              <a:rPr lang="en-US" altLang="zh-CN" dirty="0"/>
              <a:t>3</a:t>
            </a:r>
            <a:r>
              <a:rPr lang="zh-CN" altLang="en-US" dirty="0"/>
              <a:t>倍的参数量，用于控制代表三个门的运算，单层的运算从</a:t>
            </a:r>
            <a:r>
              <a:rPr lang="en-US" altLang="zh-CN" dirty="0"/>
              <a:t>f(</a:t>
            </a:r>
            <a:r>
              <a:rPr lang="en-US" altLang="zh-CN" dirty="0" err="1"/>
              <a:t>Wx+b</a:t>
            </a:r>
            <a:r>
              <a:rPr lang="en-US" altLang="zh-CN" dirty="0"/>
              <a:t>)</a:t>
            </a:r>
            <a:r>
              <a:rPr lang="zh-CN" altLang="en-US" dirty="0"/>
              <a:t>变成多次的矩阵相乘、点积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16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08848-88CC-4076-9293-9D460A1CA74E}"/>
              </a:ext>
            </a:extLst>
          </p:cNvPr>
          <p:cNvSpPr txBox="1"/>
          <p:nvPr/>
        </p:nvSpPr>
        <p:spPr>
          <a:xfrm>
            <a:off x="8420932" y="1517138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把下一层的</a:t>
            </a:r>
            <a:r>
              <a:rPr lang="en-US" altLang="zh-CN" dirty="0"/>
              <a:t>y</a:t>
            </a:r>
            <a:r>
              <a:rPr lang="zh-CN" altLang="en-US" dirty="0"/>
              <a:t>当作</a:t>
            </a:r>
            <a:r>
              <a:rPr lang="en-US" altLang="zh-CN" dirty="0"/>
              <a:t>X</a:t>
            </a:r>
            <a:r>
              <a:rPr lang="zh-CN" altLang="en-US" dirty="0"/>
              <a:t>输入到上一层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CFAE72-8B80-4A95-9F20-7F94A84B173C}"/>
              </a:ext>
            </a:extLst>
          </p:cNvPr>
          <p:cNvCxnSpPr>
            <a:cxnSpLocks/>
          </p:cNvCxnSpPr>
          <p:nvPr/>
        </p:nvCxnSpPr>
        <p:spPr>
          <a:xfrm flipV="1">
            <a:off x="3378517" y="2418458"/>
            <a:ext cx="0" cy="63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7FD165-F34B-4519-812F-991B2C5D7A6A}"/>
              </a:ext>
            </a:extLst>
          </p:cNvPr>
          <p:cNvCxnSpPr>
            <a:cxnSpLocks/>
          </p:cNvCxnSpPr>
          <p:nvPr/>
        </p:nvCxnSpPr>
        <p:spPr>
          <a:xfrm flipV="1">
            <a:off x="6329407" y="2441249"/>
            <a:ext cx="0" cy="58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2047E9-4DCF-4DAA-93B9-6BC12382EF0C}"/>
              </a:ext>
            </a:extLst>
          </p:cNvPr>
          <p:cNvSpPr txBox="1"/>
          <p:nvPr/>
        </p:nvSpPr>
        <p:spPr>
          <a:xfrm>
            <a:off x="3240293" y="20140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8B84F-02B4-4437-ADED-7DB88048B76C}"/>
              </a:ext>
            </a:extLst>
          </p:cNvPr>
          <p:cNvSpPr txBox="1"/>
          <p:nvPr/>
        </p:nvSpPr>
        <p:spPr>
          <a:xfrm>
            <a:off x="6181769" y="203687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305BB55-BD30-4C89-9B08-FE992DDD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24" y="3087204"/>
            <a:ext cx="2130620" cy="13464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677A5A5-EE01-4932-876C-C0025AD5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02" y="3028138"/>
            <a:ext cx="2130620" cy="13452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8D0B263-C39E-4ECB-B4DC-A933F2C1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24" y="989873"/>
            <a:ext cx="2130620" cy="13452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13D13A-4BD6-4E2E-9772-55344F16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02" y="985435"/>
            <a:ext cx="2130620" cy="13452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DD4115-84D2-4D90-A68E-D6497ACF5E88}"/>
              </a:ext>
            </a:extLst>
          </p:cNvPr>
          <p:cNvSpPr txBox="1"/>
          <p:nvPr/>
        </p:nvSpPr>
        <p:spPr>
          <a:xfrm>
            <a:off x="8420932" y="616103"/>
            <a:ext cx="17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多层的</a:t>
            </a:r>
            <a:r>
              <a:rPr lang="en-US" altLang="zh-CN" sz="2400" dirty="0"/>
              <a:t>LSTM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49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D9C715-CBFE-4CD0-8663-0964AD716EF0}"/>
              </a:ext>
            </a:extLst>
          </p:cNvPr>
          <p:cNvSpPr txBox="1"/>
          <p:nvPr/>
        </p:nvSpPr>
        <p:spPr>
          <a:xfrm>
            <a:off x="752785" y="493351"/>
            <a:ext cx="244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Pytorch</a:t>
            </a:r>
            <a:r>
              <a:rPr lang="zh-CN" altLang="en-US" sz="2400" dirty="0"/>
              <a:t>中的</a:t>
            </a:r>
            <a:r>
              <a:rPr lang="en-US" altLang="zh-CN" sz="2400" dirty="0"/>
              <a:t>LSTM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99F39-8B7A-426A-9619-1226F46D7DD7}"/>
              </a:ext>
            </a:extLst>
          </p:cNvPr>
          <p:cNvSpPr/>
          <p:nvPr/>
        </p:nvSpPr>
        <p:spPr>
          <a:xfrm>
            <a:off x="752785" y="1523710"/>
            <a:ext cx="8082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92E"/>
                </a:solidFill>
                <a:latin typeface="SFMono-Regular"/>
              </a:rPr>
              <a:t>lstm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5CC5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nn.</a:t>
            </a:r>
            <a:r>
              <a:rPr lang="en-US" dirty="0" err="1">
                <a:solidFill>
                  <a:srgbClr val="E36209"/>
                </a:solidFill>
                <a:latin typeface="SFMono-Regular"/>
              </a:rPr>
              <a:t>LSTM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input_size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hidden_size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num_layers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batch_first</a:t>
            </a:r>
            <a:r>
              <a:rPr lang="en-US" dirty="0">
                <a:solidFill>
                  <a:srgbClr val="005CC5"/>
                </a:solidFill>
                <a:latin typeface="SFMono-Regular"/>
              </a:rPr>
              <a:t>=True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A3F33F-504C-408E-AAFF-DAC903F56F7B}"/>
              </a:ext>
            </a:extLst>
          </p:cNvPr>
          <p:cNvSpPr/>
          <p:nvPr/>
        </p:nvSpPr>
        <p:spPr>
          <a:xfrm>
            <a:off x="3345516" y="411820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道可道,非常道.名可名,非常名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059C54-DDE0-45A8-A75C-2C4A7658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705" y="1436707"/>
            <a:ext cx="1443048" cy="182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F853F-36F3-48A2-9FB1-789F8912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09" y="1441470"/>
            <a:ext cx="600079" cy="1819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8D6A17-8238-4088-820C-0B2A4DD98536}"/>
              </a:ext>
            </a:extLst>
          </p:cNvPr>
          <p:cNvSpPr txBox="1"/>
          <p:nvPr/>
        </p:nvSpPr>
        <p:spPr>
          <a:xfrm>
            <a:off x="340242" y="41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原文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2E6F4-2BA9-4056-BF52-CF53C24DE97A}"/>
              </a:ext>
            </a:extLst>
          </p:cNvPr>
          <p:cNvSpPr txBox="1"/>
          <p:nvPr/>
        </p:nvSpPr>
        <p:spPr>
          <a:xfrm>
            <a:off x="340242" y="1393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编码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EA743-CB87-4BEE-8B8C-86DF249CB30D}"/>
              </a:ext>
            </a:extLst>
          </p:cNvPr>
          <p:cNvSpPr txBox="1"/>
          <p:nvPr/>
        </p:nvSpPr>
        <p:spPr>
          <a:xfrm>
            <a:off x="340241" y="41700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输入神经网络的数据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2BDEA-9235-45F4-8496-50ABD182C67D}"/>
              </a:ext>
            </a:extLst>
          </p:cNvPr>
          <p:cNvSpPr/>
          <p:nvPr/>
        </p:nvSpPr>
        <p:spPr>
          <a:xfrm>
            <a:off x="295207" y="4723205"/>
            <a:ext cx="12461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[[1,0,0,0,0],[0,1,0,0,0],[1,0,0,0,0],[0,0,1,0,0],[0,0,0,1,0],[1,0,0,0,</a:t>
            </a:r>
            <a:r>
              <a:rPr lang="en-US" altLang="zh-CN" sz="1600" dirty="0"/>
              <a:t>0</a:t>
            </a:r>
            <a:r>
              <a:rPr lang="en-US" sz="1600" dirty="0"/>
              <a:t>],[0,0,0,0,1],[0,1,0,0,0],[0,0,0,0,1],[0,0,1,0,0],[0,0,0,1,0],[0,0,0,0,1],]</a:t>
            </a:r>
          </a:p>
        </p:txBody>
      </p:sp>
    </p:spTree>
    <p:extLst>
      <p:ext uri="{BB962C8B-B14F-4D97-AF65-F5344CB8AC3E}">
        <p14:creationId xmlns:p14="http://schemas.microsoft.com/office/powerpoint/2010/main" val="13912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671</Words>
  <Application>Microsoft Office PowerPoint</Application>
  <PresentationFormat>Widescreen</PresentationFormat>
  <Paragraphs>101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SFMono-Regular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伟振</dc:creator>
  <cp:lastModifiedBy>张 伟振</cp:lastModifiedBy>
  <cp:revision>25</cp:revision>
  <dcterms:created xsi:type="dcterms:W3CDTF">2020-07-02T07:23:49Z</dcterms:created>
  <dcterms:modified xsi:type="dcterms:W3CDTF">2020-07-05T07:53:11Z</dcterms:modified>
</cp:coreProperties>
</file>