
<file path=[Content_Types].xml><?xml version="1.0" encoding="utf-8"?>
<Types xmlns="http://schemas.openxmlformats.org/package/2006/content-types">
  <Default Extension="emf" ContentType="image/x-emf"/>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1.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75" r:id="rId2"/>
    <p:sldId id="274" r:id="rId3"/>
    <p:sldId id="264" r:id="rId4"/>
    <p:sldId id="256" r:id="rId5"/>
    <p:sldId id="260" r:id="rId6"/>
    <p:sldId id="259" r:id="rId7"/>
    <p:sldId id="261" r:id="rId8"/>
    <p:sldId id="262" r:id="rId9"/>
    <p:sldId id="263" r:id="rId10"/>
    <p:sldId id="295" r:id="rId11"/>
    <p:sldId id="257" r:id="rId12"/>
    <p:sldId id="265" r:id="rId13"/>
    <p:sldId id="266" r:id="rId14"/>
    <p:sldId id="272" r:id="rId15"/>
    <p:sldId id="270" r:id="rId16"/>
    <p:sldId id="271" r:id="rId17"/>
    <p:sldId id="276" r:id="rId18"/>
    <p:sldId id="277" r:id="rId19"/>
    <p:sldId id="280" r:id="rId20"/>
    <p:sldId id="281" r:id="rId21"/>
    <p:sldId id="282" r:id="rId22"/>
    <p:sldId id="283" r:id="rId23"/>
    <p:sldId id="284" r:id="rId24"/>
    <p:sldId id="299" r:id="rId25"/>
    <p:sldId id="287" r:id="rId26"/>
    <p:sldId id="296" r:id="rId27"/>
    <p:sldId id="268" r:id="rId28"/>
    <p:sldId id="269" r:id="rId29"/>
    <p:sldId id="297" r:id="rId30"/>
    <p:sldId id="298" r:id="rId31"/>
    <p:sldId id="294" r:id="rId32"/>
    <p:sldId id="285" r:id="rId33"/>
    <p:sldId id="288" r:id="rId34"/>
    <p:sldId id="286" r:id="rId35"/>
    <p:sldId id="289" r:id="rId36"/>
    <p:sldId id="290" r:id="rId37"/>
    <p:sldId id="291" r:id="rId38"/>
    <p:sldId id="292" r:id="rId39"/>
    <p:sldId id="278" r:id="rId40"/>
    <p:sldId id="279" r:id="rId41"/>
    <p:sldId id="300" r:id="rId42"/>
    <p:sldId id="301" r:id="rId43"/>
    <p:sldId id="302" r:id="rId44"/>
    <p:sldId id="303" r:id="rId45"/>
    <p:sldId id="304" r:id="rId46"/>
    <p:sldId id="305" r:id="rId47"/>
    <p:sldId id="306" r:id="rId48"/>
    <p:sldId id="30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 伟振" initials="张" lastIdx="1" clrIdx="0">
    <p:extLst>
      <p:ext uri="{19B8F6BF-5375-455C-9EA6-DF929625EA0E}">
        <p15:presenceInfo xmlns:p15="http://schemas.microsoft.com/office/powerpoint/2012/main" userId="51ecd229600bede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7" autoAdjust="0"/>
    <p:restoredTop sz="94485" autoAdjust="0"/>
  </p:normalViewPr>
  <p:slideViewPr>
    <p:cSldViewPr snapToGrid="0">
      <p:cViewPr varScale="1">
        <p:scale>
          <a:sx n="113" d="100"/>
          <a:sy n="113" d="100"/>
        </p:scale>
        <p:origin x="81"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1920" max="3840" units="cm"/>
          <inkml:channel name="Y" type="integer" max="2160" units="cm"/>
          <inkml:channel name="T" type="integer" max="2.14748E9" units="dev"/>
        </inkml:traceFormat>
        <inkml:channelProperties>
          <inkml:channelProperty channel="X" name="resolution" value="96.48241" units="1/cm"/>
          <inkml:channelProperty channel="Y" name="resolution" value="64.28571" units="1/cm"/>
          <inkml:channelProperty channel="T" name="resolution" value="1" units="1/dev"/>
        </inkml:channelProperties>
      </inkml:inkSource>
      <inkml:timestamp xml:id="ts0" timeString="2020-07-07T13:11:43.01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21658 10117 0,'0'-28'16,"-28"28"62,-14 0-78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A5DA5D-11AB-4AF0-9D65-DBA6B3AC7EE3}" type="datetimeFigureOut">
              <a:rPr lang="en-US" smtClean="0"/>
              <a:t>7/10/2020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C0F47E-B269-4056-AE5A-0D0CA90C92FC}" type="slidenum">
              <a:rPr lang="en-US" smtClean="0"/>
              <a:t>‹#›</a:t>
            </a:fld>
            <a:endParaRPr lang="en-US"/>
          </a:p>
        </p:txBody>
      </p:sp>
    </p:spTree>
    <p:extLst>
      <p:ext uri="{BB962C8B-B14F-4D97-AF65-F5344CB8AC3E}">
        <p14:creationId xmlns:p14="http://schemas.microsoft.com/office/powerpoint/2010/main" val="2398211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C0F47E-B269-4056-AE5A-0D0CA90C92FC}" type="slidenum">
              <a:rPr lang="en-US" smtClean="0"/>
              <a:t>4</a:t>
            </a:fld>
            <a:endParaRPr lang="en-US"/>
          </a:p>
        </p:txBody>
      </p:sp>
    </p:spTree>
    <p:extLst>
      <p:ext uri="{BB962C8B-B14F-4D97-AF65-F5344CB8AC3E}">
        <p14:creationId xmlns:p14="http://schemas.microsoft.com/office/powerpoint/2010/main" val="69981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原始序列是汉字的序列，我们将所有汉字标一个序号转为数字序列，然后将序号转为位置信息屏蔽大小差异。</a:t>
            </a:r>
            <a:endParaRPr lang="en-US" dirty="0"/>
          </a:p>
        </p:txBody>
      </p:sp>
      <p:sp>
        <p:nvSpPr>
          <p:cNvPr id="4" name="Slide Number Placeholder 3"/>
          <p:cNvSpPr>
            <a:spLocks noGrp="1"/>
          </p:cNvSpPr>
          <p:nvPr>
            <p:ph type="sldNum" sz="quarter" idx="5"/>
          </p:nvPr>
        </p:nvSpPr>
        <p:spPr/>
        <p:txBody>
          <a:bodyPr/>
          <a:lstStyle/>
          <a:p>
            <a:fld id="{40C0F47E-B269-4056-AE5A-0D0CA90C92FC}" type="slidenum">
              <a:rPr lang="en-US" smtClean="0"/>
              <a:t>15</a:t>
            </a:fld>
            <a:endParaRPr lang="en-US"/>
          </a:p>
        </p:txBody>
      </p:sp>
    </p:spTree>
    <p:extLst>
      <p:ext uri="{BB962C8B-B14F-4D97-AF65-F5344CB8AC3E}">
        <p14:creationId xmlns:p14="http://schemas.microsoft.com/office/powerpoint/2010/main" val="2440547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C0F47E-B269-4056-AE5A-0D0CA90C92FC}" type="slidenum">
              <a:rPr lang="en-US" smtClean="0"/>
              <a:t>16</a:t>
            </a:fld>
            <a:endParaRPr lang="en-US"/>
          </a:p>
        </p:txBody>
      </p:sp>
    </p:spTree>
    <p:extLst>
      <p:ext uri="{BB962C8B-B14F-4D97-AF65-F5344CB8AC3E}">
        <p14:creationId xmlns:p14="http://schemas.microsoft.com/office/powerpoint/2010/main" val="2305378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a:t>
            </a:r>
            <a:r>
              <a:rPr lang="en-US" altLang="zh-CN" dirty="0" err="1"/>
              <a:t>WordEmbedding</a:t>
            </a:r>
            <a:r>
              <a:rPr lang="zh-CN" altLang="en-US" dirty="0"/>
              <a:t>，词义相似的词汇的编码在向量空间中相距比较近，词义不同的词汇的编码在向量空间中相距比较远，将其映射到二维空间中，就是如图所示的关系</a:t>
            </a:r>
            <a:endParaRPr lang="en-US" dirty="0"/>
          </a:p>
        </p:txBody>
      </p:sp>
      <p:sp>
        <p:nvSpPr>
          <p:cNvPr id="4" name="Slide Number Placeholder 3"/>
          <p:cNvSpPr>
            <a:spLocks noGrp="1"/>
          </p:cNvSpPr>
          <p:nvPr>
            <p:ph type="sldNum" sz="quarter" idx="5"/>
          </p:nvPr>
        </p:nvSpPr>
        <p:spPr/>
        <p:txBody>
          <a:bodyPr/>
          <a:lstStyle/>
          <a:p>
            <a:fld id="{40C0F47E-B269-4056-AE5A-0D0CA90C92FC}" type="slidenum">
              <a:rPr lang="en-US" smtClean="0"/>
              <a:t>17</a:t>
            </a:fld>
            <a:endParaRPr lang="en-US"/>
          </a:p>
        </p:txBody>
      </p:sp>
    </p:spTree>
    <p:extLst>
      <p:ext uri="{BB962C8B-B14F-4D97-AF65-F5344CB8AC3E}">
        <p14:creationId xmlns:p14="http://schemas.microsoft.com/office/powerpoint/2010/main" val="3042457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这里的</a:t>
            </a:r>
            <a:r>
              <a:rPr lang="en-US" altLang="zh-CN" dirty="0"/>
              <a:t>Wn-1</a:t>
            </a:r>
            <a:r>
              <a:rPr lang="zh-CN" altLang="en-US" dirty="0"/>
              <a:t>是上一个单词的</a:t>
            </a:r>
            <a:r>
              <a:rPr lang="en-US" altLang="zh-CN" dirty="0"/>
              <a:t>One-encoding</a:t>
            </a:r>
            <a:r>
              <a:rPr lang="zh-CN" altLang="en-US" dirty="0"/>
              <a:t>，</a:t>
            </a:r>
            <a:r>
              <a:rPr lang="en-US" altLang="zh-CN" dirty="0"/>
              <a:t>p(</a:t>
            </a:r>
            <a:r>
              <a:rPr lang="en-US" altLang="zh-CN" dirty="0" err="1"/>
              <a:t>Wn</a:t>
            </a:r>
            <a:r>
              <a:rPr lang="en-US" altLang="zh-CN" dirty="0"/>
              <a:t>)</a:t>
            </a:r>
            <a:r>
              <a:rPr lang="zh-CN" altLang="en-US" dirty="0"/>
              <a:t>是当前位置上所有单词出现的几率，显然，前者是人为设置的，后者是通过大量文档统计的。</a:t>
            </a:r>
            <a:endParaRPr lang="en-US" altLang="zh-CN" dirty="0"/>
          </a:p>
        </p:txBody>
      </p:sp>
      <p:sp>
        <p:nvSpPr>
          <p:cNvPr id="4" name="Slide Number Placeholder 3"/>
          <p:cNvSpPr>
            <a:spLocks noGrp="1"/>
          </p:cNvSpPr>
          <p:nvPr>
            <p:ph type="sldNum" sz="quarter" idx="5"/>
          </p:nvPr>
        </p:nvSpPr>
        <p:spPr/>
        <p:txBody>
          <a:bodyPr/>
          <a:lstStyle/>
          <a:p>
            <a:fld id="{40C0F47E-B269-4056-AE5A-0D0CA90C92FC}" type="slidenum">
              <a:rPr lang="en-US" smtClean="0"/>
              <a:t>20</a:t>
            </a:fld>
            <a:endParaRPr lang="en-US"/>
          </a:p>
        </p:txBody>
      </p:sp>
    </p:spTree>
    <p:extLst>
      <p:ext uri="{BB962C8B-B14F-4D97-AF65-F5344CB8AC3E}">
        <p14:creationId xmlns:p14="http://schemas.microsoft.com/office/powerpoint/2010/main" val="3374187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因为神经网络的目标是让苹果和香蕉都能预测出相同的词汇“好吃”，那么不携带关联信息的苹果的</a:t>
            </a:r>
            <a:r>
              <a:rPr lang="en-US" altLang="zh-CN" dirty="0"/>
              <a:t>One-hot</a:t>
            </a:r>
            <a:r>
              <a:rPr lang="zh-CN" altLang="en-US" dirty="0"/>
              <a:t>编码通过第一层之后就要被映射到接近的空间</a:t>
            </a:r>
            <a:endParaRPr lang="en-US" dirty="0"/>
          </a:p>
        </p:txBody>
      </p:sp>
      <p:sp>
        <p:nvSpPr>
          <p:cNvPr id="4" name="Slide Number Placeholder 3"/>
          <p:cNvSpPr>
            <a:spLocks noGrp="1"/>
          </p:cNvSpPr>
          <p:nvPr>
            <p:ph type="sldNum" sz="quarter" idx="5"/>
          </p:nvPr>
        </p:nvSpPr>
        <p:spPr/>
        <p:txBody>
          <a:bodyPr/>
          <a:lstStyle/>
          <a:p>
            <a:fld id="{40C0F47E-B269-4056-AE5A-0D0CA90C92FC}" type="slidenum">
              <a:rPr lang="en-US" smtClean="0"/>
              <a:t>21</a:t>
            </a:fld>
            <a:endParaRPr lang="en-US"/>
          </a:p>
        </p:txBody>
      </p:sp>
    </p:spTree>
    <p:extLst>
      <p:ext uri="{BB962C8B-B14F-4D97-AF65-F5344CB8AC3E}">
        <p14:creationId xmlns:p14="http://schemas.microsoft.com/office/powerpoint/2010/main" val="329100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即便对于人而言，只看一个词猜出后面是什么词都是困难的，如果你要使用这个方法，就需要增加模型的输入，例如让其看过十个词再预测下一个词是什么。</a:t>
            </a:r>
            <a:r>
              <a:rPr lang="en-US" altLang="zh-CN" dirty="0"/>
              <a:t>	 </a:t>
            </a:r>
            <a:endParaRPr lang="en-US" dirty="0"/>
          </a:p>
        </p:txBody>
      </p:sp>
      <p:sp>
        <p:nvSpPr>
          <p:cNvPr id="4" name="Slide Number Placeholder 3"/>
          <p:cNvSpPr>
            <a:spLocks noGrp="1"/>
          </p:cNvSpPr>
          <p:nvPr>
            <p:ph type="sldNum" sz="quarter" idx="5"/>
          </p:nvPr>
        </p:nvSpPr>
        <p:spPr/>
        <p:txBody>
          <a:bodyPr/>
          <a:lstStyle/>
          <a:p>
            <a:fld id="{40C0F47E-B269-4056-AE5A-0D0CA90C92FC}" type="slidenum">
              <a:rPr lang="en-US" smtClean="0"/>
              <a:t>22</a:t>
            </a:fld>
            <a:endParaRPr lang="en-US"/>
          </a:p>
        </p:txBody>
      </p:sp>
    </p:spTree>
    <p:extLst>
      <p:ext uri="{BB962C8B-B14F-4D97-AF65-F5344CB8AC3E}">
        <p14:creationId xmlns:p14="http://schemas.microsoft.com/office/powerpoint/2010/main" val="1081632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我们已经得到了能将词序转为编码的单层神经网络，如何使用它呢？只需将句子进行分词，然后输入神经网络即可，在</a:t>
            </a:r>
            <a:r>
              <a:rPr lang="en-US" altLang="zh-CN" dirty="0" err="1"/>
              <a:t>Pytorch</a:t>
            </a:r>
            <a:r>
              <a:rPr lang="zh-CN" altLang="en-US" dirty="0"/>
              <a:t>中，就是使用一个</a:t>
            </a:r>
            <a:r>
              <a:rPr lang="en-US" altLang="zh-CN" dirty="0"/>
              <a:t>Embedding</a:t>
            </a:r>
            <a:r>
              <a:rPr lang="zh-CN" altLang="en-US" dirty="0"/>
              <a:t>层。</a:t>
            </a:r>
            <a:endParaRPr lang="en-US" dirty="0"/>
          </a:p>
        </p:txBody>
      </p:sp>
      <p:sp>
        <p:nvSpPr>
          <p:cNvPr id="4" name="Slide Number Placeholder 3"/>
          <p:cNvSpPr>
            <a:spLocks noGrp="1"/>
          </p:cNvSpPr>
          <p:nvPr>
            <p:ph type="sldNum" sz="quarter" idx="5"/>
          </p:nvPr>
        </p:nvSpPr>
        <p:spPr/>
        <p:txBody>
          <a:bodyPr/>
          <a:lstStyle/>
          <a:p>
            <a:fld id="{40C0F47E-B269-4056-AE5A-0D0CA90C92FC}" type="slidenum">
              <a:rPr lang="en-US" smtClean="0"/>
              <a:t>24</a:t>
            </a:fld>
            <a:endParaRPr lang="en-US"/>
          </a:p>
        </p:txBody>
      </p:sp>
    </p:spTree>
    <p:extLst>
      <p:ext uri="{BB962C8B-B14F-4D97-AF65-F5344CB8AC3E}">
        <p14:creationId xmlns:p14="http://schemas.microsoft.com/office/powerpoint/2010/main" val="800289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之前我们介绍了</a:t>
            </a:r>
            <a:r>
              <a:rPr lang="en-US" altLang="zh-CN" dirty="0"/>
              <a:t>RNN</a:t>
            </a:r>
            <a:r>
              <a:rPr lang="zh-CN" altLang="en-US" dirty="0"/>
              <a:t>和</a:t>
            </a:r>
            <a:r>
              <a:rPr lang="en-US" altLang="zh-CN" dirty="0" err="1"/>
              <a:t>WordEmbedding</a:t>
            </a:r>
            <a:r>
              <a:rPr lang="zh-CN" altLang="en-US" dirty="0"/>
              <a:t>，知道了如何处理文本、音频这样的序列数据，接下来我们介绍一种目前非常流行的架构</a:t>
            </a:r>
            <a:r>
              <a:rPr lang="en-US" altLang="zh-CN" dirty="0"/>
              <a:t>Transformer</a:t>
            </a:r>
            <a:endParaRPr lang="en-US" dirty="0"/>
          </a:p>
        </p:txBody>
      </p:sp>
      <p:sp>
        <p:nvSpPr>
          <p:cNvPr id="4" name="Slide Number Placeholder 3"/>
          <p:cNvSpPr>
            <a:spLocks noGrp="1"/>
          </p:cNvSpPr>
          <p:nvPr>
            <p:ph type="sldNum" sz="quarter" idx="5"/>
          </p:nvPr>
        </p:nvSpPr>
        <p:spPr/>
        <p:txBody>
          <a:bodyPr/>
          <a:lstStyle/>
          <a:p>
            <a:fld id="{40C0F47E-B269-4056-AE5A-0D0CA90C92FC}" type="slidenum">
              <a:rPr lang="en-US" smtClean="0"/>
              <a:t>25</a:t>
            </a:fld>
            <a:endParaRPr lang="en-US"/>
          </a:p>
        </p:txBody>
      </p:sp>
    </p:spTree>
    <p:extLst>
      <p:ext uri="{BB962C8B-B14F-4D97-AF65-F5344CB8AC3E}">
        <p14:creationId xmlns:p14="http://schemas.microsoft.com/office/powerpoint/2010/main" val="16104639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C0F47E-B269-4056-AE5A-0D0CA90C92FC}" type="slidenum">
              <a:rPr lang="en-US" smtClean="0"/>
              <a:t>26</a:t>
            </a:fld>
            <a:endParaRPr lang="en-US"/>
          </a:p>
        </p:txBody>
      </p:sp>
    </p:spTree>
    <p:extLst>
      <p:ext uri="{BB962C8B-B14F-4D97-AF65-F5344CB8AC3E}">
        <p14:creationId xmlns:p14="http://schemas.microsoft.com/office/powerpoint/2010/main" val="13107690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文本卷积网络只能看到周围的几个字，不能看到整个句子。尽管可以叠多层让其像在图像识别中一样上层抽取下层的特征，但是上层需要等待下层的结果算出来，仍然不能并行。</a:t>
            </a:r>
            <a:endParaRPr lang="en-US" dirty="0"/>
          </a:p>
        </p:txBody>
      </p:sp>
      <p:sp>
        <p:nvSpPr>
          <p:cNvPr id="4" name="Slide Number Placeholder 3"/>
          <p:cNvSpPr>
            <a:spLocks noGrp="1"/>
          </p:cNvSpPr>
          <p:nvPr>
            <p:ph type="sldNum" sz="quarter" idx="5"/>
          </p:nvPr>
        </p:nvSpPr>
        <p:spPr/>
        <p:txBody>
          <a:bodyPr/>
          <a:lstStyle/>
          <a:p>
            <a:fld id="{40C0F47E-B269-4056-AE5A-0D0CA90C92FC}" type="slidenum">
              <a:rPr lang="en-US" smtClean="0"/>
              <a:t>27</a:t>
            </a:fld>
            <a:endParaRPr lang="en-US"/>
          </a:p>
        </p:txBody>
      </p:sp>
    </p:spTree>
    <p:extLst>
      <p:ext uri="{BB962C8B-B14F-4D97-AF65-F5344CB8AC3E}">
        <p14:creationId xmlns:p14="http://schemas.microsoft.com/office/powerpoint/2010/main" val="1325562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C0F47E-B269-4056-AE5A-0D0CA90C92FC}" type="slidenum">
              <a:rPr lang="en-US" smtClean="0"/>
              <a:t>5</a:t>
            </a:fld>
            <a:endParaRPr lang="en-US"/>
          </a:p>
        </p:txBody>
      </p:sp>
    </p:spTree>
    <p:extLst>
      <p:ext uri="{BB962C8B-B14F-4D97-AF65-F5344CB8AC3E}">
        <p14:creationId xmlns:p14="http://schemas.microsoft.com/office/powerpoint/2010/main" val="16507491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而目前有一种和</a:t>
            </a:r>
            <a:r>
              <a:rPr lang="en-US" altLang="zh-CN" dirty="0"/>
              <a:t>RNN</a:t>
            </a:r>
            <a:r>
              <a:rPr lang="zh-CN" altLang="en-US" dirty="0"/>
              <a:t>一样输入序列输出序列，并且可以看过整个序列再做决定、而且还可以并行运算的层，即</a:t>
            </a:r>
            <a:r>
              <a:rPr lang="en-US" altLang="zh-CN" dirty="0"/>
              <a:t>Self-</a:t>
            </a:r>
            <a:r>
              <a:rPr lang="en-US" altLang="zh-CN" dirty="0" err="1"/>
              <a:t>AttentionLayer</a:t>
            </a:r>
            <a:r>
              <a:rPr lang="zh-CN" altLang="en-US" dirty="0"/>
              <a:t>。它出自</a:t>
            </a:r>
            <a:r>
              <a:rPr lang="en-US" altLang="zh-CN" dirty="0"/>
              <a:t>2017</a:t>
            </a:r>
            <a:r>
              <a:rPr lang="zh-CN" altLang="en-US" dirty="0"/>
              <a:t>年</a:t>
            </a:r>
            <a:r>
              <a:rPr lang="en-US" altLang="zh-CN" dirty="0"/>
              <a:t>Google</a:t>
            </a:r>
            <a:r>
              <a:rPr lang="zh-CN" altLang="en-US" dirty="0"/>
              <a:t>的一篇论文</a:t>
            </a:r>
            <a:r>
              <a:rPr lang="en-US" altLang="zh-CN" dirty="0"/>
              <a:t>《Attention is all you need》</a:t>
            </a:r>
            <a:r>
              <a:rPr lang="zh-CN" altLang="en-US" dirty="0"/>
              <a:t>，标题的意思是说你不需要</a:t>
            </a:r>
            <a:r>
              <a:rPr lang="en-US" altLang="zh-CN" dirty="0"/>
              <a:t>CNN</a:t>
            </a:r>
            <a:r>
              <a:rPr lang="zh-CN" altLang="en-US" dirty="0"/>
              <a:t>，也不需要</a:t>
            </a:r>
            <a:r>
              <a:rPr lang="en-US" altLang="zh-CN" dirty="0"/>
              <a:t>RNN</a:t>
            </a:r>
            <a:r>
              <a:rPr lang="zh-CN" altLang="en-US" dirty="0"/>
              <a:t>，你唯一需要的就是</a:t>
            </a:r>
            <a:r>
              <a:rPr lang="en-US" altLang="zh-CN" dirty="0"/>
              <a:t>Attention</a:t>
            </a:r>
            <a:r>
              <a:rPr lang="zh-CN" altLang="en-US" dirty="0"/>
              <a:t>。这是什么意思？请思考，我们平时使用</a:t>
            </a:r>
            <a:r>
              <a:rPr lang="en-US" altLang="zh-CN" dirty="0"/>
              <a:t>CNN</a:t>
            </a:r>
            <a:r>
              <a:rPr lang="zh-CN" altLang="en-US" dirty="0"/>
              <a:t>和</a:t>
            </a:r>
            <a:r>
              <a:rPr lang="en-US" altLang="zh-CN" dirty="0"/>
              <a:t>RNN</a:t>
            </a:r>
            <a:r>
              <a:rPr lang="zh-CN" altLang="en-US" dirty="0"/>
              <a:t>的目的是什么？抽取特征，通过卷积一层层地抽取更上层地特征，或通过</a:t>
            </a:r>
            <a:r>
              <a:rPr lang="en-US" altLang="zh-CN" dirty="0"/>
              <a:t>RNN</a:t>
            </a:r>
            <a:r>
              <a:rPr lang="zh-CN" altLang="en-US" dirty="0"/>
              <a:t>一个接一个地读取序列，然后输出整个序列的特征，而</a:t>
            </a:r>
            <a:r>
              <a:rPr lang="en-US" altLang="zh-CN" dirty="0"/>
              <a:t>Google</a:t>
            </a:r>
            <a:r>
              <a:rPr lang="zh-CN" altLang="en-US" dirty="0"/>
              <a:t>的意思是，抽取特征，你只要使用</a:t>
            </a:r>
            <a:r>
              <a:rPr lang="en-US" altLang="zh-CN" dirty="0"/>
              <a:t>Self-Attention</a:t>
            </a:r>
            <a:r>
              <a:rPr lang="zh-CN" altLang="en-US" dirty="0"/>
              <a:t>就够了。</a:t>
            </a:r>
            <a:endParaRPr lang="en-US" altLang="zh-CN" dirty="0"/>
          </a:p>
        </p:txBody>
      </p:sp>
      <p:sp>
        <p:nvSpPr>
          <p:cNvPr id="4" name="Slide Number Placeholder 3"/>
          <p:cNvSpPr>
            <a:spLocks noGrp="1"/>
          </p:cNvSpPr>
          <p:nvPr>
            <p:ph type="sldNum" sz="quarter" idx="5"/>
          </p:nvPr>
        </p:nvSpPr>
        <p:spPr/>
        <p:txBody>
          <a:bodyPr/>
          <a:lstStyle/>
          <a:p>
            <a:fld id="{40C0F47E-B269-4056-AE5A-0D0CA90C92FC}" type="slidenum">
              <a:rPr lang="en-US" smtClean="0"/>
              <a:t>28</a:t>
            </a:fld>
            <a:endParaRPr lang="en-US"/>
          </a:p>
        </p:txBody>
      </p:sp>
    </p:spTree>
    <p:extLst>
      <p:ext uri="{BB962C8B-B14F-4D97-AF65-F5344CB8AC3E}">
        <p14:creationId xmlns:p14="http://schemas.microsoft.com/office/powerpoint/2010/main" val="32360038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例如这里有一个翻译任务，将英文翻译为中文。在普通的</a:t>
            </a:r>
            <a:r>
              <a:rPr lang="en-US" altLang="zh-CN" dirty="0"/>
              <a:t>Seq-Seq</a:t>
            </a:r>
            <a:r>
              <a:rPr lang="zh-CN" altLang="en-US" dirty="0"/>
              <a:t>模型中，我们会让英文原文通过编码器然后记忆整个句子并传递给解码器，而解码器将生成中文翻译。</a:t>
            </a:r>
            <a:endParaRPr lang="en-US" altLang="zh-CN" dirty="0"/>
          </a:p>
          <a:p>
            <a:r>
              <a:rPr lang="zh-CN" altLang="en-US" dirty="0"/>
              <a:t>但人工翻译并不会这么做，通常我们会看一句话，将其翻译为中文，然后看下一句话，一步步地将整个句子翻译为中文</a:t>
            </a:r>
            <a:r>
              <a:rPr lang="en-US" altLang="zh-CN" dirty="0"/>
              <a:t>——</a:t>
            </a:r>
            <a:r>
              <a:rPr lang="zh-CN" altLang="en-US" dirty="0"/>
              <a:t>因为记忆整个长句子是非常困难。</a:t>
            </a:r>
            <a:endParaRPr lang="en-US" altLang="zh-CN" dirty="0"/>
          </a:p>
          <a:p>
            <a:r>
              <a:rPr lang="zh-CN" altLang="en-US" dirty="0"/>
              <a:t>而注意力机制就是允许模型只关注长句子一部分的方法。</a:t>
            </a:r>
            <a:endParaRPr lang="en-US" dirty="0"/>
          </a:p>
        </p:txBody>
      </p:sp>
      <p:sp>
        <p:nvSpPr>
          <p:cNvPr id="4" name="Slide Number Placeholder 3"/>
          <p:cNvSpPr>
            <a:spLocks noGrp="1"/>
          </p:cNvSpPr>
          <p:nvPr>
            <p:ph type="sldNum" sz="quarter" idx="5"/>
          </p:nvPr>
        </p:nvSpPr>
        <p:spPr/>
        <p:txBody>
          <a:bodyPr/>
          <a:lstStyle/>
          <a:p>
            <a:fld id="{40C0F47E-B269-4056-AE5A-0D0CA90C92FC}" type="slidenum">
              <a:rPr lang="en-US" smtClean="0"/>
              <a:t>29</a:t>
            </a:fld>
            <a:endParaRPr lang="en-US"/>
          </a:p>
        </p:txBody>
      </p:sp>
    </p:spTree>
    <p:extLst>
      <p:ext uri="{BB962C8B-B14F-4D97-AF65-F5344CB8AC3E}">
        <p14:creationId xmlns:p14="http://schemas.microsoft.com/office/powerpoint/2010/main" val="1050880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在这个翻译的例子中，当模型的</a:t>
            </a:r>
            <a:r>
              <a:rPr lang="en-US" altLang="zh-CN" dirty="0"/>
              <a:t>Encoder</a:t>
            </a:r>
            <a:r>
              <a:rPr lang="zh-CN" altLang="en-US" dirty="0"/>
              <a:t>部分分析了原文并传递给解码器生成结果时，我们需要输出的第一个词是“主流”，这时候我们应该看原文的哪里呢？很显然，有两个地方，一个是</a:t>
            </a:r>
            <a:r>
              <a:rPr lang="en-US" altLang="zh-CN" dirty="0"/>
              <a:t>dominant</a:t>
            </a:r>
            <a:r>
              <a:rPr lang="zh-CN" altLang="en-US" dirty="0"/>
              <a:t>，它有</a:t>
            </a:r>
            <a:r>
              <a:rPr lang="zh-CN" altLang="en-US" sz="1200" b="0" i="0" kern="1200" dirty="0">
                <a:solidFill>
                  <a:schemeClr val="tx1"/>
                </a:solidFill>
                <a:effectLst/>
                <a:latin typeface="+mn-lt"/>
                <a:ea typeface="+mn-ea"/>
                <a:cs typeface="+mn-cs"/>
              </a:rPr>
              <a:t>首要的</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占支配地位的意思，这个单词对输出的第一个词起主要作用，但我们知道英文翻译成中文都是一词多义的，例如当</a:t>
            </a:r>
            <a:r>
              <a:rPr lang="en-US" altLang="zh-CN" dirty="0"/>
              <a:t>dominant</a:t>
            </a:r>
            <a:r>
              <a:rPr lang="zh-CN" altLang="en-US" dirty="0"/>
              <a:t>修饰的是基因的时候，它的意思就是显性基因，作名词时还有音乐全阶第五音的意思，因此在原句中，它修饰的名词</a:t>
            </a:r>
            <a:r>
              <a:rPr lang="en-US" altLang="zh-CN" dirty="0"/>
              <a:t>models</a:t>
            </a:r>
            <a:r>
              <a:rPr lang="zh-CN" altLang="en-US" dirty="0"/>
              <a:t>也起到了一定的作用。而更远的、下一句话中的</a:t>
            </a:r>
            <a:r>
              <a:rPr lang="en-US" altLang="zh-CN" dirty="0"/>
              <a:t>connect</a:t>
            </a:r>
            <a:r>
              <a:rPr lang="zh-CN" altLang="en-US" dirty="0"/>
              <a:t>则对开头的翻译没有什么贡献。</a:t>
            </a:r>
            <a:endParaRPr lang="en-US" altLang="zh-CN" dirty="0"/>
          </a:p>
          <a:p>
            <a:r>
              <a:rPr lang="en-US" dirty="0"/>
              <a:t>&lt;click&gt;</a:t>
            </a:r>
          </a:p>
          <a:p>
            <a:r>
              <a:rPr lang="zh-CN" altLang="en-US" dirty="0"/>
              <a:t>这里的</a:t>
            </a:r>
            <a:r>
              <a:rPr lang="en-US" altLang="zh-CN" dirty="0"/>
              <a:t>0.8</a:t>
            </a:r>
            <a:r>
              <a:rPr lang="zh-CN" altLang="en-US" dirty="0"/>
              <a:t>、</a:t>
            </a:r>
            <a:r>
              <a:rPr lang="en-US" altLang="zh-CN" dirty="0"/>
              <a:t>0.15</a:t>
            </a:r>
            <a:r>
              <a:rPr lang="zh-CN" altLang="en-US" dirty="0"/>
              <a:t>、</a:t>
            </a:r>
            <a:r>
              <a:rPr lang="en-US" altLang="zh-CN" dirty="0"/>
              <a:t>0.05</a:t>
            </a:r>
            <a:r>
              <a:rPr lang="zh-CN" altLang="en-US" dirty="0"/>
              <a:t>就是所谓的</a:t>
            </a:r>
            <a:r>
              <a:rPr lang="en-US" altLang="zh-CN" dirty="0"/>
              <a:t>Attention</a:t>
            </a:r>
            <a:r>
              <a:rPr lang="zh-CN" altLang="en-US" dirty="0"/>
              <a:t>（注意力）通常用</a:t>
            </a:r>
            <a:r>
              <a:rPr lang="en-US" altLang="zh-CN" dirty="0"/>
              <a:t>alpha(</a:t>
            </a:r>
            <a:r>
              <a:rPr lang="en-US" altLang="zh-CN" dirty="0" err="1"/>
              <a:t>i,j</a:t>
            </a:r>
            <a:r>
              <a:rPr lang="en-US" altLang="zh-CN" dirty="0"/>
              <a:t>)</a:t>
            </a:r>
            <a:r>
              <a:rPr lang="zh-CN" altLang="en-US" dirty="0"/>
              <a:t>来表示。</a:t>
            </a:r>
            <a:endParaRPr lang="en-US" altLang="zh-CN" dirty="0"/>
          </a:p>
          <a:p>
            <a:r>
              <a:rPr lang="zh-CN" altLang="en-US" dirty="0"/>
              <a:t>当我们需要生成第二个词的时候，</a:t>
            </a:r>
            <a:r>
              <a:rPr lang="en-US" altLang="zh-CN" dirty="0"/>
              <a:t>sequence</a:t>
            </a:r>
            <a:r>
              <a:rPr lang="zh-CN" altLang="en-US" dirty="0"/>
              <a:t>对结果起主要作用，因此</a:t>
            </a:r>
            <a:r>
              <a:rPr lang="en-US" altLang="zh-CN" dirty="0"/>
              <a:t>alpha(2,3)</a:t>
            </a:r>
            <a:r>
              <a:rPr lang="zh-CN" altLang="en-US" dirty="0"/>
              <a:t>比较大</a:t>
            </a:r>
            <a:endParaRPr lang="en-US" altLang="zh-CN" dirty="0"/>
          </a:p>
        </p:txBody>
      </p:sp>
      <p:sp>
        <p:nvSpPr>
          <p:cNvPr id="4" name="Slide Number Placeholder 3"/>
          <p:cNvSpPr>
            <a:spLocks noGrp="1"/>
          </p:cNvSpPr>
          <p:nvPr>
            <p:ph type="sldNum" sz="quarter" idx="5"/>
          </p:nvPr>
        </p:nvSpPr>
        <p:spPr/>
        <p:txBody>
          <a:bodyPr/>
          <a:lstStyle/>
          <a:p>
            <a:fld id="{40C0F47E-B269-4056-AE5A-0D0CA90C92FC}" type="slidenum">
              <a:rPr lang="en-US" smtClean="0"/>
              <a:t>30</a:t>
            </a:fld>
            <a:endParaRPr lang="en-US"/>
          </a:p>
        </p:txBody>
      </p:sp>
    </p:spTree>
    <p:extLst>
      <p:ext uri="{BB962C8B-B14F-4D97-AF65-F5344CB8AC3E}">
        <p14:creationId xmlns:p14="http://schemas.microsoft.com/office/powerpoint/2010/main" val="40731842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a:t>
            </a:r>
            <a:r>
              <a:rPr lang="en-US" altLang="zh-CN" dirty="0"/>
              <a:t>Seq2Seq</a:t>
            </a:r>
            <a:r>
              <a:rPr lang="zh-CN" altLang="en-US" dirty="0"/>
              <a:t>模型中，编码器负责解析原文并将其传递给解码器，这就要求它传递给解码器的张量含有原句的尽可能完整的信息。为此，我们进行从原文到原文的</a:t>
            </a:r>
            <a:r>
              <a:rPr lang="en-US" altLang="zh-CN" dirty="0"/>
              <a:t>Attention</a:t>
            </a:r>
            <a:r>
              <a:rPr lang="zh-CN" altLang="en-US" dirty="0"/>
              <a:t>，确保编码器能够完成这个转换。</a:t>
            </a:r>
            <a:endParaRPr lang="en-US" altLang="zh-CN" dirty="0"/>
          </a:p>
          <a:p>
            <a:r>
              <a:rPr lang="zh-CN" altLang="en-US" dirty="0"/>
              <a:t>这句话的意思是“那个动物没办法穿过街道因为它太累了”，我们知道这句话中</a:t>
            </a:r>
            <a:r>
              <a:rPr lang="en-US" altLang="zh-CN" dirty="0"/>
              <a:t>It</a:t>
            </a:r>
            <a:r>
              <a:rPr lang="zh-CN" altLang="en-US" dirty="0"/>
              <a:t>作为形式主语代指的是</a:t>
            </a:r>
            <a:r>
              <a:rPr lang="en-US" altLang="zh-CN" dirty="0"/>
              <a:t>The animal</a:t>
            </a:r>
            <a:r>
              <a:rPr lang="zh-CN" altLang="en-US" dirty="0"/>
              <a:t>，所以</a:t>
            </a:r>
            <a:r>
              <a:rPr lang="en-US" altLang="zh-CN" dirty="0"/>
              <a:t>The animal</a:t>
            </a:r>
            <a:r>
              <a:rPr lang="zh-CN" altLang="en-US" dirty="0"/>
              <a:t>和</a:t>
            </a:r>
            <a:r>
              <a:rPr lang="en-US" altLang="zh-CN" dirty="0"/>
              <a:t>it</a:t>
            </a:r>
            <a:r>
              <a:rPr lang="zh-CN" altLang="en-US" dirty="0"/>
              <a:t>的关联很强，表现在</a:t>
            </a:r>
            <a:r>
              <a:rPr lang="en-US" altLang="zh-CN" dirty="0"/>
              <a:t>self-attention</a:t>
            </a:r>
            <a:r>
              <a:rPr lang="zh-CN" altLang="en-US" dirty="0"/>
              <a:t>上就是它们之间的数值比较大。</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而第二局是“那个动物没办法穿过街道因为它太宽了”，这句话中</a:t>
            </a:r>
            <a:r>
              <a:rPr lang="en-US" altLang="zh-CN" dirty="0"/>
              <a:t>It</a:t>
            </a:r>
            <a:r>
              <a:rPr lang="zh-CN" altLang="en-US" dirty="0"/>
              <a:t>作为形式主语代指的是</a:t>
            </a:r>
            <a:r>
              <a:rPr lang="en-US" altLang="zh-CN" dirty="0"/>
              <a:t>street</a:t>
            </a:r>
            <a:r>
              <a:rPr lang="zh-CN" altLang="en-US" dirty="0"/>
              <a:t>，神奇的是你用训练好的模型输出</a:t>
            </a:r>
            <a:r>
              <a:rPr lang="en-US" altLang="zh-CN" dirty="0"/>
              <a:t>attention</a:t>
            </a:r>
            <a:r>
              <a:rPr lang="zh-CN" altLang="en-US" dirty="0"/>
              <a:t>时你会发现</a:t>
            </a:r>
            <a:r>
              <a:rPr lang="en-US" altLang="zh-CN" dirty="0"/>
              <a:t>it</a:t>
            </a:r>
            <a:r>
              <a:rPr lang="zh-CN" altLang="en-US" dirty="0"/>
              <a:t>和</a:t>
            </a:r>
            <a:r>
              <a:rPr lang="en-US" altLang="zh-CN" dirty="0"/>
              <a:t>street</a:t>
            </a:r>
            <a:r>
              <a:rPr lang="zh-CN" altLang="en-US" dirty="0"/>
              <a:t>的关系变强。</a:t>
            </a:r>
            <a:endParaRPr lang="en-US" altLang="zh-CN" dirty="0"/>
          </a:p>
          <a:p>
            <a:endParaRPr lang="en-US" dirty="0"/>
          </a:p>
        </p:txBody>
      </p:sp>
      <p:sp>
        <p:nvSpPr>
          <p:cNvPr id="4" name="Slide Number Placeholder 3"/>
          <p:cNvSpPr>
            <a:spLocks noGrp="1"/>
          </p:cNvSpPr>
          <p:nvPr>
            <p:ph type="sldNum" sz="quarter" idx="5"/>
          </p:nvPr>
        </p:nvSpPr>
        <p:spPr/>
        <p:txBody>
          <a:bodyPr/>
          <a:lstStyle/>
          <a:p>
            <a:fld id="{40C0F47E-B269-4056-AE5A-0D0CA90C92FC}" type="slidenum">
              <a:rPr lang="en-US" smtClean="0"/>
              <a:t>31</a:t>
            </a:fld>
            <a:endParaRPr lang="en-US"/>
          </a:p>
        </p:txBody>
      </p:sp>
    </p:spTree>
    <p:extLst>
      <p:ext uri="{BB962C8B-B14F-4D97-AF65-F5344CB8AC3E}">
        <p14:creationId xmlns:p14="http://schemas.microsoft.com/office/powerpoint/2010/main" val="23917711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所谓的</a:t>
            </a:r>
            <a:r>
              <a:rPr lang="en-US" altLang="zh-CN" dirty="0"/>
              <a:t>Attention</a:t>
            </a:r>
            <a:r>
              <a:rPr lang="zh-CN" altLang="en-US" dirty="0"/>
              <a:t>，就是指考虑某个</a:t>
            </a:r>
            <a:r>
              <a:rPr lang="en-US" altLang="zh-CN" dirty="0"/>
              <a:t>Xi</a:t>
            </a:r>
            <a:r>
              <a:rPr lang="zh-CN" altLang="en-US" dirty="0"/>
              <a:t>对这个</a:t>
            </a:r>
            <a:r>
              <a:rPr lang="en-US" altLang="zh-CN" dirty="0"/>
              <a:t>x</a:t>
            </a:r>
            <a:r>
              <a:rPr lang="zh-CN" altLang="en-US" dirty="0"/>
              <a:t>结果的重要程度，如果是</a:t>
            </a:r>
            <a:r>
              <a:rPr lang="en-US" altLang="zh-CN" dirty="0"/>
              <a:t>0</a:t>
            </a:r>
            <a:r>
              <a:rPr lang="zh-CN" altLang="en-US" dirty="0"/>
              <a:t>，代表不考虑；只要</a:t>
            </a:r>
            <a:r>
              <a:rPr lang="en-US" altLang="zh-CN" dirty="0"/>
              <a:t>Attention&gt;0</a:t>
            </a:r>
            <a:r>
              <a:rPr lang="zh-CN" altLang="en-US" dirty="0"/>
              <a:t>，不管在序列中离它再远的元素都能被看到。</a:t>
            </a:r>
            <a:endParaRPr lang="en-US" dirty="0"/>
          </a:p>
        </p:txBody>
      </p:sp>
      <p:sp>
        <p:nvSpPr>
          <p:cNvPr id="4" name="Slide Number Placeholder 3"/>
          <p:cNvSpPr>
            <a:spLocks noGrp="1"/>
          </p:cNvSpPr>
          <p:nvPr>
            <p:ph type="sldNum" sz="quarter" idx="5"/>
          </p:nvPr>
        </p:nvSpPr>
        <p:spPr/>
        <p:txBody>
          <a:bodyPr/>
          <a:lstStyle/>
          <a:p>
            <a:fld id="{40C0F47E-B269-4056-AE5A-0D0CA90C92FC}" type="slidenum">
              <a:rPr lang="en-US" smtClean="0"/>
              <a:t>32</a:t>
            </a:fld>
            <a:endParaRPr lang="en-US"/>
          </a:p>
        </p:txBody>
      </p:sp>
    </p:spTree>
    <p:extLst>
      <p:ext uri="{BB962C8B-B14F-4D97-AF65-F5344CB8AC3E}">
        <p14:creationId xmlns:p14="http://schemas.microsoft.com/office/powerpoint/2010/main" val="31849349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显然，一个</a:t>
            </a:r>
            <a:r>
              <a:rPr lang="en-US" altLang="zh-CN" dirty="0"/>
              <a:t>y</a:t>
            </a:r>
            <a:r>
              <a:rPr lang="zh-CN" altLang="en-US" dirty="0"/>
              <a:t>的产生并不需要等待其他</a:t>
            </a:r>
            <a:r>
              <a:rPr lang="en-US" altLang="zh-CN" dirty="0"/>
              <a:t>y</a:t>
            </a:r>
            <a:r>
              <a:rPr lang="zh-CN" altLang="en-US" dirty="0"/>
              <a:t>算出来，所有</a:t>
            </a:r>
            <a:r>
              <a:rPr lang="en-US" altLang="zh-CN" dirty="0"/>
              <a:t>y</a:t>
            </a:r>
            <a:r>
              <a:rPr lang="zh-CN" altLang="en-US" dirty="0"/>
              <a:t>的计算可以同时进行。</a:t>
            </a:r>
            <a:endParaRPr lang="en-US" altLang="zh-CN" dirty="0"/>
          </a:p>
        </p:txBody>
      </p:sp>
      <p:sp>
        <p:nvSpPr>
          <p:cNvPr id="4" name="Slide Number Placeholder 3"/>
          <p:cNvSpPr>
            <a:spLocks noGrp="1"/>
          </p:cNvSpPr>
          <p:nvPr>
            <p:ph type="sldNum" sz="quarter" idx="5"/>
          </p:nvPr>
        </p:nvSpPr>
        <p:spPr/>
        <p:txBody>
          <a:bodyPr/>
          <a:lstStyle/>
          <a:p>
            <a:fld id="{40C0F47E-B269-4056-AE5A-0D0CA90C92FC}" type="slidenum">
              <a:rPr lang="en-US" smtClean="0"/>
              <a:t>33</a:t>
            </a:fld>
            <a:endParaRPr lang="en-US"/>
          </a:p>
        </p:txBody>
      </p:sp>
    </p:spTree>
    <p:extLst>
      <p:ext uri="{BB962C8B-B14F-4D97-AF65-F5344CB8AC3E}">
        <p14:creationId xmlns:p14="http://schemas.microsoft.com/office/powerpoint/2010/main" val="28588297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现在我们拿当初学矩阵乘法用的例子来说明如何并行计算</a:t>
            </a:r>
            <a:endParaRPr lang="en-US" dirty="0"/>
          </a:p>
        </p:txBody>
      </p:sp>
      <p:sp>
        <p:nvSpPr>
          <p:cNvPr id="4" name="Slide Number Placeholder 3"/>
          <p:cNvSpPr>
            <a:spLocks noGrp="1"/>
          </p:cNvSpPr>
          <p:nvPr>
            <p:ph type="sldNum" sz="quarter" idx="5"/>
          </p:nvPr>
        </p:nvSpPr>
        <p:spPr/>
        <p:txBody>
          <a:bodyPr/>
          <a:lstStyle/>
          <a:p>
            <a:fld id="{40C0F47E-B269-4056-AE5A-0D0CA90C92FC}" type="slidenum">
              <a:rPr lang="en-US" smtClean="0"/>
              <a:t>34</a:t>
            </a:fld>
            <a:endParaRPr lang="en-US"/>
          </a:p>
        </p:txBody>
      </p:sp>
    </p:spTree>
    <p:extLst>
      <p:ext uri="{BB962C8B-B14F-4D97-AF65-F5344CB8AC3E}">
        <p14:creationId xmlns:p14="http://schemas.microsoft.com/office/powerpoint/2010/main" val="7196494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C0F47E-B269-4056-AE5A-0D0CA90C92FC}" type="slidenum">
              <a:rPr lang="en-US" smtClean="0"/>
              <a:t>35</a:t>
            </a:fld>
            <a:endParaRPr lang="en-US"/>
          </a:p>
        </p:txBody>
      </p:sp>
    </p:spTree>
    <p:extLst>
      <p:ext uri="{BB962C8B-B14F-4D97-AF65-F5344CB8AC3E}">
        <p14:creationId xmlns:p14="http://schemas.microsoft.com/office/powerpoint/2010/main" val="27246748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横着的是值，竖着的是评价标准</a:t>
            </a:r>
            <a:endParaRPr lang="en-US" dirty="0"/>
          </a:p>
        </p:txBody>
      </p:sp>
      <p:sp>
        <p:nvSpPr>
          <p:cNvPr id="4" name="Slide Number Placeholder 3"/>
          <p:cNvSpPr>
            <a:spLocks noGrp="1"/>
          </p:cNvSpPr>
          <p:nvPr>
            <p:ph type="sldNum" sz="quarter" idx="5"/>
          </p:nvPr>
        </p:nvSpPr>
        <p:spPr/>
        <p:txBody>
          <a:bodyPr/>
          <a:lstStyle/>
          <a:p>
            <a:fld id="{40C0F47E-B269-4056-AE5A-0D0CA90C92FC}" type="slidenum">
              <a:rPr lang="en-US" smtClean="0"/>
              <a:t>36</a:t>
            </a:fld>
            <a:endParaRPr lang="en-US"/>
          </a:p>
        </p:txBody>
      </p:sp>
    </p:spTree>
    <p:extLst>
      <p:ext uri="{BB962C8B-B14F-4D97-AF65-F5344CB8AC3E}">
        <p14:creationId xmlns:p14="http://schemas.microsoft.com/office/powerpoint/2010/main" val="8827077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C0F47E-B269-4056-AE5A-0D0CA90C92FC}" type="slidenum">
              <a:rPr lang="en-US" smtClean="0"/>
              <a:t>37</a:t>
            </a:fld>
            <a:endParaRPr lang="en-US"/>
          </a:p>
        </p:txBody>
      </p:sp>
    </p:spTree>
    <p:extLst>
      <p:ext uri="{BB962C8B-B14F-4D97-AF65-F5344CB8AC3E}">
        <p14:creationId xmlns:p14="http://schemas.microsoft.com/office/powerpoint/2010/main" val="2762437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Zo,Zi,Zf</a:t>
            </a:r>
            <a:r>
              <a:rPr lang="zh-CN" altLang="en-US" dirty="0"/>
              <a:t>都是标量，这三个门都是模型自动学习的，其实它们各自可以看作一个用来预测门是否打开的神经网络，输入是</a:t>
            </a:r>
            <a:r>
              <a:rPr lang="en-US" altLang="zh-CN" dirty="0"/>
              <a:t>X,Y,C</a:t>
            </a:r>
            <a:r>
              <a:rPr lang="zh-CN" altLang="en-US" dirty="0"/>
              <a:t>，输出是</a:t>
            </a:r>
            <a:r>
              <a:rPr lang="en-US" altLang="zh-CN" dirty="0" err="1"/>
              <a:t>Zi,Zf,Zo</a:t>
            </a:r>
            <a:r>
              <a:rPr lang="zh-CN" altLang="en-US" dirty="0"/>
              <a:t>。</a:t>
            </a:r>
            <a:endParaRPr lang="en-US" dirty="0"/>
          </a:p>
          <a:p>
            <a:endParaRPr lang="en-US" dirty="0"/>
          </a:p>
        </p:txBody>
      </p:sp>
      <p:sp>
        <p:nvSpPr>
          <p:cNvPr id="4" name="Slide Number Placeholder 3"/>
          <p:cNvSpPr>
            <a:spLocks noGrp="1"/>
          </p:cNvSpPr>
          <p:nvPr>
            <p:ph type="sldNum" sz="quarter" idx="5"/>
          </p:nvPr>
        </p:nvSpPr>
        <p:spPr/>
        <p:txBody>
          <a:bodyPr/>
          <a:lstStyle/>
          <a:p>
            <a:fld id="{40C0F47E-B269-4056-AE5A-0D0CA90C92FC}" type="slidenum">
              <a:rPr lang="en-US" smtClean="0"/>
              <a:t>6</a:t>
            </a:fld>
            <a:endParaRPr lang="en-US"/>
          </a:p>
        </p:txBody>
      </p:sp>
    </p:spTree>
    <p:extLst>
      <p:ext uri="{BB962C8B-B14F-4D97-AF65-F5344CB8AC3E}">
        <p14:creationId xmlns:p14="http://schemas.microsoft.com/office/powerpoint/2010/main" val="26705284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Encoding</a:t>
            </a:r>
            <a:r>
              <a:rPr lang="zh-CN" altLang="en-US" dirty="0"/>
              <a:t>部分是三个并行运算的</a:t>
            </a:r>
            <a:r>
              <a:rPr lang="en-US" altLang="zh-CN" dirty="0" err="1"/>
              <a:t>AttentionLayer</a:t>
            </a:r>
            <a:r>
              <a:rPr lang="zh-CN" altLang="en-US" dirty="0"/>
              <a:t>，</a:t>
            </a:r>
            <a:r>
              <a:rPr lang="en-US" altLang="zh-CN" dirty="0"/>
              <a:t>Decoder</a:t>
            </a:r>
            <a:r>
              <a:rPr lang="zh-CN" altLang="en-US" dirty="0"/>
              <a:t>部分对产生的所有结果进行</a:t>
            </a:r>
            <a:r>
              <a:rPr lang="en-US" altLang="zh-CN" dirty="0"/>
              <a:t>Attention</a:t>
            </a:r>
            <a:r>
              <a:rPr lang="zh-CN" altLang="en-US" dirty="0"/>
              <a:t>；</a:t>
            </a:r>
            <a:endParaRPr lang="en-US" altLang="zh-CN" dirty="0"/>
          </a:p>
          <a:p>
            <a:r>
              <a:rPr lang="en-US" altLang="zh-CN" dirty="0"/>
              <a:t>Norm</a:t>
            </a:r>
            <a:r>
              <a:rPr lang="zh-CN" altLang="en-US" dirty="0"/>
              <a:t>是</a:t>
            </a:r>
            <a:r>
              <a:rPr lang="en-US" altLang="zh-CN" dirty="0" err="1"/>
              <a:t>LayerNorm</a:t>
            </a:r>
            <a:r>
              <a:rPr lang="zh-CN" altLang="en-US" dirty="0"/>
              <a:t>，即正则化到均值为</a:t>
            </a:r>
            <a:r>
              <a:rPr lang="en-US" altLang="zh-CN" dirty="0"/>
              <a:t>0</a:t>
            </a:r>
            <a:r>
              <a:rPr lang="zh-CN" altLang="en-US" dirty="0"/>
              <a:t>，标准差为</a:t>
            </a:r>
            <a:r>
              <a:rPr lang="en-US" altLang="zh-CN" dirty="0"/>
              <a:t>1</a:t>
            </a:r>
          </a:p>
          <a:p>
            <a:r>
              <a:rPr lang="en-US" altLang="zh-CN" dirty="0" err="1"/>
              <a:t>MaskedAttention</a:t>
            </a:r>
            <a:r>
              <a:rPr lang="zh-CN" altLang="en-US" dirty="0"/>
              <a:t>是指只对已经产生的输出进行</a:t>
            </a:r>
            <a:r>
              <a:rPr lang="en-US" altLang="zh-CN" dirty="0"/>
              <a:t>Attention</a:t>
            </a:r>
            <a:endParaRPr lang="en-US" dirty="0"/>
          </a:p>
        </p:txBody>
      </p:sp>
      <p:sp>
        <p:nvSpPr>
          <p:cNvPr id="4" name="Slide Number Placeholder 3"/>
          <p:cNvSpPr>
            <a:spLocks noGrp="1"/>
          </p:cNvSpPr>
          <p:nvPr>
            <p:ph type="sldNum" sz="quarter" idx="5"/>
          </p:nvPr>
        </p:nvSpPr>
        <p:spPr/>
        <p:txBody>
          <a:bodyPr/>
          <a:lstStyle/>
          <a:p>
            <a:fld id="{40C0F47E-B269-4056-AE5A-0D0CA90C92FC}" type="slidenum">
              <a:rPr lang="en-US" smtClean="0"/>
              <a:t>38</a:t>
            </a:fld>
            <a:endParaRPr lang="en-US"/>
          </a:p>
        </p:txBody>
      </p:sp>
    </p:spTree>
    <p:extLst>
      <p:ext uri="{BB962C8B-B14F-4D97-AF65-F5344CB8AC3E}">
        <p14:creationId xmlns:p14="http://schemas.microsoft.com/office/powerpoint/2010/main" val="21894085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这里我们再次提醒</a:t>
            </a:r>
            <a:endParaRPr lang="en-US" dirty="0"/>
          </a:p>
        </p:txBody>
      </p:sp>
      <p:sp>
        <p:nvSpPr>
          <p:cNvPr id="4" name="Slide Number Placeholder 3"/>
          <p:cNvSpPr>
            <a:spLocks noGrp="1"/>
          </p:cNvSpPr>
          <p:nvPr>
            <p:ph type="sldNum" sz="quarter" idx="5"/>
          </p:nvPr>
        </p:nvSpPr>
        <p:spPr/>
        <p:txBody>
          <a:bodyPr/>
          <a:lstStyle/>
          <a:p>
            <a:fld id="{40C0F47E-B269-4056-AE5A-0D0CA90C92FC}" type="slidenum">
              <a:rPr lang="en-US" smtClean="0"/>
              <a:t>39</a:t>
            </a:fld>
            <a:endParaRPr lang="en-US"/>
          </a:p>
        </p:txBody>
      </p:sp>
    </p:spTree>
    <p:extLst>
      <p:ext uri="{BB962C8B-B14F-4D97-AF65-F5344CB8AC3E}">
        <p14:creationId xmlns:p14="http://schemas.microsoft.com/office/powerpoint/2010/main" val="31811832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C0F47E-B269-4056-AE5A-0D0CA90C92FC}" type="slidenum">
              <a:rPr lang="en-US" smtClean="0"/>
              <a:t>40</a:t>
            </a:fld>
            <a:endParaRPr lang="en-US"/>
          </a:p>
        </p:txBody>
      </p:sp>
    </p:spTree>
    <p:extLst>
      <p:ext uri="{BB962C8B-B14F-4D97-AF65-F5344CB8AC3E}">
        <p14:creationId xmlns:p14="http://schemas.microsoft.com/office/powerpoint/2010/main" val="37870212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们当然可以构建更复杂的网络，但是那样网络的训练会异常的困难；我们在计算机视觉的课程中中介绍了迁移学习的概念，也就是使用预训练模型，那么自然语言处理能不能采用同样的思路，微调预训练模型完成任务呢？当然可以，这就是我们要讲的</a:t>
            </a:r>
            <a:r>
              <a:rPr lang="en-US" altLang="zh-CN" dirty="0"/>
              <a:t>Bert</a:t>
            </a:r>
            <a:endParaRPr lang="en-US" dirty="0"/>
          </a:p>
        </p:txBody>
      </p:sp>
      <p:sp>
        <p:nvSpPr>
          <p:cNvPr id="4" name="Slide Number Placeholder 3"/>
          <p:cNvSpPr>
            <a:spLocks noGrp="1"/>
          </p:cNvSpPr>
          <p:nvPr>
            <p:ph type="sldNum" sz="quarter" idx="5"/>
          </p:nvPr>
        </p:nvSpPr>
        <p:spPr/>
        <p:txBody>
          <a:bodyPr/>
          <a:lstStyle/>
          <a:p>
            <a:fld id="{40C0F47E-B269-4056-AE5A-0D0CA90C92FC}" type="slidenum">
              <a:rPr lang="en-US" smtClean="0"/>
              <a:t>41</a:t>
            </a:fld>
            <a:endParaRPr lang="en-US"/>
          </a:p>
        </p:txBody>
      </p:sp>
    </p:spTree>
    <p:extLst>
      <p:ext uri="{BB962C8B-B14F-4D97-AF65-F5344CB8AC3E}">
        <p14:creationId xmlns:p14="http://schemas.microsoft.com/office/powerpoint/2010/main" val="19001271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所谓的</a:t>
            </a:r>
            <a:r>
              <a:rPr lang="en-US" altLang="zh-CN" dirty="0"/>
              <a:t>Bert</a:t>
            </a:r>
            <a:r>
              <a:rPr lang="zh-CN" altLang="en-US" dirty="0"/>
              <a:t>，实际上就是</a:t>
            </a:r>
            <a:r>
              <a:rPr lang="en-US" altLang="zh-CN" dirty="0"/>
              <a:t>Transformer</a:t>
            </a:r>
            <a:r>
              <a:rPr lang="zh-CN" altLang="en-US" dirty="0"/>
              <a:t>的</a:t>
            </a:r>
            <a:r>
              <a:rPr lang="en-US" altLang="zh-CN" dirty="0"/>
              <a:t>Encoder</a:t>
            </a:r>
            <a:r>
              <a:rPr lang="zh-CN" altLang="en-US" dirty="0"/>
              <a:t>部分。那么它有什么用呢？我们已经说了，简单地通过</a:t>
            </a:r>
            <a:r>
              <a:rPr lang="en-US" altLang="zh-CN" dirty="0" err="1"/>
              <a:t>WordEmbedding</a:t>
            </a:r>
            <a:r>
              <a:rPr lang="zh-CN" altLang="en-US" dirty="0"/>
              <a:t>不能让计算机理解语言，那么应该怎么做？很自然地，我们使用神经网络来学习应该在什么时候产生什么样的编码。</a:t>
            </a:r>
            <a:endParaRPr lang="en-US" altLang="zh-CN" dirty="0"/>
          </a:p>
        </p:txBody>
      </p:sp>
      <p:sp>
        <p:nvSpPr>
          <p:cNvPr id="4" name="Slide Number Placeholder 3"/>
          <p:cNvSpPr>
            <a:spLocks noGrp="1"/>
          </p:cNvSpPr>
          <p:nvPr>
            <p:ph type="sldNum" sz="quarter" idx="5"/>
          </p:nvPr>
        </p:nvSpPr>
        <p:spPr/>
        <p:txBody>
          <a:bodyPr/>
          <a:lstStyle/>
          <a:p>
            <a:fld id="{40C0F47E-B269-4056-AE5A-0D0CA90C92FC}" type="slidenum">
              <a:rPr lang="en-US" smtClean="0"/>
              <a:t>42</a:t>
            </a:fld>
            <a:endParaRPr lang="en-US"/>
          </a:p>
        </p:txBody>
      </p:sp>
    </p:spTree>
    <p:extLst>
      <p:ext uri="{BB962C8B-B14F-4D97-AF65-F5344CB8AC3E}">
        <p14:creationId xmlns:p14="http://schemas.microsoft.com/office/powerpoint/2010/main" val="7968811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训练</a:t>
            </a:r>
            <a:r>
              <a:rPr lang="en-US" altLang="zh-CN" dirty="0"/>
              <a:t>Transformer</a:t>
            </a:r>
            <a:r>
              <a:rPr lang="zh-CN" altLang="en-US" dirty="0"/>
              <a:t>是监督学习，你需要有一个任务，例如情感分类，收集相应的数据集才能训练。 而</a:t>
            </a:r>
            <a:r>
              <a:rPr lang="en-US" altLang="zh-CN" dirty="0"/>
              <a:t>Bert</a:t>
            </a:r>
            <a:r>
              <a:rPr lang="zh-CN" altLang="en-US" dirty="0"/>
              <a:t>不需要，你只需要搜集大量的句子，就可以训练了。当然，尽管是非监督学习，不需要标注，但我们是要用梯度下降算法最小化损失函数进行训练的，而模型要得到预测值与真实值之间的差距</a:t>
            </a:r>
            <a:r>
              <a:rPr lang="en-US" altLang="zh-CN" dirty="0"/>
              <a:t>Loss</a:t>
            </a:r>
            <a:r>
              <a:rPr lang="zh-CN" altLang="en-US" dirty="0"/>
              <a:t>，必须有一个目标，定义预测什么，答案是什么。</a:t>
            </a:r>
            <a:endParaRPr lang="en-US" altLang="zh-CN" dirty="0"/>
          </a:p>
          <a:p>
            <a:r>
              <a:rPr lang="zh-CN" altLang="en-US" dirty="0"/>
              <a:t>具体有两种方法：</a:t>
            </a:r>
            <a:endParaRPr lang="en-US" altLang="zh-CN" dirty="0"/>
          </a:p>
          <a:p>
            <a:r>
              <a:rPr lang="zh-CN" altLang="en-US" dirty="0"/>
              <a:t>第一种是</a:t>
            </a:r>
            <a:r>
              <a:rPr lang="en-US" altLang="zh-CN" dirty="0" err="1"/>
              <a:t>MaskLM</a:t>
            </a:r>
            <a:endParaRPr lang="en-US" altLang="zh-CN" dirty="0"/>
          </a:p>
          <a:p>
            <a:r>
              <a:rPr lang="zh-CN" altLang="en-US" dirty="0"/>
              <a:t>将搜集的句子遮盖</a:t>
            </a:r>
            <a:r>
              <a:rPr lang="en-US" altLang="zh-CN" dirty="0"/>
              <a:t>15%</a:t>
            </a:r>
            <a:r>
              <a:rPr lang="zh-CN" altLang="en-US" dirty="0"/>
              <a:t>，让</a:t>
            </a:r>
            <a:r>
              <a:rPr lang="en-US" altLang="zh-CN" dirty="0"/>
              <a:t>Bert</a:t>
            </a:r>
            <a:r>
              <a:rPr lang="zh-CN" altLang="en-US" dirty="0"/>
              <a:t>来猜测被遮盖的词，让它猜测的那个词经过一个全连接层映射到维度等于词汇数量的长度，进行分类任务。</a:t>
            </a:r>
            <a:endParaRPr lang="en-US" altLang="zh-CN" dirty="0"/>
          </a:p>
          <a:p>
            <a:r>
              <a:rPr lang="zh-CN" altLang="en-US" dirty="0"/>
              <a:t>这里的线性层没有什么能力，因此要结果预测的准确，只能是</a:t>
            </a:r>
            <a:r>
              <a:rPr lang="en-US" altLang="zh-CN" dirty="0"/>
              <a:t>Bert</a:t>
            </a:r>
            <a:r>
              <a:rPr lang="zh-CN" altLang="en-US" dirty="0"/>
              <a:t>输出的向量能够很好地表示代表被遮盖词汇。</a:t>
            </a:r>
            <a:endParaRPr lang="en-US" altLang="zh-CN" dirty="0"/>
          </a:p>
        </p:txBody>
      </p:sp>
      <p:sp>
        <p:nvSpPr>
          <p:cNvPr id="4" name="Slide Number Placeholder 3"/>
          <p:cNvSpPr>
            <a:spLocks noGrp="1"/>
          </p:cNvSpPr>
          <p:nvPr>
            <p:ph type="sldNum" sz="quarter" idx="5"/>
          </p:nvPr>
        </p:nvSpPr>
        <p:spPr/>
        <p:txBody>
          <a:bodyPr/>
          <a:lstStyle/>
          <a:p>
            <a:fld id="{40C0F47E-B269-4056-AE5A-0D0CA90C92FC}" type="slidenum">
              <a:rPr lang="en-US" smtClean="0"/>
              <a:t>43</a:t>
            </a:fld>
            <a:endParaRPr lang="en-US"/>
          </a:p>
        </p:txBody>
      </p:sp>
    </p:spTree>
    <p:extLst>
      <p:ext uri="{BB962C8B-B14F-4D97-AF65-F5344CB8AC3E}">
        <p14:creationId xmlns:p14="http://schemas.microsoft.com/office/powerpoint/2010/main" val="11050505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第二种方法是让</a:t>
            </a:r>
            <a:r>
              <a:rPr lang="en-US" altLang="zh-CN" dirty="0"/>
              <a:t>Bert</a:t>
            </a:r>
            <a:r>
              <a:rPr lang="zh-CN" altLang="en-US" dirty="0"/>
              <a:t>预测两句话是不是接在一起的。我们将搜集的句子分成前后两部分，中间加上自定义的特殊符号分割符，句子开头加上自定义的特殊符号分类符，让分类符的输出通过一个二元分类器判断输入的两句话是不是接在一起的。</a:t>
            </a:r>
            <a:endParaRPr lang="en-US" altLang="zh-CN" dirty="0"/>
          </a:p>
          <a:p>
            <a:r>
              <a:rPr lang="en-US" altLang="zh-CN" dirty="0"/>
              <a:t>1.</a:t>
            </a:r>
            <a:r>
              <a:rPr lang="zh-CN" altLang="en-US" dirty="0"/>
              <a:t>有的同学可能会问为什么分类符是在开头不是在结果，因为原文如此，</a:t>
            </a:r>
            <a:r>
              <a:rPr lang="en-US" altLang="zh-CN" dirty="0"/>
              <a:t>Bert</a:t>
            </a:r>
            <a:r>
              <a:rPr lang="zh-CN" altLang="en-US" dirty="0"/>
              <a:t>是基于</a:t>
            </a:r>
            <a:r>
              <a:rPr lang="en-US" altLang="zh-CN" dirty="0"/>
              <a:t>Self-</a:t>
            </a:r>
            <a:r>
              <a:rPr lang="en-US" altLang="zh-CN" dirty="0" err="1"/>
              <a:t>Attetion</a:t>
            </a:r>
            <a:r>
              <a:rPr lang="zh-CN" altLang="en-US" dirty="0"/>
              <a:t>的，不论放在句子的哪个位置都可以看到整个句子的信息。</a:t>
            </a:r>
            <a:endParaRPr lang="en-US" altLang="zh-CN" dirty="0"/>
          </a:p>
          <a:p>
            <a:r>
              <a:rPr lang="en-US" altLang="zh-CN" dirty="0"/>
              <a:t>2.</a:t>
            </a:r>
            <a:r>
              <a:rPr lang="zh-CN" altLang="en-US" dirty="0"/>
              <a:t>或者有的同学会好奇这两种方法哪个好，事实是原文两个方法都同时使用，当两个方法同时使用的时候，</a:t>
            </a:r>
            <a:r>
              <a:rPr lang="en-US" altLang="zh-CN" dirty="0"/>
              <a:t>Bert</a:t>
            </a:r>
            <a:r>
              <a:rPr lang="zh-CN" altLang="en-US" dirty="0"/>
              <a:t>的效果。</a:t>
            </a:r>
            <a:endParaRPr lang="en-US" dirty="0"/>
          </a:p>
        </p:txBody>
      </p:sp>
      <p:sp>
        <p:nvSpPr>
          <p:cNvPr id="4" name="Slide Number Placeholder 3"/>
          <p:cNvSpPr>
            <a:spLocks noGrp="1"/>
          </p:cNvSpPr>
          <p:nvPr>
            <p:ph type="sldNum" sz="quarter" idx="5"/>
          </p:nvPr>
        </p:nvSpPr>
        <p:spPr/>
        <p:txBody>
          <a:bodyPr/>
          <a:lstStyle/>
          <a:p>
            <a:fld id="{40C0F47E-B269-4056-AE5A-0D0CA90C92FC}" type="slidenum">
              <a:rPr lang="en-US" smtClean="0"/>
              <a:t>44</a:t>
            </a:fld>
            <a:endParaRPr lang="en-US"/>
          </a:p>
        </p:txBody>
      </p:sp>
    </p:spTree>
    <p:extLst>
      <p:ext uri="{BB962C8B-B14F-4D97-AF65-F5344CB8AC3E}">
        <p14:creationId xmlns:p14="http://schemas.microsoft.com/office/powerpoint/2010/main" val="31419673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使用</a:t>
            </a:r>
            <a:r>
              <a:rPr lang="en-US" altLang="zh-CN" dirty="0"/>
              <a:t>Bert</a:t>
            </a:r>
            <a:r>
              <a:rPr lang="zh-CN" altLang="en-US" dirty="0"/>
              <a:t>做分类任务非常简单，下载</a:t>
            </a:r>
            <a:r>
              <a:rPr lang="en-US" altLang="zh-CN" dirty="0"/>
              <a:t>Bert</a:t>
            </a:r>
            <a:r>
              <a:rPr lang="zh-CN" altLang="en-US" dirty="0"/>
              <a:t>的预训练参数，然后在句子的开头放一个分类符，将其通过一个线性模型得到输出。在训练的过程中，</a:t>
            </a:r>
            <a:r>
              <a:rPr lang="en-US" altLang="zh-CN" dirty="0"/>
              <a:t>Bert</a:t>
            </a:r>
            <a:r>
              <a:rPr lang="zh-CN" altLang="en-US" dirty="0"/>
              <a:t>是微调，只是线性分类器需要从头学起。</a:t>
            </a:r>
            <a:endParaRPr lang="en-US" dirty="0"/>
          </a:p>
        </p:txBody>
      </p:sp>
      <p:sp>
        <p:nvSpPr>
          <p:cNvPr id="4" name="Slide Number Placeholder 3"/>
          <p:cNvSpPr>
            <a:spLocks noGrp="1"/>
          </p:cNvSpPr>
          <p:nvPr>
            <p:ph type="sldNum" sz="quarter" idx="5"/>
          </p:nvPr>
        </p:nvSpPr>
        <p:spPr/>
        <p:txBody>
          <a:bodyPr/>
          <a:lstStyle/>
          <a:p>
            <a:fld id="{40C0F47E-B269-4056-AE5A-0D0CA90C92FC}" type="slidenum">
              <a:rPr lang="en-US" smtClean="0"/>
              <a:t>46</a:t>
            </a:fld>
            <a:endParaRPr lang="en-US"/>
          </a:p>
        </p:txBody>
      </p:sp>
    </p:spTree>
    <p:extLst>
      <p:ext uri="{BB962C8B-B14F-4D97-AF65-F5344CB8AC3E}">
        <p14:creationId xmlns:p14="http://schemas.microsoft.com/office/powerpoint/2010/main" val="823515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这里的圆圈是点积，例如</a:t>
            </a:r>
            <a:r>
              <a:rPr lang="en-US" altLang="zh-CN" dirty="0"/>
              <a:t>Zi</a:t>
            </a:r>
            <a:r>
              <a:rPr lang="zh-CN" altLang="en-US" dirty="0"/>
              <a:t>点乘</a:t>
            </a:r>
            <a:r>
              <a:rPr lang="en-US" altLang="zh-CN" dirty="0"/>
              <a:t>Z</a:t>
            </a:r>
            <a:r>
              <a:rPr lang="zh-CN" altLang="en-US" dirty="0"/>
              <a:t>，代表</a:t>
            </a:r>
            <a:r>
              <a:rPr lang="en-US" altLang="zh-CN" dirty="0"/>
              <a:t>Z</a:t>
            </a:r>
            <a:r>
              <a:rPr lang="zh-CN" altLang="en-US" dirty="0"/>
              <a:t>中的每一个元素都乘以</a:t>
            </a:r>
            <a:r>
              <a:rPr lang="en-US" altLang="zh-CN" dirty="0"/>
              <a:t>Zi</a:t>
            </a:r>
            <a:endParaRPr lang="en-US" dirty="0"/>
          </a:p>
        </p:txBody>
      </p:sp>
      <p:sp>
        <p:nvSpPr>
          <p:cNvPr id="4" name="Slide Number Placeholder 3"/>
          <p:cNvSpPr>
            <a:spLocks noGrp="1"/>
          </p:cNvSpPr>
          <p:nvPr>
            <p:ph type="sldNum" sz="quarter" idx="5"/>
          </p:nvPr>
        </p:nvSpPr>
        <p:spPr/>
        <p:txBody>
          <a:bodyPr/>
          <a:lstStyle/>
          <a:p>
            <a:fld id="{40C0F47E-B269-4056-AE5A-0D0CA90C92FC}" type="slidenum">
              <a:rPr lang="en-US" smtClean="0"/>
              <a:t>7</a:t>
            </a:fld>
            <a:endParaRPr lang="en-US"/>
          </a:p>
        </p:txBody>
      </p:sp>
    </p:spTree>
    <p:extLst>
      <p:ext uri="{BB962C8B-B14F-4D97-AF65-F5344CB8AC3E}">
        <p14:creationId xmlns:p14="http://schemas.microsoft.com/office/powerpoint/2010/main" val="796423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C0F47E-B269-4056-AE5A-0D0CA90C92FC}" type="slidenum">
              <a:rPr lang="en-US" smtClean="0"/>
              <a:t>9</a:t>
            </a:fld>
            <a:endParaRPr lang="en-US"/>
          </a:p>
        </p:txBody>
      </p:sp>
    </p:spTree>
    <p:extLst>
      <p:ext uri="{BB962C8B-B14F-4D97-AF65-F5344CB8AC3E}">
        <p14:creationId xmlns:p14="http://schemas.microsoft.com/office/powerpoint/2010/main" val="1505631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你可能会想</a:t>
            </a:r>
            <a:r>
              <a:rPr lang="en-US" altLang="zh-CN" dirty="0"/>
              <a:t>LSTM</a:t>
            </a:r>
            <a:r>
              <a:rPr lang="zh-CN" altLang="en-US" dirty="0"/>
              <a:t>这么复杂我们应该怎么用，但其实你用</a:t>
            </a:r>
            <a:r>
              <a:rPr lang="en-US" altLang="zh-CN" dirty="0" err="1"/>
              <a:t>Pytorch</a:t>
            </a:r>
            <a:r>
              <a:rPr lang="zh-CN" altLang="en-US" dirty="0"/>
              <a:t>的话打上</a:t>
            </a:r>
            <a:r>
              <a:rPr lang="en-US" altLang="zh-CN" dirty="0"/>
              <a:t>LSTM</a:t>
            </a:r>
            <a:r>
              <a:rPr lang="zh-CN" altLang="en-US" dirty="0"/>
              <a:t>四个字母，然后写上输入输出的维度，要几层，就结束了。</a:t>
            </a:r>
            <a:endParaRPr lang="en-US" dirty="0"/>
          </a:p>
        </p:txBody>
      </p:sp>
      <p:sp>
        <p:nvSpPr>
          <p:cNvPr id="4" name="Slide Number Placeholder 3"/>
          <p:cNvSpPr>
            <a:spLocks noGrp="1"/>
          </p:cNvSpPr>
          <p:nvPr>
            <p:ph type="sldNum" sz="quarter" idx="5"/>
          </p:nvPr>
        </p:nvSpPr>
        <p:spPr/>
        <p:txBody>
          <a:bodyPr/>
          <a:lstStyle/>
          <a:p>
            <a:fld id="{40C0F47E-B269-4056-AE5A-0D0CA90C92FC}" type="slidenum">
              <a:rPr lang="en-US" smtClean="0"/>
              <a:t>11</a:t>
            </a:fld>
            <a:endParaRPr lang="en-US"/>
          </a:p>
        </p:txBody>
      </p:sp>
    </p:spTree>
    <p:extLst>
      <p:ext uri="{BB962C8B-B14F-4D97-AF65-F5344CB8AC3E}">
        <p14:creationId xmlns:p14="http://schemas.microsoft.com/office/powerpoint/2010/main" val="1010772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C0F47E-B269-4056-AE5A-0D0CA90C92FC}" type="slidenum">
              <a:rPr lang="en-US" smtClean="0"/>
              <a:t>12</a:t>
            </a:fld>
            <a:endParaRPr lang="en-US"/>
          </a:p>
        </p:txBody>
      </p:sp>
    </p:spTree>
    <p:extLst>
      <p:ext uri="{BB962C8B-B14F-4D97-AF65-F5344CB8AC3E}">
        <p14:creationId xmlns:p14="http://schemas.microsoft.com/office/powerpoint/2010/main" val="1196265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出现这种情况是因为</a:t>
            </a:r>
            <a:r>
              <a:rPr lang="en-US" altLang="zh-CN" dirty="0"/>
              <a:t>RNN</a:t>
            </a:r>
            <a:r>
              <a:rPr lang="zh-CN" altLang="en-US" dirty="0"/>
              <a:t>共享权值，如果是</a:t>
            </a:r>
            <a:r>
              <a:rPr lang="en-US" altLang="zh-CN" dirty="0"/>
              <a:t>1000</a:t>
            </a:r>
            <a:r>
              <a:rPr lang="zh-CN" altLang="en-US" dirty="0"/>
              <a:t>层的</a:t>
            </a:r>
            <a:r>
              <a:rPr lang="en-US" altLang="zh-CN" dirty="0"/>
              <a:t>RNN</a:t>
            </a:r>
            <a:r>
              <a:rPr lang="zh-CN" altLang="en-US" dirty="0"/>
              <a:t>，就是</a:t>
            </a:r>
            <a:r>
              <a:rPr lang="en-US" altLang="zh-CN" dirty="0"/>
              <a:t>w^999</a:t>
            </a:r>
            <a:r>
              <a:rPr lang="zh-CN" altLang="en-US" dirty="0"/>
              <a:t>，</a:t>
            </a:r>
            <a:r>
              <a:rPr lang="en-US" altLang="zh-CN" dirty="0"/>
              <a:t>w</a:t>
            </a:r>
            <a:r>
              <a:rPr lang="zh-CN" altLang="en-US" dirty="0"/>
              <a:t>从</a:t>
            </a:r>
            <a:r>
              <a:rPr lang="en-US" altLang="zh-CN" dirty="0"/>
              <a:t>0.01</a:t>
            </a:r>
            <a:r>
              <a:rPr lang="zh-CN" altLang="en-US" dirty="0"/>
              <a:t>到</a:t>
            </a:r>
            <a:r>
              <a:rPr lang="en-US" altLang="zh-CN" dirty="0"/>
              <a:t>0.09Loss</a:t>
            </a:r>
            <a:r>
              <a:rPr lang="zh-CN" altLang="en-US" dirty="0"/>
              <a:t>都是</a:t>
            </a:r>
            <a:r>
              <a:rPr lang="en-US" altLang="zh-CN" dirty="0"/>
              <a:t>0</a:t>
            </a:r>
            <a:r>
              <a:rPr lang="zh-CN" altLang="en-US" dirty="0"/>
              <a:t>，</a:t>
            </a:r>
            <a:r>
              <a:rPr lang="en-US" altLang="zh-CN" dirty="0"/>
              <a:t>Loss</a:t>
            </a:r>
            <a:r>
              <a:rPr lang="zh-CN" altLang="en-US" dirty="0"/>
              <a:t>从</a:t>
            </a:r>
            <a:r>
              <a:rPr lang="en-US" altLang="zh-CN" dirty="0"/>
              <a:t>1.0</a:t>
            </a:r>
            <a:r>
              <a:rPr lang="zh-CN" altLang="en-US" dirty="0"/>
              <a:t>到</a:t>
            </a:r>
            <a:r>
              <a:rPr lang="en-US" altLang="zh-CN" dirty="0"/>
              <a:t>1.01</a:t>
            </a:r>
            <a:r>
              <a:rPr lang="zh-CN" altLang="en-US" dirty="0"/>
              <a:t>会从</a:t>
            </a:r>
            <a:r>
              <a:rPr lang="en-US" altLang="zh-CN" dirty="0"/>
              <a:t>1</a:t>
            </a:r>
            <a:r>
              <a:rPr lang="zh-CN" altLang="en-US" dirty="0"/>
              <a:t>到</a:t>
            </a:r>
            <a:r>
              <a:rPr lang="en-US" altLang="zh-CN" dirty="0"/>
              <a:t>20000</a:t>
            </a:r>
            <a:r>
              <a:rPr lang="zh-CN" altLang="en-US" dirty="0"/>
              <a:t>，变化非常不平稳</a:t>
            </a:r>
            <a:endParaRPr lang="en-US" altLang="zh-CN" dirty="0"/>
          </a:p>
        </p:txBody>
      </p:sp>
      <p:sp>
        <p:nvSpPr>
          <p:cNvPr id="4" name="Slide Number Placeholder 3"/>
          <p:cNvSpPr>
            <a:spLocks noGrp="1"/>
          </p:cNvSpPr>
          <p:nvPr>
            <p:ph type="sldNum" sz="quarter" idx="5"/>
          </p:nvPr>
        </p:nvSpPr>
        <p:spPr/>
        <p:txBody>
          <a:bodyPr/>
          <a:lstStyle/>
          <a:p>
            <a:fld id="{40C0F47E-B269-4056-AE5A-0D0CA90C92FC}" type="slidenum">
              <a:rPr lang="en-US" smtClean="0"/>
              <a:t>13</a:t>
            </a:fld>
            <a:endParaRPr lang="en-US"/>
          </a:p>
        </p:txBody>
      </p:sp>
    </p:spTree>
    <p:extLst>
      <p:ext uri="{BB962C8B-B14F-4D97-AF65-F5344CB8AC3E}">
        <p14:creationId xmlns:p14="http://schemas.microsoft.com/office/powerpoint/2010/main" val="2529283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我们再次提到，神经网络就是一个巨型函数，输入是一段文字、一段音频、一张图片，输出是另一段文字、音频，例如翻译任务、语言生成任务。为了将文字转换成能运算的数字，我们需要文字编码。</a:t>
            </a:r>
            <a:endParaRPr lang="en-US" dirty="0"/>
          </a:p>
        </p:txBody>
      </p:sp>
      <p:sp>
        <p:nvSpPr>
          <p:cNvPr id="4" name="Slide Number Placeholder 3"/>
          <p:cNvSpPr>
            <a:spLocks noGrp="1"/>
          </p:cNvSpPr>
          <p:nvPr>
            <p:ph type="sldNum" sz="quarter" idx="5"/>
          </p:nvPr>
        </p:nvSpPr>
        <p:spPr/>
        <p:txBody>
          <a:bodyPr/>
          <a:lstStyle/>
          <a:p>
            <a:fld id="{40C0F47E-B269-4056-AE5A-0D0CA90C92FC}" type="slidenum">
              <a:rPr lang="en-US" smtClean="0"/>
              <a:t>14</a:t>
            </a:fld>
            <a:endParaRPr lang="en-US"/>
          </a:p>
        </p:txBody>
      </p:sp>
    </p:spTree>
    <p:extLst>
      <p:ext uri="{BB962C8B-B14F-4D97-AF65-F5344CB8AC3E}">
        <p14:creationId xmlns:p14="http://schemas.microsoft.com/office/powerpoint/2010/main" val="1255396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D5EE1-8512-4537-B019-20AC24555A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32D3D7-E4F6-4F58-A545-0560D28DEE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C13535-74A2-49BD-83FA-CEF45A774E99}"/>
              </a:ext>
            </a:extLst>
          </p:cNvPr>
          <p:cNvSpPr>
            <a:spLocks noGrp="1"/>
          </p:cNvSpPr>
          <p:nvPr>
            <p:ph type="dt" sz="half" idx="10"/>
          </p:nvPr>
        </p:nvSpPr>
        <p:spPr/>
        <p:txBody>
          <a:bodyPr/>
          <a:lstStyle/>
          <a:p>
            <a:fld id="{56867BBF-FFB4-47C8-BA91-7875F4891522}" type="datetimeFigureOut">
              <a:rPr lang="en-US" smtClean="0"/>
              <a:t>7/10/2020</a:t>
            </a:fld>
            <a:endParaRPr lang="en-US"/>
          </a:p>
        </p:txBody>
      </p:sp>
      <p:sp>
        <p:nvSpPr>
          <p:cNvPr id="5" name="Footer Placeholder 4">
            <a:extLst>
              <a:ext uri="{FF2B5EF4-FFF2-40B4-BE49-F238E27FC236}">
                <a16:creationId xmlns:a16="http://schemas.microsoft.com/office/drawing/2014/main" id="{34E83F56-C0EE-402E-8A2F-47DF14257F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E1B70F-84AE-4EEF-9DF3-FF8EE17C0AEC}"/>
              </a:ext>
            </a:extLst>
          </p:cNvPr>
          <p:cNvSpPr>
            <a:spLocks noGrp="1"/>
          </p:cNvSpPr>
          <p:nvPr>
            <p:ph type="sldNum" sz="quarter" idx="12"/>
          </p:nvPr>
        </p:nvSpPr>
        <p:spPr/>
        <p:txBody>
          <a:bodyPr/>
          <a:lstStyle/>
          <a:p>
            <a:fld id="{6EE81B9C-8484-41A5-B7B5-C0B0D5002E04}" type="slidenum">
              <a:rPr lang="en-US" smtClean="0"/>
              <a:t>‹#›</a:t>
            </a:fld>
            <a:endParaRPr lang="en-US"/>
          </a:p>
        </p:txBody>
      </p:sp>
    </p:spTree>
    <p:extLst>
      <p:ext uri="{BB962C8B-B14F-4D97-AF65-F5344CB8AC3E}">
        <p14:creationId xmlns:p14="http://schemas.microsoft.com/office/powerpoint/2010/main" val="4235147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4B1F8-A90E-4AB3-B861-6D8BCFB30B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177DB9-B06F-425B-ADAC-6E53FD313A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7904C9-DB6A-445B-A578-5021C554C0DF}"/>
              </a:ext>
            </a:extLst>
          </p:cNvPr>
          <p:cNvSpPr>
            <a:spLocks noGrp="1"/>
          </p:cNvSpPr>
          <p:nvPr>
            <p:ph type="dt" sz="half" idx="10"/>
          </p:nvPr>
        </p:nvSpPr>
        <p:spPr/>
        <p:txBody>
          <a:bodyPr/>
          <a:lstStyle/>
          <a:p>
            <a:fld id="{56867BBF-FFB4-47C8-BA91-7875F4891522}" type="datetimeFigureOut">
              <a:rPr lang="en-US" smtClean="0"/>
              <a:t>7/10/2020</a:t>
            </a:fld>
            <a:endParaRPr lang="en-US"/>
          </a:p>
        </p:txBody>
      </p:sp>
      <p:sp>
        <p:nvSpPr>
          <p:cNvPr id="5" name="Footer Placeholder 4">
            <a:extLst>
              <a:ext uri="{FF2B5EF4-FFF2-40B4-BE49-F238E27FC236}">
                <a16:creationId xmlns:a16="http://schemas.microsoft.com/office/drawing/2014/main" id="{55E13805-350E-40B6-A78F-AFDD346BF1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18CB6D-CC5B-42FC-9B3F-BCEF46048985}"/>
              </a:ext>
            </a:extLst>
          </p:cNvPr>
          <p:cNvSpPr>
            <a:spLocks noGrp="1"/>
          </p:cNvSpPr>
          <p:nvPr>
            <p:ph type="sldNum" sz="quarter" idx="12"/>
          </p:nvPr>
        </p:nvSpPr>
        <p:spPr/>
        <p:txBody>
          <a:bodyPr/>
          <a:lstStyle/>
          <a:p>
            <a:fld id="{6EE81B9C-8484-41A5-B7B5-C0B0D5002E04}" type="slidenum">
              <a:rPr lang="en-US" smtClean="0"/>
              <a:t>‹#›</a:t>
            </a:fld>
            <a:endParaRPr lang="en-US"/>
          </a:p>
        </p:txBody>
      </p:sp>
    </p:spTree>
    <p:extLst>
      <p:ext uri="{BB962C8B-B14F-4D97-AF65-F5344CB8AC3E}">
        <p14:creationId xmlns:p14="http://schemas.microsoft.com/office/powerpoint/2010/main" val="2463981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B550C9-BA77-4E43-BB80-FEE378B0CA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C7B1BF-7838-4AF9-9741-0A5732F785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3A055D-F972-4DA0-AE9A-B43EB28836B6}"/>
              </a:ext>
            </a:extLst>
          </p:cNvPr>
          <p:cNvSpPr>
            <a:spLocks noGrp="1"/>
          </p:cNvSpPr>
          <p:nvPr>
            <p:ph type="dt" sz="half" idx="10"/>
          </p:nvPr>
        </p:nvSpPr>
        <p:spPr/>
        <p:txBody>
          <a:bodyPr/>
          <a:lstStyle/>
          <a:p>
            <a:fld id="{56867BBF-FFB4-47C8-BA91-7875F4891522}" type="datetimeFigureOut">
              <a:rPr lang="en-US" smtClean="0"/>
              <a:t>7/10/2020</a:t>
            </a:fld>
            <a:endParaRPr lang="en-US"/>
          </a:p>
        </p:txBody>
      </p:sp>
      <p:sp>
        <p:nvSpPr>
          <p:cNvPr id="5" name="Footer Placeholder 4">
            <a:extLst>
              <a:ext uri="{FF2B5EF4-FFF2-40B4-BE49-F238E27FC236}">
                <a16:creationId xmlns:a16="http://schemas.microsoft.com/office/drawing/2014/main" id="{86237520-4D34-43AA-9C17-859E50C49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462E62-4A9A-4F9E-8854-B583CBB9F4D7}"/>
              </a:ext>
            </a:extLst>
          </p:cNvPr>
          <p:cNvSpPr>
            <a:spLocks noGrp="1"/>
          </p:cNvSpPr>
          <p:nvPr>
            <p:ph type="sldNum" sz="quarter" idx="12"/>
          </p:nvPr>
        </p:nvSpPr>
        <p:spPr/>
        <p:txBody>
          <a:bodyPr/>
          <a:lstStyle/>
          <a:p>
            <a:fld id="{6EE81B9C-8484-41A5-B7B5-C0B0D5002E04}" type="slidenum">
              <a:rPr lang="en-US" smtClean="0"/>
              <a:t>‹#›</a:t>
            </a:fld>
            <a:endParaRPr lang="en-US"/>
          </a:p>
        </p:txBody>
      </p:sp>
    </p:spTree>
    <p:extLst>
      <p:ext uri="{BB962C8B-B14F-4D97-AF65-F5344CB8AC3E}">
        <p14:creationId xmlns:p14="http://schemas.microsoft.com/office/powerpoint/2010/main" val="545857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D1B3C-E153-4F8B-B24D-D220D0981C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C826C1-F400-4425-8C6F-69DDA9BB2E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F4502D-9AEA-4281-88C2-232DDB26D0CE}"/>
              </a:ext>
            </a:extLst>
          </p:cNvPr>
          <p:cNvSpPr>
            <a:spLocks noGrp="1"/>
          </p:cNvSpPr>
          <p:nvPr>
            <p:ph type="dt" sz="half" idx="10"/>
          </p:nvPr>
        </p:nvSpPr>
        <p:spPr/>
        <p:txBody>
          <a:bodyPr/>
          <a:lstStyle/>
          <a:p>
            <a:fld id="{56867BBF-FFB4-47C8-BA91-7875F4891522}" type="datetimeFigureOut">
              <a:rPr lang="en-US" smtClean="0"/>
              <a:t>7/10/2020</a:t>
            </a:fld>
            <a:endParaRPr lang="en-US"/>
          </a:p>
        </p:txBody>
      </p:sp>
      <p:sp>
        <p:nvSpPr>
          <p:cNvPr id="5" name="Footer Placeholder 4">
            <a:extLst>
              <a:ext uri="{FF2B5EF4-FFF2-40B4-BE49-F238E27FC236}">
                <a16:creationId xmlns:a16="http://schemas.microsoft.com/office/drawing/2014/main" id="{C7BA6596-15DD-422B-8C54-93F1C8AC7F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A9E5D-F792-4457-B031-F3E01F9D9735}"/>
              </a:ext>
            </a:extLst>
          </p:cNvPr>
          <p:cNvSpPr>
            <a:spLocks noGrp="1"/>
          </p:cNvSpPr>
          <p:nvPr>
            <p:ph type="sldNum" sz="quarter" idx="12"/>
          </p:nvPr>
        </p:nvSpPr>
        <p:spPr/>
        <p:txBody>
          <a:bodyPr/>
          <a:lstStyle/>
          <a:p>
            <a:fld id="{6EE81B9C-8484-41A5-B7B5-C0B0D5002E04}" type="slidenum">
              <a:rPr lang="en-US" smtClean="0"/>
              <a:t>‹#›</a:t>
            </a:fld>
            <a:endParaRPr lang="en-US"/>
          </a:p>
        </p:txBody>
      </p:sp>
    </p:spTree>
    <p:extLst>
      <p:ext uri="{BB962C8B-B14F-4D97-AF65-F5344CB8AC3E}">
        <p14:creationId xmlns:p14="http://schemas.microsoft.com/office/powerpoint/2010/main" val="3020386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B4CBC-F8FC-4553-A05E-A23486B028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53E494-417F-4071-AAD8-E5F00C6857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31669A-D940-41BF-864E-B9980253C480}"/>
              </a:ext>
            </a:extLst>
          </p:cNvPr>
          <p:cNvSpPr>
            <a:spLocks noGrp="1"/>
          </p:cNvSpPr>
          <p:nvPr>
            <p:ph type="dt" sz="half" idx="10"/>
          </p:nvPr>
        </p:nvSpPr>
        <p:spPr/>
        <p:txBody>
          <a:bodyPr/>
          <a:lstStyle/>
          <a:p>
            <a:fld id="{56867BBF-FFB4-47C8-BA91-7875F4891522}" type="datetimeFigureOut">
              <a:rPr lang="en-US" smtClean="0"/>
              <a:t>7/10/2020</a:t>
            </a:fld>
            <a:endParaRPr lang="en-US"/>
          </a:p>
        </p:txBody>
      </p:sp>
      <p:sp>
        <p:nvSpPr>
          <p:cNvPr id="5" name="Footer Placeholder 4">
            <a:extLst>
              <a:ext uri="{FF2B5EF4-FFF2-40B4-BE49-F238E27FC236}">
                <a16:creationId xmlns:a16="http://schemas.microsoft.com/office/drawing/2014/main" id="{C8B12D1E-D4DB-4146-8D58-A33CFB613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88F313-5C8A-400F-B4C1-A2D395EF30A8}"/>
              </a:ext>
            </a:extLst>
          </p:cNvPr>
          <p:cNvSpPr>
            <a:spLocks noGrp="1"/>
          </p:cNvSpPr>
          <p:nvPr>
            <p:ph type="sldNum" sz="quarter" idx="12"/>
          </p:nvPr>
        </p:nvSpPr>
        <p:spPr/>
        <p:txBody>
          <a:bodyPr/>
          <a:lstStyle/>
          <a:p>
            <a:fld id="{6EE81B9C-8484-41A5-B7B5-C0B0D5002E04}" type="slidenum">
              <a:rPr lang="en-US" smtClean="0"/>
              <a:t>‹#›</a:t>
            </a:fld>
            <a:endParaRPr lang="en-US"/>
          </a:p>
        </p:txBody>
      </p:sp>
    </p:spTree>
    <p:extLst>
      <p:ext uri="{BB962C8B-B14F-4D97-AF65-F5344CB8AC3E}">
        <p14:creationId xmlns:p14="http://schemas.microsoft.com/office/powerpoint/2010/main" val="3967564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AE49-C0E6-4376-B390-A21B6B62F7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3F7F36-B119-407D-ABD5-57B32CDE87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AD8933-1F90-4B93-B219-61EBD6CA2F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4CA5E8-AA9B-42BC-9F83-CDED86CFD30B}"/>
              </a:ext>
            </a:extLst>
          </p:cNvPr>
          <p:cNvSpPr>
            <a:spLocks noGrp="1"/>
          </p:cNvSpPr>
          <p:nvPr>
            <p:ph type="dt" sz="half" idx="10"/>
          </p:nvPr>
        </p:nvSpPr>
        <p:spPr/>
        <p:txBody>
          <a:bodyPr/>
          <a:lstStyle/>
          <a:p>
            <a:fld id="{56867BBF-FFB4-47C8-BA91-7875F4891522}" type="datetimeFigureOut">
              <a:rPr lang="en-US" smtClean="0"/>
              <a:t>7/10/2020</a:t>
            </a:fld>
            <a:endParaRPr lang="en-US"/>
          </a:p>
        </p:txBody>
      </p:sp>
      <p:sp>
        <p:nvSpPr>
          <p:cNvPr id="6" name="Footer Placeholder 5">
            <a:extLst>
              <a:ext uri="{FF2B5EF4-FFF2-40B4-BE49-F238E27FC236}">
                <a16:creationId xmlns:a16="http://schemas.microsoft.com/office/drawing/2014/main" id="{72D6D5D6-C09C-475C-A9AD-7B4B2C446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8D0A5-2AF3-4AE4-9A0A-5C7AFE44B77C}"/>
              </a:ext>
            </a:extLst>
          </p:cNvPr>
          <p:cNvSpPr>
            <a:spLocks noGrp="1"/>
          </p:cNvSpPr>
          <p:nvPr>
            <p:ph type="sldNum" sz="quarter" idx="12"/>
          </p:nvPr>
        </p:nvSpPr>
        <p:spPr/>
        <p:txBody>
          <a:bodyPr/>
          <a:lstStyle/>
          <a:p>
            <a:fld id="{6EE81B9C-8484-41A5-B7B5-C0B0D5002E04}" type="slidenum">
              <a:rPr lang="en-US" smtClean="0"/>
              <a:t>‹#›</a:t>
            </a:fld>
            <a:endParaRPr lang="en-US"/>
          </a:p>
        </p:txBody>
      </p:sp>
    </p:spTree>
    <p:extLst>
      <p:ext uri="{BB962C8B-B14F-4D97-AF65-F5344CB8AC3E}">
        <p14:creationId xmlns:p14="http://schemas.microsoft.com/office/powerpoint/2010/main" val="3370232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68B6B-595D-4E74-8567-7DE6FED21D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3A460B-F66E-4180-ABFE-C40BBE1681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373ECF-B99A-4B90-971D-2E85D493F3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4A8FAE-93DD-4593-9267-A710E49BCE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C293B1-CCDA-423A-8116-9AAABE438E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841CD6-5BF8-459B-8D0C-B225B0E32EDB}"/>
              </a:ext>
            </a:extLst>
          </p:cNvPr>
          <p:cNvSpPr>
            <a:spLocks noGrp="1"/>
          </p:cNvSpPr>
          <p:nvPr>
            <p:ph type="dt" sz="half" idx="10"/>
          </p:nvPr>
        </p:nvSpPr>
        <p:spPr/>
        <p:txBody>
          <a:bodyPr/>
          <a:lstStyle/>
          <a:p>
            <a:fld id="{56867BBF-FFB4-47C8-BA91-7875F4891522}" type="datetimeFigureOut">
              <a:rPr lang="en-US" smtClean="0"/>
              <a:t>7/10/2020</a:t>
            </a:fld>
            <a:endParaRPr lang="en-US"/>
          </a:p>
        </p:txBody>
      </p:sp>
      <p:sp>
        <p:nvSpPr>
          <p:cNvPr id="8" name="Footer Placeholder 7">
            <a:extLst>
              <a:ext uri="{FF2B5EF4-FFF2-40B4-BE49-F238E27FC236}">
                <a16:creationId xmlns:a16="http://schemas.microsoft.com/office/drawing/2014/main" id="{1C5888E3-3FE0-4FC0-A3E6-A061992238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CB6FAD-653D-4B66-B8E9-E90F1262B591}"/>
              </a:ext>
            </a:extLst>
          </p:cNvPr>
          <p:cNvSpPr>
            <a:spLocks noGrp="1"/>
          </p:cNvSpPr>
          <p:nvPr>
            <p:ph type="sldNum" sz="quarter" idx="12"/>
          </p:nvPr>
        </p:nvSpPr>
        <p:spPr/>
        <p:txBody>
          <a:bodyPr/>
          <a:lstStyle/>
          <a:p>
            <a:fld id="{6EE81B9C-8484-41A5-B7B5-C0B0D5002E04}" type="slidenum">
              <a:rPr lang="en-US" smtClean="0"/>
              <a:t>‹#›</a:t>
            </a:fld>
            <a:endParaRPr lang="en-US"/>
          </a:p>
        </p:txBody>
      </p:sp>
    </p:spTree>
    <p:extLst>
      <p:ext uri="{BB962C8B-B14F-4D97-AF65-F5344CB8AC3E}">
        <p14:creationId xmlns:p14="http://schemas.microsoft.com/office/powerpoint/2010/main" val="2064224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495C4-95A1-4444-BB47-718D909C14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C590CE-E9D7-4B32-A8A4-0CD2AEE37D41}"/>
              </a:ext>
            </a:extLst>
          </p:cNvPr>
          <p:cNvSpPr>
            <a:spLocks noGrp="1"/>
          </p:cNvSpPr>
          <p:nvPr>
            <p:ph type="dt" sz="half" idx="10"/>
          </p:nvPr>
        </p:nvSpPr>
        <p:spPr/>
        <p:txBody>
          <a:bodyPr/>
          <a:lstStyle/>
          <a:p>
            <a:fld id="{56867BBF-FFB4-47C8-BA91-7875F4891522}" type="datetimeFigureOut">
              <a:rPr lang="en-US" smtClean="0"/>
              <a:t>7/10/2020</a:t>
            </a:fld>
            <a:endParaRPr lang="en-US"/>
          </a:p>
        </p:txBody>
      </p:sp>
      <p:sp>
        <p:nvSpPr>
          <p:cNvPr id="4" name="Footer Placeholder 3">
            <a:extLst>
              <a:ext uri="{FF2B5EF4-FFF2-40B4-BE49-F238E27FC236}">
                <a16:creationId xmlns:a16="http://schemas.microsoft.com/office/drawing/2014/main" id="{67089388-069B-4299-B8F3-01491CE04E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40B8CE-0A2D-408A-8006-D4E7EA814987}"/>
              </a:ext>
            </a:extLst>
          </p:cNvPr>
          <p:cNvSpPr>
            <a:spLocks noGrp="1"/>
          </p:cNvSpPr>
          <p:nvPr>
            <p:ph type="sldNum" sz="quarter" idx="12"/>
          </p:nvPr>
        </p:nvSpPr>
        <p:spPr/>
        <p:txBody>
          <a:bodyPr/>
          <a:lstStyle/>
          <a:p>
            <a:fld id="{6EE81B9C-8484-41A5-B7B5-C0B0D5002E04}" type="slidenum">
              <a:rPr lang="en-US" smtClean="0"/>
              <a:t>‹#›</a:t>
            </a:fld>
            <a:endParaRPr lang="en-US"/>
          </a:p>
        </p:txBody>
      </p:sp>
    </p:spTree>
    <p:extLst>
      <p:ext uri="{BB962C8B-B14F-4D97-AF65-F5344CB8AC3E}">
        <p14:creationId xmlns:p14="http://schemas.microsoft.com/office/powerpoint/2010/main" val="43618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06F9A1-3857-49BA-88F7-F8D35C66FAE8}"/>
              </a:ext>
            </a:extLst>
          </p:cNvPr>
          <p:cNvSpPr>
            <a:spLocks noGrp="1"/>
          </p:cNvSpPr>
          <p:nvPr>
            <p:ph type="dt" sz="half" idx="10"/>
          </p:nvPr>
        </p:nvSpPr>
        <p:spPr/>
        <p:txBody>
          <a:bodyPr/>
          <a:lstStyle/>
          <a:p>
            <a:fld id="{56867BBF-FFB4-47C8-BA91-7875F4891522}" type="datetimeFigureOut">
              <a:rPr lang="en-US" smtClean="0"/>
              <a:t>7/10/2020</a:t>
            </a:fld>
            <a:endParaRPr lang="en-US"/>
          </a:p>
        </p:txBody>
      </p:sp>
      <p:sp>
        <p:nvSpPr>
          <p:cNvPr id="3" name="Footer Placeholder 2">
            <a:extLst>
              <a:ext uri="{FF2B5EF4-FFF2-40B4-BE49-F238E27FC236}">
                <a16:creationId xmlns:a16="http://schemas.microsoft.com/office/drawing/2014/main" id="{1C70C63F-1225-4CE8-B8E4-B462CF9A92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93639D-02C2-4699-9156-5F4A8DC1F5D9}"/>
              </a:ext>
            </a:extLst>
          </p:cNvPr>
          <p:cNvSpPr>
            <a:spLocks noGrp="1"/>
          </p:cNvSpPr>
          <p:nvPr>
            <p:ph type="sldNum" sz="quarter" idx="12"/>
          </p:nvPr>
        </p:nvSpPr>
        <p:spPr/>
        <p:txBody>
          <a:bodyPr/>
          <a:lstStyle/>
          <a:p>
            <a:fld id="{6EE81B9C-8484-41A5-B7B5-C0B0D5002E04}" type="slidenum">
              <a:rPr lang="en-US" smtClean="0"/>
              <a:t>‹#›</a:t>
            </a:fld>
            <a:endParaRPr lang="en-US"/>
          </a:p>
        </p:txBody>
      </p:sp>
    </p:spTree>
    <p:extLst>
      <p:ext uri="{BB962C8B-B14F-4D97-AF65-F5344CB8AC3E}">
        <p14:creationId xmlns:p14="http://schemas.microsoft.com/office/powerpoint/2010/main" val="1910883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6C5FD-C033-41FB-8FD3-DE3F9B0804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E043D8-F36B-43BF-94FE-3716031072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26D2FB-7E08-4B64-A601-64EF34FBF6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C6B329-34DF-4864-A450-A9FB97E32409}"/>
              </a:ext>
            </a:extLst>
          </p:cNvPr>
          <p:cNvSpPr>
            <a:spLocks noGrp="1"/>
          </p:cNvSpPr>
          <p:nvPr>
            <p:ph type="dt" sz="half" idx="10"/>
          </p:nvPr>
        </p:nvSpPr>
        <p:spPr/>
        <p:txBody>
          <a:bodyPr/>
          <a:lstStyle/>
          <a:p>
            <a:fld id="{56867BBF-FFB4-47C8-BA91-7875F4891522}" type="datetimeFigureOut">
              <a:rPr lang="en-US" smtClean="0"/>
              <a:t>7/10/2020</a:t>
            </a:fld>
            <a:endParaRPr lang="en-US"/>
          </a:p>
        </p:txBody>
      </p:sp>
      <p:sp>
        <p:nvSpPr>
          <p:cNvPr id="6" name="Footer Placeholder 5">
            <a:extLst>
              <a:ext uri="{FF2B5EF4-FFF2-40B4-BE49-F238E27FC236}">
                <a16:creationId xmlns:a16="http://schemas.microsoft.com/office/drawing/2014/main" id="{964549CF-6B32-4933-BA12-1B175E4A78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470907-EFAF-4B16-BF68-865B9AE9D74F}"/>
              </a:ext>
            </a:extLst>
          </p:cNvPr>
          <p:cNvSpPr>
            <a:spLocks noGrp="1"/>
          </p:cNvSpPr>
          <p:nvPr>
            <p:ph type="sldNum" sz="quarter" idx="12"/>
          </p:nvPr>
        </p:nvSpPr>
        <p:spPr/>
        <p:txBody>
          <a:bodyPr/>
          <a:lstStyle/>
          <a:p>
            <a:fld id="{6EE81B9C-8484-41A5-B7B5-C0B0D5002E04}" type="slidenum">
              <a:rPr lang="en-US" smtClean="0"/>
              <a:t>‹#›</a:t>
            </a:fld>
            <a:endParaRPr lang="en-US"/>
          </a:p>
        </p:txBody>
      </p:sp>
    </p:spTree>
    <p:extLst>
      <p:ext uri="{BB962C8B-B14F-4D97-AF65-F5344CB8AC3E}">
        <p14:creationId xmlns:p14="http://schemas.microsoft.com/office/powerpoint/2010/main" val="3054693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B4143-4A65-4895-800E-98990B68A6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648D74-B62C-4759-A50B-3E516E9CBF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2FA24A-A7EB-4455-933D-EE361AFDDE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A8E5AE-DA18-4C76-8060-ECBEDBCA8C9A}"/>
              </a:ext>
            </a:extLst>
          </p:cNvPr>
          <p:cNvSpPr>
            <a:spLocks noGrp="1"/>
          </p:cNvSpPr>
          <p:nvPr>
            <p:ph type="dt" sz="half" idx="10"/>
          </p:nvPr>
        </p:nvSpPr>
        <p:spPr/>
        <p:txBody>
          <a:bodyPr/>
          <a:lstStyle/>
          <a:p>
            <a:fld id="{56867BBF-FFB4-47C8-BA91-7875F4891522}" type="datetimeFigureOut">
              <a:rPr lang="en-US" smtClean="0"/>
              <a:t>7/10/2020</a:t>
            </a:fld>
            <a:endParaRPr lang="en-US"/>
          </a:p>
        </p:txBody>
      </p:sp>
      <p:sp>
        <p:nvSpPr>
          <p:cNvPr id="6" name="Footer Placeholder 5">
            <a:extLst>
              <a:ext uri="{FF2B5EF4-FFF2-40B4-BE49-F238E27FC236}">
                <a16:creationId xmlns:a16="http://schemas.microsoft.com/office/drawing/2014/main" id="{AFA480F6-AFA2-4033-AFA4-D5F8032EB9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704B67-2E09-4290-A30C-DF133FEC58C3}"/>
              </a:ext>
            </a:extLst>
          </p:cNvPr>
          <p:cNvSpPr>
            <a:spLocks noGrp="1"/>
          </p:cNvSpPr>
          <p:nvPr>
            <p:ph type="sldNum" sz="quarter" idx="12"/>
          </p:nvPr>
        </p:nvSpPr>
        <p:spPr/>
        <p:txBody>
          <a:bodyPr/>
          <a:lstStyle/>
          <a:p>
            <a:fld id="{6EE81B9C-8484-41A5-B7B5-C0B0D5002E04}" type="slidenum">
              <a:rPr lang="en-US" smtClean="0"/>
              <a:t>‹#›</a:t>
            </a:fld>
            <a:endParaRPr lang="en-US"/>
          </a:p>
        </p:txBody>
      </p:sp>
    </p:spTree>
    <p:extLst>
      <p:ext uri="{BB962C8B-B14F-4D97-AF65-F5344CB8AC3E}">
        <p14:creationId xmlns:p14="http://schemas.microsoft.com/office/powerpoint/2010/main" val="1503506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117CF1-198E-4388-951E-6AC2BE9C38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EC16FD-215D-4AD9-B956-42036C60C5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6B1DCA-9A00-4136-A7E3-6E3CF060A2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67BBF-FFB4-47C8-BA91-7875F4891522}" type="datetimeFigureOut">
              <a:rPr lang="en-US" smtClean="0"/>
              <a:t>7/10/2020</a:t>
            </a:fld>
            <a:endParaRPr lang="en-US"/>
          </a:p>
        </p:txBody>
      </p:sp>
      <p:sp>
        <p:nvSpPr>
          <p:cNvPr id="5" name="Footer Placeholder 4">
            <a:extLst>
              <a:ext uri="{FF2B5EF4-FFF2-40B4-BE49-F238E27FC236}">
                <a16:creationId xmlns:a16="http://schemas.microsoft.com/office/drawing/2014/main" id="{E35C138A-9135-49EB-8A02-DBBA305718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7E23CB-F963-4212-A6FA-BE049D57E9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E81B9C-8484-41A5-B7B5-C0B0D5002E04}" type="slidenum">
              <a:rPr lang="en-US" smtClean="0"/>
              <a:t>‹#›</a:t>
            </a:fld>
            <a:endParaRPr lang="en-US"/>
          </a:p>
        </p:txBody>
      </p:sp>
    </p:spTree>
    <p:extLst>
      <p:ext uri="{BB962C8B-B14F-4D97-AF65-F5344CB8AC3E}">
        <p14:creationId xmlns:p14="http://schemas.microsoft.com/office/powerpoint/2010/main" val="2149570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5.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37.png"/><Relationship Id="rId5" Type="http://schemas.openxmlformats.org/officeDocument/2006/relationships/image" Target="../media/image43.png"/><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6.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70.png"/><Relationship Id="rId7" Type="http://schemas.openxmlformats.org/officeDocument/2006/relationships/image" Target="../media/image41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00.png"/><Relationship Id="rId5" Type="http://schemas.openxmlformats.org/officeDocument/2006/relationships/image" Target="../media/image390.png"/><Relationship Id="rId4" Type="http://schemas.openxmlformats.org/officeDocument/2006/relationships/image" Target="../media/image380.png"/></Relationships>
</file>

<file path=ppt/slides/_rels/slide28.xml.rels><?xml version="1.0" encoding="UTF-8" standalone="yes"?>
<Relationships xmlns="http://schemas.openxmlformats.org/package/2006/relationships"><Relationship Id="rId8" Type="http://schemas.openxmlformats.org/officeDocument/2006/relationships/image" Target="../media/image420.png"/><Relationship Id="rId13" Type="http://schemas.openxmlformats.org/officeDocument/2006/relationships/image" Target="../media/image470.png"/><Relationship Id="rId18" Type="http://schemas.openxmlformats.org/officeDocument/2006/relationships/image" Target="../media/image520.png"/><Relationship Id="rId26" Type="http://schemas.openxmlformats.org/officeDocument/2006/relationships/image" Target="../media/image60.png"/><Relationship Id="rId3" Type="http://schemas.openxmlformats.org/officeDocument/2006/relationships/image" Target="../media/image370.png"/><Relationship Id="rId21" Type="http://schemas.openxmlformats.org/officeDocument/2006/relationships/image" Target="../media/image55.png"/><Relationship Id="rId7" Type="http://schemas.openxmlformats.org/officeDocument/2006/relationships/image" Target="../media/image410.png"/><Relationship Id="rId12" Type="http://schemas.openxmlformats.org/officeDocument/2006/relationships/image" Target="../media/image460.png"/><Relationship Id="rId17" Type="http://schemas.openxmlformats.org/officeDocument/2006/relationships/image" Target="../media/image510.png"/><Relationship Id="rId25" Type="http://schemas.openxmlformats.org/officeDocument/2006/relationships/image" Target="../media/image59.png"/><Relationship Id="rId2" Type="http://schemas.openxmlformats.org/officeDocument/2006/relationships/notesSlide" Target="../notesSlides/notesSlide20.xml"/><Relationship Id="rId16" Type="http://schemas.openxmlformats.org/officeDocument/2006/relationships/image" Target="../media/image500.png"/><Relationship Id="rId20" Type="http://schemas.openxmlformats.org/officeDocument/2006/relationships/image" Target="../media/image540.png"/><Relationship Id="rId1" Type="http://schemas.openxmlformats.org/officeDocument/2006/relationships/slideLayout" Target="../slideLayouts/slideLayout2.xml"/><Relationship Id="rId6" Type="http://schemas.openxmlformats.org/officeDocument/2006/relationships/image" Target="../media/image400.png"/><Relationship Id="rId11" Type="http://schemas.openxmlformats.org/officeDocument/2006/relationships/image" Target="../media/image450.png"/><Relationship Id="rId24" Type="http://schemas.openxmlformats.org/officeDocument/2006/relationships/image" Target="../media/image58.png"/><Relationship Id="rId5" Type="http://schemas.openxmlformats.org/officeDocument/2006/relationships/image" Target="../media/image390.png"/><Relationship Id="rId15" Type="http://schemas.openxmlformats.org/officeDocument/2006/relationships/image" Target="../media/image490.png"/><Relationship Id="rId23" Type="http://schemas.openxmlformats.org/officeDocument/2006/relationships/image" Target="../media/image57.png"/><Relationship Id="rId28" Type="http://schemas.openxmlformats.org/officeDocument/2006/relationships/hyperlink" Target="https://arxiv.org/pdf/1706.03762.pdf" TargetMode="External"/><Relationship Id="rId10" Type="http://schemas.openxmlformats.org/officeDocument/2006/relationships/image" Target="../media/image440.png"/><Relationship Id="rId19" Type="http://schemas.openxmlformats.org/officeDocument/2006/relationships/image" Target="../media/image530.png"/><Relationship Id="rId4" Type="http://schemas.openxmlformats.org/officeDocument/2006/relationships/image" Target="../media/image380.png"/><Relationship Id="rId9" Type="http://schemas.openxmlformats.org/officeDocument/2006/relationships/image" Target="../media/image430.png"/><Relationship Id="rId14" Type="http://schemas.openxmlformats.org/officeDocument/2006/relationships/image" Target="../media/image480.png"/><Relationship Id="rId22" Type="http://schemas.openxmlformats.org/officeDocument/2006/relationships/image" Target="../media/image56.png"/><Relationship Id="rId27" Type="http://schemas.openxmlformats.org/officeDocument/2006/relationships/image" Target="../media/image6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3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63.emf"/><Relationship Id="rId4" Type="http://schemas.openxmlformats.org/officeDocument/2006/relationships/customXml" Target="../ink/ink1.xml"/></Relationships>
</file>

<file path=ppt/slides/_rels/slide32.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4.png"/><Relationship Id="rId18" Type="http://schemas.openxmlformats.org/officeDocument/2006/relationships/image" Target="../media/image79.png"/><Relationship Id="rId26" Type="http://schemas.openxmlformats.org/officeDocument/2006/relationships/image" Target="../media/image87.png"/><Relationship Id="rId39" Type="http://schemas.openxmlformats.org/officeDocument/2006/relationships/image" Target="../media/image100.png"/><Relationship Id="rId3" Type="http://schemas.openxmlformats.org/officeDocument/2006/relationships/image" Target="../media/image640.png"/><Relationship Id="rId21" Type="http://schemas.openxmlformats.org/officeDocument/2006/relationships/image" Target="../media/image82.png"/><Relationship Id="rId34" Type="http://schemas.openxmlformats.org/officeDocument/2006/relationships/image" Target="../media/image95.png"/><Relationship Id="rId42" Type="http://schemas.openxmlformats.org/officeDocument/2006/relationships/image" Target="../media/image103.png"/><Relationship Id="rId7" Type="http://schemas.openxmlformats.org/officeDocument/2006/relationships/image" Target="../media/image68.png"/><Relationship Id="rId12" Type="http://schemas.openxmlformats.org/officeDocument/2006/relationships/image" Target="../media/image73.png"/><Relationship Id="rId17" Type="http://schemas.openxmlformats.org/officeDocument/2006/relationships/image" Target="../media/image78.png"/><Relationship Id="rId25" Type="http://schemas.openxmlformats.org/officeDocument/2006/relationships/image" Target="../media/image86.png"/><Relationship Id="rId33" Type="http://schemas.openxmlformats.org/officeDocument/2006/relationships/image" Target="../media/image94.png"/><Relationship Id="rId38" Type="http://schemas.openxmlformats.org/officeDocument/2006/relationships/image" Target="../media/image99.png"/><Relationship Id="rId2" Type="http://schemas.openxmlformats.org/officeDocument/2006/relationships/notesSlide" Target="../notesSlides/notesSlide24.xml"/><Relationship Id="rId16" Type="http://schemas.openxmlformats.org/officeDocument/2006/relationships/image" Target="../media/image77.png"/><Relationship Id="rId20" Type="http://schemas.openxmlformats.org/officeDocument/2006/relationships/image" Target="../media/image81.png"/><Relationship Id="rId29" Type="http://schemas.openxmlformats.org/officeDocument/2006/relationships/image" Target="../media/image90.png"/><Relationship Id="rId41"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72.png"/><Relationship Id="rId24" Type="http://schemas.openxmlformats.org/officeDocument/2006/relationships/image" Target="../media/image85.png"/><Relationship Id="rId32" Type="http://schemas.openxmlformats.org/officeDocument/2006/relationships/image" Target="../media/image93.png"/><Relationship Id="rId37" Type="http://schemas.openxmlformats.org/officeDocument/2006/relationships/image" Target="../media/image98.png"/><Relationship Id="rId40" Type="http://schemas.openxmlformats.org/officeDocument/2006/relationships/image" Target="../media/image101.png"/><Relationship Id="rId5" Type="http://schemas.openxmlformats.org/officeDocument/2006/relationships/image" Target="../media/image660.png"/><Relationship Id="rId15" Type="http://schemas.openxmlformats.org/officeDocument/2006/relationships/image" Target="../media/image76.png"/><Relationship Id="rId23" Type="http://schemas.openxmlformats.org/officeDocument/2006/relationships/image" Target="../media/image84.png"/><Relationship Id="rId28" Type="http://schemas.openxmlformats.org/officeDocument/2006/relationships/image" Target="../media/image89.png"/><Relationship Id="rId36" Type="http://schemas.openxmlformats.org/officeDocument/2006/relationships/image" Target="../media/image97.png"/><Relationship Id="rId10" Type="http://schemas.openxmlformats.org/officeDocument/2006/relationships/image" Target="../media/image71.png"/><Relationship Id="rId19" Type="http://schemas.openxmlformats.org/officeDocument/2006/relationships/image" Target="../media/image80.png"/><Relationship Id="rId31" Type="http://schemas.openxmlformats.org/officeDocument/2006/relationships/image" Target="../media/image92.png"/><Relationship Id="rId4" Type="http://schemas.openxmlformats.org/officeDocument/2006/relationships/image" Target="../media/image650.png"/><Relationship Id="rId9" Type="http://schemas.openxmlformats.org/officeDocument/2006/relationships/image" Target="../media/image70.png"/><Relationship Id="rId14" Type="http://schemas.openxmlformats.org/officeDocument/2006/relationships/image" Target="../media/image75.png"/><Relationship Id="rId22" Type="http://schemas.openxmlformats.org/officeDocument/2006/relationships/image" Target="../media/image83.png"/><Relationship Id="rId27" Type="http://schemas.openxmlformats.org/officeDocument/2006/relationships/image" Target="../media/image88.png"/><Relationship Id="rId30" Type="http://schemas.openxmlformats.org/officeDocument/2006/relationships/image" Target="../media/image91.png"/><Relationship Id="rId35" Type="http://schemas.openxmlformats.org/officeDocument/2006/relationships/image" Target="../media/image96.png"/><Relationship Id="rId43" Type="http://schemas.openxmlformats.org/officeDocument/2006/relationships/image" Target="../media/image104.png"/></Relationships>
</file>

<file path=ppt/slides/_rels/slide33.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9.png"/><Relationship Id="rId18" Type="http://schemas.openxmlformats.org/officeDocument/2006/relationships/image" Target="../media/image110.png"/><Relationship Id="rId26" Type="http://schemas.openxmlformats.org/officeDocument/2006/relationships/image" Target="../media/image112.png"/><Relationship Id="rId3" Type="http://schemas.openxmlformats.org/officeDocument/2006/relationships/image" Target="../media/image105.png"/><Relationship Id="rId21" Type="http://schemas.openxmlformats.org/officeDocument/2006/relationships/image" Target="../media/image87.png"/><Relationship Id="rId7" Type="http://schemas.openxmlformats.org/officeDocument/2006/relationships/image" Target="../media/image106.png"/><Relationship Id="rId12" Type="http://schemas.openxmlformats.org/officeDocument/2006/relationships/image" Target="../media/image78.png"/><Relationship Id="rId17" Type="http://schemas.openxmlformats.org/officeDocument/2006/relationships/image" Target="../media/image83.png"/><Relationship Id="rId25" Type="http://schemas.openxmlformats.org/officeDocument/2006/relationships/image" Target="../media/image91.png"/><Relationship Id="rId2" Type="http://schemas.openxmlformats.org/officeDocument/2006/relationships/notesSlide" Target="../notesSlides/notesSlide25.xml"/><Relationship Id="rId16" Type="http://schemas.openxmlformats.org/officeDocument/2006/relationships/image" Target="../media/image82.png"/><Relationship Id="rId20" Type="http://schemas.openxmlformats.org/officeDocument/2006/relationships/image" Target="../media/image86.png"/><Relationship Id="rId29"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77.png"/><Relationship Id="rId24" Type="http://schemas.openxmlformats.org/officeDocument/2006/relationships/image" Target="../media/image90.png"/><Relationship Id="rId5" Type="http://schemas.openxmlformats.org/officeDocument/2006/relationships/image" Target="../media/image660.png"/><Relationship Id="rId15" Type="http://schemas.openxmlformats.org/officeDocument/2006/relationships/image" Target="../media/image81.png"/><Relationship Id="rId23" Type="http://schemas.openxmlformats.org/officeDocument/2006/relationships/image" Target="../media/image89.png"/><Relationship Id="rId28" Type="http://schemas.openxmlformats.org/officeDocument/2006/relationships/image" Target="../media/image113.png"/><Relationship Id="rId10" Type="http://schemas.openxmlformats.org/officeDocument/2006/relationships/image" Target="../media/image108.png"/><Relationship Id="rId19" Type="http://schemas.openxmlformats.org/officeDocument/2006/relationships/image" Target="../media/image85.png"/><Relationship Id="rId31" Type="http://schemas.openxmlformats.org/officeDocument/2006/relationships/image" Target="../media/image116.png"/><Relationship Id="rId4" Type="http://schemas.openxmlformats.org/officeDocument/2006/relationships/image" Target="../media/image650.png"/><Relationship Id="rId9" Type="http://schemas.openxmlformats.org/officeDocument/2006/relationships/image" Target="../media/image107.png"/><Relationship Id="rId14" Type="http://schemas.openxmlformats.org/officeDocument/2006/relationships/image" Target="../media/image109.png"/><Relationship Id="rId22" Type="http://schemas.openxmlformats.org/officeDocument/2006/relationships/image" Target="../media/image111.png"/><Relationship Id="rId27" Type="http://schemas.openxmlformats.org/officeDocument/2006/relationships/image" Target="../media/image103.png"/><Relationship Id="rId30" Type="http://schemas.openxmlformats.org/officeDocument/2006/relationships/image" Target="../media/image115.png"/></Relationships>
</file>

<file path=ppt/slides/_rels/slide34.xml.rels><?xml version="1.0" encoding="UTF-8" standalone="yes"?>
<Relationships xmlns="http://schemas.openxmlformats.org/package/2006/relationships"><Relationship Id="rId3" Type="http://schemas.openxmlformats.org/officeDocument/2006/relationships/image" Target="../media/image117.png"/><Relationship Id="rId7" Type="http://schemas.openxmlformats.org/officeDocument/2006/relationships/image" Target="../media/image12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20.png"/><Relationship Id="rId5" Type="http://schemas.openxmlformats.org/officeDocument/2006/relationships/image" Target="../media/image119.png"/><Relationship Id="rId4" Type="http://schemas.openxmlformats.org/officeDocument/2006/relationships/image" Target="../media/image118.png"/></Relationships>
</file>

<file path=ppt/slides/_rels/slide35.xml.rels><?xml version="1.0" encoding="UTF-8" standalone="yes"?>
<Relationships xmlns="http://schemas.openxmlformats.org/package/2006/relationships"><Relationship Id="rId8" Type="http://schemas.openxmlformats.org/officeDocument/2006/relationships/image" Target="../media/image127.png"/><Relationship Id="rId13" Type="http://schemas.openxmlformats.org/officeDocument/2006/relationships/image" Target="../media/image132.png"/><Relationship Id="rId3" Type="http://schemas.openxmlformats.org/officeDocument/2006/relationships/image" Target="../media/image122.png"/><Relationship Id="rId7" Type="http://schemas.openxmlformats.org/officeDocument/2006/relationships/image" Target="../media/image126.png"/><Relationship Id="rId12" Type="http://schemas.openxmlformats.org/officeDocument/2006/relationships/image" Target="../media/image13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25.png"/><Relationship Id="rId11" Type="http://schemas.openxmlformats.org/officeDocument/2006/relationships/image" Target="../media/image130.png"/><Relationship Id="rId5" Type="http://schemas.openxmlformats.org/officeDocument/2006/relationships/image" Target="../media/image124.png"/><Relationship Id="rId10" Type="http://schemas.openxmlformats.org/officeDocument/2006/relationships/image" Target="../media/image129.png"/><Relationship Id="rId4" Type="http://schemas.openxmlformats.org/officeDocument/2006/relationships/image" Target="../media/image123.png"/><Relationship Id="rId9" Type="http://schemas.openxmlformats.org/officeDocument/2006/relationships/image" Target="../media/image128.png"/><Relationship Id="rId14" Type="http://schemas.openxmlformats.org/officeDocument/2006/relationships/image" Target="../media/image133.png"/></Relationships>
</file>

<file path=ppt/slides/_rels/slide36.xml.rels><?xml version="1.0" encoding="UTF-8" standalone="yes"?>
<Relationships xmlns="http://schemas.openxmlformats.org/package/2006/relationships"><Relationship Id="rId8" Type="http://schemas.openxmlformats.org/officeDocument/2006/relationships/image" Target="../media/image139.png"/><Relationship Id="rId13" Type="http://schemas.openxmlformats.org/officeDocument/2006/relationships/image" Target="../media/image144.png"/><Relationship Id="rId18" Type="http://schemas.openxmlformats.org/officeDocument/2006/relationships/image" Target="../media/image149.png"/><Relationship Id="rId3" Type="http://schemas.openxmlformats.org/officeDocument/2006/relationships/image" Target="../media/image134.png"/><Relationship Id="rId21" Type="http://schemas.openxmlformats.org/officeDocument/2006/relationships/image" Target="../media/image152.png"/><Relationship Id="rId7" Type="http://schemas.openxmlformats.org/officeDocument/2006/relationships/image" Target="../media/image138.png"/><Relationship Id="rId12" Type="http://schemas.openxmlformats.org/officeDocument/2006/relationships/image" Target="../media/image143.png"/><Relationship Id="rId17" Type="http://schemas.openxmlformats.org/officeDocument/2006/relationships/image" Target="../media/image148.png"/><Relationship Id="rId2" Type="http://schemas.openxmlformats.org/officeDocument/2006/relationships/notesSlide" Target="../notesSlides/notesSlide28.xml"/><Relationship Id="rId16" Type="http://schemas.openxmlformats.org/officeDocument/2006/relationships/image" Target="../media/image147.png"/><Relationship Id="rId20" Type="http://schemas.openxmlformats.org/officeDocument/2006/relationships/image" Target="../media/image151.png"/><Relationship Id="rId1" Type="http://schemas.openxmlformats.org/officeDocument/2006/relationships/slideLayout" Target="../slideLayouts/slideLayout2.xml"/><Relationship Id="rId6" Type="http://schemas.openxmlformats.org/officeDocument/2006/relationships/image" Target="../media/image137.png"/><Relationship Id="rId11" Type="http://schemas.openxmlformats.org/officeDocument/2006/relationships/image" Target="../media/image142.png"/><Relationship Id="rId5" Type="http://schemas.openxmlformats.org/officeDocument/2006/relationships/image" Target="../media/image136.png"/><Relationship Id="rId15" Type="http://schemas.openxmlformats.org/officeDocument/2006/relationships/image" Target="../media/image146.png"/><Relationship Id="rId23" Type="http://schemas.openxmlformats.org/officeDocument/2006/relationships/image" Target="../media/image154.png"/><Relationship Id="rId10" Type="http://schemas.openxmlformats.org/officeDocument/2006/relationships/image" Target="../media/image141.png"/><Relationship Id="rId19" Type="http://schemas.openxmlformats.org/officeDocument/2006/relationships/image" Target="../media/image150.png"/><Relationship Id="rId4" Type="http://schemas.openxmlformats.org/officeDocument/2006/relationships/image" Target="../media/image135.png"/><Relationship Id="rId9" Type="http://schemas.openxmlformats.org/officeDocument/2006/relationships/image" Target="../media/image140.png"/><Relationship Id="rId14" Type="http://schemas.openxmlformats.org/officeDocument/2006/relationships/image" Target="../media/image145.png"/><Relationship Id="rId22" Type="http://schemas.openxmlformats.org/officeDocument/2006/relationships/image" Target="../media/image153.png"/></Relationships>
</file>

<file path=ppt/slides/_rels/slide37.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155.png"/><Relationship Id="rId7" Type="http://schemas.openxmlformats.org/officeDocument/2006/relationships/image" Target="../media/image159.png"/><Relationship Id="rId12" Type="http://schemas.openxmlformats.org/officeDocument/2006/relationships/image" Target="../media/image163.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158.png"/><Relationship Id="rId11" Type="http://schemas.openxmlformats.org/officeDocument/2006/relationships/image" Target="../media/image162.png"/><Relationship Id="rId5" Type="http://schemas.openxmlformats.org/officeDocument/2006/relationships/image" Target="../media/image157.png"/><Relationship Id="rId10" Type="http://schemas.openxmlformats.org/officeDocument/2006/relationships/image" Target="../media/image161.png"/><Relationship Id="rId4" Type="http://schemas.openxmlformats.org/officeDocument/2006/relationships/image" Target="../media/image156.png"/><Relationship Id="rId9" Type="http://schemas.openxmlformats.org/officeDocument/2006/relationships/image" Target="../media/image160.png"/></Relationships>
</file>

<file path=ppt/slides/_rels/slide38.xml.rels><?xml version="1.0" encoding="UTF-8" standalone="yes"?>
<Relationships xmlns="http://schemas.openxmlformats.org/package/2006/relationships"><Relationship Id="rId3" Type="http://schemas.openxmlformats.org/officeDocument/2006/relationships/image" Target="../media/image156.gif"/><Relationship Id="rId2" Type="http://schemas.openxmlformats.org/officeDocument/2006/relationships/notesSlide" Target="../notesSlides/notesSlide30.xml"/><Relationship Id="rId1" Type="http://schemas.openxmlformats.org/officeDocument/2006/relationships/slideLayout" Target="../slideLayouts/slideLayout6.xml"/><Relationship Id="rId5" Type="http://schemas.openxmlformats.org/officeDocument/2006/relationships/image" Target="../media/image54.png"/><Relationship Id="rId4" Type="http://schemas.openxmlformats.org/officeDocument/2006/relationships/hyperlink" Target="https://ai.googleblog.com/2017/08/transformer-novel-neural-network.html"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image" Target="../media/image11.png"/><Relationship Id="rId3" Type="http://schemas.openxmlformats.org/officeDocument/2006/relationships/image" Target="../media/image3.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11" Type="http://schemas.openxmlformats.org/officeDocument/2006/relationships/image" Target="../media/image9.png"/><Relationship Id="rId10" Type="http://schemas.openxmlformats.org/officeDocument/2006/relationships/image" Target="../media/image8.png"/><Relationship Id="rId9"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16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65.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166.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5.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4.xml"/><Relationship Id="rId16"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87BEF-E989-4EFB-8E36-AB674DC71A2E}"/>
              </a:ext>
            </a:extLst>
          </p:cNvPr>
          <p:cNvSpPr>
            <a:spLocks noGrp="1"/>
          </p:cNvSpPr>
          <p:nvPr>
            <p:ph type="ctrTitle"/>
          </p:nvPr>
        </p:nvSpPr>
        <p:spPr/>
        <p:txBody>
          <a:bodyPr/>
          <a:lstStyle/>
          <a:p>
            <a:r>
              <a:rPr lang="zh-CN" altLang="en-US" dirty="0"/>
              <a:t>三</a:t>
            </a:r>
            <a:r>
              <a:rPr lang="en-US" altLang="zh-CN" dirty="0"/>
              <a:t>.</a:t>
            </a:r>
            <a:r>
              <a:rPr lang="zh-CN" altLang="en-US" dirty="0"/>
              <a:t>序列模型</a:t>
            </a:r>
            <a:endParaRPr lang="en-US" dirty="0"/>
          </a:p>
        </p:txBody>
      </p:sp>
      <p:sp>
        <p:nvSpPr>
          <p:cNvPr id="3" name="Subtitle 2">
            <a:extLst>
              <a:ext uri="{FF2B5EF4-FFF2-40B4-BE49-F238E27FC236}">
                <a16:creationId xmlns:a16="http://schemas.microsoft.com/office/drawing/2014/main" id="{31320C26-EA3E-49EB-9271-A9FA8A2989C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93276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FA1CE3-4967-4593-B443-28EC23FB3445}"/>
              </a:ext>
            </a:extLst>
          </p:cNvPr>
          <p:cNvSpPr txBox="1"/>
          <p:nvPr/>
        </p:nvSpPr>
        <p:spPr>
          <a:xfrm>
            <a:off x="368300" y="440267"/>
            <a:ext cx="2672526" cy="369332"/>
          </a:xfrm>
          <a:prstGeom prst="rect">
            <a:avLst/>
          </a:prstGeom>
          <a:noFill/>
        </p:spPr>
        <p:txBody>
          <a:bodyPr wrap="none" rtlCol="0">
            <a:spAutoFit/>
          </a:bodyPr>
          <a:lstStyle/>
          <a:p>
            <a:r>
              <a:rPr lang="en-US" dirty="0"/>
              <a:t>Seqence2Sequence Model</a:t>
            </a:r>
          </a:p>
        </p:txBody>
      </p:sp>
      <p:sp>
        <p:nvSpPr>
          <p:cNvPr id="26" name="Rectangle: Rounded Corners 25">
            <a:extLst>
              <a:ext uri="{FF2B5EF4-FFF2-40B4-BE49-F238E27FC236}">
                <a16:creationId xmlns:a16="http://schemas.microsoft.com/office/drawing/2014/main" id="{E625E649-6E77-4046-88F2-8FD5FCA58F82}"/>
              </a:ext>
            </a:extLst>
          </p:cNvPr>
          <p:cNvSpPr/>
          <p:nvPr/>
        </p:nvSpPr>
        <p:spPr>
          <a:xfrm>
            <a:off x="1015999" y="4254500"/>
            <a:ext cx="457200" cy="457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雪</a:t>
            </a:r>
            <a:endParaRPr lang="en-US" dirty="0"/>
          </a:p>
        </p:txBody>
      </p:sp>
      <p:sp>
        <p:nvSpPr>
          <p:cNvPr id="27" name="Rectangle: Rounded Corners 26">
            <a:extLst>
              <a:ext uri="{FF2B5EF4-FFF2-40B4-BE49-F238E27FC236}">
                <a16:creationId xmlns:a16="http://schemas.microsoft.com/office/drawing/2014/main" id="{93D289D9-3D3E-43AC-BF91-7AC246CB24C4}"/>
              </a:ext>
            </a:extLst>
          </p:cNvPr>
          <p:cNvSpPr/>
          <p:nvPr/>
        </p:nvSpPr>
        <p:spPr>
          <a:xfrm>
            <a:off x="1015999" y="2696634"/>
            <a:ext cx="457200" cy="1202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F5447AC5-ED46-461E-872E-BD37CDB968C2}"/>
              </a:ext>
            </a:extLst>
          </p:cNvPr>
          <p:cNvSpPr/>
          <p:nvPr/>
        </p:nvSpPr>
        <p:spPr>
          <a:xfrm>
            <a:off x="1900766" y="4254500"/>
            <a:ext cx="457200" cy="457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花</a:t>
            </a:r>
            <a:endParaRPr lang="en-US" dirty="0"/>
          </a:p>
        </p:txBody>
      </p:sp>
      <p:sp>
        <p:nvSpPr>
          <p:cNvPr id="29" name="Rectangle: Rounded Corners 28">
            <a:extLst>
              <a:ext uri="{FF2B5EF4-FFF2-40B4-BE49-F238E27FC236}">
                <a16:creationId xmlns:a16="http://schemas.microsoft.com/office/drawing/2014/main" id="{A95EA5AC-687E-4F81-9353-E18924E601D2}"/>
              </a:ext>
            </a:extLst>
          </p:cNvPr>
          <p:cNvSpPr/>
          <p:nvPr/>
        </p:nvSpPr>
        <p:spPr>
          <a:xfrm>
            <a:off x="1900766" y="2696634"/>
            <a:ext cx="457200" cy="1202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C0A6E1FD-9FDA-4E5B-B387-F060308C05C3}"/>
              </a:ext>
            </a:extLst>
          </p:cNvPr>
          <p:cNvSpPr/>
          <p:nvPr/>
        </p:nvSpPr>
        <p:spPr>
          <a:xfrm>
            <a:off x="2870199" y="4254500"/>
            <a:ext cx="457200" cy="457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飘</a:t>
            </a:r>
            <a:endParaRPr lang="en-US" dirty="0"/>
          </a:p>
        </p:txBody>
      </p:sp>
      <p:sp>
        <p:nvSpPr>
          <p:cNvPr id="31" name="Rectangle: Rounded Corners 30">
            <a:extLst>
              <a:ext uri="{FF2B5EF4-FFF2-40B4-BE49-F238E27FC236}">
                <a16:creationId xmlns:a16="http://schemas.microsoft.com/office/drawing/2014/main" id="{4317DF8A-8811-47D4-9B95-2398F7544ADA}"/>
              </a:ext>
            </a:extLst>
          </p:cNvPr>
          <p:cNvSpPr/>
          <p:nvPr/>
        </p:nvSpPr>
        <p:spPr>
          <a:xfrm>
            <a:off x="2870199" y="2696634"/>
            <a:ext cx="457200" cy="1202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8F68BB05-ED57-494F-850B-3D42CA329607}"/>
              </a:ext>
            </a:extLst>
          </p:cNvPr>
          <p:cNvSpPr/>
          <p:nvPr/>
        </p:nvSpPr>
        <p:spPr>
          <a:xfrm>
            <a:off x="3898899" y="4254500"/>
            <a:ext cx="457200" cy="457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飘</a:t>
            </a:r>
            <a:endParaRPr lang="en-US" dirty="0"/>
          </a:p>
        </p:txBody>
      </p:sp>
      <p:sp>
        <p:nvSpPr>
          <p:cNvPr id="33" name="Rectangle: Rounded Corners 32">
            <a:extLst>
              <a:ext uri="{FF2B5EF4-FFF2-40B4-BE49-F238E27FC236}">
                <a16:creationId xmlns:a16="http://schemas.microsoft.com/office/drawing/2014/main" id="{75BFB074-792B-44C5-9368-E350D2CDAD6D}"/>
              </a:ext>
            </a:extLst>
          </p:cNvPr>
          <p:cNvSpPr/>
          <p:nvPr/>
        </p:nvSpPr>
        <p:spPr>
          <a:xfrm>
            <a:off x="3898899" y="2696634"/>
            <a:ext cx="457200" cy="1202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A7A87444-6F3E-473C-93AD-2D8A518E4791}"/>
              </a:ext>
            </a:extLst>
          </p:cNvPr>
          <p:cNvSpPr/>
          <p:nvPr/>
        </p:nvSpPr>
        <p:spPr>
          <a:xfrm>
            <a:off x="4978399" y="4254500"/>
            <a:ext cx="457200" cy="457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a:t>
            </a:r>
            <a:endParaRPr lang="en-US" dirty="0"/>
          </a:p>
        </p:txBody>
      </p:sp>
      <p:sp>
        <p:nvSpPr>
          <p:cNvPr id="35" name="Rectangle: Rounded Corners 34">
            <a:extLst>
              <a:ext uri="{FF2B5EF4-FFF2-40B4-BE49-F238E27FC236}">
                <a16:creationId xmlns:a16="http://schemas.microsoft.com/office/drawing/2014/main" id="{B88DFFBF-0E0B-417F-B5E5-F0B14EF4D1B5}"/>
              </a:ext>
            </a:extLst>
          </p:cNvPr>
          <p:cNvSpPr/>
          <p:nvPr/>
        </p:nvSpPr>
        <p:spPr>
          <a:xfrm>
            <a:off x="4978399" y="2696634"/>
            <a:ext cx="457200" cy="1202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2A8F71D0-3DB8-470F-AAE5-9EFF7E9565F5}"/>
              </a:ext>
            </a:extLst>
          </p:cNvPr>
          <p:cNvSpPr/>
          <p:nvPr/>
        </p:nvSpPr>
        <p:spPr>
          <a:xfrm>
            <a:off x="6512982" y="2706134"/>
            <a:ext cx="457200" cy="1202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55BDAC63-566B-487C-A59E-D71BE6230671}"/>
              </a:ext>
            </a:extLst>
          </p:cNvPr>
          <p:cNvSpPr/>
          <p:nvPr/>
        </p:nvSpPr>
        <p:spPr>
          <a:xfrm>
            <a:off x="7412564" y="2706134"/>
            <a:ext cx="457200" cy="1202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A74C9227-F62C-47B0-98B9-35DDEC6E74E9}"/>
              </a:ext>
            </a:extLst>
          </p:cNvPr>
          <p:cNvSpPr/>
          <p:nvPr/>
        </p:nvSpPr>
        <p:spPr>
          <a:xfrm>
            <a:off x="8381997" y="2706134"/>
            <a:ext cx="457200" cy="1202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D31FFAAC-0BF1-44B4-AA5A-11EAB5D29954}"/>
              </a:ext>
            </a:extLst>
          </p:cNvPr>
          <p:cNvSpPr/>
          <p:nvPr/>
        </p:nvSpPr>
        <p:spPr>
          <a:xfrm>
            <a:off x="9410697" y="2706134"/>
            <a:ext cx="457200" cy="1202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5CDC9160-13D6-42C1-934D-936B170BC9E2}"/>
              </a:ext>
            </a:extLst>
          </p:cNvPr>
          <p:cNvSpPr/>
          <p:nvPr/>
        </p:nvSpPr>
        <p:spPr>
          <a:xfrm>
            <a:off x="6512981" y="1800198"/>
            <a:ext cx="457200" cy="457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北</a:t>
            </a:r>
            <a:endParaRPr lang="en-US" dirty="0"/>
          </a:p>
        </p:txBody>
      </p:sp>
      <p:sp>
        <p:nvSpPr>
          <p:cNvPr id="41" name="Rectangle: Rounded Corners 40">
            <a:extLst>
              <a:ext uri="{FF2B5EF4-FFF2-40B4-BE49-F238E27FC236}">
                <a16:creationId xmlns:a16="http://schemas.microsoft.com/office/drawing/2014/main" id="{A7E1AE3E-8E90-4ABE-9EA6-958E014AB23D}"/>
              </a:ext>
            </a:extLst>
          </p:cNvPr>
          <p:cNvSpPr/>
          <p:nvPr/>
        </p:nvSpPr>
        <p:spPr>
          <a:xfrm>
            <a:off x="7412564" y="1817133"/>
            <a:ext cx="457200" cy="457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风</a:t>
            </a:r>
            <a:endParaRPr lang="en-US" dirty="0"/>
          </a:p>
        </p:txBody>
      </p:sp>
      <p:sp>
        <p:nvSpPr>
          <p:cNvPr id="42" name="Rectangle: Rounded Corners 41">
            <a:extLst>
              <a:ext uri="{FF2B5EF4-FFF2-40B4-BE49-F238E27FC236}">
                <a16:creationId xmlns:a16="http://schemas.microsoft.com/office/drawing/2014/main" id="{F53DEC61-688C-4A1B-BEB6-128EA6B3560A}"/>
              </a:ext>
            </a:extLst>
          </p:cNvPr>
          <p:cNvSpPr/>
          <p:nvPr/>
        </p:nvSpPr>
        <p:spPr>
          <a:xfrm>
            <a:off x="8381997" y="1817133"/>
            <a:ext cx="457200" cy="457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啸</a:t>
            </a:r>
            <a:endParaRPr lang="en-US" dirty="0"/>
          </a:p>
        </p:txBody>
      </p:sp>
      <p:sp>
        <p:nvSpPr>
          <p:cNvPr id="43" name="Rectangle: Rounded Corners 42">
            <a:extLst>
              <a:ext uri="{FF2B5EF4-FFF2-40B4-BE49-F238E27FC236}">
                <a16:creationId xmlns:a16="http://schemas.microsoft.com/office/drawing/2014/main" id="{021AD128-762C-4FA9-AFE1-03D915A6A627}"/>
              </a:ext>
            </a:extLst>
          </p:cNvPr>
          <p:cNvSpPr/>
          <p:nvPr/>
        </p:nvSpPr>
        <p:spPr>
          <a:xfrm>
            <a:off x="9410697" y="1817133"/>
            <a:ext cx="457200" cy="457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啸</a:t>
            </a:r>
            <a:endParaRPr lang="en-US" dirty="0"/>
          </a:p>
        </p:txBody>
      </p:sp>
      <p:sp>
        <p:nvSpPr>
          <p:cNvPr id="44" name="Rectangle: Rounded Corners 43">
            <a:extLst>
              <a:ext uri="{FF2B5EF4-FFF2-40B4-BE49-F238E27FC236}">
                <a16:creationId xmlns:a16="http://schemas.microsoft.com/office/drawing/2014/main" id="{300719DD-D41C-4155-94F0-24A0A734A95F}"/>
              </a:ext>
            </a:extLst>
          </p:cNvPr>
          <p:cNvSpPr/>
          <p:nvPr/>
        </p:nvSpPr>
        <p:spPr>
          <a:xfrm>
            <a:off x="10439397" y="2706134"/>
            <a:ext cx="457200" cy="1202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4ABF188-3CDB-4661-AFAE-9C0912A52B0B}"/>
              </a:ext>
            </a:extLst>
          </p:cNvPr>
          <p:cNvSpPr/>
          <p:nvPr/>
        </p:nvSpPr>
        <p:spPr>
          <a:xfrm>
            <a:off x="10439397" y="1783267"/>
            <a:ext cx="457200" cy="457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a:t>
            </a:r>
            <a:endParaRPr lang="en-US" dirty="0"/>
          </a:p>
        </p:txBody>
      </p:sp>
      <p:cxnSp>
        <p:nvCxnSpPr>
          <p:cNvPr id="51" name="Straight Arrow Connector 50">
            <a:extLst>
              <a:ext uri="{FF2B5EF4-FFF2-40B4-BE49-F238E27FC236}">
                <a16:creationId xmlns:a16="http://schemas.microsoft.com/office/drawing/2014/main" id="{99C99B7F-2CCC-44DB-8709-1A692367CB73}"/>
              </a:ext>
            </a:extLst>
          </p:cNvPr>
          <p:cNvCxnSpPr>
            <a:cxnSpLocks/>
            <a:stCxn id="36" idx="0"/>
            <a:endCxn id="40" idx="2"/>
          </p:cNvCxnSpPr>
          <p:nvPr/>
        </p:nvCxnSpPr>
        <p:spPr>
          <a:xfrm flipH="1" flipV="1">
            <a:off x="6741581" y="2257398"/>
            <a:ext cx="1" cy="448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B268753-422D-4F42-94DE-CA5E34103E00}"/>
              </a:ext>
            </a:extLst>
          </p:cNvPr>
          <p:cNvCxnSpPr>
            <a:cxnSpLocks/>
            <a:stCxn id="37" idx="0"/>
            <a:endCxn id="41" idx="2"/>
          </p:cNvCxnSpPr>
          <p:nvPr/>
        </p:nvCxnSpPr>
        <p:spPr>
          <a:xfrm flipV="1">
            <a:off x="7641164" y="2274333"/>
            <a:ext cx="0" cy="431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4C10244-027A-4774-AED7-5D18701F47BF}"/>
              </a:ext>
            </a:extLst>
          </p:cNvPr>
          <p:cNvCxnSpPr/>
          <p:nvPr/>
        </p:nvCxnSpPr>
        <p:spPr>
          <a:xfrm flipV="1">
            <a:off x="8610597" y="2274333"/>
            <a:ext cx="0" cy="465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496B823-A943-4506-AAD8-D5A6C4D94D8A}"/>
              </a:ext>
            </a:extLst>
          </p:cNvPr>
          <p:cNvCxnSpPr/>
          <p:nvPr/>
        </p:nvCxnSpPr>
        <p:spPr>
          <a:xfrm flipV="1">
            <a:off x="9639297" y="2274333"/>
            <a:ext cx="0" cy="465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23CAAC9-E66E-4596-94F4-E909D357012A}"/>
              </a:ext>
            </a:extLst>
          </p:cNvPr>
          <p:cNvCxnSpPr/>
          <p:nvPr/>
        </p:nvCxnSpPr>
        <p:spPr>
          <a:xfrm flipV="1">
            <a:off x="10667997" y="2240465"/>
            <a:ext cx="0" cy="465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74DF2E1-4449-49C8-86BF-01345466D9CA}"/>
              </a:ext>
            </a:extLst>
          </p:cNvPr>
          <p:cNvCxnSpPr>
            <a:stCxn id="26" idx="0"/>
            <a:endCxn id="27" idx="2"/>
          </p:cNvCxnSpPr>
          <p:nvPr/>
        </p:nvCxnSpPr>
        <p:spPr>
          <a:xfrm flipV="1">
            <a:off x="1244599" y="3898900"/>
            <a:ext cx="0" cy="35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3EF7983D-C9F3-4CB8-9E32-AA53756DB586}"/>
              </a:ext>
            </a:extLst>
          </p:cNvPr>
          <p:cNvCxnSpPr/>
          <p:nvPr/>
        </p:nvCxnSpPr>
        <p:spPr>
          <a:xfrm flipV="1">
            <a:off x="2129366" y="3898900"/>
            <a:ext cx="0" cy="35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4AFB6915-B9CF-48E4-A3C7-F509541B7D15}"/>
              </a:ext>
            </a:extLst>
          </p:cNvPr>
          <p:cNvCxnSpPr/>
          <p:nvPr/>
        </p:nvCxnSpPr>
        <p:spPr>
          <a:xfrm flipV="1">
            <a:off x="3098799" y="3898900"/>
            <a:ext cx="0" cy="35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D00E483-49AA-4DC5-908E-DC77A2E2DF26}"/>
              </a:ext>
            </a:extLst>
          </p:cNvPr>
          <p:cNvCxnSpPr/>
          <p:nvPr/>
        </p:nvCxnSpPr>
        <p:spPr>
          <a:xfrm flipV="1">
            <a:off x="4119031" y="3898900"/>
            <a:ext cx="0" cy="35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0B508B8-3D11-469E-B700-7D6CA93F9E61}"/>
              </a:ext>
            </a:extLst>
          </p:cNvPr>
          <p:cNvCxnSpPr/>
          <p:nvPr/>
        </p:nvCxnSpPr>
        <p:spPr>
          <a:xfrm flipV="1">
            <a:off x="5206999" y="3898900"/>
            <a:ext cx="0" cy="35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C3AA1335-9891-4889-823E-D9E4976AD6CD}"/>
              </a:ext>
            </a:extLst>
          </p:cNvPr>
          <p:cNvCxnSpPr>
            <a:cxnSpLocks/>
            <a:stCxn id="27" idx="0"/>
            <a:endCxn id="29" idx="1"/>
          </p:cNvCxnSpPr>
          <p:nvPr/>
        </p:nvCxnSpPr>
        <p:spPr>
          <a:xfrm rot="16200000" flipH="1">
            <a:off x="1272115" y="2669117"/>
            <a:ext cx="601133" cy="656167"/>
          </a:xfrm>
          <a:prstGeom prst="bentConnector4">
            <a:avLst>
              <a:gd name="adj1" fmla="val -38028"/>
              <a:gd name="adj2" fmla="val 674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5ED40D91-1A8A-41FD-A635-EBC240D3A4D9}"/>
              </a:ext>
            </a:extLst>
          </p:cNvPr>
          <p:cNvCxnSpPr>
            <a:stCxn id="29" idx="0"/>
            <a:endCxn id="31" idx="1"/>
          </p:cNvCxnSpPr>
          <p:nvPr/>
        </p:nvCxnSpPr>
        <p:spPr>
          <a:xfrm rot="16200000" flipH="1">
            <a:off x="2199215" y="2626784"/>
            <a:ext cx="601133" cy="740833"/>
          </a:xfrm>
          <a:prstGeom prst="bentConnector4">
            <a:avLst>
              <a:gd name="adj1" fmla="val -38028"/>
              <a:gd name="adj2" fmla="val 6542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3B26E521-0061-4308-B276-137FBE9B4CF1}"/>
              </a:ext>
            </a:extLst>
          </p:cNvPr>
          <p:cNvCxnSpPr>
            <a:stCxn id="31" idx="0"/>
            <a:endCxn id="33" idx="1"/>
          </p:cNvCxnSpPr>
          <p:nvPr/>
        </p:nvCxnSpPr>
        <p:spPr>
          <a:xfrm rot="16200000" flipH="1">
            <a:off x="3198282" y="2597150"/>
            <a:ext cx="601133" cy="800100"/>
          </a:xfrm>
          <a:prstGeom prst="bentConnector4">
            <a:avLst>
              <a:gd name="adj1" fmla="val -38028"/>
              <a:gd name="adj2" fmla="val 6428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1B08CFAF-2002-4A86-BDBF-7FAB529B70AA}"/>
              </a:ext>
            </a:extLst>
          </p:cNvPr>
          <p:cNvCxnSpPr>
            <a:stCxn id="33" idx="0"/>
            <a:endCxn id="35" idx="1"/>
          </p:cNvCxnSpPr>
          <p:nvPr/>
        </p:nvCxnSpPr>
        <p:spPr>
          <a:xfrm rot="16200000" flipH="1">
            <a:off x="4252382" y="2571750"/>
            <a:ext cx="601133" cy="850900"/>
          </a:xfrm>
          <a:prstGeom prst="bentConnector4">
            <a:avLst>
              <a:gd name="adj1" fmla="val -38028"/>
              <a:gd name="adj2" fmla="val 634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163E9B26-62E8-4A7D-B002-527F7CE35CFE}"/>
              </a:ext>
            </a:extLst>
          </p:cNvPr>
          <p:cNvCxnSpPr>
            <a:cxnSpLocks/>
            <a:stCxn id="35" idx="0"/>
            <a:endCxn id="36" idx="1"/>
          </p:cNvCxnSpPr>
          <p:nvPr/>
        </p:nvCxnSpPr>
        <p:spPr>
          <a:xfrm rot="16200000" flipH="1">
            <a:off x="5554673" y="2348959"/>
            <a:ext cx="610633" cy="1305983"/>
          </a:xfrm>
          <a:prstGeom prst="bentConnector4">
            <a:avLst>
              <a:gd name="adj1" fmla="val -37437"/>
              <a:gd name="adj2" fmla="val 587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Connector: Elbow 87">
            <a:extLst>
              <a:ext uri="{FF2B5EF4-FFF2-40B4-BE49-F238E27FC236}">
                <a16:creationId xmlns:a16="http://schemas.microsoft.com/office/drawing/2014/main" id="{0B085F1D-AF98-4E3D-8866-47211A8CE98B}"/>
              </a:ext>
            </a:extLst>
          </p:cNvPr>
          <p:cNvCxnSpPr>
            <a:cxnSpLocks/>
            <a:stCxn id="36" idx="0"/>
            <a:endCxn id="37" idx="1"/>
          </p:cNvCxnSpPr>
          <p:nvPr/>
        </p:nvCxnSpPr>
        <p:spPr>
          <a:xfrm rot="16200000" flipH="1">
            <a:off x="6776506" y="2671209"/>
            <a:ext cx="601133" cy="670982"/>
          </a:xfrm>
          <a:prstGeom prst="bentConnector4">
            <a:avLst>
              <a:gd name="adj1" fmla="val -38028"/>
              <a:gd name="adj2" fmla="val 6703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Connector: Elbow 89">
            <a:extLst>
              <a:ext uri="{FF2B5EF4-FFF2-40B4-BE49-F238E27FC236}">
                <a16:creationId xmlns:a16="http://schemas.microsoft.com/office/drawing/2014/main" id="{40D1FCAD-AD44-4E59-84DA-6C6680288C16}"/>
              </a:ext>
            </a:extLst>
          </p:cNvPr>
          <p:cNvCxnSpPr>
            <a:stCxn id="37" idx="0"/>
            <a:endCxn id="38" idx="1"/>
          </p:cNvCxnSpPr>
          <p:nvPr/>
        </p:nvCxnSpPr>
        <p:spPr>
          <a:xfrm rot="16200000" flipH="1">
            <a:off x="7711013" y="2636284"/>
            <a:ext cx="601133" cy="740833"/>
          </a:xfrm>
          <a:prstGeom prst="bentConnector4">
            <a:avLst>
              <a:gd name="adj1" fmla="val -38028"/>
              <a:gd name="adj2" fmla="val 6542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12BCDB05-DE66-49FF-A50D-5BDA6189C337}"/>
              </a:ext>
            </a:extLst>
          </p:cNvPr>
          <p:cNvCxnSpPr>
            <a:stCxn id="38" idx="0"/>
            <a:endCxn id="39" idx="1"/>
          </p:cNvCxnSpPr>
          <p:nvPr/>
        </p:nvCxnSpPr>
        <p:spPr>
          <a:xfrm rot="16200000" flipH="1">
            <a:off x="8710080" y="2606650"/>
            <a:ext cx="601133" cy="800100"/>
          </a:xfrm>
          <a:prstGeom prst="bentConnector4">
            <a:avLst>
              <a:gd name="adj1" fmla="val -38028"/>
              <a:gd name="adj2" fmla="val 6428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id="{CB8D8A14-3160-42CB-A89C-7B4DC62A4E96}"/>
              </a:ext>
            </a:extLst>
          </p:cNvPr>
          <p:cNvCxnSpPr>
            <a:stCxn id="39" idx="0"/>
            <a:endCxn id="44" idx="1"/>
          </p:cNvCxnSpPr>
          <p:nvPr/>
        </p:nvCxnSpPr>
        <p:spPr>
          <a:xfrm rot="16200000" flipH="1">
            <a:off x="9738780" y="2606650"/>
            <a:ext cx="601133" cy="800100"/>
          </a:xfrm>
          <a:prstGeom prst="bentConnector4">
            <a:avLst>
              <a:gd name="adj1" fmla="val -38028"/>
              <a:gd name="adj2" fmla="val 64286"/>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Rectangle: Rounded Corners 95">
            <a:extLst>
              <a:ext uri="{FF2B5EF4-FFF2-40B4-BE49-F238E27FC236}">
                <a16:creationId xmlns:a16="http://schemas.microsoft.com/office/drawing/2014/main" id="{80600F2D-E492-4B76-82AB-0E77F8FA63A0}"/>
              </a:ext>
            </a:extLst>
          </p:cNvPr>
          <p:cNvSpPr/>
          <p:nvPr/>
        </p:nvSpPr>
        <p:spPr>
          <a:xfrm>
            <a:off x="563033" y="2230965"/>
            <a:ext cx="5105398" cy="1943102"/>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7" name="Rectangle: Rounded Corners 96">
            <a:extLst>
              <a:ext uri="{FF2B5EF4-FFF2-40B4-BE49-F238E27FC236}">
                <a16:creationId xmlns:a16="http://schemas.microsoft.com/office/drawing/2014/main" id="{41C6118F-914D-4807-8337-31FCD48B8F85}"/>
              </a:ext>
            </a:extLst>
          </p:cNvPr>
          <p:cNvSpPr/>
          <p:nvPr/>
        </p:nvSpPr>
        <p:spPr>
          <a:xfrm>
            <a:off x="5897030" y="2275363"/>
            <a:ext cx="5105398" cy="1943102"/>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8" name="TextBox 97">
            <a:extLst>
              <a:ext uri="{FF2B5EF4-FFF2-40B4-BE49-F238E27FC236}">
                <a16:creationId xmlns:a16="http://schemas.microsoft.com/office/drawing/2014/main" id="{E46AEAA5-7D62-4441-AECD-E23C83C5F3F4}"/>
              </a:ext>
            </a:extLst>
          </p:cNvPr>
          <p:cNvSpPr txBox="1"/>
          <p:nvPr/>
        </p:nvSpPr>
        <p:spPr>
          <a:xfrm>
            <a:off x="1900765" y="1708149"/>
            <a:ext cx="2107949" cy="369332"/>
          </a:xfrm>
          <a:prstGeom prst="rect">
            <a:avLst/>
          </a:prstGeom>
          <a:noFill/>
        </p:spPr>
        <p:txBody>
          <a:bodyPr wrap="none" rtlCol="0">
            <a:spAutoFit/>
          </a:bodyPr>
          <a:lstStyle/>
          <a:p>
            <a:r>
              <a:rPr lang="en-US" altLang="zh-CN" dirty="0"/>
              <a:t>Encoder</a:t>
            </a:r>
            <a:r>
              <a:rPr lang="zh-CN" altLang="en-US" dirty="0"/>
              <a:t>（编码器）</a:t>
            </a:r>
            <a:endParaRPr lang="en-US" dirty="0"/>
          </a:p>
        </p:txBody>
      </p:sp>
      <p:sp>
        <p:nvSpPr>
          <p:cNvPr id="99" name="TextBox 98">
            <a:extLst>
              <a:ext uri="{FF2B5EF4-FFF2-40B4-BE49-F238E27FC236}">
                <a16:creationId xmlns:a16="http://schemas.microsoft.com/office/drawing/2014/main" id="{40AE4823-4C01-4E82-8A35-231A887F48DE}"/>
              </a:ext>
            </a:extLst>
          </p:cNvPr>
          <p:cNvSpPr txBox="1"/>
          <p:nvPr/>
        </p:nvSpPr>
        <p:spPr>
          <a:xfrm>
            <a:off x="7773200" y="4470399"/>
            <a:ext cx="2131994" cy="369332"/>
          </a:xfrm>
          <a:prstGeom prst="rect">
            <a:avLst/>
          </a:prstGeom>
          <a:noFill/>
        </p:spPr>
        <p:txBody>
          <a:bodyPr wrap="none" rtlCol="0">
            <a:spAutoFit/>
          </a:bodyPr>
          <a:lstStyle/>
          <a:p>
            <a:r>
              <a:rPr lang="en-US" altLang="zh-CN" dirty="0"/>
              <a:t>Decoder</a:t>
            </a:r>
            <a:r>
              <a:rPr lang="zh-CN" altLang="en-US" dirty="0"/>
              <a:t>（编码器）</a:t>
            </a:r>
            <a:endParaRPr lang="en-US" dirty="0"/>
          </a:p>
        </p:txBody>
      </p:sp>
      <p:sp>
        <p:nvSpPr>
          <p:cNvPr id="100" name="TextBox 99">
            <a:extLst>
              <a:ext uri="{FF2B5EF4-FFF2-40B4-BE49-F238E27FC236}">
                <a16:creationId xmlns:a16="http://schemas.microsoft.com/office/drawing/2014/main" id="{254A261F-3350-4775-A664-0FC08B24DE22}"/>
              </a:ext>
            </a:extLst>
          </p:cNvPr>
          <p:cNvSpPr txBox="1"/>
          <p:nvPr/>
        </p:nvSpPr>
        <p:spPr>
          <a:xfrm>
            <a:off x="563033" y="5503333"/>
            <a:ext cx="9160841" cy="923330"/>
          </a:xfrm>
          <a:prstGeom prst="rect">
            <a:avLst/>
          </a:prstGeom>
          <a:noFill/>
        </p:spPr>
        <p:txBody>
          <a:bodyPr wrap="none" rtlCol="0">
            <a:spAutoFit/>
          </a:bodyPr>
          <a:lstStyle/>
          <a:p>
            <a:r>
              <a:rPr lang="zh-CN" altLang="en-US" dirty="0"/>
              <a:t>特点：</a:t>
            </a:r>
            <a:endParaRPr lang="en-US" altLang="zh-CN" dirty="0"/>
          </a:p>
          <a:p>
            <a:r>
              <a:rPr lang="en-US" altLang="zh-CN" dirty="0"/>
              <a:t>	1.</a:t>
            </a:r>
            <a:r>
              <a:rPr lang="zh-CN" altLang="en-US" dirty="0"/>
              <a:t>分为两个部分：编码器和解码器，编码器分析输入序列，解码器生成输出序列</a:t>
            </a:r>
            <a:endParaRPr lang="en-US" altLang="zh-CN" dirty="0"/>
          </a:p>
          <a:p>
            <a:r>
              <a:rPr lang="en-US" altLang="zh-CN" dirty="0"/>
              <a:t>	2.</a:t>
            </a:r>
            <a:r>
              <a:rPr lang="zh-CN" altLang="en-US" dirty="0"/>
              <a:t>无监督学习，你只需要收集很多对话，让编码器和解码器同时训练</a:t>
            </a:r>
            <a:endParaRPr lang="en-US" dirty="0"/>
          </a:p>
        </p:txBody>
      </p:sp>
      <p:sp>
        <p:nvSpPr>
          <p:cNvPr id="129" name="Rectangle: Rounded Corners 128">
            <a:extLst>
              <a:ext uri="{FF2B5EF4-FFF2-40B4-BE49-F238E27FC236}">
                <a16:creationId xmlns:a16="http://schemas.microsoft.com/office/drawing/2014/main" id="{E3DF02FD-2F8D-4B6E-879A-8A3680A9AE34}"/>
              </a:ext>
            </a:extLst>
          </p:cNvPr>
          <p:cNvSpPr/>
          <p:nvPr/>
        </p:nvSpPr>
        <p:spPr>
          <a:xfrm>
            <a:off x="6512981" y="4285681"/>
            <a:ext cx="457200" cy="457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t>
            </a:r>
          </a:p>
        </p:txBody>
      </p:sp>
      <p:cxnSp>
        <p:nvCxnSpPr>
          <p:cNvPr id="131" name="Straight Arrow Connector 130">
            <a:extLst>
              <a:ext uri="{FF2B5EF4-FFF2-40B4-BE49-F238E27FC236}">
                <a16:creationId xmlns:a16="http://schemas.microsoft.com/office/drawing/2014/main" id="{30ECE31F-4A4B-4BD3-851E-C667279D1107}"/>
              </a:ext>
            </a:extLst>
          </p:cNvPr>
          <p:cNvCxnSpPr>
            <a:stCxn id="129" idx="0"/>
            <a:endCxn id="36" idx="2"/>
          </p:cNvCxnSpPr>
          <p:nvPr/>
        </p:nvCxnSpPr>
        <p:spPr>
          <a:xfrm flipV="1">
            <a:off x="6741581" y="3908400"/>
            <a:ext cx="1" cy="377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Connector: Elbow 136">
            <a:extLst>
              <a:ext uri="{FF2B5EF4-FFF2-40B4-BE49-F238E27FC236}">
                <a16:creationId xmlns:a16="http://schemas.microsoft.com/office/drawing/2014/main" id="{7B5EFA46-CBD9-4661-9834-0D8A4058D518}"/>
              </a:ext>
            </a:extLst>
          </p:cNvPr>
          <p:cNvCxnSpPr>
            <a:stCxn id="36" idx="0"/>
            <a:endCxn id="37" idx="2"/>
          </p:cNvCxnSpPr>
          <p:nvPr/>
        </p:nvCxnSpPr>
        <p:spPr>
          <a:xfrm rot="16200000" flipH="1">
            <a:off x="6590240" y="2857476"/>
            <a:ext cx="1202266" cy="899582"/>
          </a:xfrm>
          <a:prstGeom prst="bentConnector5">
            <a:avLst>
              <a:gd name="adj1" fmla="val -19014"/>
              <a:gd name="adj2" fmla="val 50000"/>
              <a:gd name="adj3" fmla="val 11901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Connector: Elbow 140">
            <a:extLst>
              <a:ext uri="{FF2B5EF4-FFF2-40B4-BE49-F238E27FC236}">
                <a16:creationId xmlns:a16="http://schemas.microsoft.com/office/drawing/2014/main" id="{AB226A60-B77D-448F-9784-D84ACCAA81E8}"/>
              </a:ext>
            </a:extLst>
          </p:cNvPr>
          <p:cNvCxnSpPr>
            <a:stCxn id="37" idx="0"/>
            <a:endCxn id="38" idx="2"/>
          </p:cNvCxnSpPr>
          <p:nvPr/>
        </p:nvCxnSpPr>
        <p:spPr>
          <a:xfrm rot="16200000" flipH="1">
            <a:off x="7524747" y="2822551"/>
            <a:ext cx="1202266" cy="969433"/>
          </a:xfrm>
          <a:prstGeom prst="bentConnector5">
            <a:avLst>
              <a:gd name="adj1" fmla="val -19014"/>
              <a:gd name="adj2" fmla="val 50000"/>
              <a:gd name="adj3" fmla="val 11901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Connector: Elbow 142">
            <a:extLst>
              <a:ext uri="{FF2B5EF4-FFF2-40B4-BE49-F238E27FC236}">
                <a16:creationId xmlns:a16="http://schemas.microsoft.com/office/drawing/2014/main" id="{71AB24E3-CE76-4E99-A4CC-529642BC5EB5}"/>
              </a:ext>
            </a:extLst>
          </p:cNvPr>
          <p:cNvCxnSpPr>
            <a:stCxn id="38" idx="0"/>
            <a:endCxn id="39" idx="2"/>
          </p:cNvCxnSpPr>
          <p:nvPr/>
        </p:nvCxnSpPr>
        <p:spPr>
          <a:xfrm rot="16200000" flipH="1">
            <a:off x="8523814" y="2792917"/>
            <a:ext cx="1202266" cy="1028700"/>
          </a:xfrm>
          <a:prstGeom prst="bentConnector5">
            <a:avLst>
              <a:gd name="adj1" fmla="val -19014"/>
              <a:gd name="adj2" fmla="val 50000"/>
              <a:gd name="adj3" fmla="val 11901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Connector: Elbow 144">
            <a:extLst>
              <a:ext uri="{FF2B5EF4-FFF2-40B4-BE49-F238E27FC236}">
                <a16:creationId xmlns:a16="http://schemas.microsoft.com/office/drawing/2014/main" id="{7BEE4870-F61C-4208-9805-3D2553779F22}"/>
              </a:ext>
            </a:extLst>
          </p:cNvPr>
          <p:cNvCxnSpPr>
            <a:stCxn id="39" idx="0"/>
            <a:endCxn id="44" idx="2"/>
          </p:cNvCxnSpPr>
          <p:nvPr/>
        </p:nvCxnSpPr>
        <p:spPr>
          <a:xfrm rot="16200000" flipH="1">
            <a:off x="9552514" y="2792917"/>
            <a:ext cx="1202266" cy="1028700"/>
          </a:xfrm>
          <a:prstGeom prst="bentConnector5">
            <a:avLst>
              <a:gd name="adj1" fmla="val -19014"/>
              <a:gd name="adj2" fmla="val 50000"/>
              <a:gd name="adj3" fmla="val 119014"/>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191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p:cTn id="7" dur="500" fill="hold"/>
                                        <p:tgtEl>
                                          <p:spTgt spid="96"/>
                                        </p:tgtEl>
                                        <p:attrNameLst>
                                          <p:attrName>ppt_w</p:attrName>
                                        </p:attrNameLst>
                                      </p:cBhvr>
                                      <p:tavLst>
                                        <p:tav tm="0">
                                          <p:val>
                                            <p:fltVal val="0"/>
                                          </p:val>
                                        </p:tav>
                                        <p:tav tm="100000">
                                          <p:val>
                                            <p:strVal val="#ppt_w"/>
                                          </p:val>
                                        </p:tav>
                                      </p:tavLst>
                                    </p:anim>
                                    <p:anim calcmode="lin" valueType="num">
                                      <p:cBhvr>
                                        <p:cTn id="8" dur="500" fill="hold"/>
                                        <p:tgtEl>
                                          <p:spTgt spid="96"/>
                                        </p:tgtEl>
                                        <p:attrNameLst>
                                          <p:attrName>ppt_h</p:attrName>
                                        </p:attrNameLst>
                                      </p:cBhvr>
                                      <p:tavLst>
                                        <p:tav tm="0">
                                          <p:val>
                                            <p:fltVal val="0"/>
                                          </p:val>
                                        </p:tav>
                                        <p:tav tm="100000">
                                          <p:val>
                                            <p:strVal val="#ppt_h"/>
                                          </p:val>
                                        </p:tav>
                                      </p:tavLst>
                                    </p:anim>
                                    <p:animEffect transition="in" filter="fade">
                                      <p:cBhvr>
                                        <p:cTn id="9" dur="500"/>
                                        <p:tgtEl>
                                          <p:spTgt spid="9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8"/>
                                        </p:tgtEl>
                                        <p:attrNameLst>
                                          <p:attrName>style.visibility</p:attrName>
                                        </p:attrNameLst>
                                      </p:cBhvr>
                                      <p:to>
                                        <p:strVal val="visible"/>
                                      </p:to>
                                    </p:set>
                                    <p:anim calcmode="lin" valueType="num">
                                      <p:cBhvr>
                                        <p:cTn id="12" dur="500" fill="hold"/>
                                        <p:tgtEl>
                                          <p:spTgt spid="98"/>
                                        </p:tgtEl>
                                        <p:attrNameLst>
                                          <p:attrName>ppt_w</p:attrName>
                                        </p:attrNameLst>
                                      </p:cBhvr>
                                      <p:tavLst>
                                        <p:tav tm="0">
                                          <p:val>
                                            <p:fltVal val="0"/>
                                          </p:val>
                                        </p:tav>
                                        <p:tav tm="100000">
                                          <p:val>
                                            <p:strVal val="#ppt_w"/>
                                          </p:val>
                                        </p:tav>
                                      </p:tavLst>
                                    </p:anim>
                                    <p:anim calcmode="lin" valueType="num">
                                      <p:cBhvr>
                                        <p:cTn id="13" dur="500" fill="hold"/>
                                        <p:tgtEl>
                                          <p:spTgt spid="98"/>
                                        </p:tgtEl>
                                        <p:attrNameLst>
                                          <p:attrName>ppt_h</p:attrName>
                                        </p:attrNameLst>
                                      </p:cBhvr>
                                      <p:tavLst>
                                        <p:tav tm="0">
                                          <p:val>
                                            <p:fltVal val="0"/>
                                          </p:val>
                                        </p:tav>
                                        <p:tav tm="100000">
                                          <p:val>
                                            <p:strVal val="#ppt_h"/>
                                          </p:val>
                                        </p:tav>
                                      </p:tavLst>
                                    </p:anim>
                                    <p:animEffect transition="in" filter="fade">
                                      <p:cBhvr>
                                        <p:cTn id="14" dur="500"/>
                                        <p:tgtEl>
                                          <p:spTgt spid="98"/>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99"/>
                                        </p:tgtEl>
                                        <p:attrNameLst>
                                          <p:attrName>style.visibility</p:attrName>
                                        </p:attrNameLst>
                                      </p:cBhvr>
                                      <p:to>
                                        <p:strVal val="visible"/>
                                      </p:to>
                                    </p:set>
                                    <p:anim calcmode="lin" valueType="num">
                                      <p:cBhvr>
                                        <p:cTn id="19" dur="500" fill="hold"/>
                                        <p:tgtEl>
                                          <p:spTgt spid="99"/>
                                        </p:tgtEl>
                                        <p:attrNameLst>
                                          <p:attrName>ppt_w</p:attrName>
                                        </p:attrNameLst>
                                      </p:cBhvr>
                                      <p:tavLst>
                                        <p:tav tm="0">
                                          <p:val>
                                            <p:fltVal val="0"/>
                                          </p:val>
                                        </p:tav>
                                        <p:tav tm="100000">
                                          <p:val>
                                            <p:strVal val="#ppt_w"/>
                                          </p:val>
                                        </p:tav>
                                      </p:tavLst>
                                    </p:anim>
                                    <p:anim calcmode="lin" valueType="num">
                                      <p:cBhvr>
                                        <p:cTn id="20" dur="500" fill="hold"/>
                                        <p:tgtEl>
                                          <p:spTgt spid="99"/>
                                        </p:tgtEl>
                                        <p:attrNameLst>
                                          <p:attrName>ppt_h</p:attrName>
                                        </p:attrNameLst>
                                      </p:cBhvr>
                                      <p:tavLst>
                                        <p:tav tm="0">
                                          <p:val>
                                            <p:fltVal val="0"/>
                                          </p:val>
                                        </p:tav>
                                        <p:tav tm="100000">
                                          <p:val>
                                            <p:strVal val="#ppt_h"/>
                                          </p:val>
                                        </p:tav>
                                      </p:tavLst>
                                    </p:anim>
                                    <p:animEffect transition="in" filter="fade">
                                      <p:cBhvr>
                                        <p:cTn id="21" dur="500"/>
                                        <p:tgtEl>
                                          <p:spTgt spid="99"/>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97"/>
                                        </p:tgtEl>
                                        <p:attrNameLst>
                                          <p:attrName>style.visibility</p:attrName>
                                        </p:attrNameLst>
                                      </p:cBhvr>
                                      <p:to>
                                        <p:strVal val="visible"/>
                                      </p:to>
                                    </p:set>
                                    <p:anim calcmode="lin" valueType="num">
                                      <p:cBhvr>
                                        <p:cTn id="24" dur="500" fill="hold"/>
                                        <p:tgtEl>
                                          <p:spTgt spid="97"/>
                                        </p:tgtEl>
                                        <p:attrNameLst>
                                          <p:attrName>ppt_w</p:attrName>
                                        </p:attrNameLst>
                                      </p:cBhvr>
                                      <p:tavLst>
                                        <p:tav tm="0">
                                          <p:val>
                                            <p:fltVal val="0"/>
                                          </p:val>
                                        </p:tav>
                                        <p:tav tm="100000">
                                          <p:val>
                                            <p:strVal val="#ppt_w"/>
                                          </p:val>
                                        </p:tav>
                                      </p:tavLst>
                                    </p:anim>
                                    <p:anim calcmode="lin" valueType="num">
                                      <p:cBhvr>
                                        <p:cTn id="25" dur="500" fill="hold"/>
                                        <p:tgtEl>
                                          <p:spTgt spid="97"/>
                                        </p:tgtEl>
                                        <p:attrNameLst>
                                          <p:attrName>ppt_h</p:attrName>
                                        </p:attrNameLst>
                                      </p:cBhvr>
                                      <p:tavLst>
                                        <p:tav tm="0">
                                          <p:val>
                                            <p:fltVal val="0"/>
                                          </p:val>
                                        </p:tav>
                                        <p:tav tm="100000">
                                          <p:val>
                                            <p:strVal val="#ppt_h"/>
                                          </p:val>
                                        </p:tav>
                                      </p:tavLst>
                                    </p:anim>
                                    <p:animEffect transition="in" filter="fade">
                                      <p:cBhvr>
                                        <p:cTn id="26"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p:bldP spid="9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D9C715-CBFE-4CD0-8663-0964AD716EF0}"/>
              </a:ext>
            </a:extLst>
          </p:cNvPr>
          <p:cNvSpPr txBox="1"/>
          <p:nvPr/>
        </p:nvSpPr>
        <p:spPr>
          <a:xfrm>
            <a:off x="752785" y="493351"/>
            <a:ext cx="2440155" cy="461665"/>
          </a:xfrm>
          <a:prstGeom prst="rect">
            <a:avLst/>
          </a:prstGeom>
          <a:noFill/>
        </p:spPr>
        <p:txBody>
          <a:bodyPr wrap="none" rtlCol="0">
            <a:spAutoFit/>
          </a:bodyPr>
          <a:lstStyle/>
          <a:p>
            <a:r>
              <a:rPr lang="en-US" sz="2400" dirty="0" err="1"/>
              <a:t>Pytorch</a:t>
            </a:r>
            <a:r>
              <a:rPr lang="zh-CN" altLang="en-US" sz="2400" dirty="0"/>
              <a:t>中的</a:t>
            </a:r>
            <a:r>
              <a:rPr lang="en-US" altLang="zh-CN" sz="2400" dirty="0"/>
              <a:t>LSTM</a:t>
            </a:r>
            <a:endParaRPr lang="en-US" sz="2400" dirty="0"/>
          </a:p>
        </p:txBody>
      </p:sp>
      <p:sp>
        <p:nvSpPr>
          <p:cNvPr id="5" name="Rectangle 4">
            <a:extLst>
              <a:ext uri="{FF2B5EF4-FFF2-40B4-BE49-F238E27FC236}">
                <a16:creationId xmlns:a16="http://schemas.microsoft.com/office/drawing/2014/main" id="{EF199F39-8B7A-426A-9619-1226F46D7DD7}"/>
              </a:ext>
            </a:extLst>
          </p:cNvPr>
          <p:cNvSpPr/>
          <p:nvPr/>
        </p:nvSpPr>
        <p:spPr>
          <a:xfrm>
            <a:off x="752785" y="1523710"/>
            <a:ext cx="8082161" cy="369332"/>
          </a:xfrm>
          <a:prstGeom prst="rect">
            <a:avLst/>
          </a:prstGeom>
        </p:spPr>
        <p:txBody>
          <a:bodyPr wrap="square">
            <a:spAutoFit/>
          </a:bodyPr>
          <a:lstStyle/>
          <a:p>
            <a:r>
              <a:rPr lang="en-US" dirty="0" err="1">
                <a:solidFill>
                  <a:srgbClr val="24292E"/>
                </a:solidFill>
                <a:latin typeface="SFMono-Regular"/>
              </a:rPr>
              <a:t>lstm</a:t>
            </a:r>
            <a:r>
              <a:rPr lang="en-US" dirty="0">
                <a:solidFill>
                  <a:srgbClr val="24292E"/>
                </a:solidFill>
                <a:latin typeface="SFMono-Regular"/>
              </a:rPr>
              <a:t> </a:t>
            </a:r>
            <a:r>
              <a:rPr lang="en-US" dirty="0">
                <a:solidFill>
                  <a:srgbClr val="005CC5"/>
                </a:solidFill>
                <a:latin typeface="SFMono-Regular"/>
              </a:rPr>
              <a:t>=</a:t>
            </a:r>
            <a:r>
              <a:rPr lang="en-US" dirty="0">
                <a:solidFill>
                  <a:srgbClr val="24292E"/>
                </a:solidFill>
                <a:latin typeface="SFMono-Regular"/>
              </a:rPr>
              <a:t> </a:t>
            </a:r>
            <a:r>
              <a:rPr lang="en-US" dirty="0" err="1">
                <a:solidFill>
                  <a:srgbClr val="24292E"/>
                </a:solidFill>
                <a:latin typeface="SFMono-Regular"/>
              </a:rPr>
              <a:t>nn.</a:t>
            </a:r>
            <a:r>
              <a:rPr lang="en-US" dirty="0" err="1">
                <a:solidFill>
                  <a:srgbClr val="E36209"/>
                </a:solidFill>
                <a:latin typeface="SFMono-Regular"/>
              </a:rPr>
              <a:t>LSTM</a:t>
            </a:r>
            <a:r>
              <a:rPr lang="en-US" dirty="0">
                <a:solidFill>
                  <a:srgbClr val="24292E"/>
                </a:solidFill>
                <a:latin typeface="SFMono-Regular"/>
              </a:rPr>
              <a:t>(</a:t>
            </a:r>
            <a:r>
              <a:rPr lang="en-US" dirty="0" err="1">
                <a:solidFill>
                  <a:srgbClr val="24292E"/>
                </a:solidFill>
                <a:latin typeface="SFMono-Regular"/>
              </a:rPr>
              <a:t>input_size</a:t>
            </a:r>
            <a:r>
              <a:rPr lang="en-US" dirty="0">
                <a:solidFill>
                  <a:srgbClr val="24292E"/>
                </a:solidFill>
                <a:latin typeface="SFMono-Regular"/>
              </a:rPr>
              <a:t>, </a:t>
            </a:r>
            <a:r>
              <a:rPr lang="en-US" dirty="0" err="1">
                <a:solidFill>
                  <a:srgbClr val="24292E"/>
                </a:solidFill>
                <a:latin typeface="SFMono-Regular"/>
              </a:rPr>
              <a:t>hidden_size</a:t>
            </a:r>
            <a:r>
              <a:rPr lang="en-US" dirty="0">
                <a:solidFill>
                  <a:srgbClr val="24292E"/>
                </a:solidFill>
                <a:latin typeface="SFMono-Regular"/>
              </a:rPr>
              <a:t>, </a:t>
            </a:r>
            <a:r>
              <a:rPr lang="en-US" dirty="0" err="1">
                <a:solidFill>
                  <a:srgbClr val="24292E"/>
                </a:solidFill>
                <a:latin typeface="SFMono-Regular"/>
              </a:rPr>
              <a:t>num_layers</a:t>
            </a:r>
            <a:r>
              <a:rPr lang="en-US" dirty="0">
                <a:solidFill>
                  <a:srgbClr val="24292E"/>
                </a:solidFill>
                <a:latin typeface="SFMono-Regular"/>
              </a:rPr>
              <a:t>, </a:t>
            </a:r>
            <a:r>
              <a:rPr lang="en-US" dirty="0" err="1">
                <a:solidFill>
                  <a:srgbClr val="24292E"/>
                </a:solidFill>
                <a:latin typeface="SFMono-Regular"/>
              </a:rPr>
              <a:t>batch_first</a:t>
            </a:r>
            <a:r>
              <a:rPr lang="en-US" dirty="0">
                <a:solidFill>
                  <a:srgbClr val="005CC5"/>
                </a:solidFill>
                <a:latin typeface="SFMono-Regular"/>
              </a:rPr>
              <a:t>=True</a:t>
            </a:r>
            <a:r>
              <a:rPr lang="en-US" dirty="0">
                <a:solidFill>
                  <a:srgbClr val="24292E"/>
                </a:solidFill>
                <a:latin typeface="SFMono-Regular"/>
              </a:rPr>
              <a:t>)</a:t>
            </a:r>
            <a:endParaRPr lang="en-US" dirty="0"/>
          </a:p>
        </p:txBody>
      </p:sp>
    </p:spTree>
    <p:extLst>
      <p:ext uri="{BB962C8B-B14F-4D97-AF65-F5344CB8AC3E}">
        <p14:creationId xmlns:p14="http://schemas.microsoft.com/office/powerpoint/2010/main" val="267310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54C33-19D3-43D1-9859-96D61A69B1F0}"/>
              </a:ext>
            </a:extLst>
          </p:cNvPr>
          <p:cNvSpPr>
            <a:spLocks noGrp="1"/>
          </p:cNvSpPr>
          <p:nvPr>
            <p:ph type="title"/>
          </p:nvPr>
        </p:nvSpPr>
        <p:spPr/>
        <p:txBody>
          <a:bodyPr/>
          <a:lstStyle/>
          <a:p>
            <a:r>
              <a:rPr lang="zh-CN" altLang="en-US" dirty="0"/>
              <a:t>关于</a:t>
            </a:r>
            <a:r>
              <a:rPr lang="en-US" altLang="zh-CN" dirty="0"/>
              <a:t>RNN</a:t>
            </a:r>
            <a:r>
              <a:rPr lang="zh-CN" altLang="en-US" dirty="0"/>
              <a:t>的训练</a:t>
            </a:r>
            <a:endParaRPr lang="en-US" dirty="0"/>
          </a:p>
        </p:txBody>
      </p:sp>
      <p:sp>
        <p:nvSpPr>
          <p:cNvPr id="5" name="TextBox 4">
            <a:extLst>
              <a:ext uri="{FF2B5EF4-FFF2-40B4-BE49-F238E27FC236}">
                <a16:creationId xmlns:a16="http://schemas.microsoft.com/office/drawing/2014/main" id="{60D95C58-852B-437B-BA9A-7A8AC0658378}"/>
              </a:ext>
            </a:extLst>
          </p:cNvPr>
          <p:cNvSpPr txBox="1"/>
          <p:nvPr/>
        </p:nvSpPr>
        <p:spPr>
          <a:xfrm>
            <a:off x="860954" y="1845733"/>
            <a:ext cx="3815468" cy="369332"/>
          </a:xfrm>
          <a:prstGeom prst="rect">
            <a:avLst/>
          </a:prstGeom>
          <a:noFill/>
        </p:spPr>
        <p:txBody>
          <a:bodyPr wrap="none" rtlCol="0">
            <a:spAutoFit/>
          </a:bodyPr>
          <a:lstStyle/>
          <a:p>
            <a:r>
              <a:rPr lang="zh-CN" altLang="en-US" dirty="0"/>
              <a:t>你希望你训练时的</a:t>
            </a:r>
            <a:r>
              <a:rPr lang="en-US" altLang="zh-CN" dirty="0"/>
              <a:t>Loss</a:t>
            </a:r>
            <a:r>
              <a:rPr lang="zh-CN" altLang="en-US" dirty="0"/>
              <a:t>曲线是这样的</a:t>
            </a:r>
            <a:endParaRPr lang="en-US" dirty="0"/>
          </a:p>
        </p:txBody>
      </p:sp>
      <p:pic>
        <p:nvPicPr>
          <p:cNvPr id="6" name="Picture 5">
            <a:extLst>
              <a:ext uri="{FF2B5EF4-FFF2-40B4-BE49-F238E27FC236}">
                <a16:creationId xmlns:a16="http://schemas.microsoft.com/office/drawing/2014/main" id="{39A459B1-65E1-47F5-994E-11382E459085}"/>
              </a:ext>
            </a:extLst>
          </p:cNvPr>
          <p:cNvPicPr>
            <a:picLocks noChangeAspect="1"/>
          </p:cNvPicPr>
          <p:nvPr/>
        </p:nvPicPr>
        <p:blipFill>
          <a:blip r:embed="rId3"/>
          <a:stretch>
            <a:fillRect/>
          </a:stretch>
        </p:blipFill>
        <p:spPr>
          <a:xfrm>
            <a:off x="7188200" y="2484966"/>
            <a:ext cx="3956756" cy="2967567"/>
          </a:xfrm>
          <a:prstGeom prst="rect">
            <a:avLst/>
          </a:prstGeom>
        </p:spPr>
      </p:pic>
      <p:sp>
        <p:nvSpPr>
          <p:cNvPr id="7" name="TextBox 6">
            <a:extLst>
              <a:ext uri="{FF2B5EF4-FFF2-40B4-BE49-F238E27FC236}">
                <a16:creationId xmlns:a16="http://schemas.microsoft.com/office/drawing/2014/main" id="{EEB29C5D-9820-4D29-A56D-381C0C62BAFB}"/>
              </a:ext>
            </a:extLst>
          </p:cNvPr>
          <p:cNvSpPr txBox="1"/>
          <p:nvPr/>
        </p:nvSpPr>
        <p:spPr>
          <a:xfrm>
            <a:off x="7329488" y="1845733"/>
            <a:ext cx="2492990" cy="369332"/>
          </a:xfrm>
          <a:prstGeom prst="rect">
            <a:avLst/>
          </a:prstGeom>
          <a:noFill/>
        </p:spPr>
        <p:txBody>
          <a:bodyPr wrap="none" rtlCol="0">
            <a:spAutoFit/>
          </a:bodyPr>
          <a:lstStyle/>
          <a:p>
            <a:r>
              <a:rPr lang="zh-CN" altLang="en-US" dirty="0"/>
              <a:t>但实际上可能是这样的</a:t>
            </a:r>
            <a:endParaRPr lang="en-US" dirty="0"/>
          </a:p>
        </p:txBody>
      </p:sp>
      <p:pic>
        <p:nvPicPr>
          <p:cNvPr id="9" name="Picture 8">
            <a:extLst>
              <a:ext uri="{FF2B5EF4-FFF2-40B4-BE49-F238E27FC236}">
                <a16:creationId xmlns:a16="http://schemas.microsoft.com/office/drawing/2014/main" id="{A09A50CA-22B2-41EA-87AF-81EBF35006C8}"/>
              </a:ext>
            </a:extLst>
          </p:cNvPr>
          <p:cNvPicPr>
            <a:picLocks noChangeAspect="1"/>
          </p:cNvPicPr>
          <p:nvPr/>
        </p:nvPicPr>
        <p:blipFill>
          <a:blip r:embed="rId4"/>
          <a:stretch>
            <a:fillRect/>
          </a:stretch>
        </p:blipFill>
        <p:spPr>
          <a:xfrm>
            <a:off x="719666" y="2519361"/>
            <a:ext cx="3865033" cy="2898775"/>
          </a:xfrm>
          <a:prstGeom prst="rect">
            <a:avLst/>
          </a:prstGeom>
        </p:spPr>
      </p:pic>
      <p:sp>
        <p:nvSpPr>
          <p:cNvPr id="10" name="TextBox 9">
            <a:extLst>
              <a:ext uri="{FF2B5EF4-FFF2-40B4-BE49-F238E27FC236}">
                <a16:creationId xmlns:a16="http://schemas.microsoft.com/office/drawing/2014/main" id="{691049C4-1DA3-4C75-96AC-B9B6AE05DFE8}"/>
              </a:ext>
            </a:extLst>
          </p:cNvPr>
          <p:cNvSpPr txBox="1"/>
          <p:nvPr/>
        </p:nvSpPr>
        <p:spPr>
          <a:xfrm>
            <a:off x="860954" y="6011333"/>
            <a:ext cx="5647700" cy="369332"/>
          </a:xfrm>
          <a:prstGeom prst="rect">
            <a:avLst/>
          </a:prstGeom>
          <a:noFill/>
        </p:spPr>
        <p:txBody>
          <a:bodyPr wrap="none" rtlCol="0">
            <a:spAutoFit/>
          </a:bodyPr>
          <a:lstStyle/>
          <a:p>
            <a:r>
              <a:rPr lang="zh-CN" altLang="en-US" dirty="0"/>
              <a:t>有一段时间，</a:t>
            </a:r>
            <a:r>
              <a:rPr lang="en-US" altLang="zh-CN" dirty="0"/>
              <a:t>RNN</a:t>
            </a:r>
            <a:r>
              <a:rPr lang="zh-CN" altLang="en-US" dirty="0"/>
              <a:t>在全世界只有</a:t>
            </a:r>
            <a:r>
              <a:rPr lang="en-US" altLang="zh-CN" dirty="0"/>
              <a:t>RNN</a:t>
            </a:r>
            <a:r>
              <a:rPr lang="zh-CN" altLang="en-US" dirty="0"/>
              <a:t>的创始人能训练好</a:t>
            </a:r>
            <a:endParaRPr lang="en-US" dirty="0"/>
          </a:p>
        </p:txBody>
      </p:sp>
    </p:spTree>
    <p:extLst>
      <p:ext uri="{BB962C8B-B14F-4D97-AF65-F5344CB8AC3E}">
        <p14:creationId xmlns:p14="http://schemas.microsoft.com/office/powerpoint/2010/main" val="3761802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629FF4-64DE-4287-AFA5-E1ACB98D434D}"/>
              </a:ext>
            </a:extLst>
          </p:cNvPr>
          <p:cNvPicPr>
            <a:picLocks noChangeAspect="1"/>
          </p:cNvPicPr>
          <p:nvPr/>
        </p:nvPicPr>
        <p:blipFill>
          <a:blip r:embed="rId3"/>
          <a:stretch>
            <a:fillRect/>
          </a:stretch>
        </p:blipFill>
        <p:spPr>
          <a:xfrm>
            <a:off x="6505544" y="1291167"/>
            <a:ext cx="4542828" cy="3414324"/>
          </a:xfrm>
          <a:prstGeom prst="rect">
            <a:avLst/>
          </a:prstGeom>
        </p:spPr>
      </p:pic>
      <p:sp>
        <p:nvSpPr>
          <p:cNvPr id="5" name="TextBox 4">
            <a:extLst>
              <a:ext uri="{FF2B5EF4-FFF2-40B4-BE49-F238E27FC236}">
                <a16:creationId xmlns:a16="http://schemas.microsoft.com/office/drawing/2014/main" id="{FB7A1E38-2712-4D37-9E18-27FD3B279E21}"/>
              </a:ext>
            </a:extLst>
          </p:cNvPr>
          <p:cNvSpPr txBox="1"/>
          <p:nvPr/>
        </p:nvSpPr>
        <p:spPr>
          <a:xfrm>
            <a:off x="857251" y="5442089"/>
            <a:ext cx="10259484" cy="923330"/>
          </a:xfrm>
          <a:prstGeom prst="rect">
            <a:avLst/>
          </a:prstGeom>
          <a:noFill/>
        </p:spPr>
        <p:txBody>
          <a:bodyPr wrap="square" rtlCol="0">
            <a:spAutoFit/>
          </a:bodyPr>
          <a:lstStyle/>
          <a:p>
            <a:r>
              <a:rPr lang="en-US" altLang="zh-CN" dirty="0"/>
              <a:t>RNN</a:t>
            </a:r>
            <a:r>
              <a:rPr lang="zh-CN" altLang="en-US" dirty="0"/>
              <a:t>的创始人开始也困惑于</a:t>
            </a:r>
            <a:r>
              <a:rPr lang="en-US" altLang="zh-CN" dirty="0"/>
              <a:t>RNN</a:t>
            </a:r>
            <a:r>
              <a:rPr lang="zh-CN" altLang="en-US" dirty="0"/>
              <a:t>的</a:t>
            </a:r>
            <a:r>
              <a:rPr lang="en-US" altLang="zh-CN" dirty="0"/>
              <a:t>Loss</a:t>
            </a:r>
            <a:r>
              <a:rPr lang="zh-CN" altLang="en-US" dirty="0"/>
              <a:t>很不稳定、经常原地爆炸的问题，后来他做了研究，发现是因为相比普通的</a:t>
            </a:r>
            <a:r>
              <a:rPr lang="en-US" altLang="zh-CN" dirty="0"/>
              <a:t>DNN</a:t>
            </a:r>
            <a:r>
              <a:rPr lang="zh-CN" altLang="en-US" dirty="0"/>
              <a:t>，其</a:t>
            </a:r>
            <a:r>
              <a:rPr lang="en-US" altLang="zh-CN" dirty="0"/>
              <a:t>Loss</a:t>
            </a:r>
            <a:r>
              <a:rPr lang="zh-CN" altLang="en-US" dirty="0"/>
              <a:t>曲线非常不平滑，自然更新参数后</a:t>
            </a:r>
            <a:r>
              <a:rPr lang="en-US" altLang="zh-CN" dirty="0"/>
              <a:t>Loss</a:t>
            </a:r>
            <a:r>
              <a:rPr lang="zh-CN" altLang="en-US" dirty="0"/>
              <a:t>的变化非常不稳定。</a:t>
            </a:r>
            <a:endParaRPr lang="en-US" altLang="zh-CN" dirty="0"/>
          </a:p>
          <a:p>
            <a:r>
              <a:rPr lang="zh-CN" altLang="en-US" dirty="0"/>
              <a:t>后来他使用了一种非常简单的办法，即设置阈值，限制了</a:t>
            </a:r>
            <a:r>
              <a:rPr lang="en-US" altLang="zh-CN" dirty="0"/>
              <a:t>Loss</a:t>
            </a:r>
            <a:r>
              <a:rPr lang="zh-CN" altLang="en-US" dirty="0"/>
              <a:t>的爆炸，才让模型收敛。</a:t>
            </a:r>
            <a:endParaRPr lang="en-US" altLang="zh-CN" dirty="0"/>
          </a:p>
        </p:txBody>
      </p:sp>
      <p:pic>
        <p:nvPicPr>
          <p:cNvPr id="7" name="Picture 6">
            <a:extLst>
              <a:ext uri="{FF2B5EF4-FFF2-40B4-BE49-F238E27FC236}">
                <a16:creationId xmlns:a16="http://schemas.microsoft.com/office/drawing/2014/main" id="{C0B68613-C165-452A-8920-13AC7C433A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033" y="2112432"/>
            <a:ext cx="3589867" cy="2136826"/>
          </a:xfrm>
          <a:prstGeom prst="rect">
            <a:avLst/>
          </a:prstGeom>
        </p:spPr>
      </p:pic>
      <p:sp>
        <p:nvSpPr>
          <p:cNvPr id="8" name="TextBox 7">
            <a:extLst>
              <a:ext uri="{FF2B5EF4-FFF2-40B4-BE49-F238E27FC236}">
                <a16:creationId xmlns:a16="http://schemas.microsoft.com/office/drawing/2014/main" id="{37D11148-EF60-4B25-9392-EFB9B2FCDF52}"/>
              </a:ext>
            </a:extLst>
          </p:cNvPr>
          <p:cNvSpPr txBox="1"/>
          <p:nvPr/>
        </p:nvSpPr>
        <p:spPr>
          <a:xfrm>
            <a:off x="944033" y="1315962"/>
            <a:ext cx="2398413" cy="400110"/>
          </a:xfrm>
          <a:prstGeom prst="rect">
            <a:avLst/>
          </a:prstGeom>
          <a:noFill/>
        </p:spPr>
        <p:txBody>
          <a:bodyPr wrap="none" rtlCol="0">
            <a:spAutoFit/>
          </a:bodyPr>
          <a:lstStyle/>
          <a:p>
            <a:r>
              <a:rPr lang="zh-CN" altLang="en-US" sz="2000" dirty="0"/>
              <a:t>普通</a:t>
            </a:r>
            <a:r>
              <a:rPr lang="en-US" altLang="zh-CN" sz="2000" dirty="0"/>
              <a:t>DNN</a:t>
            </a:r>
            <a:r>
              <a:rPr lang="zh-CN" altLang="en-US" sz="2000" dirty="0"/>
              <a:t>的</a:t>
            </a:r>
            <a:r>
              <a:rPr lang="en-US" altLang="zh-CN" sz="2000" dirty="0"/>
              <a:t>Loss</a:t>
            </a:r>
            <a:r>
              <a:rPr lang="zh-CN" altLang="en-US" sz="2000" dirty="0"/>
              <a:t>曲线</a:t>
            </a:r>
            <a:endParaRPr lang="en-US" sz="2000" dirty="0"/>
          </a:p>
        </p:txBody>
      </p:sp>
      <p:sp>
        <p:nvSpPr>
          <p:cNvPr id="10" name="TextBox 9">
            <a:extLst>
              <a:ext uri="{FF2B5EF4-FFF2-40B4-BE49-F238E27FC236}">
                <a16:creationId xmlns:a16="http://schemas.microsoft.com/office/drawing/2014/main" id="{9FD66EE6-E679-46B9-AAA9-EAB391B90943}"/>
              </a:ext>
            </a:extLst>
          </p:cNvPr>
          <p:cNvSpPr txBox="1"/>
          <p:nvPr/>
        </p:nvSpPr>
        <p:spPr>
          <a:xfrm>
            <a:off x="6747933" y="1236134"/>
            <a:ext cx="1867819" cy="400110"/>
          </a:xfrm>
          <a:prstGeom prst="rect">
            <a:avLst/>
          </a:prstGeom>
          <a:noFill/>
        </p:spPr>
        <p:txBody>
          <a:bodyPr wrap="none" rtlCol="0">
            <a:spAutoFit/>
          </a:bodyPr>
          <a:lstStyle/>
          <a:p>
            <a:r>
              <a:rPr lang="en-US" altLang="zh-CN" sz="2000" dirty="0"/>
              <a:t>RNN</a:t>
            </a:r>
            <a:r>
              <a:rPr lang="zh-CN" altLang="en-US" sz="2000" dirty="0"/>
              <a:t>的</a:t>
            </a:r>
            <a:r>
              <a:rPr lang="en-US" altLang="zh-CN" sz="2000" dirty="0"/>
              <a:t>Loss</a:t>
            </a:r>
            <a:r>
              <a:rPr lang="zh-CN" altLang="en-US" sz="2000" dirty="0"/>
              <a:t>曲线</a:t>
            </a:r>
            <a:endParaRPr lang="en-US" sz="2000" dirty="0"/>
          </a:p>
        </p:txBody>
      </p:sp>
    </p:spTree>
    <p:extLst>
      <p:ext uri="{BB962C8B-B14F-4D97-AF65-F5344CB8AC3E}">
        <p14:creationId xmlns:p14="http://schemas.microsoft.com/office/powerpoint/2010/main" val="126502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36B94-9C74-48B9-A777-1BA585E3D4EC}"/>
              </a:ext>
            </a:extLst>
          </p:cNvPr>
          <p:cNvSpPr>
            <a:spLocks noGrp="1"/>
          </p:cNvSpPr>
          <p:nvPr>
            <p:ph type="title"/>
          </p:nvPr>
        </p:nvSpPr>
        <p:spPr/>
        <p:txBody>
          <a:bodyPr/>
          <a:lstStyle/>
          <a:p>
            <a:r>
              <a:rPr lang="en-US" dirty="0"/>
              <a:t>2. </a:t>
            </a:r>
            <a:r>
              <a:rPr lang="en-US" dirty="0" err="1"/>
              <a:t>WordEmbbeding</a:t>
            </a:r>
            <a:endParaRPr lang="en-US" dirty="0"/>
          </a:p>
        </p:txBody>
      </p:sp>
      <p:sp>
        <p:nvSpPr>
          <p:cNvPr id="3" name="Text Placeholder 2">
            <a:extLst>
              <a:ext uri="{FF2B5EF4-FFF2-40B4-BE49-F238E27FC236}">
                <a16:creationId xmlns:a16="http://schemas.microsoft.com/office/drawing/2014/main" id="{9267CC8B-4E03-4745-A235-1E414CCBE98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06254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D7A75-35AC-4BD6-B0CC-AE7CAA09D7F8}"/>
              </a:ext>
            </a:extLst>
          </p:cNvPr>
          <p:cNvSpPr>
            <a:spLocks noGrp="1"/>
          </p:cNvSpPr>
          <p:nvPr>
            <p:ph type="title"/>
          </p:nvPr>
        </p:nvSpPr>
        <p:spPr/>
        <p:txBody>
          <a:bodyPr/>
          <a:lstStyle/>
          <a:p>
            <a:r>
              <a:rPr lang="en-US" altLang="zh-CN" dirty="0"/>
              <a:t>2.1.1 One-hot Encoding</a:t>
            </a:r>
            <a:endParaRPr lang="en-US" dirty="0"/>
          </a:p>
        </p:txBody>
      </p:sp>
      <p:sp>
        <p:nvSpPr>
          <p:cNvPr id="3" name="Content Placeholder 2">
            <a:extLst>
              <a:ext uri="{FF2B5EF4-FFF2-40B4-BE49-F238E27FC236}">
                <a16:creationId xmlns:a16="http://schemas.microsoft.com/office/drawing/2014/main" id="{5BE1D90C-7E19-44F5-B02B-8D313D8CD1B2}"/>
              </a:ext>
            </a:extLst>
          </p:cNvPr>
          <p:cNvSpPr>
            <a:spLocks noGrp="1"/>
          </p:cNvSpPr>
          <p:nvPr>
            <p:ph idx="1"/>
          </p:nvPr>
        </p:nvSpPr>
        <p:spPr/>
        <p:txBody>
          <a:bodyPr/>
          <a:lstStyle/>
          <a:p>
            <a:r>
              <a:rPr lang="zh-CN" altLang="en-US" dirty="0"/>
              <a:t>原始序列 </a:t>
            </a:r>
            <a:endParaRPr lang="en-US" altLang="zh-CN" dirty="0"/>
          </a:p>
          <a:p>
            <a:endParaRPr lang="en-US" dirty="0"/>
          </a:p>
          <a:p>
            <a:r>
              <a:rPr lang="zh-CN" altLang="en-US" dirty="0"/>
              <a:t>序号</a:t>
            </a:r>
            <a:endParaRPr lang="en-US" altLang="zh-CN" dirty="0"/>
          </a:p>
          <a:p>
            <a:endParaRPr lang="en-US" dirty="0"/>
          </a:p>
          <a:p>
            <a:r>
              <a:rPr lang="en-US" altLang="zh-CN" dirty="0"/>
              <a:t>One-hot Encoding</a:t>
            </a:r>
          </a:p>
          <a:p>
            <a:endParaRPr lang="en-US" dirty="0"/>
          </a:p>
          <a:p>
            <a:pPr marL="0" indent="0">
              <a:buNone/>
            </a:pPr>
            <a:endParaRPr lang="en-US" altLang="zh-CN" dirty="0"/>
          </a:p>
          <a:p>
            <a:pPr marL="0" indent="0">
              <a:buNone/>
            </a:pPr>
            <a:r>
              <a:rPr lang="zh-CN" altLang="en-US" dirty="0"/>
              <a:t>这样似乎是没有问题的，但</a:t>
            </a:r>
            <a:r>
              <a:rPr lang="en-US" altLang="zh-CN" dirty="0"/>
              <a:t>One-hot Encoding</a:t>
            </a:r>
            <a:r>
              <a:rPr lang="zh-CN" altLang="en-US" dirty="0"/>
              <a:t>本身没有携带词义</a:t>
            </a:r>
            <a:endParaRPr lang="en-US" dirty="0"/>
          </a:p>
        </p:txBody>
      </p:sp>
      <p:pic>
        <p:nvPicPr>
          <p:cNvPr id="4" name="Picture 3">
            <a:extLst>
              <a:ext uri="{FF2B5EF4-FFF2-40B4-BE49-F238E27FC236}">
                <a16:creationId xmlns:a16="http://schemas.microsoft.com/office/drawing/2014/main" id="{62DFA36E-E795-4127-9F3B-5CD3871AD46F}"/>
              </a:ext>
            </a:extLst>
          </p:cNvPr>
          <p:cNvPicPr>
            <a:picLocks noChangeAspect="1"/>
          </p:cNvPicPr>
          <p:nvPr/>
        </p:nvPicPr>
        <p:blipFill>
          <a:blip r:embed="rId3"/>
          <a:stretch>
            <a:fillRect/>
          </a:stretch>
        </p:blipFill>
        <p:spPr>
          <a:xfrm>
            <a:off x="4000138" y="3168140"/>
            <a:ext cx="1443048" cy="1824051"/>
          </a:xfrm>
          <a:prstGeom prst="rect">
            <a:avLst/>
          </a:prstGeom>
        </p:spPr>
      </p:pic>
      <p:pic>
        <p:nvPicPr>
          <p:cNvPr id="7" name="Picture 6">
            <a:extLst>
              <a:ext uri="{FF2B5EF4-FFF2-40B4-BE49-F238E27FC236}">
                <a16:creationId xmlns:a16="http://schemas.microsoft.com/office/drawing/2014/main" id="{5DF5D815-7B5A-495D-87F9-E219B3DDD9DD}"/>
              </a:ext>
            </a:extLst>
          </p:cNvPr>
          <p:cNvPicPr>
            <a:picLocks noChangeAspect="1"/>
          </p:cNvPicPr>
          <p:nvPr/>
        </p:nvPicPr>
        <p:blipFill>
          <a:blip r:embed="rId4"/>
          <a:stretch>
            <a:fillRect/>
          </a:stretch>
        </p:blipFill>
        <p:spPr>
          <a:xfrm>
            <a:off x="2615976" y="2182006"/>
            <a:ext cx="600079" cy="1819288"/>
          </a:xfrm>
          <a:prstGeom prst="rect">
            <a:avLst/>
          </a:prstGeom>
        </p:spPr>
      </p:pic>
      <p:sp>
        <p:nvSpPr>
          <p:cNvPr id="8" name="Rectangle 7">
            <a:extLst>
              <a:ext uri="{FF2B5EF4-FFF2-40B4-BE49-F238E27FC236}">
                <a16:creationId xmlns:a16="http://schemas.microsoft.com/office/drawing/2014/main" id="{2F6CCF6B-22FB-4318-B3C6-EFEE26FB7FA3}"/>
              </a:ext>
            </a:extLst>
          </p:cNvPr>
          <p:cNvSpPr/>
          <p:nvPr/>
        </p:nvSpPr>
        <p:spPr>
          <a:xfrm>
            <a:off x="3392083" y="1825625"/>
            <a:ext cx="3127779" cy="369332"/>
          </a:xfrm>
          <a:prstGeom prst="rect">
            <a:avLst/>
          </a:prstGeom>
        </p:spPr>
        <p:txBody>
          <a:bodyPr wrap="none">
            <a:spAutoFit/>
          </a:bodyPr>
          <a:lstStyle/>
          <a:p>
            <a:r>
              <a:rPr lang="en-US" dirty="0" err="1"/>
              <a:t>道可道,非常道.名可名,非常名</a:t>
            </a:r>
            <a:endParaRPr lang="en-US" dirty="0"/>
          </a:p>
        </p:txBody>
      </p:sp>
    </p:spTree>
    <p:extLst>
      <p:ext uri="{BB962C8B-B14F-4D97-AF65-F5344CB8AC3E}">
        <p14:creationId xmlns:p14="http://schemas.microsoft.com/office/powerpoint/2010/main" val="1217201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6D1BD-66C8-49F3-A963-7FDBE64713B3}"/>
              </a:ext>
            </a:extLst>
          </p:cNvPr>
          <p:cNvSpPr>
            <a:spLocks noGrp="1"/>
          </p:cNvSpPr>
          <p:nvPr>
            <p:ph type="title"/>
          </p:nvPr>
        </p:nvSpPr>
        <p:spPr/>
        <p:txBody>
          <a:bodyPr/>
          <a:lstStyle/>
          <a:p>
            <a:r>
              <a:rPr lang="en-US" altLang="zh-CN" dirty="0"/>
              <a:t>2.1.2 One-hot Encoding</a:t>
            </a:r>
            <a:r>
              <a:rPr lang="zh-CN" altLang="en-US" dirty="0"/>
              <a:t>的问题</a:t>
            </a:r>
            <a:endParaRPr lang="en-US" dirty="0"/>
          </a:p>
        </p:txBody>
      </p:sp>
      <p:sp>
        <p:nvSpPr>
          <p:cNvPr id="3" name="Content Placeholder 2">
            <a:extLst>
              <a:ext uri="{FF2B5EF4-FFF2-40B4-BE49-F238E27FC236}">
                <a16:creationId xmlns:a16="http://schemas.microsoft.com/office/drawing/2014/main" id="{82FF5B51-B5BC-4E47-83D2-C0F2ADA92027}"/>
              </a:ext>
            </a:extLst>
          </p:cNvPr>
          <p:cNvSpPr>
            <a:spLocks noGrp="1"/>
          </p:cNvSpPr>
          <p:nvPr>
            <p:ph idx="1"/>
          </p:nvPr>
        </p:nvSpPr>
        <p:spPr/>
        <p:txBody>
          <a:bodyPr/>
          <a:lstStyle/>
          <a:p>
            <a:pPr marL="0" indent="0">
              <a:buNone/>
            </a:pPr>
            <a:r>
              <a:rPr lang="zh-CN" altLang="en-US" dirty="0"/>
              <a:t>比如有如下词汇，被编码为</a:t>
            </a:r>
            <a:r>
              <a:rPr lang="en-US" altLang="zh-CN" dirty="0"/>
              <a:t>One-hot Encoding</a:t>
            </a:r>
          </a:p>
          <a:p>
            <a:pPr marL="0" indent="0">
              <a:buNone/>
            </a:pPr>
            <a:r>
              <a:rPr lang="zh-CN" altLang="en-US" sz="2000" dirty="0"/>
              <a:t>苹果：</a:t>
            </a:r>
            <a:r>
              <a:rPr lang="en-US" altLang="zh-CN" sz="2000" dirty="0"/>
              <a:t>[1,0,0,0,0]</a:t>
            </a:r>
          </a:p>
          <a:p>
            <a:pPr marL="0" indent="0">
              <a:buNone/>
            </a:pPr>
            <a:r>
              <a:rPr lang="zh-CN" altLang="en-US" sz="2000" dirty="0"/>
              <a:t>香蕉：</a:t>
            </a:r>
            <a:r>
              <a:rPr lang="en-US" altLang="zh-CN" sz="2000" dirty="0"/>
              <a:t>[0,1,0,0,0]</a:t>
            </a:r>
            <a:endParaRPr lang="en-US" sz="2000" dirty="0"/>
          </a:p>
          <a:p>
            <a:pPr marL="0" indent="0">
              <a:buNone/>
            </a:pPr>
            <a:r>
              <a:rPr lang="zh-CN" altLang="en-US" sz="2000" dirty="0"/>
              <a:t>荔枝：</a:t>
            </a:r>
            <a:r>
              <a:rPr lang="en-US" altLang="zh-CN" sz="2000" dirty="0"/>
              <a:t>[0,0,1,0,0]</a:t>
            </a:r>
            <a:endParaRPr lang="en-US" sz="2000" dirty="0"/>
          </a:p>
          <a:p>
            <a:pPr marL="0" indent="0">
              <a:buNone/>
            </a:pPr>
            <a:r>
              <a:rPr lang="en-US" altLang="zh-CN" sz="2000" dirty="0"/>
              <a:t>    </a:t>
            </a:r>
            <a:r>
              <a:rPr lang="zh-CN" altLang="en-US" sz="2000" dirty="0"/>
              <a:t>猫：</a:t>
            </a:r>
            <a:r>
              <a:rPr lang="en-US" altLang="zh-CN" sz="2000" dirty="0"/>
              <a:t>[0,0,0,1,0]</a:t>
            </a:r>
            <a:endParaRPr lang="en-US" sz="2000" dirty="0"/>
          </a:p>
          <a:p>
            <a:pPr marL="0" indent="0">
              <a:buNone/>
            </a:pPr>
            <a:r>
              <a:rPr lang="zh-CN" altLang="en-US" sz="2000" dirty="0"/>
              <a:t>兔子：</a:t>
            </a:r>
            <a:r>
              <a:rPr lang="en-US" altLang="zh-CN" sz="2000" dirty="0"/>
              <a:t>[0,0,0, 0,1]</a:t>
            </a:r>
          </a:p>
          <a:p>
            <a:pPr marL="0" indent="0">
              <a:buNone/>
            </a:pPr>
            <a:r>
              <a:rPr lang="zh-CN" altLang="en-US" sz="2000" dirty="0"/>
              <a:t>由于是独热编码，实际上这些编码仅仅是区分了各个词汇，却看不出苹果、香蕉、荔枝的相似性</a:t>
            </a:r>
            <a:endParaRPr lang="en-US" sz="2000" dirty="0"/>
          </a:p>
        </p:txBody>
      </p:sp>
      <p:sp>
        <p:nvSpPr>
          <p:cNvPr id="6" name="Speech Bubble: Rectangle with Corners Rounded 5">
            <a:extLst>
              <a:ext uri="{FF2B5EF4-FFF2-40B4-BE49-F238E27FC236}">
                <a16:creationId xmlns:a16="http://schemas.microsoft.com/office/drawing/2014/main" id="{F2459A0C-FB3F-4125-8409-9CC40712DA50}"/>
              </a:ext>
            </a:extLst>
          </p:cNvPr>
          <p:cNvSpPr/>
          <p:nvPr/>
        </p:nvSpPr>
        <p:spPr>
          <a:xfrm>
            <a:off x="9226550" y="1246717"/>
            <a:ext cx="2791883" cy="2290233"/>
          </a:xfrm>
          <a:prstGeom prst="wedgeRoundRectCallou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400" dirty="0"/>
              <a:t>BTW</a:t>
            </a:r>
            <a:r>
              <a:rPr lang="zh-CN" altLang="en-US" sz="1400" dirty="0"/>
              <a:t>：通常中文语言处理的第一步是进行分词，因为中文不像英文那样自然以空格分割，所以通常会借助</a:t>
            </a:r>
            <a:r>
              <a:rPr lang="en-US" altLang="zh-CN" sz="1400" dirty="0" err="1"/>
              <a:t>jieba</a:t>
            </a:r>
            <a:r>
              <a:rPr lang="zh-CN" altLang="en-US" sz="1400" dirty="0"/>
              <a:t>等第三方库将一句话转成长短不一的词汇序列</a:t>
            </a:r>
            <a:endParaRPr lang="en-US" sz="1400" dirty="0"/>
          </a:p>
        </p:txBody>
      </p:sp>
    </p:spTree>
    <p:extLst>
      <p:ext uri="{BB962C8B-B14F-4D97-AF65-F5344CB8AC3E}">
        <p14:creationId xmlns:p14="http://schemas.microsoft.com/office/powerpoint/2010/main" val="1166732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6D1BD-66C8-49F3-A963-7FDBE64713B3}"/>
              </a:ext>
            </a:extLst>
          </p:cNvPr>
          <p:cNvSpPr>
            <a:spLocks noGrp="1"/>
          </p:cNvSpPr>
          <p:nvPr>
            <p:ph type="title"/>
          </p:nvPr>
        </p:nvSpPr>
        <p:spPr/>
        <p:txBody>
          <a:bodyPr/>
          <a:lstStyle/>
          <a:p>
            <a:r>
              <a:rPr lang="en-US" altLang="zh-CN" dirty="0"/>
              <a:t>2.2.1 Word Embedding</a:t>
            </a:r>
            <a:endParaRPr lang="en-US" dirty="0"/>
          </a:p>
        </p:txBody>
      </p:sp>
      <p:cxnSp>
        <p:nvCxnSpPr>
          <p:cNvPr id="5" name="Straight Arrow Connector 4">
            <a:extLst>
              <a:ext uri="{FF2B5EF4-FFF2-40B4-BE49-F238E27FC236}">
                <a16:creationId xmlns:a16="http://schemas.microsoft.com/office/drawing/2014/main" id="{E2B65800-B899-4E16-9076-87B4E0073174}"/>
              </a:ext>
            </a:extLst>
          </p:cNvPr>
          <p:cNvCxnSpPr/>
          <p:nvPr/>
        </p:nvCxnSpPr>
        <p:spPr>
          <a:xfrm flipH="1" flipV="1">
            <a:off x="1917700" y="1579033"/>
            <a:ext cx="29633" cy="462703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02655855-9970-49B0-8966-CF6E016459E3}"/>
              </a:ext>
            </a:extLst>
          </p:cNvPr>
          <p:cNvCxnSpPr>
            <a:cxnSpLocks/>
          </p:cNvCxnSpPr>
          <p:nvPr/>
        </p:nvCxnSpPr>
        <p:spPr>
          <a:xfrm flipV="1">
            <a:off x="1932516" y="6112933"/>
            <a:ext cx="6021917" cy="9313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6" name="Oval 15">
            <a:extLst>
              <a:ext uri="{FF2B5EF4-FFF2-40B4-BE49-F238E27FC236}">
                <a16:creationId xmlns:a16="http://schemas.microsoft.com/office/drawing/2014/main" id="{2E3B0FB5-3E45-4B75-8B0A-724F1F3F73EE}"/>
              </a:ext>
            </a:extLst>
          </p:cNvPr>
          <p:cNvSpPr/>
          <p:nvPr/>
        </p:nvSpPr>
        <p:spPr>
          <a:xfrm>
            <a:off x="2754841" y="4817534"/>
            <a:ext cx="173567" cy="173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85E20A06-A614-47CE-99F5-74733CFCDF78}"/>
              </a:ext>
            </a:extLst>
          </p:cNvPr>
          <p:cNvSpPr txBox="1"/>
          <p:nvPr/>
        </p:nvSpPr>
        <p:spPr>
          <a:xfrm>
            <a:off x="3026833" y="4720166"/>
            <a:ext cx="646331" cy="369332"/>
          </a:xfrm>
          <a:prstGeom prst="rect">
            <a:avLst/>
          </a:prstGeom>
          <a:noFill/>
        </p:spPr>
        <p:txBody>
          <a:bodyPr wrap="none" rtlCol="0">
            <a:spAutoFit/>
          </a:bodyPr>
          <a:lstStyle/>
          <a:p>
            <a:r>
              <a:rPr lang="zh-CN" altLang="en-US" dirty="0"/>
              <a:t>苹果</a:t>
            </a:r>
            <a:endParaRPr lang="en-US" dirty="0"/>
          </a:p>
        </p:txBody>
      </p:sp>
      <p:sp>
        <p:nvSpPr>
          <p:cNvPr id="20" name="Oval 19">
            <a:extLst>
              <a:ext uri="{FF2B5EF4-FFF2-40B4-BE49-F238E27FC236}">
                <a16:creationId xmlns:a16="http://schemas.microsoft.com/office/drawing/2014/main" id="{5D43702A-5049-422D-BB09-F9B5FFAD6041}"/>
              </a:ext>
            </a:extLst>
          </p:cNvPr>
          <p:cNvSpPr/>
          <p:nvPr/>
        </p:nvSpPr>
        <p:spPr>
          <a:xfrm>
            <a:off x="3021230" y="5186866"/>
            <a:ext cx="173567" cy="173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07CFFE0-446A-4D99-B056-5A466F347A6D}"/>
              </a:ext>
            </a:extLst>
          </p:cNvPr>
          <p:cNvSpPr txBox="1"/>
          <p:nvPr/>
        </p:nvSpPr>
        <p:spPr>
          <a:xfrm>
            <a:off x="3293222" y="5089498"/>
            <a:ext cx="646331" cy="369332"/>
          </a:xfrm>
          <a:prstGeom prst="rect">
            <a:avLst/>
          </a:prstGeom>
          <a:noFill/>
        </p:spPr>
        <p:txBody>
          <a:bodyPr wrap="none" rtlCol="0">
            <a:spAutoFit/>
          </a:bodyPr>
          <a:lstStyle/>
          <a:p>
            <a:r>
              <a:rPr lang="zh-CN" altLang="en-US" dirty="0"/>
              <a:t>香蕉</a:t>
            </a:r>
            <a:endParaRPr lang="en-US" dirty="0"/>
          </a:p>
        </p:txBody>
      </p:sp>
      <p:sp>
        <p:nvSpPr>
          <p:cNvPr id="22" name="Oval 21">
            <a:extLst>
              <a:ext uri="{FF2B5EF4-FFF2-40B4-BE49-F238E27FC236}">
                <a16:creationId xmlns:a16="http://schemas.microsoft.com/office/drawing/2014/main" id="{A92FD77F-8882-4CC6-849F-EE6AD83F3905}"/>
              </a:ext>
            </a:extLst>
          </p:cNvPr>
          <p:cNvSpPr/>
          <p:nvPr/>
        </p:nvSpPr>
        <p:spPr>
          <a:xfrm>
            <a:off x="3044513" y="4587851"/>
            <a:ext cx="173567" cy="173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E8AE7800-8108-4248-86BE-B5658B94DE31}"/>
              </a:ext>
            </a:extLst>
          </p:cNvPr>
          <p:cNvSpPr txBox="1"/>
          <p:nvPr/>
        </p:nvSpPr>
        <p:spPr>
          <a:xfrm>
            <a:off x="3316505" y="4490483"/>
            <a:ext cx="646331" cy="369332"/>
          </a:xfrm>
          <a:prstGeom prst="rect">
            <a:avLst/>
          </a:prstGeom>
          <a:noFill/>
        </p:spPr>
        <p:txBody>
          <a:bodyPr wrap="none" rtlCol="0">
            <a:spAutoFit/>
          </a:bodyPr>
          <a:lstStyle/>
          <a:p>
            <a:r>
              <a:rPr lang="zh-CN" altLang="en-US" dirty="0"/>
              <a:t>荔枝</a:t>
            </a:r>
            <a:endParaRPr lang="en-US" dirty="0"/>
          </a:p>
        </p:txBody>
      </p:sp>
      <p:sp>
        <p:nvSpPr>
          <p:cNvPr id="24" name="Oval 23">
            <a:extLst>
              <a:ext uri="{FF2B5EF4-FFF2-40B4-BE49-F238E27FC236}">
                <a16:creationId xmlns:a16="http://schemas.microsoft.com/office/drawing/2014/main" id="{920AB42E-39A0-431E-9DB4-6BBDEC9DFCA5}"/>
              </a:ext>
            </a:extLst>
          </p:cNvPr>
          <p:cNvSpPr/>
          <p:nvPr/>
        </p:nvSpPr>
        <p:spPr>
          <a:xfrm>
            <a:off x="4550678" y="2578100"/>
            <a:ext cx="173567" cy="173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73F807E-5C49-4F5E-8CFA-4452B3379D64}"/>
              </a:ext>
            </a:extLst>
          </p:cNvPr>
          <p:cNvSpPr txBox="1"/>
          <p:nvPr/>
        </p:nvSpPr>
        <p:spPr>
          <a:xfrm>
            <a:off x="4822670" y="2480732"/>
            <a:ext cx="415498" cy="369332"/>
          </a:xfrm>
          <a:prstGeom prst="rect">
            <a:avLst/>
          </a:prstGeom>
          <a:noFill/>
        </p:spPr>
        <p:txBody>
          <a:bodyPr wrap="none" rtlCol="0">
            <a:spAutoFit/>
          </a:bodyPr>
          <a:lstStyle/>
          <a:p>
            <a:r>
              <a:rPr lang="zh-CN" altLang="en-US" dirty="0"/>
              <a:t>猫</a:t>
            </a:r>
            <a:endParaRPr lang="en-US" dirty="0"/>
          </a:p>
        </p:txBody>
      </p:sp>
      <p:sp>
        <p:nvSpPr>
          <p:cNvPr id="26" name="Oval 25">
            <a:extLst>
              <a:ext uri="{FF2B5EF4-FFF2-40B4-BE49-F238E27FC236}">
                <a16:creationId xmlns:a16="http://schemas.microsoft.com/office/drawing/2014/main" id="{59F69128-2037-4546-9CA5-1D625DBFD689}"/>
              </a:ext>
            </a:extLst>
          </p:cNvPr>
          <p:cNvSpPr/>
          <p:nvPr/>
        </p:nvSpPr>
        <p:spPr>
          <a:xfrm>
            <a:off x="4786841" y="3164183"/>
            <a:ext cx="173567" cy="173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28E7BD5-F1ED-40DF-9ACE-ED6129D3AF73}"/>
              </a:ext>
            </a:extLst>
          </p:cNvPr>
          <p:cNvSpPr txBox="1"/>
          <p:nvPr/>
        </p:nvSpPr>
        <p:spPr>
          <a:xfrm>
            <a:off x="5058833" y="3066815"/>
            <a:ext cx="646331" cy="369332"/>
          </a:xfrm>
          <a:prstGeom prst="rect">
            <a:avLst/>
          </a:prstGeom>
          <a:noFill/>
        </p:spPr>
        <p:txBody>
          <a:bodyPr wrap="none" rtlCol="0">
            <a:spAutoFit/>
          </a:bodyPr>
          <a:lstStyle/>
          <a:p>
            <a:r>
              <a:rPr lang="zh-CN" altLang="en-US" dirty="0"/>
              <a:t>兔子</a:t>
            </a:r>
            <a:endParaRPr lang="en-US" dirty="0"/>
          </a:p>
        </p:txBody>
      </p:sp>
      <p:sp>
        <p:nvSpPr>
          <p:cNvPr id="30" name="Flowchart: Magnetic Disk 29">
            <a:extLst>
              <a:ext uri="{FF2B5EF4-FFF2-40B4-BE49-F238E27FC236}">
                <a16:creationId xmlns:a16="http://schemas.microsoft.com/office/drawing/2014/main" id="{B75C4A2E-4AFF-4657-9097-94541029F304}"/>
              </a:ext>
            </a:extLst>
          </p:cNvPr>
          <p:cNvSpPr/>
          <p:nvPr/>
        </p:nvSpPr>
        <p:spPr>
          <a:xfrm>
            <a:off x="8976686" y="2907659"/>
            <a:ext cx="1769258" cy="9824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神经网络</a:t>
            </a:r>
            <a:endParaRPr lang="en-US" altLang="zh-CN" dirty="0"/>
          </a:p>
        </p:txBody>
      </p:sp>
      <p:sp>
        <p:nvSpPr>
          <p:cNvPr id="31" name="Arrow: Up 30">
            <a:extLst>
              <a:ext uri="{FF2B5EF4-FFF2-40B4-BE49-F238E27FC236}">
                <a16:creationId xmlns:a16="http://schemas.microsoft.com/office/drawing/2014/main" id="{4ADA6DDF-BF47-4341-B2BC-45A2881152F4}"/>
              </a:ext>
            </a:extLst>
          </p:cNvPr>
          <p:cNvSpPr/>
          <p:nvPr/>
        </p:nvSpPr>
        <p:spPr>
          <a:xfrm>
            <a:off x="9846430" y="4021952"/>
            <a:ext cx="178627" cy="29771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Up 31">
            <a:extLst>
              <a:ext uri="{FF2B5EF4-FFF2-40B4-BE49-F238E27FC236}">
                <a16:creationId xmlns:a16="http://schemas.microsoft.com/office/drawing/2014/main" id="{C62557B9-B919-4894-B9B4-F0D13C8A4BBF}"/>
              </a:ext>
            </a:extLst>
          </p:cNvPr>
          <p:cNvSpPr/>
          <p:nvPr/>
        </p:nvSpPr>
        <p:spPr>
          <a:xfrm>
            <a:off x="9786886" y="2428127"/>
            <a:ext cx="178627" cy="29771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F2DD1E8A-F9A0-491D-8A23-ECE975BB7CC1}"/>
              </a:ext>
            </a:extLst>
          </p:cNvPr>
          <p:cNvSpPr txBox="1"/>
          <p:nvPr/>
        </p:nvSpPr>
        <p:spPr>
          <a:xfrm>
            <a:off x="9612577" y="4719651"/>
            <a:ext cx="646331" cy="369332"/>
          </a:xfrm>
          <a:prstGeom prst="rect">
            <a:avLst/>
          </a:prstGeom>
          <a:noFill/>
        </p:spPr>
        <p:txBody>
          <a:bodyPr wrap="none" rtlCol="0">
            <a:spAutoFit/>
          </a:bodyPr>
          <a:lstStyle/>
          <a:p>
            <a:r>
              <a:rPr lang="zh-CN" altLang="en-US" dirty="0"/>
              <a:t>荔枝</a:t>
            </a:r>
            <a:endParaRPr lang="en-US" dirty="0"/>
          </a:p>
        </p:txBody>
      </p:sp>
      <p:sp>
        <p:nvSpPr>
          <p:cNvPr id="36" name="TextBox 35">
            <a:extLst>
              <a:ext uri="{FF2B5EF4-FFF2-40B4-BE49-F238E27FC236}">
                <a16:creationId xmlns:a16="http://schemas.microsoft.com/office/drawing/2014/main" id="{909846B9-9104-4775-A1C0-B17438084A3C}"/>
              </a:ext>
            </a:extLst>
          </p:cNvPr>
          <p:cNvSpPr txBox="1"/>
          <p:nvPr/>
        </p:nvSpPr>
        <p:spPr>
          <a:xfrm>
            <a:off x="8788401" y="1783219"/>
            <a:ext cx="2175596" cy="369332"/>
          </a:xfrm>
          <a:prstGeom prst="rect">
            <a:avLst/>
          </a:prstGeom>
          <a:noFill/>
        </p:spPr>
        <p:txBody>
          <a:bodyPr wrap="none" rtlCol="0">
            <a:spAutoFit/>
          </a:bodyPr>
          <a:lstStyle/>
          <a:p>
            <a:r>
              <a:rPr lang="en-US" dirty="0"/>
              <a:t>[0.1,0.28,0.12,…0.09]</a:t>
            </a:r>
          </a:p>
        </p:txBody>
      </p:sp>
    </p:spTree>
    <p:extLst>
      <p:ext uri="{BB962C8B-B14F-4D97-AF65-F5344CB8AC3E}">
        <p14:creationId xmlns:p14="http://schemas.microsoft.com/office/powerpoint/2010/main" val="86746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B5FC4-B853-4C95-9C4A-ED0701203AE1}"/>
              </a:ext>
            </a:extLst>
          </p:cNvPr>
          <p:cNvSpPr>
            <a:spLocks noGrp="1"/>
          </p:cNvSpPr>
          <p:nvPr>
            <p:ph type="title"/>
          </p:nvPr>
        </p:nvSpPr>
        <p:spPr/>
        <p:txBody>
          <a:bodyPr/>
          <a:lstStyle/>
          <a:p>
            <a:r>
              <a:rPr lang="en-US" altLang="zh-CN" dirty="0"/>
              <a:t>2.2.2 </a:t>
            </a:r>
            <a:r>
              <a:rPr lang="en-US" altLang="zh-CN" dirty="0" err="1"/>
              <a:t>WordVector</a:t>
            </a:r>
            <a:endParaRPr lang="en-US" dirty="0"/>
          </a:p>
        </p:txBody>
      </p:sp>
      <p:sp>
        <p:nvSpPr>
          <p:cNvPr id="4" name="TextBox 3">
            <a:extLst>
              <a:ext uri="{FF2B5EF4-FFF2-40B4-BE49-F238E27FC236}">
                <a16:creationId xmlns:a16="http://schemas.microsoft.com/office/drawing/2014/main" id="{80622D6C-BF9E-4BDF-88B4-5ADE33F04C77}"/>
              </a:ext>
            </a:extLst>
          </p:cNvPr>
          <p:cNvSpPr txBox="1"/>
          <p:nvPr/>
        </p:nvSpPr>
        <p:spPr>
          <a:xfrm>
            <a:off x="905933" y="1786467"/>
            <a:ext cx="7295587" cy="646331"/>
          </a:xfrm>
          <a:prstGeom prst="rect">
            <a:avLst/>
          </a:prstGeom>
          <a:noFill/>
        </p:spPr>
        <p:txBody>
          <a:bodyPr wrap="none" rtlCol="0">
            <a:spAutoFit/>
          </a:bodyPr>
          <a:lstStyle/>
          <a:p>
            <a:r>
              <a:rPr lang="zh-CN" altLang="en-US" dirty="0"/>
              <a:t>那么如何得到这个能输出编码的神经网络呢？</a:t>
            </a:r>
            <a:r>
              <a:rPr lang="en-US" altLang="zh-CN" dirty="0"/>
              <a:t>——</a:t>
            </a:r>
            <a:r>
              <a:rPr lang="zh-CN" altLang="en-US" dirty="0"/>
              <a:t>词本无意，意由境生</a:t>
            </a:r>
            <a:endParaRPr lang="zh-CN" altLang="en-US" b="1" dirty="0"/>
          </a:p>
          <a:p>
            <a:endParaRPr lang="en-US" dirty="0"/>
          </a:p>
        </p:txBody>
      </p:sp>
      <p:sp>
        <p:nvSpPr>
          <p:cNvPr id="5" name="TextBox 4">
            <a:extLst>
              <a:ext uri="{FF2B5EF4-FFF2-40B4-BE49-F238E27FC236}">
                <a16:creationId xmlns:a16="http://schemas.microsoft.com/office/drawing/2014/main" id="{537B7F11-0E7C-4342-96B9-B7CAF9D4A87B}"/>
              </a:ext>
            </a:extLst>
          </p:cNvPr>
          <p:cNvSpPr txBox="1"/>
          <p:nvPr/>
        </p:nvSpPr>
        <p:spPr>
          <a:xfrm>
            <a:off x="876299" y="2312859"/>
            <a:ext cx="11264622" cy="1938992"/>
          </a:xfrm>
          <a:prstGeom prst="rect">
            <a:avLst/>
          </a:prstGeom>
          <a:noFill/>
        </p:spPr>
        <p:txBody>
          <a:bodyPr wrap="none" rtlCol="0">
            <a:spAutoFit/>
          </a:bodyPr>
          <a:lstStyle/>
          <a:p>
            <a:r>
              <a:rPr lang="zh-CN" altLang="en-US" dirty="0"/>
              <a:t>让机器阅读大量的文章：</a:t>
            </a:r>
            <a:endParaRPr lang="en-US" altLang="zh-CN" dirty="0"/>
          </a:p>
          <a:p>
            <a:r>
              <a:rPr lang="zh-CN" altLang="en-US" sz="1200" dirty="0"/>
              <a:t>中国的首都北京</a:t>
            </a:r>
            <a:endParaRPr lang="en-US" altLang="zh-CN" sz="1200" dirty="0"/>
          </a:p>
          <a:p>
            <a:r>
              <a:rPr lang="zh-CN" altLang="en-US" sz="1200" dirty="0"/>
              <a:t>美国的首都华盛顿</a:t>
            </a:r>
            <a:endParaRPr lang="en-US" altLang="zh-CN" sz="1200" dirty="0"/>
          </a:p>
          <a:p>
            <a:r>
              <a:rPr lang="zh-CN" altLang="en-US" sz="1200" dirty="0"/>
              <a:t>德国的首都柏林</a:t>
            </a:r>
            <a:endParaRPr lang="en-US" altLang="zh-CN" sz="1200" dirty="0"/>
          </a:p>
          <a:p>
            <a:r>
              <a:rPr lang="en-US" altLang="zh-CN" sz="1200" dirty="0"/>
              <a:t>……</a:t>
            </a:r>
          </a:p>
          <a:p>
            <a:r>
              <a:rPr lang="zh-CN" altLang="en-US" dirty="0"/>
              <a:t>虽然机器不知道中国、美国、首都是什么意思，但因为它们总是出现在一起，或者总是出现在相同的语境中，</a:t>
            </a:r>
            <a:endParaRPr lang="en-US" altLang="zh-CN" dirty="0"/>
          </a:p>
          <a:p>
            <a:r>
              <a:rPr lang="zh-CN" altLang="en-US" dirty="0"/>
              <a:t>机器就可以知道它们之间有一定的关联，表现在向量空间中，就是</a:t>
            </a:r>
            <a:endParaRPr lang="en-US" altLang="zh-CN" dirty="0"/>
          </a:p>
          <a:p>
            <a:r>
              <a:rPr lang="en-US" altLang="zh-CN" dirty="0" err="1"/>
              <a:t>Word</a:t>
            </a:r>
            <a:r>
              <a:rPr lang="en-US" dirty="0" err="1"/>
              <a:t>Vector</a:t>
            </a:r>
            <a:r>
              <a:rPr lang="en-US" dirty="0"/>
              <a:t>(</a:t>
            </a:r>
            <a:r>
              <a:rPr lang="zh-CN" altLang="en-US" dirty="0"/>
              <a:t>中国</a:t>
            </a:r>
            <a:r>
              <a:rPr lang="en-US" altLang="zh-CN" dirty="0"/>
              <a:t>)- </a:t>
            </a:r>
            <a:r>
              <a:rPr lang="en-US" altLang="zh-CN" dirty="0" err="1"/>
              <a:t>Word</a:t>
            </a:r>
            <a:r>
              <a:rPr lang="en-US" dirty="0" err="1"/>
              <a:t>Vector</a:t>
            </a:r>
            <a:r>
              <a:rPr lang="en-US" altLang="zh-CN" dirty="0"/>
              <a:t>(</a:t>
            </a:r>
            <a:r>
              <a:rPr lang="zh-CN" altLang="en-US" dirty="0"/>
              <a:t>北京</a:t>
            </a:r>
            <a:r>
              <a:rPr lang="en-US" altLang="zh-CN" dirty="0"/>
              <a:t>)= </a:t>
            </a:r>
            <a:r>
              <a:rPr lang="en-US" altLang="zh-CN" dirty="0" err="1"/>
              <a:t>Word</a:t>
            </a:r>
            <a:r>
              <a:rPr lang="en-US" dirty="0" err="1"/>
              <a:t>Vector</a:t>
            </a:r>
            <a:r>
              <a:rPr lang="en-US" altLang="zh-CN" dirty="0"/>
              <a:t>(</a:t>
            </a:r>
            <a:r>
              <a:rPr lang="zh-CN" altLang="en-US" dirty="0"/>
              <a:t>美国</a:t>
            </a:r>
            <a:r>
              <a:rPr lang="en-US" altLang="zh-CN" dirty="0"/>
              <a:t>)- </a:t>
            </a:r>
            <a:r>
              <a:rPr lang="en-US" altLang="zh-CN" dirty="0" err="1"/>
              <a:t>Word</a:t>
            </a:r>
            <a:r>
              <a:rPr lang="en-US" dirty="0" err="1"/>
              <a:t>Vector</a:t>
            </a:r>
            <a:r>
              <a:rPr lang="en-US" altLang="zh-CN" dirty="0"/>
              <a:t>(</a:t>
            </a:r>
            <a:r>
              <a:rPr lang="zh-CN" altLang="en-US" dirty="0"/>
              <a:t>华盛顿</a:t>
            </a:r>
            <a:r>
              <a:rPr lang="en-US" altLang="zh-CN" dirty="0"/>
              <a:t>)</a:t>
            </a:r>
            <a:endParaRPr lang="en-US" dirty="0"/>
          </a:p>
        </p:txBody>
      </p:sp>
      <p:cxnSp>
        <p:nvCxnSpPr>
          <p:cNvPr id="6" name="Straight Arrow Connector 5">
            <a:extLst>
              <a:ext uri="{FF2B5EF4-FFF2-40B4-BE49-F238E27FC236}">
                <a16:creationId xmlns:a16="http://schemas.microsoft.com/office/drawing/2014/main" id="{37CD73CD-B7E6-4A41-8F25-82B7E415667A}"/>
              </a:ext>
            </a:extLst>
          </p:cNvPr>
          <p:cNvCxnSpPr/>
          <p:nvPr/>
        </p:nvCxnSpPr>
        <p:spPr>
          <a:xfrm flipH="1" flipV="1">
            <a:off x="11938000" y="1871133"/>
            <a:ext cx="29633" cy="462703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76322C56-1F40-4BBC-9AC6-C57F72F4FF22}"/>
              </a:ext>
            </a:extLst>
          </p:cNvPr>
          <p:cNvCxnSpPr>
            <a:cxnSpLocks/>
          </p:cNvCxnSpPr>
          <p:nvPr/>
        </p:nvCxnSpPr>
        <p:spPr>
          <a:xfrm flipV="1">
            <a:off x="1045634" y="4804833"/>
            <a:ext cx="0" cy="152823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46B91E06-1EB8-431E-9B71-71469F930D11}"/>
              </a:ext>
            </a:extLst>
          </p:cNvPr>
          <p:cNvCxnSpPr>
            <a:cxnSpLocks/>
          </p:cNvCxnSpPr>
          <p:nvPr/>
        </p:nvCxnSpPr>
        <p:spPr>
          <a:xfrm>
            <a:off x="1030816" y="6333067"/>
            <a:ext cx="248708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 name="Oval 12">
            <a:extLst>
              <a:ext uri="{FF2B5EF4-FFF2-40B4-BE49-F238E27FC236}">
                <a16:creationId xmlns:a16="http://schemas.microsoft.com/office/drawing/2014/main" id="{A7ED0636-73D3-4F33-A657-C68726CEFE10}"/>
              </a:ext>
            </a:extLst>
          </p:cNvPr>
          <p:cNvSpPr/>
          <p:nvPr/>
        </p:nvSpPr>
        <p:spPr>
          <a:xfrm>
            <a:off x="1491398" y="5957309"/>
            <a:ext cx="119614" cy="1196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C2B3AE1-6F42-4DD9-B0B5-3259F5001211}"/>
              </a:ext>
            </a:extLst>
          </p:cNvPr>
          <p:cNvSpPr txBox="1"/>
          <p:nvPr/>
        </p:nvSpPr>
        <p:spPr>
          <a:xfrm>
            <a:off x="1551205" y="5832450"/>
            <a:ext cx="800219" cy="338554"/>
          </a:xfrm>
          <a:prstGeom prst="rect">
            <a:avLst/>
          </a:prstGeom>
          <a:noFill/>
        </p:spPr>
        <p:txBody>
          <a:bodyPr wrap="none" rtlCol="0">
            <a:spAutoFit/>
          </a:bodyPr>
          <a:lstStyle/>
          <a:p>
            <a:r>
              <a:rPr lang="zh-CN" altLang="en-US" sz="1600" dirty="0"/>
              <a:t>华盛顿</a:t>
            </a:r>
            <a:endParaRPr lang="en-US" sz="1600" dirty="0"/>
          </a:p>
        </p:txBody>
      </p:sp>
      <p:sp>
        <p:nvSpPr>
          <p:cNvPr id="15" name="Oval 14">
            <a:extLst>
              <a:ext uri="{FF2B5EF4-FFF2-40B4-BE49-F238E27FC236}">
                <a16:creationId xmlns:a16="http://schemas.microsoft.com/office/drawing/2014/main" id="{7BBD4986-4C35-46C5-A9F5-628C48D1D465}"/>
              </a:ext>
            </a:extLst>
          </p:cNvPr>
          <p:cNvSpPr/>
          <p:nvPr/>
        </p:nvSpPr>
        <p:spPr>
          <a:xfrm>
            <a:off x="1358674" y="5740992"/>
            <a:ext cx="119614" cy="1196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8FBEB93-B604-4959-BF29-394FC10DCF1E}"/>
              </a:ext>
            </a:extLst>
          </p:cNvPr>
          <p:cNvSpPr txBox="1"/>
          <p:nvPr/>
        </p:nvSpPr>
        <p:spPr>
          <a:xfrm>
            <a:off x="1418481" y="5616133"/>
            <a:ext cx="595035" cy="338554"/>
          </a:xfrm>
          <a:prstGeom prst="rect">
            <a:avLst/>
          </a:prstGeom>
          <a:noFill/>
        </p:spPr>
        <p:txBody>
          <a:bodyPr wrap="none" rtlCol="0">
            <a:spAutoFit/>
          </a:bodyPr>
          <a:lstStyle/>
          <a:p>
            <a:r>
              <a:rPr lang="zh-CN" altLang="en-US" sz="1600" dirty="0"/>
              <a:t>北京</a:t>
            </a:r>
            <a:endParaRPr lang="en-US" sz="1600" dirty="0"/>
          </a:p>
        </p:txBody>
      </p:sp>
      <p:sp>
        <p:nvSpPr>
          <p:cNvPr id="17" name="Oval 16">
            <a:extLst>
              <a:ext uri="{FF2B5EF4-FFF2-40B4-BE49-F238E27FC236}">
                <a16:creationId xmlns:a16="http://schemas.microsoft.com/office/drawing/2014/main" id="{C8E2438D-8454-4F63-A1B3-120482E7E72F}"/>
              </a:ext>
            </a:extLst>
          </p:cNvPr>
          <p:cNvSpPr/>
          <p:nvPr/>
        </p:nvSpPr>
        <p:spPr>
          <a:xfrm>
            <a:off x="2600531" y="5200751"/>
            <a:ext cx="119614" cy="1196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F9115096-8118-456B-A0B5-C768CBAB67D9}"/>
              </a:ext>
            </a:extLst>
          </p:cNvPr>
          <p:cNvSpPr txBox="1"/>
          <p:nvPr/>
        </p:nvSpPr>
        <p:spPr>
          <a:xfrm>
            <a:off x="2660338" y="5075892"/>
            <a:ext cx="595035" cy="338554"/>
          </a:xfrm>
          <a:prstGeom prst="rect">
            <a:avLst/>
          </a:prstGeom>
          <a:noFill/>
        </p:spPr>
        <p:txBody>
          <a:bodyPr wrap="none" rtlCol="0">
            <a:spAutoFit/>
          </a:bodyPr>
          <a:lstStyle/>
          <a:p>
            <a:r>
              <a:rPr lang="zh-CN" altLang="en-US" sz="1600" dirty="0"/>
              <a:t>美国</a:t>
            </a:r>
            <a:endParaRPr lang="en-US" sz="1600" dirty="0"/>
          </a:p>
        </p:txBody>
      </p:sp>
      <p:sp>
        <p:nvSpPr>
          <p:cNvPr id="19" name="Oval 18">
            <a:extLst>
              <a:ext uri="{FF2B5EF4-FFF2-40B4-BE49-F238E27FC236}">
                <a16:creationId xmlns:a16="http://schemas.microsoft.com/office/drawing/2014/main" id="{1F2A6A50-5E74-41B8-89AD-B8CCC5C3BC0E}"/>
              </a:ext>
            </a:extLst>
          </p:cNvPr>
          <p:cNvSpPr/>
          <p:nvPr/>
        </p:nvSpPr>
        <p:spPr>
          <a:xfrm>
            <a:off x="2467807" y="4984434"/>
            <a:ext cx="119614" cy="1196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A5CE01F-66BC-425F-BBE0-6F6D7BC0F6C5}"/>
              </a:ext>
            </a:extLst>
          </p:cNvPr>
          <p:cNvSpPr txBox="1"/>
          <p:nvPr/>
        </p:nvSpPr>
        <p:spPr>
          <a:xfrm>
            <a:off x="2527614" y="4859575"/>
            <a:ext cx="595035" cy="338554"/>
          </a:xfrm>
          <a:prstGeom prst="rect">
            <a:avLst/>
          </a:prstGeom>
          <a:noFill/>
        </p:spPr>
        <p:txBody>
          <a:bodyPr wrap="none" rtlCol="0">
            <a:spAutoFit/>
          </a:bodyPr>
          <a:lstStyle/>
          <a:p>
            <a:r>
              <a:rPr lang="zh-CN" altLang="en-US" sz="1600" dirty="0"/>
              <a:t>中国</a:t>
            </a:r>
            <a:endParaRPr lang="en-US" sz="1600" dirty="0"/>
          </a:p>
        </p:txBody>
      </p:sp>
      <p:cxnSp>
        <p:nvCxnSpPr>
          <p:cNvPr id="22" name="Straight Arrow Connector 21">
            <a:extLst>
              <a:ext uri="{FF2B5EF4-FFF2-40B4-BE49-F238E27FC236}">
                <a16:creationId xmlns:a16="http://schemas.microsoft.com/office/drawing/2014/main" id="{3510A6AE-9C1A-44A7-8BBB-B679C0D8F90D}"/>
              </a:ext>
            </a:extLst>
          </p:cNvPr>
          <p:cNvCxnSpPr>
            <a:stCxn id="16" idx="1"/>
            <a:endCxn id="19" idx="3"/>
          </p:cNvCxnSpPr>
          <p:nvPr/>
        </p:nvCxnSpPr>
        <p:spPr>
          <a:xfrm flipV="1">
            <a:off x="1418481" y="5086531"/>
            <a:ext cx="1066843" cy="698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7D6779B-1758-4DAD-9DF5-6D652A10C997}"/>
              </a:ext>
            </a:extLst>
          </p:cNvPr>
          <p:cNvCxnSpPr>
            <a:stCxn id="14" idx="1"/>
            <a:endCxn id="17" idx="3"/>
          </p:cNvCxnSpPr>
          <p:nvPr/>
        </p:nvCxnSpPr>
        <p:spPr>
          <a:xfrm flipV="1">
            <a:off x="1551205" y="5302848"/>
            <a:ext cx="1066843" cy="698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7947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ED1EF-775B-4B94-A83B-F9A5A123F215}"/>
              </a:ext>
            </a:extLst>
          </p:cNvPr>
          <p:cNvSpPr>
            <a:spLocks noGrp="1"/>
          </p:cNvSpPr>
          <p:nvPr>
            <p:ph type="title"/>
          </p:nvPr>
        </p:nvSpPr>
        <p:spPr/>
        <p:txBody>
          <a:bodyPr/>
          <a:lstStyle/>
          <a:p>
            <a:r>
              <a:rPr lang="en-US" altLang="zh-CN" dirty="0"/>
              <a:t>2.3.1 </a:t>
            </a:r>
            <a:r>
              <a:rPr lang="zh-CN" altLang="en-US" dirty="0"/>
              <a:t>基于计数的</a:t>
            </a:r>
            <a:r>
              <a:rPr lang="en-US" altLang="zh-CN" dirty="0" err="1"/>
              <a:t>WordVector</a:t>
            </a:r>
            <a:r>
              <a:rPr lang="zh-CN" altLang="en-US" dirty="0"/>
              <a:t>生成</a:t>
            </a:r>
            <a:endParaRPr lang="en-US" dirty="0"/>
          </a:p>
        </p:txBody>
      </p:sp>
      <p:sp>
        <p:nvSpPr>
          <p:cNvPr id="4" name="Speech Bubble: Rectangle with Corners Rounded 3">
            <a:extLst>
              <a:ext uri="{FF2B5EF4-FFF2-40B4-BE49-F238E27FC236}">
                <a16:creationId xmlns:a16="http://schemas.microsoft.com/office/drawing/2014/main" id="{1CE9EA93-6296-4857-90F5-ED2FBA0BFA41}"/>
              </a:ext>
            </a:extLst>
          </p:cNvPr>
          <p:cNvSpPr/>
          <p:nvPr/>
        </p:nvSpPr>
        <p:spPr>
          <a:xfrm>
            <a:off x="5435718" y="2053167"/>
            <a:ext cx="2465917" cy="664635"/>
          </a:xfrm>
          <a:prstGeom prst="wedgeRoundRectCallou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尽管内积背后的数学意义并不如此简单</a:t>
            </a:r>
            <a:endParaRPr lang="en-US" sz="1400" dirty="0"/>
          </a:p>
        </p:txBody>
      </p:sp>
      <p:sp>
        <p:nvSpPr>
          <p:cNvPr id="6" name="TextBox 5">
            <a:extLst>
              <a:ext uri="{FF2B5EF4-FFF2-40B4-BE49-F238E27FC236}">
                <a16:creationId xmlns:a16="http://schemas.microsoft.com/office/drawing/2014/main" id="{D9A95021-F649-4429-B144-7E8CB52CD718}"/>
              </a:ext>
            </a:extLst>
          </p:cNvPr>
          <p:cNvSpPr txBox="1"/>
          <p:nvPr/>
        </p:nvSpPr>
        <p:spPr>
          <a:xfrm>
            <a:off x="880533" y="1646820"/>
            <a:ext cx="7920567" cy="1477328"/>
          </a:xfrm>
          <a:prstGeom prst="rect">
            <a:avLst/>
          </a:prstGeom>
          <a:noFill/>
        </p:spPr>
        <p:txBody>
          <a:bodyPr wrap="square" rtlCol="0">
            <a:spAutoFit/>
          </a:bodyPr>
          <a:lstStyle/>
          <a:p>
            <a:r>
              <a:rPr lang="zh-CN" altLang="en-US" dirty="0"/>
              <a:t>考虑下面三个词向量</a:t>
            </a:r>
            <a:endParaRPr lang="en-US" altLang="zh-CN" dirty="0"/>
          </a:p>
          <a:p>
            <a:r>
              <a:rPr lang="en-US" altLang="zh-CN" dirty="0"/>
              <a:t>“</a:t>
            </a:r>
            <a:r>
              <a:rPr lang="zh-CN" altLang="en-US" dirty="0"/>
              <a:t>苹果</a:t>
            </a:r>
            <a:r>
              <a:rPr lang="en-US" altLang="zh-CN" dirty="0"/>
              <a:t>”</a:t>
            </a:r>
            <a:r>
              <a:rPr lang="zh-CN" altLang="en-US" dirty="0"/>
              <a:t>：</a:t>
            </a:r>
            <a:r>
              <a:rPr lang="en-US" altLang="zh-CN" dirty="0"/>
              <a:t>[0.1,0.1,1,0.9]</a:t>
            </a:r>
          </a:p>
          <a:p>
            <a:r>
              <a:rPr lang="en-US" altLang="zh-CN" dirty="0"/>
              <a:t>“</a:t>
            </a:r>
            <a:r>
              <a:rPr lang="zh-CN" altLang="en-US" dirty="0"/>
              <a:t>香蕉</a:t>
            </a:r>
            <a:r>
              <a:rPr lang="en-US" altLang="zh-CN" dirty="0"/>
              <a:t>”</a:t>
            </a:r>
            <a:r>
              <a:rPr lang="zh-CN" altLang="en-US" dirty="0"/>
              <a:t>：</a:t>
            </a:r>
            <a:r>
              <a:rPr lang="en-US" altLang="zh-CN" dirty="0"/>
              <a:t>[0.1,0.1,1,0.9]</a:t>
            </a:r>
          </a:p>
          <a:p>
            <a:r>
              <a:rPr lang="en-US" altLang="zh-CN" dirty="0"/>
              <a:t>“</a:t>
            </a:r>
            <a:r>
              <a:rPr lang="zh-CN" altLang="en-US" dirty="0"/>
              <a:t>狐狸</a:t>
            </a:r>
            <a:r>
              <a:rPr lang="en-US" altLang="zh-CN" dirty="0"/>
              <a:t>”</a:t>
            </a:r>
            <a:r>
              <a:rPr lang="zh-CN" altLang="en-US" dirty="0"/>
              <a:t>：</a:t>
            </a:r>
            <a:r>
              <a:rPr lang="en-US" altLang="zh-CN" dirty="0"/>
              <a:t>[0.6,0.7,0,0.7]</a:t>
            </a:r>
          </a:p>
          <a:p>
            <a:r>
              <a:rPr lang="zh-CN" altLang="en-US" dirty="0"/>
              <a:t>如何表示两个向量的相似程度？有一种办法是做内积。</a:t>
            </a:r>
            <a:endParaRPr lang="en-US" dirty="0"/>
          </a:p>
        </p:txBody>
      </p:sp>
      <p:sp>
        <p:nvSpPr>
          <p:cNvPr id="7" name="TextBox 6">
            <a:extLst>
              <a:ext uri="{FF2B5EF4-FFF2-40B4-BE49-F238E27FC236}">
                <a16:creationId xmlns:a16="http://schemas.microsoft.com/office/drawing/2014/main" id="{861394C8-AE35-4D56-B525-8ADEFD26682E}"/>
              </a:ext>
            </a:extLst>
          </p:cNvPr>
          <p:cNvSpPr txBox="1"/>
          <p:nvPr/>
        </p:nvSpPr>
        <p:spPr>
          <a:xfrm>
            <a:off x="838200" y="3337552"/>
            <a:ext cx="7759700" cy="646331"/>
          </a:xfrm>
          <a:prstGeom prst="rect">
            <a:avLst/>
          </a:prstGeom>
          <a:noFill/>
        </p:spPr>
        <p:txBody>
          <a:bodyPr wrap="square" rtlCol="0">
            <a:spAutoFit/>
          </a:bodyPr>
          <a:lstStyle/>
          <a:p>
            <a:r>
              <a:rPr lang="en-US" dirty="0" err="1"/>
              <a:t>WordVecor</a:t>
            </a:r>
            <a:r>
              <a:rPr lang="en-US" dirty="0"/>
              <a:t>(</a:t>
            </a:r>
            <a:r>
              <a:rPr lang="zh-CN" altLang="en-US" dirty="0"/>
              <a:t>苹果</a:t>
            </a:r>
            <a:r>
              <a:rPr lang="en-US" dirty="0"/>
              <a:t>)·</a:t>
            </a:r>
            <a:r>
              <a:rPr lang="en-US" dirty="0" err="1"/>
              <a:t>WordVecor</a:t>
            </a:r>
            <a:r>
              <a:rPr lang="en-US" dirty="0"/>
              <a:t>(</a:t>
            </a:r>
            <a:r>
              <a:rPr lang="zh-CN" altLang="en-US" dirty="0"/>
              <a:t>香蕉</a:t>
            </a:r>
            <a:r>
              <a:rPr lang="en-US" dirty="0"/>
              <a:t>)=0.1</a:t>
            </a:r>
            <a:r>
              <a:rPr lang="zh-CN" altLang="en-US" dirty="0"/>
              <a:t>*</a:t>
            </a:r>
            <a:r>
              <a:rPr lang="en-US" dirty="0"/>
              <a:t>1+0.1</a:t>
            </a:r>
            <a:r>
              <a:rPr lang="zh-CN" altLang="en-US" dirty="0"/>
              <a:t>*</a:t>
            </a:r>
            <a:r>
              <a:rPr lang="en-US" dirty="0"/>
              <a:t>0.1*1+1*1+0.9*0.9=1.92</a:t>
            </a:r>
          </a:p>
          <a:p>
            <a:r>
              <a:rPr lang="en-US" dirty="0" err="1"/>
              <a:t>WordVecor</a:t>
            </a:r>
            <a:r>
              <a:rPr lang="en-US" dirty="0"/>
              <a:t>(</a:t>
            </a:r>
            <a:r>
              <a:rPr lang="zh-CN" altLang="en-US" dirty="0"/>
              <a:t>苹果</a:t>
            </a:r>
            <a:r>
              <a:rPr lang="en-US" dirty="0"/>
              <a:t>)·</a:t>
            </a:r>
            <a:r>
              <a:rPr lang="en-US" dirty="0" err="1"/>
              <a:t>WordVecor</a:t>
            </a:r>
            <a:r>
              <a:rPr lang="en-US" dirty="0"/>
              <a:t>(</a:t>
            </a:r>
            <a:r>
              <a:rPr lang="zh-CN" altLang="en-US" dirty="0"/>
              <a:t>狐狸</a:t>
            </a:r>
            <a:r>
              <a:rPr lang="en-US" dirty="0"/>
              <a:t>)=0.1*0.6+0.1*0.7+1*0+0.9*0.7=0.76</a:t>
            </a:r>
            <a:endParaRPr lang="en-US" dirty="0">
              <a:effectLst/>
            </a:endParaRPr>
          </a:p>
        </p:txBody>
      </p:sp>
      <p:sp>
        <p:nvSpPr>
          <p:cNvPr id="8" name="Rectangle 7">
            <a:extLst>
              <a:ext uri="{FF2B5EF4-FFF2-40B4-BE49-F238E27FC236}">
                <a16:creationId xmlns:a16="http://schemas.microsoft.com/office/drawing/2014/main" id="{F5CDC129-6681-476B-859E-47C030A58323}"/>
              </a:ext>
            </a:extLst>
          </p:cNvPr>
          <p:cNvSpPr/>
          <p:nvPr/>
        </p:nvSpPr>
        <p:spPr>
          <a:xfrm>
            <a:off x="880533" y="4197287"/>
            <a:ext cx="9999134" cy="1477328"/>
          </a:xfrm>
          <a:prstGeom prst="rect">
            <a:avLst/>
          </a:prstGeom>
        </p:spPr>
        <p:txBody>
          <a:bodyPr wrap="square">
            <a:spAutoFit/>
          </a:bodyPr>
          <a:lstStyle/>
          <a:p>
            <a:r>
              <a:rPr lang="zh-CN" altLang="en-US" dirty="0">
                <a:solidFill>
                  <a:srgbClr val="000000"/>
                </a:solidFill>
                <a:latin typeface="Calibri" panose="020F0502020204030204" pitchFamily="34" charset="0"/>
              </a:rPr>
              <a:t>这样的结果是符合我们的预期的，苹果和香蕉的相似程度较大，而于狐狸的相似程度较小。</a:t>
            </a:r>
            <a:endParaRPr lang="en-US" dirty="0"/>
          </a:p>
          <a:p>
            <a:r>
              <a:rPr lang="zh-CN" altLang="en-US" dirty="0">
                <a:solidFill>
                  <a:srgbClr val="000000"/>
                </a:solidFill>
                <a:latin typeface="Calibri" panose="020F0502020204030204" pitchFamily="34" charset="0"/>
              </a:rPr>
              <a:t>因此训练的方式就找到了，我们随机初始化所有词汇的向量，然后让其中任两个词汇</a:t>
            </a:r>
            <a:r>
              <a:rPr lang="en-US" dirty="0">
                <a:solidFill>
                  <a:srgbClr val="000000"/>
                </a:solidFill>
                <a:latin typeface="Calibri" panose="020F0502020204030204" pitchFamily="34" charset="0"/>
                <a:ea typeface="等线" panose="02010600030101010101" pitchFamily="2" charset="-122"/>
              </a:rPr>
              <a:t>A</a:t>
            </a:r>
            <a:r>
              <a:rPr lang="zh-CN" altLang="en-US" dirty="0">
                <a:solidFill>
                  <a:srgbClr val="000000"/>
                </a:solidFill>
                <a:latin typeface="Calibri" panose="020F0502020204030204" pitchFamily="34" charset="0"/>
              </a:rPr>
              <a:t>，</a:t>
            </a:r>
            <a:r>
              <a:rPr lang="en-US" dirty="0">
                <a:solidFill>
                  <a:srgbClr val="000000"/>
                </a:solidFill>
                <a:latin typeface="Calibri" panose="020F0502020204030204" pitchFamily="34" charset="0"/>
                <a:ea typeface="等线" panose="02010600030101010101" pitchFamily="2" charset="-122"/>
              </a:rPr>
              <a:t>B</a:t>
            </a:r>
            <a:r>
              <a:rPr lang="zh-CN" altLang="en-US" dirty="0">
                <a:solidFill>
                  <a:srgbClr val="000000"/>
                </a:solidFill>
                <a:latin typeface="Calibri" panose="020F0502020204030204" pitchFamily="34" charset="0"/>
              </a:rPr>
              <a:t>之间的内积尽量接近它们在同一个文本中出现的次数</a:t>
            </a:r>
            <a:r>
              <a:rPr lang="en-US" dirty="0">
                <a:solidFill>
                  <a:srgbClr val="000000"/>
                </a:solidFill>
                <a:latin typeface="Calibri" panose="020F0502020204030204" pitchFamily="34" charset="0"/>
                <a:ea typeface="等线" panose="02010600030101010101" pitchFamily="2" charset="-122"/>
              </a:rPr>
              <a:t>N(A,B)</a:t>
            </a:r>
            <a:r>
              <a:rPr lang="zh-CN" altLang="en-US" dirty="0">
                <a:solidFill>
                  <a:srgbClr val="000000"/>
                </a:solidFill>
                <a:latin typeface="Calibri" panose="020F0502020204030204" pitchFamily="34" charset="0"/>
                <a:ea typeface="等线" panose="02010600030101010101" pitchFamily="2" charset="-122"/>
              </a:rPr>
              <a:t>，即：</a:t>
            </a:r>
            <a:endParaRPr lang="en-US" altLang="zh-CN" dirty="0">
              <a:solidFill>
                <a:srgbClr val="000000"/>
              </a:solidFill>
              <a:latin typeface="Calibri" panose="020F0502020204030204" pitchFamily="34" charset="0"/>
              <a:ea typeface="等线" panose="02010600030101010101" pitchFamily="2" charset="-122"/>
            </a:endParaRPr>
          </a:p>
          <a:p>
            <a:endParaRPr lang="en-US" dirty="0"/>
          </a:p>
          <a:p>
            <a:r>
              <a:rPr lang="en-US" dirty="0" err="1">
                <a:solidFill>
                  <a:srgbClr val="000000"/>
                </a:solidFill>
                <a:latin typeface="Calibri" panose="020F0502020204030204" pitchFamily="34" charset="0"/>
              </a:rPr>
              <a:t>WordVecor</a:t>
            </a:r>
            <a:r>
              <a:rPr lang="en-US" dirty="0">
                <a:solidFill>
                  <a:srgbClr val="000000"/>
                </a:solidFill>
                <a:latin typeface="Calibri" panose="020F0502020204030204" pitchFamily="34" charset="0"/>
              </a:rPr>
              <a:t>(A)</a:t>
            </a:r>
            <a:r>
              <a:rPr lang="en-US" dirty="0">
                <a:solidFill>
                  <a:srgbClr val="000000"/>
                </a:solidFill>
                <a:latin typeface="Calibri" panose="020F0502020204030204" pitchFamily="34" charset="0"/>
                <a:ea typeface="等线" panose="02010600030101010101" pitchFamily="2" charset="-122"/>
              </a:rPr>
              <a:t>·</a:t>
            </a:r>
            <a:r>
              <a:rPr lang="en-US" dirty="0" err="1">
                <a:solidFill>
                  <a:srgbClr val="000000"/>
                </a:solidFill>
                <a:latin typeface="Calibri" panose="020F0502020204030204" pitchFamily="34" charset="0"/>
              </a:rPr>
              <a:t>WordVecor</a:t>
            </a:r>
            <a:r>
              <a:rPr lang="en-US" dirty="0">
                <a:solidFill>
                  <a:srgbClr val="000000"/>
                </a:solidFill>
                <a:latin typeface="Calibri" panose="020F0502020204030204" pitchFamily="34" charset="0"/>
              </a:rPr>
              <a:t>(B)-&gt;</a:t>
            </a:r>
            <a:r>
              <a:rPr lang="en-US" dirty="0">
                <a:solidFill>
                  <a:srgbClr val="000000"/>
                </a:solidFill>
                <a:latin typeface="Calibri" panose="020F0502020204030204" pitchFamily="34" charset="0"/>
                <a:ea typeface="等线" panose="02010600030101010101" pitchFamily="2" charset="-122"/>
              </a:rPr>
              <a:t> N(A,B)</a:t>
            </a:r>
            <a:endParaRPr lang="en-US" dirty="0">
              <a:effectLst/>
            </a:endParaRPr>
          </a:p>
        </p:txBody>
      </p:sp>
      <p:sp>
        <p:nvSpPr>
          <p:cNvPr id="11" name="Rectangle 10">
            <a:extLst>
              <a:ext uri="{FF2B5EF4-FFF2-40B4-BE49-F238E27FC236}">
                <a16:creationId xmlns:a16="http://schemas.microsoft.com/office/drawing/2014/main" id="{7357D6F2-4D6E-4E60-B8A5-647A9CC6B196}"/>
              </a:ext>
            </a:extLst>
          </p:cNvPr>
          <p:cNvSpPr/>
          <p:nvPr/>
        </p:nvSpPr>
        <p:spPr>
          <a:xfrm>
            <a:off x="880533" y="5573869"/>
            <a:ext cx="6096000" cy="646331"/>
          </a:xfrm>
          <a:prstGeom prst="rect">
            <a:avLst/>
          </a:prstGeom>
        </p:spPr>
        <p:txBody>
          <a:bodyPr>
            <a:spAutoFit/>
          </a:bodyPr>
          <a:lstStyle/>
          <a:p>
            <a:endParaRPr lang="en-US" dirty="0"/>
          </a:p>
          <a:p>
            <a:r>
              <a:rPr lang="zh-CN" altLang="en-US" dirty="0">
                <a:solidFill>
                  <a:srgbClr val="000000"/>
                </a:solidFill>
                <a:latin typeface="Calibri" panose="020F0502020204030204" pitchFamily="34" charset="0"/>
              </a:rPr>
              <a:t>我们可以使用梯度下降进行这个优化。</a:t>
            </a:r>
            <a:endParaRPr lang="en-US" dirty="0">
              <a:effectLst/>
            </a:endParaRPr>
          </a:p>
        </p:txBody>
      </p:sp>
    </p:spTree>
    <p:extLst>
      <p:ext uri="{BB962C8B-B14F-4D97-AF65-F5344CB8AC3E}">
        <p14:creationId xmlns:p14="http://schemas.microsoft.com/office/powerpoint/2010/main" val="201163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31FB0-3943-40F4-B2B5-20633F7F71A2}"/>
              </a:ext>
            </a:extLst>
          </p:cNvPr>
          <p:cNvSpPr>
            <a:spLocks noGrp="1"/>
          </p:cNvSpPr>
          <p:nvPr>
            <p:ph type="title"/>
          </p:nvPr>
        </p:nvSpPr>
        <p:spPr/>
        <p:txBody>
          <a:bodyPr/>
          <a:lstStyle/>
          <a:p>
            <a:r>
              <a:rPr lang="en-US" dirty="0"/>
              <a:t>1. RNN</a:t>
            </a:r>
            <a:r>
              <a:rPr lang="zh-CN" altLang="en-US" dirty="0"/>
              <a:t>和</a:t>
            </a:r>
            <a:r>
              <a:rPr lang="en-US" altLang="zh-CN" dirty="0"/>
              <a:t>LSTM</a:t>
            </a:r>
            <a:endParaRPr lang="en-US" dirty="0"/>
          </a:p>
        </p:txBody>
      </p:sp>
      <p:sp>
        <p:nvSpPr>
          <p:cNvPr id="3" name="Text Placeholder 2">
            <a:extLst>
              <a:ext uri="{FF2B5EF4-FFF2-40B4-BE49-F238E27FC236}">
                <a16:creationId xmlns:a16="http://schemas.microsoft.com/office/drawing/2014/main" id="{0BDB65C7-50E1-4E6A-BE1D-CBB1F00179F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85363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ED1EF-775B-4B94-A83B-F9A5A123F215}"/>
              </a:ext>
            </a:extLst>
          </p:cNvPr>
          <p:cNvSpPr>
            <a:spLocks noGrp="1"/>
          </p:cNvSpPr>
          <p:nvPr>
            <p:ph type="title"/>
          </p:nvPr>
        </p:nvSpPr>
        <p:spPr/>
        <p:txBody>
          <a:bodyPr/>
          <a:lstStyle/>
          <a:p>
            <a:r>
              <a:rPr lang="en-US" altLang="zh-CN" dirty="0"/>
              <a:t>2.4.1 </a:t>
            </a:r>
            <a:r>
              <a:rPr lang="zh-CN" altLang="en-US" dirty="0"/>
              <a:t>基于预测的</a:t>
            </a:r>
            <a:r>
              <a:rPr lang="en-US" altLang="zh-CN" dirty="0" err="1"/>
              <a:t>WordVector</a:t>
            </a:r>
            <a:r>
              <a:rPr lang="zh-CN" altLang="en-US" dirty="0"/>
              <a:t>生成</a:t>
            </a:r>
            <a:endParaRPr lang="en-US" dirty="0"/>
          </a:p>
        </p:txBody>
      </p:sp>
      <p:sp>
        <p:nvSpPr>
          <p:cNvPr id="3" name="TextBox 2">
            <a:extLst>
              <a:ext uri="{FF2B5EF4-FFF2-40B4-BE49-F238E27FC236}">
                <a16:creationId xmlns:a16="http://schemas.microsoft.com/office/drawing/2014/main" id="{30A6A89A-3C11-42B9-89D9-F248118EEB89}"/>
              </a:ext>
            </a:extLst>
          </p:cNvPr>
          <p:cNvSpPr txBox="1"/>
          <p:nvPr/>
        </p:nvSpPr>
        <p:spPr>
          <a:xfrm>
            <a:off x="956733" y="1722967"/>
            <a:ext cx="9664700" cy="369332"/>
          </a:xfrm>
          <a:prstGeom prst="rect">
            <a:avLst/>
          </a:prstGeom>
          <a:noFill/>
        </p:spPr>
        <p:txBody>
          <a:bodyPr wrap="square" rtlCol="0">
            <a:spAutoFit/>
          </a:bodyPr>
          <a:lstStyle/>
          <a:p>
            <a:r>
              <a:rPr lang="zh-CN" altLang="en-US" dirty="0"/>
              <a:t>训练一个词汇预测神经网络，输入一个单词，预测一个单词</a:t>
            </a:r>
            <a:endParaRPr lang="en-US" altLang="zh-CN"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C07937B-06B5-47AD-8B9A-4C7B8958CC1D}"/>
                  </a:ext>
                </a:extLst>
              </p:cNvPr>
              <p:cNvSpPr txBox="1"/>
              <p:nvPr/>
            </p:nvSpPr>
            <p:spPr>
              <a:xfrm>
                <a:off x="1326743" y="4184637"/>
                <a:ext cx="7715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b="0" i="1" smtClean="0">
                              <a:latin typeface="Cambria Math" panose="02040503050406030204" pitchFamily="18" charset="0"/>
                            </a:rPr>
                            <m:t>𝑛</m:t>
                          </m:r>
                          <m:r>
                            <a:rPr lang="en-US" b="0" i="1" smtClean="0">
                              <a:latin typeface="Cambria Math" panose="02040503050406030204" pitchFamily="18" charset="0"/>
                            </a:rPr>
                            <m:t>−1</m:t>
                          </m:r>
                        </m:sub>
                      </m:sSub>
                    </m:oMath>
                  </m:oMathPara>
                </a14:m>
                <a:endParaRPr lang="en-US" dirty="0"/>
              </a:p>
            </p:txBody>
          </p:sp>
        </mc:Choice>
        <mc:Fallback xmlns="">
          <p:sp>
            <p:nvSpPr>
              <p:cNvPr id="5" name="TextBox 4">
                <a:extLst>
                  <a:ext uri="{FF2B5EF4-FFF2-40B4-BE49-F238E27FC236}">
                    <a16:creationId xmlns:a16="http://schemas.microsoft.com/office/drawing/2014/main" id="{FC07937B-06B5-47AD-8B9A-4C7B8958CC1D}"/>
                  </a:ext>
                </a:extLst>
              </p:cNvPr>
              <p:cNvSpPr txBox="1">
                <a:spLocks noRot="1" noChangeAspect="1" noMove="1" noResize="1" noEditPoints="1" noAdjustHandles="1" noChangeArrowheads="1" noChangeShapeType="1" noTextEdit="1"/>
              </p:cNvSpPr>
              <p:nvPr/>
            </p:nvSpPr>
            <p:spPr>
              <a:xfrm>
                <a:off x="1326743" y="4184637"/>
                <a:ext cx="771558" cy="369332"/>
              </a:xfrm>
              <a:prstGeom prst="rect">
                <a:avLst/>
              </a:prstGeom>
              <a:blipFill>
                <a:blip r:embed="rId3"/>
                <a:stretch>
                  <a:fillRect/>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A4B0F306-3192-47A4-ABE8-CEA5CF768F08}"/>
              </a:ext>
            </a:extLst>
          </p:cNvPr>
          <p:cNvCxnSpPr>
            <a:cxnSpLocks/>
            <a:stCxn id="5" idx="3"/>
            <a:endCxn id="36" idx="1"/>
          </p:cNvCxnSpPr>
          <p:nvPr/>
        </p:nvCxnSpPr>
        <p:spPr>
          <a:xfrm>
            <a:off x="2098301" y="4369303"/>
            <a:ext cx="13523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62E798E-9D1F-4C7B-9703-F79C9CD228DA}"/>
              </a:ext>
            </a:extLst>
          </p:cNvPr>
          <p:cNvCxnSpPr>
            <a:cxnSpLocks/>
            <a:stCxn id="40" idx="3"/>
            <a:endCxn id="17" idx="1"/>
          </p:cNvCxnSpPr>
          <p:nvPr/>
        </p:nvCxnSpPr>
        <p:spPr>
          <a:xfrm flipV="1">
            <a:off x="7335189" y="4356947"/>
            <a:ext cx="136495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57E3D4-9196-40B2-927B-DE355376F34D}"/>
                  </a:ext>
                </a:extLst>
              </p:cNvPr>
              <p:cNvSpPr txBox="1"/>
              <p:nvPr/>
            </p:nvSpPr>
            <p:spPr>
              <a:xfrm>
                <a:off x="8700143" y="4172281"/>
                <a:ext cx="87254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tLang="zh-CN" i="1">
                              <a:latin typeface="Cambria Math" panose="02040503050406030204" pitchFamily="18" charset="0"/>
                            </a:rPr>
                            <m:t>p</m:t>
                          </m:r>
                          <m:r>
                            <a:rPr lang="en-US" altLang="zh-CN" b="0" i="1" smtClean="0">
                              <a:latin typeface="Cambria Math" panose="02040503050406030204" pitchFamily="18" charset="0"/>
                            </a:rPr>
                            <m:t>(</m:t>
                          </m:r>
                          <m:r>
                            <m:rPr>
                              <m:sty m:val="p"/>
                            </m:rPr>
                            <a:rPr lang="en-US" altLang="zh-CN" i="1">
                              <a:latin typeface="Cambria Math" panose="02040503050406030204" pitchFamily="18" charset="0"/>
                            </a:rPr>
                            <m:t>W</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m:oMathPara>
                </a14:m>
                <a:endParaRPr lang="en-US" dirty="0"/>
              </a:p>
            </p:txBody>
          </p:sp>
        </mc:Choice>
        <mc:Fallback xmlns="">
          <p:sp>
            <p:nvSpPr>
              <p:cNvPr id="17" name="TextBox 16">
                <a:extLst>
                  <a:ext uri="{FF2B5EF4-FFF2-40B4-BE49-F238E27FC236}">
                    <a16:creationId xmlns:a16="http://schemas.microsoft.com/office/drawing/2014/main" id="{6557E3D4-9196-40B2-927B-DE355376F34D}"/>
                  </a:ext>
                </a:extLst>
              </p:cNvPr>
              <p:cNvSpPr txBox="1">
                <a:spLocks noRot="1" noChangeAspect="1" noMove="1" noResize="1" noEditPoints="1" noAdjustHandles="1" noChangeArrowheads="1" noChangeShapeType="1" noTextEdit="1"/>
              </p:cNvSpPr>
              <p:nvPr/>
            </p:nvSpPr>
            <p:spPr>
              <a:xfrm>
                <a:off x="8700143" y="4172281"/>
                <a:ext cx="872547" cy="369332"/>
              </a:xfrm>
              <a:prstGeom prst="rect">
                <a:avLst/>
              </a:prstGeom>
              <a:blipFill>
                <a:blip r:embed="rId4"/>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9FEBFA5-5CE0-4361-9BC2-BA8FF6454C9C}"/>
                  </a:ext>
                </a:extLst>
              </p:cNvPr>
              <p:cNvSpPr txBox="1"/>
              <p:nvPr/>
            </p:nvSpPr>
            <p:spPr>
              <a:xfrm>
                <a:off x="956733" y="2214191"/>
                <a:ext cx="7715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b="0" i="1" smtClean="0">
                              <a:latin typeface="Cambria Math" panose="02040503050406030204" pitchFamily="18" charset="0"/>
                            </a:rPr>
                            <m:t>𝑛</m:t>
                          </m:r>
                          <m:r>
                            <a:rPr lang="en-US" b="0" i="1" smtClean="0">
                              <a:latin typeface="Cambria Math" panose="02040503050406030204" pitchFamily="18" charset="0"/>
                            </a:rPr>
                            <m:t>−2</m:t>
                          </m:r>
                        </m:sub>
                      </m:sSub>
                    </m:oMath>
                  </m:oMathPara>
                </a14:m>
                <a:endParaRPr lang="en-US" dirty="0"/>
              </a:p>
            </p:txBody>
          </p:sp>
        </mc:Choice>
        <mc:Fallback xmlns="">
          <p:sp>
            <p:nvSpPr>
              <p:cNvPr id="19" name="TextBox 18">
                <a:extLst>
                  <a:ext uri="{FF2B5EF4-FFF2-40B4-BE49-F238E27FC236}">
                    <a16:creationId xmlns:a16="http://schemas.microsoft.com/office/drawing/2014/main" id="{B9FEBFA5-5CE0-4361-9BC2-BA8FF6454C9C}"/>
                  </a:ext>
                </a:extLst>
              </p:cNvPr>
              <p:cNvSpPr txBox="1">
                <a:spLocks noRot="1" noChangeAspect="1" noMove="1" noResize="1" noEditPoints="1" noAdjustHandles="1" noChangeArrowheads="1" noChangeShapeType="1" noTextEdit="1"/>
              </p:cNvSpPr>
              <p:nvPr/>
            </p:nvSpPr>
            <p:spPr>
              <a:xfrm>
                <a:off x="956733" y="2214191"/>
                <a:ext cx="771558"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6C51BBE-7AF4-43DD-90A3-1D53732BEA70}"/>
                  </a:ext>
                </a:extLst>
              </p:cNvPr>
              <p:cNvSpPr txBox="1"/>
              <p:nvPr/>
            </p:nvSpPr>
            <p:spPr>
              <a:xfrm>
                <a:off x="1854199" y="2214191"/>
                <a:ext cx="7715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b="0" i="1" smtClean="0">
                              <a:latin typeface="Cambria Math" panose="02040503050406030204" pitchFamily="18" charset="0"/>
                            </a:rPr>
                            <m:t>𝑛</m:t>
                          </m:r>
                          <m:r>
                            <a:rPr lang="en-US" b="0" i="1" smtClean="0">
                              <a:latin typeface="Cambria Math" panose="02040503050406030204" pitchFamily="18" charset="0"/>
                            </a:rPr>
                            <m:t>−1</m:t>
                          </m:r>
                        </m:sub>
                      </m:sSub>
                    </m:oMath>
                  </m:oMathPara>
                </a14:m>
                <a:endParaRPr lang="en-US" dirty="0"/>
              </a:p>
            </p:txBody>
          </p:sp>
        </mc:Choice>
        <mc:Fallback xmlns="">
          <p:sp>
            <p:nvSpPr>
              <p:cNvPr id="20" name="TextBox 19">
                <a:extLst>
                  <a:ext uri="{FF2B5EF4-FFF2-40B4-BE49-F238E27FC236}">
                    <a16:creationId xmlns:a16="http://schemas.microsoft.com/office/drawing/2014/main" id="{96C51BBE-7AF4-43DD-90A3-1D53732BEA70}"/>
                  </a:ext>
                </a:extLst>
              </p:cNvPr>
              <p:cNvSpPr txBox="1">
                <a:spLocks noRot="1" noChangeAspect="1" noMove="1" noResize="1" noEditPoints="1" noAdjustHandles="1" noChangeArrowheads="1" noChangeShapeType="1" noTextEdit="1"/>
              </p:cNvSpPr>
              <p:nvPr/>
            </p:nvSpPr>
            <p:spPr>
              <a:xfrm>
                <a:off x="1854199" y="2214191"/>
                <a:ext cx="771558"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045C684-2C96-48E6-A235-1A8AC7FB998F}"/>
                  </a:ext>
                </a:extLst>
              </p:cNvPr>
              <p:cNvSpPr txBox="1"/>
              <p:nvPr/>
            </p:nvSpPr>
            <p:spPr>
              <a:xfrm>
                <a:off x="2802466" y="2214191"/>
                <a:ext cx="5519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b="0" i="1" smtClean="0">
                              <a:latin typeface="Cambria Math" panose="02040503050406030204" pitchFamily="18" charset="0"/>
                            </a:rPr>
                            <m:t>𝑛</m:t>
                          </m:r>
                        </m:sub>
                      </m:sSub>
                    </m:oMath>
                  </m:oMathPara>
                </a14:m>
                <a:endParaRPr lang="en-US" dirty="0"/>
              </a:p>
            </p:txBody>
          </p:sp>
        </mc:Choice>
        <mc:Fallback xmlns="">
          <p:sp>
            <p:nvSpPr>
              <p:cNvPr id="22" name="TextBox 21">
                <a:extLst>
                  <a:ext uri="{FF2B5EF4-FFF2-40B4-BE49-F238E27FC236}">
                    <a16:creationId xmlns:a16="http://schemas.microsoft.com/office/drawing/2014/main" id="{8045C684-2C96-48E6-A235-1A8AC7FB998F}"/>
                  </a:ext>
                </a:extLst>
              </p:cNvPr>
              <p:cNvSpPr txBox="1">
                <a:spLocks noRot="1" noChangeAspect="1" noMove="1" noResize="1" noEditPoints="1" noAdjustHandles="1" noChangeArrowheads="1" noChangeShapeType="1" noTextEdit="1"/>
              </p:cNvSpPr>
              <p:nvPr/>
            </p:nvSpPr>
            <p:spPr>
              <a:xfrm>
                <a:off x="2802466" y="2214191"/>
                <a:ext cx="551946" cy="369332"/>
              </a:xfrm>
              <a:prstGeom prst="rect">
                <a:avLst/>
              </a:prstGeom>
              <a:blipFill>
                <a:blip r:embed="rId7"/>
                <a:stretch>
                  <a:fillRect/>
                </a:stretch>
              </a:blipFill>
            </p:spPr>
            <p:txBody>
              <a:bodyPr/>
              <a:lstStyle/>
              <a:p>
                <a:r>
                  <a:rPr lang="en-US">
                    <a:noFill/>
                  </a:rPr>
                  <a:t> </a:t>
                </a:r>
              </a:p>
            </p:txBody>
          </p:sp>
        </mc:Fallback>
      </mc:AlternateContent>
      <p:cxnSp>
        <p:nvCxnSpPr>
          <p:cNvPr id="24" name="Straight Connector 23">
            <a:extLst>
              <a:ext uri="{FF2B5EF4-FFF2-40B4-BE49-F238E27FC236}">
                <a16:creationId xmlns:a16="http://schemas.microsoft.com/office/drawing/2014/main" id="{1990DFCF-60C9-4A91-A4F3-FE68E436696E}"/>
              </a:ext>
            </a:extLst>
          </p:cNvPr>
          <p:cNvCxnSpPr/>
          <p:nvPr/>
        </p:nvCxnSpPr>
        <p:spPr>
          <a:xfrm>
            <a:off x="2802466" y="2583523"/>
            <a:ext cx="771558" cy="0"/>
          </a:xfrm>
          <a:prstGeom prst="line">
            <a:avLst/>
          </a:prstGeom>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A867CE7D-FFD2-4B40-9297-A839C6D3E256}"/>
              </a:ext>
            </a:extLst>
          </p:cNvPr>
          <p:cNvSpPr/>
          <p:nvPr/>
        </p:nvSpPr>
        <p:spPr>
          <a:xfrm>
            <a:off x="3450656" y="3877092"/>
            <a:ext cx="185351" cy="984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0CC8BDEC-5D03-4E1D-ACE2-9E6A845C9C62}"/>
              </a:ext>
            </a:extLst>
          </p:cNvPr>
          <p:cNvSpPr/>
          <p:nvPr/>
        </p:nvSpPr>
        <p:spPr>
          <a:xfrm>
            <a:off x="4157443" y="3489914"/>
            <a:ext cx="226541" cy="1758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1D22D16C-C6A7-4630-A96A-F76BFB02E1CA}"/>
              </a:ext>
            </a:extLst>
          </p:cNvPr>
          <p:cNvSpPr/>
          <p:nvPr/>
        </p:nvSpPr>
        <p:spPr>
          <a:xfrm>
            <a:off x="5145983" y="3164521"/>
            <a:ext cx="226541" cy="23848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2CFF0285-D215-4907-AE0E-ED6DB39AE5EB}"/>
              </a:ext>
            </a:extLst>
          </p:cNvPr>
          <p:cNvSpPr/>
          <p:nvPr/>
        </p:nvSpPr>
        <p:spPr>
          <a:xfrm>
            <a:off x="6303067" y="3489914"/>
            <a:ext cx="226541" cy="1758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920C569F-474C-448D-AD12-A458EFD5C1E3}"/>
              </a:ext>
            </a:extLst>
          </p:cNvPr>
          <p:cNvSpPr/>
          <p:nvPr/>
        </p:nvSpPr>
        <p:spPr>
          <a:xfrm>
            <a:off x="7149838" y="3864737"/>
            <a:ext cx="185351" cy="984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D6D312A2-0C99-4BA6-8099-3B66E92D31C0}"/>
              </a:ext>
            </a:extLst>
          </p:cNvPr>
          <p:cNvCxnSpPr>
            <a:stCxn id="36" idx="3"/>
            <a:endCxn id="37" idx="1"/>
          </p:cNvCxnSpPr>
          <p:nvPr/>
        </p:nvCxnSpPr>
        <p:spPr>
          <a:xfrm>
            <a:off x="3636007" y="4369303"/>
            <a:ext cx="5214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3962478-5720-4EE3-B63E-5968276E6CB2}"/>
              </a:ext>
            </a:extLst>
          </p:cNvPr>
          <p:cNvCxnSpPr>
            <a:cxnSpLocks/>
            <a:stCxn id="37" idx="3"/>
            <a:endCxn id="38" idx="1"/>
          </p:cNvCxnSpPr>
          <p:nvPr/>
        </p:nvCxnSpPr>
        <p:spPr>
          <a:xfrm flipV="1">
            <a:off x="4383984" y="4356948"/>
            <a:ext cx="761999" cy="1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A408580-771F-42EB-AD37-E2D54918F979}"/>
              </a:ext>
            </a:extLst>
          </p:cNvPr>
          <p:cNvCxnSpPr>
            <a:cxnSpLocks/>
            <a:stCxn id="38" idx="3"/>
            <a:endCxn id="39" idx="1"/>
          </p:cNvCxnSpPr>
          <p:nvPr/>
        </p:nvCxnSpPr>
        <p:spPr>
          <a:xfrm>
            <a:off x="5372524" y="4356948"/>
            <a:ext cx="930543" cy="1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D2D91DB-DDDB-4167-A878-B6625FF56978}"/>
              </a:ext>
            </a:extLst>
          </p:cNvPr>
          <p:cNvCxnSpPr>
            <a:cxnSpLocks/>
            <a:endCxn id="40" idx="1"/>
          </p:cNvCxnSpPr>
          <p:nvPr/>
        </p:nvCxnSpPr>
        <p:spPr>
          <a:xfrm>
            <a:off x="6431087" y="4356948"/>
            <a:ext cx="718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20BFF9C2-91DE-4809-9852-C7C6AA1F1E29}"/>
              </a:ext>
            </a:extLst>
          </p:cNvPr>
          <p:cNvSpPr/>
          <p:nvPr/>
        </p:nvSpPr>
        <p:spPr>
          <a:xfrm>
            <a:off x="956733" y="2830910"/>
            <a:ext cx="286938" cy="351908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altLang="zh-CN" dirty="0"/>
              <a:t>1</a:t>
            </a:r>
            <a:endParaRPr lang="en-US" dirty="0"/>
          </a:p>
          <a:p>
            <a:r>
              <a:rPr lang="en-US" dirty="0"/>
              <a:t>0</a:t>
            </a:r>
            <a:r>
              <a:rPr lang="en-US" altLang="zh-CN" dirty="0"/>
              <a:t>0</a:t>
            </a:r>
            <a:endParaRPr lang="en-US" dirty="0"/>
          </a:p>
          <a:p>
            <a:r>
              <a:rPr lang="en-US" dirty="0"/>
              <a:t>0</a:t>
            </a:r>
            <a:r>
              <a:rPr lang="en-US" altLang="zh-CN" dirty="0"/>
              <a:t>0</a:t>
            </a:r>
          </a:p>
          <a:p>
            <a:r>
              <a:rPr lang="en-US" dirty="0"/>
              <a:t>.</a:t>
            </a:r>
          </a:p>
          <a:p>
            <a:r>
              <a:rPr lang="en-US" dirty="0"/>
              <a:t>.</a:t>
            </a:r>
          </a:p>
          <a:p>
            <a:r>
              <a:rPr lang="en-US" dirty="0"/>
              <a:t>.</a:t>
            </a:r>
          </a:p>
          <a:p>
            <a:r>
              <a:rPr lang="en-US" dirty="0"/>
              <a:t>0</a:t>
            </a:r>
            <a:r>
              <a:rPr lang="en-US" altLang="zh-CN" dirty="0"/>
              <a:t>0</a:t>
            </a:r>
            <a:endParaRPr lang="en-US" dirty="0"/>
          </a:p>
          <a:p>
            <a:r>
              <a:rPr lang="en-US" altLang="zh-CN" dirty="0"/>
              <a:t>0</a:t>
            </a:r>
            <a:endParaRPr lang="en-US" dirty="0"/>
          </a:p>
          <a:p>
            <a:r>
              <a:rPr lang="en-US" dirty="0"/>
              <a:t>0</a:t>
            </a:r>
          </a:p>
        </p:txBody>
      </p:sp>
      <p:sp>
        <p:nvSpPr>
          <p:cNvPr id="64" name="Rectangle: Rounded Corners 63">
            <a:extLst>
              <a:ext uri="{FF2B5EF4-FFF2-40B4-BE49-F238E27FC236}">
                <a16:creationId xmlns:a16="http://schemas.microsoft.com/office/drawing/2014/main" id="{7BFCF0CF-C07A-4AEA-9EB2-2E2D4FBE60A1}"/>
              </a:ext>
            </a:extLst>
          </p:cNvPr>
          <p:cNvSpPr/>
          <p:nvPr/>
        </p:nvSpPr>
        <p:spPr>
          <a:xfrm>
            <a:off x="9921628" y="2830910"/>
            <a:ext cx="500839" cy="351908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altLang="zh-CN" sz="1050" dirty="0"/>
              <a:t>0.010.01</a:t>
            </a:r>
            <a:endParaRPr lang="en-US" sz="1050" dirty="0"/>
          </a:p>
          <a:p>
            <a:r>
              <a:rPr lang="en-US" altLang="zh-CN" sz="1050" dirty="0"/>
              <a:t>0.02</a:t>
            </a:r>
            <a:endParaRPr lang="en-US" sz="1050" dirty="0"/>
          </a:p>
          <a:p>
            <a:r>
              <a:rPr lang="en-US" altLang="zh-CN" sz="1050" dirty="0"/>
              <a:t>0.3</a:t>
            </a:r>
          </a:p>
          <a:p>
            <a:endParaRPr lang="en-US" sz="1050" dirty="0"/>
          </a:p>
          <a:p>
            <a:r>
              <a:rPr lang="en-US" altLang="zh-CN" sz="1050" dirty="0"/>
              <a:t>0.02</a:t>
            </a:r>
            <a:endParaRPr lang="en-US" sz="1050" dirty="0"/>
          </a:p>
          <a:p>
            <a:r>
              <a:rPr lang="en-US" altLang="zh-CN" sz="1050" dirty="0"/>
              <a:t>0.04</a:t>
            </a:r>
          </a:p>
          <a:p>
            <a:r>
              <a:rPr lang="en-US" sz="1050" dirty="0"/>
              <a:t>.</a:t>
            </a:r>
          </a:p>
          <a:p>
            <a:r>
              <a:rPr lang="en-US" sz="1050" dirty="0"/>
              <a:t>.</a:t>
            </a:r>
          </a:p>
          <a:p>
            <a:r>
              <a:rPr lang="en-US" sz="1050" dirty="0"/>
              <a:t>.</a:t>
            </a:r>
          </a:p>
          <a:p>
            <a:r>
              <a:rPr lang="en-US" altLang="zh-CN" sz="1050" dirty="0"/>
              <a:t>0.010.01</a:t>
            </a:r>
            <a:endParaRPr lang="en-US" sz="1050" dirty="0"/>
          </a:p>
          <a:p>
            <a:r>
              <a:rPr lang="en-US" altLang="zh-CN" sz="1050" dirty="0"/>
              <a:t>0.02</a:t>
            </a:r>
            <a:endParaRPr lang="en-US" sz="1050" dirty="0"/>
          </a:p>
          <a:p>
            <a:r>
              <a:rPr lang="en-US" altLang="zh-CN" sz="1050" dirty="0"/>
              <a:t>0.04</a:t>
            </a:r>
          </a:p>
          <a:p>
            <a:endParaRPr lang="en-US" sz="1050" dirty="0"/>
          </a:p>
          <a:p>
            <a:r>
              <a:rPr lang="en-US" altLang="zh-CN" sz="1050" dirty="0"/>
              <a:t>0.03</a:t>
            </a:r>
            <a:endParaRPr lang="en-US" sz="1050" dirty="0"/>
          </a:p>
          <a:p>
            <a:r>
              <a:rPr lang="en-US" altLang="zh-CN" sz="1050" dirty="0"/>
              <a:t>0.01</a:t>
            </a:r>
            <a:endParaRPr lang="en-US" sz="1050" dirty="0"/>
          </a:p>
        </p:txBody>
      </p:sp>
      <p:cxnSp>
        <p:nvCxnSpPr>
          <p:cNvPr id="66" name="Straight Arrow Connector 65">
            <a:extLst>
              <a:ext uri="{FF2B5EF4-FFF2-40B4-BE49-F238E27FC236}">
                <a16:creationId xmlns:a16="http://schemas.microsoft.com/office/drawing/2014/main" id="{E92A96DA-C7BE-4E73-94DC-DBA892790EA1}"/>
              </a:ext>
            </a:extLst>
          </p:cNvPr>
          <p:cNvCxnSpPr>
            <a:cxnSpLocks/>
            <a:stCxn id="36" idx="2"/>
          </p:cNvCxnSpPr>
          <p:nvPr/>
        </p:nvCxnSpPr>
        <p:spPr>
          <a:xfrm>
            <a:off x="3543332" y="4861514"/>
            <a:ext cx="0" cy="928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133ABE94-DF35-4524-9B78-997EBB9DF54A}"/>
              </a:ext>
            </a:extLst>
          </p:cNvPr>
          <p:cNvSpPr txBox="1"/>
          <p:nvPr/>
        </p:nvSpPr>
        <p:spPr>
          <a:xfrm>
            <a:off x="2723234" y="6041586"/>
            <a:ext cx="3666388" cy="369332"/>
          </a:xfrm>
          <a:prstGeom prst="rect">
            <a:avLst/>
          </a:prstGeom>
          <a:noFill/>
        </p:spPr>
        <p:txBody>
          <a:bodyPr wrap="none" rtlCol="0">
            <a:spAutoFit/>
          </a:bodyPr>
          <a:lstStyle/>
          <a:p>
            <a:r>
              <a:rPr lang="zh-CN" altLang="en-US" dirty="0"/>
              <a:t>这一层的</a:t>
            </a:r>
            <a:r>
              <a:rPr lang="en-US" altLang="zh-CN" dirty="0"/>
              <a:t>output</a:t>
            </a:r>
            <a:r>
              <a:rPr lang="zh-CN" altLang="en-US" dirty="0"/>
              <a:t>就是</a:t>
            </a:r>
            <a:r>
              <a:rPr lang="en-US" altLang="zh-CN" dirty="0" err="1"/>
              <a:t>WordEmbeding</a:t>
            </a:r>
            <a:endParaRPr lang="en-US" dirty="0"/>
          </a:p>
        </p:txBody>
      </p:sp>
    </p:spTree>
    <p:extLst>
      <p:ext uri="{BB962C8B-B14F-4D97-AF65-F5344CB8AC3E}">
        <p14:creationId xmlns:p14="http://schemas.microsoft.com/office/powerpoint/2010/main" val="198613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fltVal val="0"/>
                                          </p:val>
                                        </p:tav>
                                        <p:tav tm="100000">
                                          <p:val>
                                            <p:strVal val="#ppt_w"/>
                                          </p:val>
                                        </p:tav>
                                      </p:tavLst>
                                    </p:anim>
                                    <p:anim calcmode="lin" valueType="num">
                                      <p:cBhvr>
                                        <p:cTn id="8" dur="500" fill="hold"/>
                                        <p:tgtEl>
                                          <p:spTgt spid="45"/>
                                        </p:tgtEl>
                                        <p:attrNameLst>
                                          <p:attrName>ppt_h</p:attrName>
                                        </p:attrNameLst>
                                      </p:cBhvr>
                                      <p:tavLst>
                                        <p:tav tm="0">
                                          <p:val>
                                            <p:fltVal val="0"/>
                                          </p:val>
                                        </p:tav>
                                        <p:tav tm="100000">
                                          <p:val>
                                            <p:strVal val="#ppt_h"/>
                                          </p:val>
                                        </p:tav>
                                      </p:tavLst>
                                    </p:anim>
                                    <p:animEffect transition="in" filter="fade">
                                      <p:cBhvr>
                                        <p:cTn id="9" dur="500"/>
                                        <p:tgtEl>
                                          <p:spTgt spid="4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p:cTn id="12" dur="500" fill="hold"/>
                                        <p:tgtEl>
                                          <p:spTgt spid="40"/>
                                        </p:tgtEl>
                                        <p:attrNameLst>
                                          <p:attrName>ppt_w</p:attrName>
                                        </p:attrNameLst>
                                      </p:cBhvr>
                                      <p:tavLst>
                                        <p:tav tm="0">
                                          <p:val>
                                            <p:fltVal val="0"/>
                                          </p:val>
                                        </p:tav>
                                        <p:tav tm="100000">
                                          <p:val>
                                            <p:strVal val="#ppt_w"/>
                                          </p:val>
                                        </p:tav>
                                      </p:tavLst>
                                    </p:anim>
                                    <p:anim calcmode="lin" valueType="num">
                                      <p:cBhvr>
                                        <p:cTn id="13" dur="500" fill="hold"/>
                                        <p:tgtEl>
                                          <p:spTgt spid="40"/>
                                        </p:tgtEl>
                                        <p:attrNameLst>
                                          <p:attrName>ppt_h</p:attrName>
                                        </p:attrNameLst>
                                      </p:cBhvr>
                                      <p:tavLst>
                                        <p:tav tm="0">
                                          <p:val>
                                            <p:fltVal val="0"/>
                                          </p:val>
                                        </p:tav>
                                        <p:tav tm="100000">
                                          <p:val>
                                            <p:strVal val="#ppt_h"/>
                                          </p:val>
                                        </p:tav>
                                      </p:tavLst>
                                    </p:anim>
                                    <p:animEffect transition="in" filter="fade">
                                      <p:cBhvr>
                                        <p:cTn id="14" dur="500"/>
                                        <p:tgtEl>
                                          <p:spTgt spid="40"/>
                                        </p:tgtEl>
                                      </p:cBhvr>
                                    </p:animEffect>
                                  </p:childTnLst>
                                </p:cTn>
                              </p:par>
                              <p:par>
                                <p:cTn id="15" presetID="53" presetClass="entr" presetSubtype="16"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p:cTn id="22" dur="500" fill="hold"/>
                                        <p:tgtEl>
                                          <p:spTgt spid="17"/>
                                        </p:tgtEl>
                                        <p:attrNameLst>
                                          <p:attrName>ppt_w</p:attrName>
                                        </p:attrNameLst>
                                      </p:cBhvr>
                                      <p:tavLst>
                                        <p:tav tm="0">
                                          <p:val>
                                            <p:fltVal val="0"/>
                                          </p:val>
                                        </p:tav>
                                        <p:tav tm="100000">
                                          <p:val>
                                            <p:strVal val="#ppt_w"/>
                                          </p:val>
                                        </p:tav>
                                      </p:tavLst>
                                    </p:anim>
                                    <p:anim calcmode="lin" valueType="num">
                                      <p:cBhvr>
                                        <p:cTn id="23" dur="500" fill="hold"/>
                                        <p:tgtEl>
                                          <p:spTgt spid="17"/>
                                        </p:tgtEl>
                                        <p:attrNameLst>
                                          <p:attrName>ppt_h</p:attrName>
                                        </p:attrNameLst>
                                      </p:cBhvr>
                                      <p:tavLst>
                                        <p:tav tm="0">
                                          <p:val>
                                            <p:fltVal val="0"/>
                                          </p:val>
                                        </p:tav>
                                        <p:tav tm="100000">
                                          <p:val>
                                            <p:strVal val="#ppt_h"/>
                                          </p:val>
                                        </p:tav>
                                      </p:tavLst>
                                    </p:anim>
                                    <p:animEffect transition="in" filter="fade">
                                      <p:cBhvr>
                                        <p:cTn id="24" dur="500"/>
                                        <p:tgtEl>
                                          <p:spTgt spid="1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64"/>
                                        </p:tgtEl>
                                        <p:attrNameLst>
                                          <p:attrName>style.visibility</p:attrName>
                                        </p:attrNameLst>
                                      </p:cBhvr>
                                      <p:to>
                                        <p:strVal val="visible"/>
                                      </p:to>
                                    </p:set>
                                    <p:anim calcmode="lin" valueType="num">
                                      <p:cBhvr>
                                        <p:cTn id="27" dur="500" fill="hold"/>
                                        <p:tgtEl>
                                          <p:spTgt spid="64"/>
                                        </p:tgtEl>
                                        <p:attrNameLst>
                                          <p:attrName>ppt_w</p:attrName>
                                        </p:attrNameLst>
                                      </p:cBhvr>
                                      <p:tavLst>
                                        <p:tav tm="0">
                                          <p:val>
                                            <p:fltVal val="0"/>
                                          </p:val>
                                        </p:tav>
                                        <p:tav tm="100000">
                                          <p:val>
                                            <p:strVal val="#ppt_w"/>
                                          </p:val>
                                        </p:tav>
                                      </p:tavLst>
                                    </p:anim>
                                    <p:anim calcmode="lin" valueType="num">
                                      <p:cBhvr>
                                        <p:cTn id="28" dur="500" fill="hold"/>
                                        <p:tgtEl>
                                          <p:spTgt spid="64"/>
                                        </p:tgtEl>
                                        <p:attrNameLst>
                                          <p:attrName>ppt_h</p:attrName>
                                        </p:attrNameLst>
                                      </p:cBhvr>
                                      <p:tavLst>
                                        <p:tav tm="0">
                                          <p:val>
                                            <p:fltVal val="0"/>
                                          </p:val>
                                        </p:tav>
                                        <p:tav tm="100000">
                                          <p:val>
                                            <p:strVal val="#ppt_h"/>
                                          </p:val>
                                        </p:tav>
                                      </p:tavLst>
                                    </p:anim>
                                    <p:animEffect transition="in" filter="fade">
                                      <p:cBhvr>
                                        <p:cTn id="29" dur="500"/>
                                        <p:tgtEl>
                                          <p:spTgt spid="64"/>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 calcmode="lin" valueType="num">
                                      <p:cBhvr>
                                        <p:cTn id="32" dur="500" fill="hold"/>
                                        <p:tgtEl>
                                          <p:spTgt spid="39"/>
                                        </p:tgtEl>
                                        <p:attrNameLst>
                                          <p:attrName>ppt_w</p:attrName>
                                        </p:attrNameLst>
                                      </p:cBhvr>
                                      <p:tavLst>
                                        <p:tav tm="0">
                                          <p:val>
                                            <p:fltVal val="0"/>
                                          </p:val>
                                        </p:tav>
                                        <p:tav tm="100000">
                                          <p:val>
                                            <p:strVal val="#ppt_w"/>
                                          </p:val>
                                        </p:tav>
                                      </p:tavLst>
                                    </p:anim>
                                    <p:anim calcmode="lin" valueType="num">
                                      <p:cBhvr>
                                        <p:cTn id="33" dur="500" fill="hold"/>
                                        <p:tgtEl>
                                          <p:spTgt spid="39"/>
                                        </p:tgtEl>
                                        <p:attrNameLst>
                                          <p:attrName>ppt_h</p:attrName>
                                        </p:attrNameLst>
                                      </p:cBhvr>
                                      <p:tavLst>
                                        <p:tav tm="0">
                                          <p:val>
                                            <p:fltVal val="0"/>
                                          </p:val>
                                        </p:tav>
                                        <p:tav tm="100000">
                                          <p:val>
                                            <p:strVal val="#ppt_h"/>
                                          </p:val>
                                        </p:tav>
                                      </p:tavLst>
                                    </p:anim>
                                    <p:animEffect transition="in" filter="fade">
                                      <p:cBhvr>
                                        <p:cTn id="34" dur="500"/>
                                        <p:tgtEl>
                                          <p:spTgt spid="3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p:cTn id="37" dur="500" fill="hold"/>
                                        <p:tgtEl>
                                          <p:spTgt spid="38"/>
                                        </p:tgtEl>
                                        <p:attrNameLst>
                                          <p:attrName>ppt_w</p:attrName>
                                        </p:attrNameLst>
                                      </p:cBhvr>
                                      <p:tavLst>
                                        <p:tav tm="0">
                                          <p:val>
                                            <p:fltVal val="0"/>
                                          </p:val>
                                        </p:tav>
                                        <p:tav tm="100000">
                                          <p:val>
                                            <p:strVal val="#ppt_w"/>
                                          </p:val>
                                        </p:tav>
                                      </p:tavLst>
                                    </p:anim>
                                    <p:anim calcmode="lin" valueType="num">
                                      <p:cBhvr>
                                        <p:cTn id="38" dur="500" fill="hold"/>
                                        <p:tgtEl>
                                          <p:spTgt spid="38"/>
                                        </p:tgtEl>
                                        <p:attrNameLst>
                                          <p:attrName>ppt_h</p:attrName>
                                        </p:attrNameLst>
                                      </p:cBhvr>
                                      <p:tavLst>
                                        <p:tav tm="0">
                                          <p:val>
                                            <p:fltVal val="0"/>
                                          </p:val>
                                        </p:tav>
                                        <p:tav tm="100000">
                                          <p:val>
                                            <p:strVal val="#ppt_h"/>
                                          </p:val>
                                        </p:tav>
                                      </p:tavLst>
                                    </p:anim>
                                    <p:animEffect transition="in" filter="fade">
                                      <p:cBhvr>
                                        <p:cTn id="39" dur="500"/>
                                        <p:tgtEl>
                                          <p:spTgt spid="38"/>
                                        </p:tgtEl>
                                      </p:cBhvr>
                                    </p:animEffect>
                                  </p:childTnLst>
                                </p:cTn>
                              </p:par>
                              <p:par>
                                <p:cTn id="40" presetID="53" presetClass="entr" presetSubtype="16" fill="hold" nodeType="withEffect">
                                  <p:stCondLst>
                                    <p:cond delay="0"/>
                                  </p:stCondLst>
                                  <p:childTnLst>
                                    <p:set>
                                      <p:cBhvr>
                                        <p:cTn id="41" dur="1" fill="hold">
                                          <p:stCondLst>
                                            <p:cond delay="0"/>
                                          </p:stCondLst>
                                        </p:cTn>
                                        <p:tgtEl>
                                          <p:spTgt spid="43"/>
                                        </p:tgtEl>
                                        <p:attrNameLst>
                                          <p:attrName>style.visibility</p:attrName>
                                        </p:attrNameLst>
                                      </p:cBhvr>
                                      <p:to>
                                        <p:strVal val="visible"/>
                                      </p:to>
                                    </p:set>
                                    <p:anim calcmode="lin" valueType="num">
                                      <p:cBhvr>
                                        <p:cTn id="42" dur="500" fill="hold"/>
                                        <p:tgtEl>
                                          <p:spTgt spid="43"/>
                                        </p:tgtEl>
                                        <p:attrNameLst>
                                          <p:attrName>ppt_w</p:attrName>
                                        </p:attrNameLst>
                                      </p:cBhvr>
                                      <p:tavLst>
                                        <p:tav tm="0">
                                          <p:val>
                                            <p:fltVal val="0"/>
                                          </p:val>
                                        </p:tav>
                                        <p:tav tm="100000">
                                          <p:val>
                                            <p:strVal val="#ppt_w"/>
                                          </p:val>
                                        </p:tav>
                                      </p:tavLst>
                                    </p:anim>
                                    <p:anim calcmode="lin" valueType="num">
                                      <p:cBhvr>
                                        <p:cTn id="43" dur="500" fill="hold"/>
                                        <p:tgtEl>
                                          <p:spTgt spid="43"/>
                                        </p:tgtEl>
                                        <p:attrNameLst>
                                          <p:attrName>ppt_h</p:attrName>
                                        </p:attrNameLst>
                                      </p:cBhvr>
                                      <p:tavLst>
                                        <p:tav tm="0">
                                          <p:val>
                                            <p:fltVal val="0"/>
                                          </p:val>
                                        </p:tav>
                                        <p:tav tm="100000">
                                          <p:val>
                                            <p:strVal val="#ppt_h"/>
                                          </p:val>
                                        </p:tav>
                                      </p:tavLst>
                                    </p:anim>
                                    <p:animEffect transition="in" filter="fade">
                                      <p:cBhvr>
                                        <p:cTn id="44" dur="500"/>
                                        <p:tgtEl>
                                          <p:spTgt spid="43"/>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anim calcmode="lin" valueType="num">
                                      <p:cBhvr>
                                        <p:cTn id="47" dur="500" fill="hold"/>
                                        <p:tgtEl>
                                          <p:spTgt spid="37"/>
                                        </p:tgtEl>
                                        <p:attrNameLst>
                                          <p:attrName>ppt_w</p:attrName>
                                        </p:attrNameLst>
                                      </p:cBhvr>
                                      <p:tavLst>
                                        <p:tav tm="0">
                                          <p:val>
                                            <p:fltVal val="0"/>
                                          </p:val>
                                        </p:tav>
                                        <p:tav tm="100000">
                                          <p:val>
                                            <p:strVal val="#ppt_w"/>
                                          </p:val>
                                        </p:tav>
                                      </p:tavLst>
                                    </p:anim>
                                    <p:anim calcmode="lin" valueType="num">
                                      <p:cBhvr>
                                        <p:cTn id="48" dur="500" fill="hold"/>
                                        <p:tgtEl>
                                          <p:spTgt spid="37"/>
                                        </p:tgtEl>
                                        <p:attrNameLst>
                                          <p:attrName>ppt_h</p:attrName>
                                        </p:attrNameLst>
                                      </p:cBhvr>
                                      <p:tavLst>
                                        <p:tav tm="0">
                                          <p:val>
                                            <p:fltVal val="0"/>
                                          </p:val>
                                        </p:tav>
                                        <p:tav tm="100000">
                                          <p:val>
                                            <p:strVal val="#ppt_h"/>
                                          </p:val>
                                        </p:tav>
                                      </p:tavLst>
                                    </p:anim>
                                    <p:animEffect transition="in" filter="fade">
                                      <p:cBhvr>
                                        <p:cTn id="49" dur="500"/>
                                        <p:tgtEl>
                                          <p:spTgt spid="37"/>
                                        </p:tgtEl>
                                      </p:cBhvr>
                                    </p:animEffect>
                                  </p:childTnLst>
                                </p:cTn>
                              </p:par>
                              <p:par>
                                <p:cTn id="50" presetID="53" presetClass="entr" presetSubtype="16" fill="hold" nodeType="withEffect">
                                  <p:stCondLst>
                                    <p:cond delay="0"/>
                                  </p:stCondLst>
                                  <p:childTnLst>
                                    <p:set>
                                      <p:cBhvr>
                                        <p:cTn id="51" dur="1" fill="hold">
                                          <p:stCondLst>
                                            <p:cond delay="0"/>
                                          </p:stCondLst>
                                        </p:cTn>
                                        <p:tgtEl>
                                          <p:spTgt spid="42"/>
                                        </p:tgtEl>
                                        <p:attrNameLst>
                                          <p:attrName>style.visibility</p:attrName>
                                        </p:attrNameLst>
                                      </p:cBhvr>
                                      <p:to>
                                        <p:strVal val="visible"/>
                                      </p:to>
                                    </p:set>
                                    <p:anim calcmode="lin" valueType="num">
                                      <p:cBhvr>
                                        <p:cTn id="52" dur="500" fill="hold"/>
                                        <p:tgtEl>
                                          <p:spTgt spid="42"/>
                                        </p:tgtEl>
                                        <p:attrNameLst>
                                          <p:attrName>ppt_w</p:attrName>
                                        </p:attrNameLst>
                                      </p:cBhvr>
                                      <p:tavLst>
                                        <p:tav tm="0">
                                          <p:val>
                                            <p:fltVal val="0"/>
                                          </p:val>
                                        </p:tav>
                                        <p:tav tm="100000">
                                          <p:val>
                                            <p:strVal val="#ppt_w"/>
                                          </p:val>
                                        </p:tav>
                                      </p:tavLst>
                                    </p:anim>
                                    <p:anim calcmode="lin" valueType="num">
                                      <p:cBhvr>
                                        <p:cTn id="53" dur="500" fill="hold"/>
                                        <p:tgtEl>
                                          <p:spTgt spid="42"/>
                                        </p:tgtEl>
                                        <p:attrNameLst>
                                          <p:attrName>ppt_h</p:attrName>
                                        </p:attrNameLst>
                                      </p:cBhvr>
                                      <p:tavLst>
                                        <p:tav tm="0">
                                          <p:val>
                                            <p:fltVal val="0"/>
                                          </p:val>
                                        </p:tav>
                                        <p:tav tm="100000">
                                          <p:val>
                                            <p:strVal val="#ppt_h"/>
                                          </p:val>
                                        </p:tav>
                                      </p:tavLst>
                                    </p:anim>
                                    <p:animEffect transition="in" filter="fade">
                                      <p:cBhvr>
                                        <p:cTn id="54" dur="500"/>
                                        <p:tgtEl>
                                          <p:spTgt spid="4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p:cTn id="57" dur="500" fill="hold"/>
                                        <p:tgtEl>
                                          <p:spTgt spid="36"/>
                                        </p:tgtEl>
                                        <p:attrNameLst>
                                          <p:attrName>ppt_w</p:attrName>
                                        </p:attrNameLst>
                                      </p:cBhvr>
                                      <p:tavLst>
                                        <p:tav tm="0">
                                          <p:val>
                                            <p:fltVal val="0"/>
                                          </p:val>
                                        </p:tav>
                                        <p:tav tm="100000">
                                          <p:val>
                                            <p:strVal val="#ppt_w"/>
                                          </p:val>
                                        </p:tav>
                                      </p:tavLst>
                                    </p:anim>
                                    <p:anim calcmode="lin" valueType="num">
                                      <p:cBhvr>
                                        <p:cTn id="58" dur="500" fill="hold"/>
                                        <p:tgtEl>
                                          <p:spTgt spid="36"/>
                                        </p:tgtEl>
                                        <p:attrNameLst>
                                          <p:attrName>ppt_h</p:attrName>
                                        </p:attrNameLst>
                                      </p:cBhvr>
                                      <p:tavLst>
                                        <p:tav tm="0">
                                          <p:val>
                                            <p:fltVal val="0"/>
                                          </p:val>
                                        </p:tav>
                                        <p:tav tm="100000">
                                          <p:val>
                                            <p:strVal val="#ppt_h"/>
                                          </p:val>
                                        </p:tav>
                                      </p:tavLst>
                                    </p:anim>
                                    <p:animEffect transition="in" filter="fade">
                                      <p:cBhvr>
                                        <p:cTn id="59" dur="500"/>
                                        <p:tgtEl>
                                          <p:spTgt spid="36"/>
                                        </p:tgtEl>
                                      </p:cBhvr>
                                    </p:animEffect>
                                  </p:childTnLst>
                                </p:cTn>
                              </p:par>
                              <p:par>
                                <p:cTn id="60" presetID="53" presetClass="entr" presetSubtype="16" fill="hold" nodeType="withEffect">
                                  <p:stCondLst>
                                    <p:cond delay="0"/>
                                  </p:stCondLst>
                                  <p:childTnLst>
                                    <p:set>
                                      <p:cBhvr>
                                        <p:cTn id="61" dur="1" fill="hold">
                                          <p:stCondLst>
                                            <p:cond delay="0"/>
                                          </p:stCondLst>
                                        </p:cTn>
                                        <p:tgtEl>
                                          <p:spTgt spid="12"/>
                                        </p:tgtEl>
                                        <p:attrNameLst>
                                          <p:attrName>style.visibility</p:attrName>
                                        </p:attrNameLst>
                                      </p:cBhvr>
                                      <p:to>
                                        <p:strVal val="visible"/>
                                      </p:to>
                                    </p:set>
                                    <p:anim calcmode="lin" valueType="num">
                                      <p:cBhvr>
                                        <p:cTn id="62" dur="500" fill="hold"/>
                                        <p:tgtEl>
                                          <p:spTgt spid="12"/>
                                        </p:tgtEl>
                                        <p:attrNameLst>
                                          <p:attrName>ppt_w</p:attrName>
                                        </p:attrNameLst>
                                      </p:cBhvr>
                                      <p:tavLst>
                                        <p:tav tm="0">
                                          <p:val>
                                            <p:fltVal val="0"/>
                                          </p:val>
                                        </p:tav>
                                        <p:tav tm="100000">
                                          <p:val>
                                            <p:strVal val="#ppt_w"/>
                                          </p:val>
                                        </p:tav>
                                      </p:tavLst>
                                    </p:anim>
                                    <p:anim calcmode="lin" valueType="num">
                                      <p:cBhvr>
                                        <p:cTn id="63" dur="500" fill="hold"/>
                                        <p:tgtEl>
                                          <p:spTgt spid="12"/>
                                        </p:tgtEl>
                                        <p:attrNameLst>
                                          <p:attrName>ppt_h</p:attrName>
                                        </p:attrNameLst>
                                      </p:cBhvr>
                                      <p:tavLst>
                                        <p:tav tm="0">
                                          <p:val>
                                            <p:fltVal val="0"/>
                                          </p:val>
                                        </p:tav>
                                        <p:tav tm="100000">
                                          <p:val>
                                            <p:strVal val="#ppt_h"/>
                                          </p:val>
                                        </p:tav>
                                      </p:tavLst>
                                    </p:anim>
                                    <p:animEffect transition="in" filter="fade">
                                      <p:cBhvr>
                                        <p:cTn id="64" dur="500"/>
                                        <p:tgtEl>
                                          <p:spTgt spid="12"/>
                                        </p:tgtEl>
                                      </p:cBhvr>
                                    </p:animEffect>
                                  </p:childTnLst>
                                </p:cTn>
                              </p:par>
                              <p:par>
                                <p:cTn id="65" presetID="53" presetClass="entr" presetSubtype="16"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p:cTn id="67" dur="500" fill="hold"/>
                                        <p:tgtEl>
                                          <p:spTgt spid="44"/>
                                        </p:tgtEl>
                                        <p:attrNameLst>
                                          <p:attrName>ppt_w</p:attrName>
                                        </p:attrNameLst>
                                      </p:cBhvr>
                                      <p:tavLst>
                                        <p:tav tm="0">
                                          <p:val>
                                            <p:fltVal val="0"/>
                                          </p:val>
                                        </p:tav>
                                        <p:tav tm="100000">
                                          <p:val>
                                            <p:strVal val="#ppt_w"/>
                                          </p:val>
                                        </p:tav>
                                      </p:tavLst>
                                    </p:anim>
                                    <p:anim calcmode="lin" valueType="num">
                                      <p:cBhvr>
                                        <p:cTn id="68" dur="500" fill="hold"/>
                                        <p:tgtEl>
                                          <p:spTgt spid="44"/>
                                        </p:tgtEl>
                                        <p:attrNameLst>
                                          <p:attrName>ppt_h</p:attrName>
                                        </p:attrNameLst>
                                      </p:cBhvr>
                                      <p:tavLst>
                                        <p:tav tm="0">
                                          <p:val>
                                            <p:fltVal val="0"/>
                                          </p:val>
                                        </p:tav>
                                        <p:tav tm="100000">
                                          <p:val>
                                            <p:strVal val="#ppt_h"/>
                                          </p:val>
                                        </p:tav>
                                      </p:tavLst>
                                    </p:anim>
                                    <p:animEffect transition="in" filter="fade">
                                      <p:cBhvr>
                                        <p:cTn id="69" dur="500"/>
                                        <p:tgtEl>
                                          <p:spTgt spid="44"/>
                                        </p:tgtEl>
                                      </p:cBhvr>
                                    </p:animEffect>
                                  </p:childTnLst>
                                </p:cTn>
                              </p:par>
                            </p:childTnLst>
                          </p:cTn>
                        </p:par>
                      </p:childTnLst>
                    </p:cTn>
                  </p:par>
                  <p:par>
                    <p:cTn id="70" fill="hold">
                      <p:stCondLst>
                        <p:cond delay="indefinite"/>
                      </p:stCondLst>
                      <p:childTnLst>
                        <p:par>
                          <p:cTn id="71" fill="hold">
                            <p:stCondLst>
                              <p:cond delay="0"/>
                            </p:stCondLst>
                            <p:childTnLst>
                              <p:par>
                                <p:cTn id="72" presetID="53" presetClass="entr" presetSubtype="16" fill="hold" nodeType="clickEffect">
                                  <p:stCondLst>
                                    <p:cond delay="0"/>
                                  </p:stCondLst>
                                  <p:childTnLst>
                                    <p:set>
                                      <p:cBhvr>
                                        <p:cTn id="73" dur="1" fill="hold">
                                          <p:stCondLst>
                                            <p:cond delay="0"/>
                                          </p:stCondLst>
                                        </p:cTn>
                                        <p:tgtEl>
                                          <p:spTgt spid="66"/>
                                        </p:tgtEl>
                                        <p:attrNameLst>
                                          <p:attrName>style.visibility</p:attrName>
                                        </p:attrNameLst>
                                      </p:cBhvr>
                                      <p:to>
                                        <p:strVal val="visible"/>
                                      </p:to>
                                    </p:set>
                                    <p:anim calcmode="lin" valueType="num">
                                      <p:cBhvr>
                                        <p:cTn id="74" dur="500" fill="hold"/>
                                        <p:tgtEl>
                                          <p:spTgt spid="66"/>
                                        </p:tgtEl>
                                        <p:attrNameLst>
                                          <p:attrName>ppt_w</p:attrName>
                                        </p:attrNameLst>
                                      </p:cBhvr>
                                      <p:tavLst>
                                        <p:tav tm="0">
                                          <p:val>
                                            <p:fltVal val="0"/>
                                          </p:val>
                                        </p:tav>
                                        <p:tav tm="100000">
                                          <p:val>
                                            <p:strVal val="#ppt_w"/>
                                          </p:val>
                                        </p:tav>
                                      </p:tavLst>
                                    </p:anim>
                                    <p:anim calcmode="lin" valueType="num">
                                      <p:cBhvr>
                                        <p:cTn id="75" dur="500" fill="hold"/>
                                        <p:tgtEl>
                                          <p:spTgt spid="66"/>
                                        </p:tgtEl>
                                        <p:attrNameLst>
                                          <p:attrName>ppt_h</p:attrName>
                                        </p:attrNameLst>
                                      </p:cBhvr>
                                      <p:tavLst>
                                        <p:tav tm="0">
                                          <p:val>
                                            <p:fltVal val="0"/>
                                          </p:val>
                                        </p:tav>
                                        <p:tav tm="100000">
                                          <p:val>
                                            <p:strVal val="#ppt_h"/>
                                          </p:val>
                                        </p:tav>
                                      </p:tavLst>
                                    </p:anim>
                                    <p:animEffect transition="in" filter="fade">
                                      <p:cBhvr>
                                        <p:cTn id="76" dur="500"/>
                                        <p:tgtEl>
                                          <p:spTgt spid="66"/>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68"/>
                                        </p:tgtEl>
                                        <p:attrNameLst>
                                          <p:attrName>style.visibility</p:attrName>
                                        </p:attrNameLst>
                                      </p:cBhvr>
                                      <p:to>
                                        <p:strVal val="visible"/>
                                      </p:to>
                                    </p:set>
                                    <p:anim calcmode="lin" valueType="num">
                                      <p:cBhvr>
                                        <p:cTn id="79" dur="500" fill="hold"/>
                                        <p:tgtEl>
                                          <p:spTgt spid="68"/>
                                        </p:tgtEl>
                                        <p:attrNameLst>
                                          <p:attrName>ppt_w</p:attrName>
                                        </p:attrNameLst>
                                      </p:cBhvr>
                                      <p:tavLst>
                                        <p:tav tm="0">
                                          <p:val>
                                            <p:fltVal val="0"/>
                                          </p:val>
                                        </p:tav>
                                        <p:tav tm="100000">
                                          <p:val>
                                            <p:strVal val="#ppt_w"/>
                                          </p:val>
                                        </p:tav>
                                      </p:tavLst>
                                    </p:anim>
                                    <p:anim calcmode="lin" valueType="num">
                                      <p:cBhvr>
                                        <p:cTn id="80" dur="500" fill="hold"/>
                                        <p:tgtEl>
                                          <p:spTgt spid="68"/>
                                        </p:tgtEl>
                                        <p:attrNameLst>
                                          <p:attrName>ppt_h</p:attrName>
                                        </p:attrNameLst>
                                      </p:cBhvr>
                                      <p:tavLst>
                                        <p:tav tm="0">
                                          <p:val>
                                            <p:fltVal val="0"/>
                                          </p:val>
                                        </p:tav>
                                        <p:tav tm="100000">
                                          <p:val>
                                            <p:strVal val="#ppt_h"/>
                                          </p:val>
                                        </p:tav>
                                      </p:tavLst>
                                    </p:anim>
                                    <p:animEffect transition="in" filter="fade">
                                      <p:cBhvr>
                                        <p:cTn id="81"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6" grpId="0" animBg="1"/>
      <p:bldP spid="37" grpId="0" animBg="1"/>
      <p:bldP spid="38" grpId="0" animBg="1"/>
      <p:bldP spid="39" grpId="0" animBg="1"/>
      <p:bldP spid="40" grpId="0" animBg="1"/>
      <p:bldP spid="64" grpId="0" animBg="1"/>
      <p:bldP spid="6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Picture 64">
            <a:extLst>
              <a:ext uri="{FF2B5EF4-FFF2-40B4-BE49-F238E27FC236}">
                <a16:creationId xmlns:a16="http://schemas.microsoft.com/office/drawing/2014/main" id="{C1D4B3D3-2E10-449D-A602-8EEA998C495D}"/>
              </a:ext>
            </a:extLst>
          </p:cNvPr>
          <p:cNvPicPr>
            <a:picLocks noChangeAspect="1"/>
          </p:cNvPicPr>
          <p:nvPr/>
        </p:nvPicPr>
        <p:blipFill>
          <a:blip r:embed="rId3"/>
          <a:stretch>
            <a:fillRect/>
          </a:stretch>
        </p:blipFill>
        <p:spPr>
          <a:xfrm>
            <a:off x="2156434" y="4360230"/>
            <a:ext cx="2855179" cy="2104563"/>
          </a:xfrm>
          <a:prstGeom prst="rect">
            <a:avLst/>
          </a:prstGeom>
        </p:spPr>
      </p:pic>
      <p:sp>
        <p:nvSpPr>
          <p:cNvPr id="2" name="Title 1">
            <a:extLst>
              <a:ext uri="{FF2B5EF4-FFF2-40B4-BE49-F238E27FC236}">
                <a16:creationId xmlns:a16="http://schemas.microsoft.com/office/drawing/2014/main" id="{45DF7126-D5A3-4BCD-A97D-E65902BF5A63}"/>
              </a:ext>
            </a:extLst>
          </p:cNvPr>
          <p:cNvSpPr>
            <a:spLocks noGrp="1"/>
          </p:cNvSpPr>
          <p:nvPr>
            <p:ph type="title"/>
          </p:nvPr>
        </p:nvSpPr>
        <p:spPr/>
        <p:txBody>
          <a:bodyPr/>
          <a:lstStyle/>
          <a:p>
            <a:r>
              <a:rPr lang="en-US" altLang="zh-CN" dirty="0"/>
              <a:t>2.4.2</a:t>
            </a:r>
            <a:r>
              <a:rPr lang="zh-CN" altLang="en-US" dirty="0"/>
              <a:t>基于预测的</a:t>
            </a:r>
            <a:r>
              <a:rPr lang="en-US" altLang="zh-CN" dirty="0" err="1"/>
              <a:t>WordVector</a:t>
            </a:r>
            <a:r>
              <a:rPr lang="zh-CN" altLang="en-US" dirty="0"/>
              <a:t>原理</a:t>
            </a:r>
            <a:endParaRPr lang="en-US" dirty="0"/>
          </a:p>
        </p:txBody>
      </p:sp>
      <p:sp>
        <p:nvSpPr>
          <p:cNvPr id="3" name="Rectangle 2">
            <a:extLst>
              <a:ext uri="{FF2B5EF4-FFF2-40B4-BE49-F238E27FC236}">
                <a16:creationId xmlns:a16="http://schemas.microsoft.com/office/drawing/2014/main" id="{9CEE9450-9A9B-4496-9387-B08EA0D7C969}"/>
              </a:ext>
            </a:extLst>
          </p:cNvPr>
          <p:cNvSpPr/>
          <p:nvPr/>
        </p:nvSpPr>
        <p:spPr>
          <a:xfrm>
            <a:off x="867833" y="1925935"/>
            <a:ext cx="6096000" cy="646331"/>
          </a:xfrm>
          <a:prstGeom prst="rect">
            <a:avLst/>
          </a:prstGeom>
        </p:spPr>
        <p:txBody>
          <a:bodyPr>
            <a:spAutoFit/>
          </a:bodyPr>
          <a:lstStyle/>
          <a:p>
            <a:r>
              <a:rPr lang="zh-CN" altLang="en-US" dirty="0"/>
              <a:t>苹果</a:t>
            </a:r>
            <a:endParaRPr lang="en-US" altLang="zh-CN" dirty="0"/>
          </a:p>
          <a:p>
            <a:r>
              <a:rPr lang="zh-CN" altLang="en-US" dirty="0"/>
              <a:t>香蕉</a:t>
            </a:r>
            <a:endParaRPr lang="en-US" altLang="zh-CN" dirty="0"/>
          </a:p>
        </p:txBody>
      </p:sp>
      <p:cxnSp>
        <p:nvCxnSpPr>
          <p:cNvPr id="4" name="Straight Connector 3">
            <a:extLst>
              <a:ext uri="{FF2B5EF4-FFF2-40B4-BE49-F238E27FC236}">
                <a16:creationId xmlns:a16="http://schemas.microsoft.com/office/drawing/2014/main" id="{D75260B2-D7BB-41C9-8D65-18BAE3776AB0}"/>
              </a:ext>
            </a:extLst>
          </p:cNvPr>
          <p:cNvCxnSpPr/>
          <p:nvPr/>
        </p:nvCxnSpPr>
        <p:spPr>
          <a:xfrm>
            <a:off x="1468966" y="2219456"/>
            <a:ext cx="771558" cy="0"/>
          </a:xfrm>
          <a:prstGeom prst="line">
            <a:avLst/>
          </a:prstGeom>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82BD1BA-A592-4C15-95BE-7289A94D792F}"/>
              </a:ext>
            </a:extLst>
          </p:cNvPr>
          <p:cNvCxnSpPr/>
          <p:nvPr/>
        </p:nvCxnSpPr>
        <p:spPr>
          <a:xfrm>
            <a:off x="1468966" y="2511556"/>
            <a:ext cx="771558"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F889F15-5DD4-4092-9B90-A064981D178F}"/>
                  </a:ext>
                </a:extLst>
              </p:cNvPr>
              <p:cNvSpPr txBox="1"/>
              <p:nvPr/>
            </p:nvSpPr>
            <p:spPr>
              <a:xfrm>
                <a:off x="1532466" y="1879768"/>
                <a:ext cx="5519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b="0" i="1" smtClean="0">
                              <a:latin typeface="Cambria Math" panose="02040503050406030204" pitchFamily="18" charset="0"/>
                            </a:rPr>
                            <m:t>𝑛</m:t>
                          </m:r>
                        </m:sub>
                      </m:sSub>
                    </m:oMath>
                  </m:oMathPara>
                </a14:m>
                <a:endParaRPr lang="en-US" dirty="0"/>
              </a:p>
            </p:txBody>
          </p:sp>
        </mc:Choice>
        <mc:Fallback xmlns="">
          <p:sp>
            <p:nvSpPr>
              <p:cNvPr id="6" name="TextBox 5">
                <a:extLst>
                  <a:ext uri="{FF2B5EF4-FFF2-40B4-BE49-F238E27FC236}">
                    <a16:creationId xmlns:a16="http://schemas.microsoft.com/office/drawing/2014/main" id="{FF889F15-5DD4-4092-9B90-A064981D178F}"/>
                  </a:ext>
                </a:extLst>
              </p:cNvPr>
              <p:cNvSpPr txBox="1">
                <a:spLocks noRot="1" noChangeAspect="1" noMove="1" noResize="1" noEditPoints="1" noAdjustHandles="1" noChangeArrowheads="1" noChangeShapeType="1" noTextEdit="1"/>
              </p:cNvSpPr>
              <p:nvPr/>
            </p:nvSpPr>
            <p:spPr>
              <a:xfrm>
                <a:off x="1532466" y="1879768"/>
                <a:ext cx="55194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410723E-D1CA-4B32-AC2C-8BB24E2B4BBE}"/>
                  </a:ext>
                </a:extLst>
              </p:cNvPr>
              <p:cNvSpPr txBox="1"/>
              <p:nvPr/>
            </p:nvSpPr>
            <p:spPr>
              <a:xfrm>
                <a:off x="1532466" y="2156124"/>
                <a:ext cx="5519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b="0" i="1" smtClean="0">
                              <a:latin typeface="Cambria Math" panose="02040503050406030204" pitchFamily="18" charset="0"/>
                            </a:rPr>
                            <m:t>𝑛</m:t>
                          </m:r>
                        </m:sub>
                      </m:sSub>
                    </m:oMath>
                  </m:oMathPara>
                </a14:m>
                <a:endParaRPr lang="en-US" dirty="0"/>
              </a:p>
            </p:txBody>
          </p:sp>
        </mc:Choice>
        <mc:Fallback xmlns="">
          <p:sp>
            <p:nvSpPr>
              <p:cNvPr id="7" name="TextBox 6">
                <a:extLst>
                  <a:ext uri="{FF2B5EF4-FFF2-40B4-BE49-F238E27FC236}">
                    <a16:creationId xmlns:a16="http://schemas.microsoft.com/office/drawing/2014/main" id="{5410723E-D1CA-4B32-AC2C-8BB24E2B4BBE}"/>
                  </a:ext>
                </a:extLst>
              </p:cNvPr>
              <p:cNvSpPr txBox="1">
                <a:spLocks noRot="1" noChangeAspect="1" noMove="1" noResize="1" noEditPoints="1" noAdjustHandles="1" noChangeArrowheads="1" noChangeShapeType="1" noTextEdit="1"/>
              </p:cNvSpPr>
              <p:nvPr/>
            </p:nvSpPr>
            <p:spPr>
              <a:xfrm>
                <a:off x="1532466" y="2156124"/>
                <a:ext cx="551946" cy="369332"/>
              </a:xfrm>
              <a:prstGeom prst="rect">
                <a:avLst/>
              </a:prstGeom>
              <a:blipFill>
                <a:blip r:embed="rId5"/>
                <a:stretch>
                  <a:fillRect/>
                </a:stretch>
              </a:blipFill>
            </p:spPr>
            <p:txBody>
              <a:bodyPr/>
              <a:lstStyle/>
              <a:p>
                <a:r>
                  <a:rPr lang="en-US">
                    <a:noFill/>
                  </a:rPr>
                  <a:t> </a:t>
                </a:r>
              </a:p>
            </p:txBody>
          </p:sp>
        </mc:Fallback>
      </mc:AlternateContent>
      <p:cxnSp>
        <p:nvCxnSpPr>
          <p:cNvPr id="25" name="Straight Connector 24">
            <a:extLst>
              <a:ext uri="{FF2B5EF4-FFF2-40B4-BE49-F238E27FC236}">
                <a16:creationId xmlns:a16="http://schemas.microsoft.com/office/drawing/2014/main" id="{F9E68F16-BCE8-450F-BED1-6444BC743456}"/>
              </a:ext>
            </a:extLst>
          </p:cNvPr>
          <p:cNvCxnSpPr/>
          <p:nvPr/>
        </p:nvCxnSpPr>
        <p:spPr>
          <a:xfrm>
            <a:off x="8966200" y="3919475"/>
            <a:ext cx="771558" cy="0"/>
          </a:xfrm>
          <a:prstGeom prst="line">
            <a:avLst/>
          </a:prstGeom>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BD00CC1F-A569-4C27-A596-AC4CEA9333B7}"/>
              </a:ext>
            </a:extLst>
          </p:cNvPr>
          <p:cNvSpPr txBox="1"/>
          <p:nvPr/>
        </p:nvSpPr>
        <p:spPr>
          <a:xfrm>
            <a:off x="9029700" y="3564043"/>
            <a:ext cx="646331" cy="369332"/>
          </a:xfrm>
          <a:prstGeom prst="rect">
            <a:avLst/>
          </a:prstGeom>
          <a:noFill/>
        </p:spPr>
        <p:txBody>
          <a:bodyPr wrap="none" rtlCol="0">
            <a:spAutoFit/>
          </a:bodyPr>
          <a:lstStyle/>
          <a:p>
            <a:r>
              <a:rPr lang="zh-CN" altLang="en-US" dirty="0"/>
              <a:t>好吃</a:t>
            </a:r>
            <a:endParaRPr lang="en-US" dirty="0"/>
          </a:p>
        </p:txBody>
      </p:sp>
      <p:sp>
        <p:nvSpPr>
          <p:cNvPr id="28" name="TextBox 27">
            <a:extLst>
              <a:ext uri="{FF2B5EF4-FFF2-40B4-BE49-F238E27FC236}">
                <a16:creationId xmlns:a16="http://schemas.microsoft.com/office/drawing/2014/main" id="{692A78AB-4B71-429E-8B8A-76AAB5731A69}"/>
              </a:ext>
            </a:extLst>
          </p:cNvPr>
          <p:cNvSpPr txBox="1"/>
          <p:nvPr/>
        </p:nvSpPr>
        <p:spPr>
          <a:xfrm>
            <a:off x="1333579" y="4033781"/>
            <a:ext cx="934871" cy="646331"/>
          </a:xfrm>
          <a:prstGeom prst="rect">
            <a:avLst/>
          </a:prstGeom>
          <a:noFill/>
        </p:spPr>
        <p:txBody>
          <a:bodyPr wrap="square" rtlCol="0">
            <a:spAutoFit/>
          </a:bodyPr>
          <a:lstStyle/>
          <a:p>
            <a:r>
              <a:rPr lang="zh-CN" altLang="en-US" dirty="0"/>
              <a:t>苹果</a:t>
            </a:r>
            <a:endParaRPr lang="en-US" altLang="zh-CN" dirty="0"/>
          </a:p>
          <a:p>
            <a:r>
              <a:rPr lang="zh-CN" altLang="en-US" dirty="0"/>
              <a:t>香蕉</a:t>
            </a:r>
            <a:endParaRPr lang="en-US" altLang="zh-CN" dirty="0"/>
          </a:p>
        </p:txBody>
      </p:sp>
      <p:cxnSp>
        <p:nvCxnSpPr>
          <p:cNvPr id="29" name="Straight Arrow Connector 28">
            <a:extLst>
              <a:ext uri="{FF2B5EF4-FFF2-40B4-BE49-F238E27FC236}">
                <a16:creationId xmlns:a16="http://schemas.microsoft.com/office/drawing/2014/main" id="{F36FC199-C520-455E-9CDF-6D8BDE0711E7}"/>
              </a:ext>
            </a:extLst>
          </p:cNvPr>
          <p:cNvCxnSpPr>
            <a:cxnSpLocks/>
            <a:stCxn id="28" idx="3"/>
            <a:endCxn id="32" idx="1"/>
          </p:cNvCxnSpPr>
          <p:nvPr/>
        </p:nvCxnSpPr>
        <p:spPr>
          <a:xfrm>
            <a:off x="2268450" y="4356947"/>
            <a:ext cx="1182206" cy="1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1A6D4BD-1642-4920-9F93-75D0818FB2AB}"/>
              </a:ext>
            </a:extLst>
          </p:cNvPr>
          <p:cNvCxnSpPr>
            <a:cxnSpLocks/>
            <a:stCxn id="36" idx="3"/>
            <a:endCxn id="31" idx="1"/>
          </p:cNvCxnSpPr>
          <p:nvPr/>
        </p:nvCxnSpPr>
        <p:spPr>
          <a:xfrm flipV="1">
            <a:off x="7335189" y="4356947"/>
            <a:ext cx="136495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C53F8E6-AF96-4F11-AC90-840F9C7846B6}"/>
                  </a:ext>
                </a:extLst>
              </p:cNvPr>
              <p:cNvSpPr txBox="1"/>
              <p:nvPr/>
            </p:nvSpPr>
            <p:spPr>
              <a:xfrm>
                <a:off x="8700143" y="4172281"/>
                <a:ext cx="87254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tLang="zh-CN" i="1">
                              <a:latin typeface="Cambria Math" panose="02040503050406030204" pitchFamily="18" charset="0"/>
                            </a:rPr>
                            <m:t>p</m:t>
                          </m:r>
                          <m:r>
                            <a:rPr lang="en-US" altLang="zh-CN" b="0" i="1" smtClean="0">
                              <a:latin typeface="Cambria Math" panose="02040503050406030204" pitchFamily="18" charset="0"/>
                            </a:rPr>
                            <m:t>(</m:t>
                          </m:r>
                          <m:r>
                            <m:rPr>
                              <m:sty m:val="p"/>
                            </m:rPr>
                            <a:rPr lang="en-US" altLang="zh-CN" i="1">
                              <a:latin typeface="Cambria Math" panose="02040503050406030204" pitchFamily="18" charset="0"/>
                            </a:rPr>
                            <m:t>W</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m:oMathPara>
                </a14:m>
                <a:endParaRPr lang="en-US" dirty="0"/>
              </a:p>
            </p:txBody>
          </p:sp>
        </mc:Choice>
        <mc:Fallback xmlns="">
          <p:sp>
            <p:nvSpPr>
              <p:cNvPr id="31" name="TextBox 30">
                <a:extLst>
                  <a:ext uri="{FF2B5EF4-FFF2-40B4-BE49-F238E27FC236}">
                    <a16:creationId xmlns:a16="http://schemas.microsoft.com/office/drawing/2014/main" id="{5C53F8E6-AF96-4F11-AC90-840F9C7846B6}"/>
                  </a:ext>
                </a:extLst>
              </p:cNvPr>
              <p:cNvSpPr txBox="1">
                <a:spLocks noRot="1" noChangeAspect="1" noMove="1" noResize="1" noEditPoints="1" noAdjustHandles="1" noChangeArrowheads="1" noChangeShapeType="1" noTextEdit="1"/>
              </p:cNvSpPr>
              <p:nvPr/>
            </p:nvSpPr>
            <p:spPr>
              <a:xfrm>
                <a:off x="8700143" y="4172281"/>
                <a:ext cx="872547" cy="369332"/>
              </a:xfrm>
              <a:prstGeom prst="rect">
                <a:avLst/>
              </a:prstGeom>
              <a:blipFill>
                <a:blip r:embed="rId6"/>
                <a:stretch>
                  <a:fillRect b="-13115"/>
                </a:stretch>
              </a:blipFill>
            </p:spPr>
            <p:txBody>
              <a:bodyPr/>
              <a:lstStyle/>
              <a:p>
                <a:r>
                  <a:rPr lang="en-US">
                    <a:noFill/>
                  </a:rPr>
                  <a:t> </a:t>
                </a:r>
              </a:p>
            </p:txBody>
          </p:sp>
        </mc:Fallback>
      </mc:AlternateContent>
      <p:sp>
        <p:nvSpPr>
          <p:cNvPr id="32" name="Rectangle: Rounded Corners 31">
            <a:extLst>
              <a:ext uri="{FF2B5EF4-FFF2-40B4-BE49-F238E27FC236}">
                <a16:creationId xmlns:a16="http://schemas.microsoft.com/office/drawing/2014/main" id="{C93AC683-E3CF-4D12-87D6-64E9B6CB8195}"/>
              </a:ext>
            </a:extLst>
          </p:cNvPr>
          <p:cNvSpPr/>
          <p:nvPr/>
        </p:nvSpPr>
        <p:spPr>
          <a:xfrm>
            <a:off x="3450656" y="3877092"/>
            <a:ext cx="185351" cy="984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CC0FCE11-F57F-46C6-9E67-55F00EB45951}"/>
              </a:ext>
            </a:extLst>
          </p:cNvPr>
          <p:cNvSpPr/>
          <p:nvPr/>
        </p:nvSpPr>
        <p:spPr>
          <a:xfrm>
            <a:off x="4157443" y="3489914"/>
            <a:ext cx="226541" cy="1758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4ADCAB36-8DA7-4B65-9B93-19933B7B98DA}"/>
              </a:ext>
            </a:extLst>
          </p:cNvPr>
          <p:cNvSpPr/>
          <p:nvPr/>
        </p:nvSpPr>
        <p:spPr>
          <a:xfrm>
            <a:off x="5145983" y="3164521"/>
            <a:ext cx="226541" cy="23848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94E852E8-4A24-4CCC-B3A9-58646D58F885}"/>
              </a:ext>
            </a:extLst>
          </p:cNvPr>
          <p:cNvSpPr/>
          <p:nvPr/>
        </p:nvSpPr>
        <p:spPr>
          <a:xfrm>
            <a:off x="6303067" y="3489914"/>
            <a:ext cx="226541" cy="1758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21274DEA-C0D4-4B46-BD46-7F3435AC5E81}"/>
              </a:ext>
            </a:extLst>
          </p:cNvPr>
          <p:cNvSpPr/>
          <p:nvPr/>
        </p:nvSpPr>
        <p:spPr>
          <a:xfrm>
            <a:off x="7149838" y="3864737"/>
            <a:ext cx="185351" cy="984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27AFA346-ED17-4401-9861-FB2702A4586C}"/>
              </a:ext>
            </a:extLst>
          </p:cNvPr>
          <p:cNvCxnSpPr>
            <a:stCxn id="32" idx="3"/>
            <a:endCxn id="33" idx="1"/>
          </p:cNvCxnSpPr>
          <p:nvPr/>
        </p:nvCxnSpPr>
        <p:spPr>
          <a:xfrm>
            <a:off x="3636007" y="4369303"/>
            <a:ext cx="5214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CF73182-1B01-4D54-8CCB-F41CF184985A}"/>
              </a:ext>
            </a:extLst>
          </p:cNvPr>
          <p:cNvCxnSpPr>
            <a:cxnSpLocks/>
            <a:stCxn id="33" idx="3"/>
            <a:endCxn id="34" idx="1"/>
          </p:cNvCxnSpPr>
          <p:nvPr/>
        </p:nvCxnSpPr>
        <p:spPr>
          <a:xfrm flipV="1">
            <a:off x="4383984" y="4356948"/>
            <a:ext cx="761999" cy="1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B6EB096-9D45-4062-AAB1-D4F1F63ABCB1}"/>
              </a:ext>
            </a:extLst>
          </p:cNvPr>
          <p:cNvCxnSpPr>
            <a:cxnSpLocks/>
            <a:stCxn id="34" idx="3"/>
            <a:endCxn id="35" idx="1"/>
          </p:cNvCxnSpPr>
          <p:nvPr/>
        </p:nvCxnSpPr>
        <p:spPr>
          <a:xfrm>
            <a:off x="5372524" y="4356948"/>
            <a:ext cx="930543" cy="1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C1A0EA5-3FE2-45FD-B53E-F4A3A0AA2CF4}"/>
              </a:ext>
            </a:extLst>
          </p:cNvPr>
          <p:cNvCxnSpPr>
            <a:cxnSpLocks/>
            <a:endCxn id="36" idx="1"/>
          </p:cNvCxnSpPr>
          <p:nvPr/>
        </p:nvCxnSpPr>
        <p:spPr>
          <a:xfrm>
            <a:off x="6431087" y="4356948"/>
            <a:ext cx="718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7771A545-D3B1-42CC-A413-C839D2CABDCA}"/>
              </a:ext>
            </a:extLst>
          </p:cNvPr>
          <p:cNvSpPr/>
          <p:nvPr/>
        </p:nvSpPr>
        <p:spPr>
          <a:xfrm>
            <a:off x="956733" y="2830910"/>
            <a:ext cx="286938" cy="351908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altLang="zh-CN" dirty="0"/>
              <a:t>1</a:t>
            </a:r>
            <a:endParaRPr lang="en-US" dirty="0"/>
          </a:p>
          <a:p>
            <a:r>
              <a:rPr lang="en-US" dirty="0"/>
              <a:t>0</a:t>
            </a:r>
            <a:r>
              <a:rPr lang="en-US" altLang="zh-CN" dirty="0"/>
              <a:t>0</a:t>
            </a:r>
            <a:endParaRPr lang="en-US" dirty="0"/>
          </a:p>
          <a:p>
            <a:r>
              <a:rPr lang="en-US" dirty="0"/>
              <a:t>0</a:t>
            </a:r>
            <a:r>
              <a:rPr lang="en-US" altLang="zh-CN" dirty="0"/>
              <a:t>0</a:t>
            </a:r>
          </a:p>
          <a:p>
            <a:r>
              <a:rPr lang="en-US" dirty="0"/>
              <a:t>.</a:t>
            </a:r>
          </a:p>
          <a:p>
            <a:r>
              <a:rPr lang="en-US" dirty="0"/>
              <a:t>.</a:t>
            </a:r>
          </a:p>
          <a:p>
            <a:r>
              <a:rPr lang="en-US" dirty="0"/>
              <a:t>.</a:t>
            </a:r>
          </a:p>
          <a:p>
            <a:r>
              <a:rPr lang="en-US" dirty="0"/>
              <a:t>0</a:t>
            </a:r>
            <a:r>
              <a:rPr lang="en-US" altLang="zh-CN" dirty="0"/>
              <a:t>0</a:t>
            </a:r>
            <a:endParaRPr lang="en-US" dirty="0"/>
          </a:p>
          <a:p>
            <a:r>
              <a:rPr lang="en-US" altLang="zh-CN" dirty="0"/>
              <a:t>0</a:t>
            </a:r>
            <a:endParaRPr lang="en-US" dirty="0"/>
          </a:p>
          <a:p>
            <a:r>
              <a:rPr lang="en-US" dirty="0"/>
              <a:t>0</a:t>
            </a:r>
          </a:p>
        </p:txBody>
      </p:sp>
      <p:sp>
        <p:nvSpPr>
          <p:cNvPr id="42" name="Rectangle: Rounded Corners 41">
            <a:extLst>
              <a:ext uri="{FF2B5EF4-FFF2-40B4-BE49-F238E27FC236}">
                <a16:creationId xmlns:a16="http://schemas.microsoft.com/office/drawing/2014/main" id="{BA76E7D5-6D37-433E-922B-1B6480C84DD6}"/>
              </a:ext>
            </a:extLst>
          </p:cNvPr>
          <p:cNvSpPr/>
          <p:nvPr/>
        </p:nvSpPr>
        <p:spPr>
          <a:xfrm>
            <a:off x="9921628" y="2830910"/>
            <a:ext cx="500839" cy="351908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altLang="zh-CN" sz="1050" dirty="0"/>
              <a:t>0.010.01</a:t>
            </a:r>
            <a:endParaRPr lang="en-US" sz="1050" dirty="0"/>
          </a:p>
          <a:p>
            <a:r>
              <a:rPr lang="en-US" altLang="zh-CN" sz="1050" dirty="0"/>
              <a:t>0.02</a:t>
            </a:r>
            <a:endParaRPr lang="en-US" sz="1050" dirty="0"/>
          </a:p>
          <a:p>
            <a:r>
              <a:rPr lang="en-US" altLang="zh-CN" sz="1050" dirty="0"/>
              <a:t>0.3</a:t>
            </a:r>
          </a:p>
          <a:p>
            <a:endParaRPr lang="en-US" sz="1050" dirty="0"/>
          </a:p>
          <a:p>
            <a:r>
              <a:rPr lang="en-US" altLang="zh-CN" sz="1050" dirty="0"/>
              <a:t>0.02</a:t>
            </a:r>
            <a:endParaRPr lang="en-US" sz="1050" dirty="0"/>
          </a:p>
          <a:p>
            <a:r>
              <a:rPr lang="en-US" altLang="zh-CN" sz="1050" dirty="0"/>
              <a:t>0.04</a:t>
            </a:r>
          </a:p>
          <a:p>
            <a:r>
              <a:rPr lang="en-US" sz="1050" dirty="0"/>
              <a:t>.</a:t>
            </a:r>
          </a:p>
          <a:p>
            <a:r>
              <a:rPr lang="en-US" sz="1050" dirty="0"/>
              <a:t>.</a:t>
            </a:r>
          </a:p>
          <a:p>
            <a:r>
              <a:rPr lang="en-US" sz="1050" dirty="0"/>
              <a:t>.</a:t>
            </a:r>
          </a:p>
          <a:p>
            <a:r>
              <a:rPr lang="en-US" altLang="zh-CN" sz="1050" dirty="0"/>
              <a:t>0.010.01</a:t>
            </a:r>
            <a:endParaRPr lang="en-US" sz="1050" dirty="0"/>
          </a:p>
          <a:p>
            <a:r>
              <a:rPr lang="en-US" altLang="zh-CN" sz="1050" dirty="0"/>
              <a:t>0.02</a:t>
            </a:r>
            <a:endParaRPr lang="en-US" sz="1050" dirty="0"/>
          </a:p>
          <a:p>
            <a:r>
              <a:rPr lang="en-US" altLang="zh-CN" sz="1050" dirty="0"/>
              <a:t>0.04</a:t>
            </a:r>
          </a:p>
          <a:p>
            <a:endParaRPr lang="en-US" sz="1050" dirty="0"/>
          </a:p>
          <a:p>
            <a:r>
              <a:rPr lang="en-US" altLang="zh-CN" sz="1050" dirty="0"/>
              <a:t>0.03</a:t>
            </a:r>
            <a:endParaRPr lang="en-US" sz="1050" dirty="0"/>
          </a:p>
          <a:p>
            <a:r>
              <a:rPr lang="en-US" altLang="zh-CN" sz="1050" dirty="0"/>
              <a:t>0.01</a:t>
            </a:r>
            <a:endParaRPr lang="en-US" sz="1050" dirty="0"/>
          </a:p>
        </p:txBody>
      </p:sp>
      <p:sp>
        <p:nvSpPr>
          <p:cNvPr id="50" name="Rectangle: Rounded Corners 49">
            <a:extLst>
              <a:ext uri="{FF2B5EF4-FFF2-40B4-BE49-F238E27FC236}">
                <a16:creationId xmlns:a16="http://schemas.microsoft.com/office/drawing/2014/main" id="{0BC468C6-27C5-496B-BE44-A84F15975D89}"/>
              </a:ext>
            </a:extLst>
          </p:cNvPr>
          <p:cNvSpPr/>
          <p:nvPr/>
        </p:nvSpPr>
        <p:spPr>
          <a:xfrm>
            <a:off x="433651" y="2838785"/>
            <a:ext cx="286938" cy="351908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altLang="zh-CN" dirty="0"/>
              <a:t>0</a:t>
            </a:r>
            <a:endParaRPr lang="en-US" dirty="0"/>
          </a:p>
          <a:p>
            <a:r>
              <a:rPr lang="en-US" dirty="0"/>
              <a:t>0</a:t>
            </a:r>
            <a:r>
              <a:rPr lang="en-US" altLang="zh-CN" dirty="0"/>
              <a:t>0</a:t>
            </a:r>
            <a:endParaRPr lang="en-US" dirty="0"/>
          </a:p>
          <a:p>
            <a:r>
              <a:rPr lang="en-US" altLang="zh-CN" dirty="0"/>
              <a:t>10</a:t>
            </a:r>
          </a:p>
          <a:p>
            <a:r>
              <a:rPr lang="en-US" dirty="0"/>
              <a:t>.</a:t>
            </a:r>
          </a:p>
          <a:p>
            <a:r>
              <a:rPr lang="en-US" dirty="0"/>
              <a:t>.</a:t>
            </a:r>
          </a:p>
          <a:p>
            <a:r>
              <a:rPr lang="en-US" dirty="0"/>
              <a:t>.</a:t>
            </a:r>
          </a:p>
          <a:p>
            <a:r>
              <a:rPr lang="en-US" dirty="0"/>
              <a:t>0</a:t>
            </a:r>
            <a:r>
              <a:rPr lang="en-US" altLang="zh-CN" dirty="0"/>
              <a:t>0</a:t>
            </a:r>
            <a:endParaRPr lang="en-US" dirty="0"/>
          </a:p>
          <a:p>
            <a:r>
              <a:rPr lang="en-US" altLang="zh-CN" dirty="0"/>
              <a:t>0</a:t>
            </a:r>
            <a:endParaRPr lang="en-US" dirty="0"/>
          </a:p>
          <a:p>
            <a:r>
              <a:rPr lang="en-US" dirty="0"/>
              <a:t>0</a:t>
            </a:r>
          </a:p>
        </p:txBody>
      </p:sp>
      <p:sp>
        <p:nvSpPr>
          <p:cNvPr id="72" name="Arrow: Curved Left 71">
            <a:extLst>
              <a:ext uri="{FF2B5EF4-FFF2-40B4-BE49-F238E27FC236}">
                <a16:creationId xmlns:a16="http://schemas.microsoft.com/office/drawing/2014/main" id="{6DFCCF58-A1D5-40B3-AEE7-F0BCD0A51AF5}"/>
              </a:ext>
            </a:extLst>
          </p:cNvPr>
          <p:cNvSpPr/>
          <p:nvPr/>
        </p:nvSpPr>
        <p:spPr>
          <a:xfrm>
            <a:off x="3149058" y="4409818"/>
            <a:ext cx="631971" cy="92153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3782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p:cTn id="12" dur="500" fill="hold"/>
                                        <p:tgtEl>
                                          <p:spTgt spid="36"/>
                                        </p:tgtEl>
                                        <p:attrNameLst>
                                          <p:attrName>ppt_w</p:attrName>
                                        </p:attrNameLst>
                                      </p:cBhvr>
                                      <p:tavLst>
                                        <p:tav tm="0">
                                          <p:val>
                                            <p:fltVal val="0"/>
                                          </p:val>
                                        </p:tav>
                                        <p:tav tm="100000">
                                          <p:val>
                                            <p:strVal val="#ppt_w"/>
                                          </p:val>
                                        </p:tav>
                                      </p:tavLst>
                                    </p:anim>
                                    <p:anim calcmode="lin" valueType="num">
                                      <p:cBhvr>
                                        <p:cTn id="13" dur="500" fill="hold"/>
                                        <p:tgtEl>
                                          <p:spTgt spid="36"/>
                                        </p:tgtEl>
                                        <p:attrNameLst>
                                          <p:attrName>ppt_h</p:attrName>
                                        </p:attrNameLst>
                                      </p:cBhvr>
                                      <p:tavLst>
                                        <p:tav tm="0">
                                          <p:val>
                                            <p:fltVal val="0"/>
                                          </p:val>
                                        </p:tav>
                                        <p:tav tm="100000">
                                          <p:val>
                                            <p:strVal val="#ppt_h"/>
                                          </p:val>
                                        </p:tav>
                                      </p:tavLst>
                                    </p:anim>
                                    <p:animEffect transition="in" filter="fade">
                                      <p:cBhvr>
                                        <p:cTn id="14" dur="500"/>
                                        <p:tgtEl>
                                          <p:spTgt spid="36"/>
                                        </p:tgtEl>
                                      </p:cBhvr>
                                    </p:animEffect>
                                  </p:childTnLst>
                                </p:cTn>
                              </p:par>
                              <p:par>
                                <p:cTn id="15" presetID="53" presetClass="entr" presetSubtype="16"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p:cTn id="17" dur="500" fill="hold"/>
                                        <p:tgtEl>
                                          <p:spTgt spid="30"/>
                                        </p:tgtEl>
                                        <p:attrNameLst>
                                          <p:attrName>ppt_w</p:attrName>
                                        </p:attrNameLst>
                                      </p:cBhvr>
                                      <p:tavLst>
                                        <p:tav tm="0">
                                          <p:val>
                                            <p:fltVal val="0"/>
                                          </p:val>
                                        </p:tav>
                                        <p:tav tm="100000">
                                          <p:val>
                                            <p:strVal val="#ppt_w"/>
                                          </p:val>
                                        </p:tav>
                                      </p:tavLst>
                                    </p:anim>
                                    <p:anim calcmode="lin" valueType="num">
                                      <p:cBhvr>
                                        <p:cTn id="18" dur="500" fill="hold"/>
                                        <p:tgtEl>
                                          <p:spTgt spid="30"/>
                                        </p:tgtEl>
                                        <p:attrNameLst>
                                          <p:attrName>ppt_h</p:attrName>
                                        </p:attrNameLst>
                                      </p:cBhvr>
                                      <p:tavLst>
                                        <p:tav tm="0">
                                          <p:val>
                                            <p:fltVal val="0"/>
                                          </p:val>
                                        </p:tav>
                                        <p:tav tm="100000">
                                          <p:val>
                                            <p:strVal val="#ppt_h"/>
                                          </p:val>
                                        </p:tav>
                                      </p:tavLst>
                                    </p:anim>
                                    <p:animEffect transition="in" filter="fade">
                                      <p:cBhvr>
                                        <p:cTn id="19" dur="500"/>
                                        <p:tgtEl>
                                          <p:spTgt spid="3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p:cTn id="22" dur="500" fill="hold"/>
                                        <p:tgtEl>
                                          <p:spTgt spid="31"/>
                                        </p:tgtEl>
                                        <p:attrNameLst>
                                          <p:attrName>ppt_w</p:attrName>
                                        </p:attrNameLst>
                                      </p:cBhvr>
                                      <p:tavLst>
                                        <p:tav tm="0">
                                          <p:val>
                                            <p:fltVal val="0"/>
                                          </p:val>
                                        </p:tav>
                                        <p:tav tm="100000">
                                          <p:val>
                                            <p:strVal val="#ppt_w"/>
                                          </p:val>
                                        </p:tav>
                                      </p:tavLst>
                                    </p:anim>
                                    <p:anim calcmode="lin" valueType="num">
                                      <p:cBhvr>
                                        <p:cTn id="23" dur="500" fill="hold"/>
                                        <p:tgtEl>
                                          <p:spTgt spid="31"/>
                                        </p:tgtEl>
                                        <p:attrNameLst>
                                          <p:attrName>ppt_h</p:attrName>
                                        </p:attrNameLst>
                                      </p:cBhvr>
                                      <p:tavLst>
                                        <p:tav tm="0">
                                          <p:val>
                                            <p:fltVal val="0"/>
                                          </p:val>
                                        </p:tav>
                                        <p:tav tm="100000">
                                          <p:val>
                                            <p:strVal val="#ppt_h"/>
                                          </p:val>
                                        </p:tav>
                                      </p:tavLst>
                                    </p:anim>
                                    <p:animEffect transition="in" filter="fade">
                                      <p:cBhvr>
                                        <p:cTn id="24" dur="500"/>
                                        <p:tgtEl>
                                          <p:spTgt spid="3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p:cTn id="27" dur="500" fill="hold"/>
                                        <p:tgtEl>
                                          <p:spTgt spid="42"/>
                                        </p:tgtEl>
                                        <p:attrNameLst>
                                          <p:attrName>ppt_w</p:attrName>
                                        </p:attrNameLst>
                                      </p:cBhvr>
                                      <p:tavLst>
                                        <p:tav tm="0">
                                          <p:val>
                                            <p:fltVal val="0"/>
                                          </p:val>
                                        </p:tav>
                                        <p:tav tm="100000">
                                          <p:val>
                                            <p:strVal val="#ppt_w"/>
                                          </p:val>
                                        </p:tav>
                                      </p:tavLst>
                                    </p:anim>
                                    <p:anim calcmode="lin" valueType="num">
                                      <p:cBhvr>
                                        <p:cTn id="28" dur="500" fill="hold"/>
                                        <p:tgtEl>
                                          <p:spTgt spid="42"/>
                                        </p:tgtEl>
                                        <p:attrNameLst>
                                          <p:attrName>ppt_h</p:attrName>
                                        </p:attrNameLst>
                                      </p:cBhvr>
                                      <p:tavLst>
                                        <p:tav tm="0">
                                          <p:val>
                                            <p:fltVal val="0"/>
                                          </p:val>
                                        </p:tav>
                                        <p:tav tm="100000">
                                          <p:val>
                                            <p:strVal val="#ppt_h"/>
                                          </p:val>
                                        </p:tav>
                                      </p:tavLst>
                                    </p:anim>
                                    <p:animEffect transition="in" filter="fade">
                                      <p:cBhvr>
                                        <p:cTn id="29" dur="500"/>
                                        <p:tgtEl>
                                          <p:spTgt spid="4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p:cTn id="32" dur="500" fill="hold"/>
                                        <p:tgtEl>
                                          <p:spTgt spid="35"/>
                                        </p:tgtEl>
                                        <p:attrNameLst>
                                          <p:attrName>ppt_w</p:attrName>
                                        </p:attrNameLst>
                                      </p:cBhvr>
                                      <p:tavLst>
                                        <p:tav tm="0">
                                          <p:val>
                                            <p:fltVal val="0"/>
                                          </p:val>
                                        </p:tav>
                                        <p:tav tm="100000">
                                          <p:val>
                                            <p:strVal val="#ppt_w"/>
                                          </p:val>
                                        </p:tav>
                                      </p:tavLst>
                                    </p:anim>
                                    <p:anim calcmode="lin" valueType="num">
                                      <p:cBhvr>
                                        <p:cTn id="33" dur="500" fill="hold"/>
                                        <p:tgtEl>
                                          <p:spTgt spid="35"/>
                                        </p:tgtEl>
                                        <p:attrNameLst>
                                          <p:attrName>ppt_h</p:attrName>
                                        </p:attrNameLst>
                                      </p:cBhvr>
                                      <p:tavLst>
                                        <p:tav tm="0">
                                          <p:val>
                                            <p:fltVal val="0"/>
                                          </p:val>
                                        </p:tav>
                                        <p:tav tm="100000">
                                          <p:val>
                                            <p:strVal val="#ppt_h"/>
                                          </p:val>
                                        </p:tav>
                                      </p:tavLst>
                                    </p:anim>
                                    <p:animEffect transition="in" filter="fade">
                                      <p:cBhvr>
                                        <p:cTn id="34" dur="500"/>
                                        <p:tgtEl>
                                          <p:spTgt spid="3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500" fill="hold"/>
                                        <p:tgtEl>
                                          <p:spTgt spid="34"/>
                                        </p:tgtEl>
                                        <p:attrNameLst>
                                          <p:attrName>ppt_w</p:attrName>
                                        </p:attrNameLst>
                                      </p:cBhvr>
                                      <p:tavLst>
                                        <p:tav tm="0">
                                          <p:val>
                                            <p:fltVal val="0"/>
                                          </p:val>
                                        </p:tav>
                                        <p:tav tm="100000">
                                          <p:val>
                                            <p:strVal val="#ppt_w"/>
                                          </p:val>
                                        </p:tav>
                                      </p:tavLst>
                                    </p:anim>
                                    <p:anim calcmode="lin" valueType="num">
                                      <p:cBhvr>
                                        <p:cTn id="38" dur="500" fill="hold"/>
                                        <p:tgtEl>
                                          <p:spTgt spid="34"/>
                                        </p:tgtEl>
                                        <p:attrNameLst>
                                          <p:attrName>ppt_h</p:attrName>
                                        </p:attrNameLst>
                                      </p:cBhvr>
                                      <p:tavLst>
                                        <p:tav tm="0">
                                          <p:val>
                                            <p:fltVal val="0"/>
                                          </p:val>
                                        </p:tav>
                                        <p:tav tm="100000">
                                          <p:val>
                                            <p:strVal val="#ppt_h"/>
                                          </p:val>
                                        </p:tav>
                                      </p:tavLst>
                                    </p:anim>
                                    <p:animEffect transition="in" filter="fade">
                                      <p:cBhvr>
                                        <p:cTn id="39" dur="500"/>
                                        <p:tgtEl>
                                          <p:spTgt spid="34"/>
                                        </p:tgtEl>
                                      </p:cBhvr>
                                    </p:animEffect>
                                  </p:childTnLst>
                                </p:cTn>
                              </p:par>
                              <p:par>
                                <p:cTn id="40" presetID="53" presetClass="entr" presetSubtype="16" fill="hold" nodeType="withEffect">
                                  <p:stCondLst>
                                    <p:cond delay="0"/>
                                  </p:stCondLst>
                                  <p:childTnLst>
                                    <p:set>
                                      <p:cBhvr>
                                        <p:cTn id="41" dur="1" fill="hold">
                                          <p:stCondLst>
                                            <p:cond delay="0"/>
                                          </p:stCondLst>
                                        </p:cTn>
                                        <p:tgtEl>
                                          <p:spTgt spid="38"/>
                                        </p:tgtEl>
                                        <p:attrNameLst>
                                          <p:attrName>style.visibility</p:attrName>
                                        </p:attrNameLst>
                                      </p:cBhvr>
                                      <p:to>
                                        <p:strVal val="visible"/>
                                      </p:to>
                                    </p:set>
                                    <p:anim calcmode="lin" valueType="num">
                                      <p:cBhvr>
                                        <p:cTn id="42" dur="500" fill="hold"/>
                                        <p:tgtEl>
                                          <p:spTgt spid="38"/>
                                        </p:tgtEl>
                                        <p:attrNameLst>
                                          <p:attrName>ppt_w</p:attrName>
                                        </p:attrNameLst>
                                      </p:cBhvr>
                                      <p:tavLst>
                                        <p:tav tm="0">
                                          <p:val>
                                            <p:fltVal val="0"/>
                                          </p:val>
                                        </p:tav>
                                        <p:tav tm="100000">
                                          <p:val>
                                            <p:strVal val="#ppt_w"/>
                                          </p:val>
                                        </p:tav>
                                      </p:tavLst>
                                    </p:anim>
                                    <p:anim calcmode="lin" valueType="num">
                                      <p:cBhvr>
                                        <p:cTn id="43" dur="500" fill="hold"/>
                                        <p:tgtEl>
                                          <p:spTgt spid="38"/>
                                        </p:tgtEl>
                                        <p:attrNameLst>
                                          <p:attrName>ppt_h</p:attrName>
                                        </p:attrNameLst>
                                      </p:cBhvr>
                                      <p:tavLst>
                                        <p:tav tm="0">
                                          <p:val>
                                            <p:fltVal val="0"/>
                                          </p:val>
                                        </p:tav>
                                        <p:tav tm="100000">
                                          <p:val>
                                            <p:strVal val="#ppt_h"/>
                                          </p:val>
                                        </p:tav>
                                      </p:tavLst>
                                    </p:anim>
                                    <p:animEffect transition="in" filter="fade">
                                      <p:cBhvr>
                                        <p:cTn id="44" dur="500"/>
                                        <p:tgtEl>
                                          <p:spTgt spid="3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 calcmode="lin" valueType="num">
                                      <p:cBhvr>
                                        <p:cTn id="47" dur="500" fill="hold"/>
                                        <p:tgtEl>
                                          <p:spTgt spid="33"/>
                                        </p:tgtEl>
                                        <p:attrNameLst>
                                          <p:attrName>ppt_w</p:attrName>
                                        </p:attrNameLst>
                                      </p:cBhvr>
                                      <p:tavLst>
                                        <p:tav tm="0">
                                          <p:val>
                                            <p:fltVal val="0"/>
                                          </p:val>
                                        </p:tav>
                                        <p:tav tm="100000">
                                          <p:val>
                                            <p:strVal val="#ppt_w"/>
                                          </p:val>
                                        </p:tav>
                                      </p:tavLst>
                                    </p:anim>
                                    <p:anim calcmode="lin" valueType="num">
                                      <p:cBhvr>
                                        <p:cTn id="48" dur="500" fill="hold"/>
                                        <p:tgtEl>
                                          <p:spTgt spid="33"/>
                                        </p:tgtEl>
                                        <p:attrNameLst>
                                          <p:attrName>ppt_h</p:attrName>
                                        </p:attrNameLst>
                                      </p:cBhvr>
                                      <p:tavLst>
                                        <p:tav tm="0">
                                          <p:val>
                                            <p:fltVal val="0"/>
                                          </p:val>
                                        </p:tav>
                                        <p:tav tm="100000">
                                          <p:val>
                                            <p:strVal val="#ppt_h"/>
                                          </p:val>
                                        </p:tav>
                                      </p:tavLst>
                                    </p:anim>
                                    <p:animEffect transition="in" filter="fade">
                                      <p:cBhvr>
                                        <p:cTn id="49" dur="500"/>
                                        <p:tgtEl>
                                          <p:spTgt spid="33"/>
                                        </p:tgtEl>
                                      </p:cBhvr>
                                    </p:animEffect>
                                  </p:childTnLst>
                                </p:cTn>
                              </p:par>
                              <p:par>
                                <p:cTn id="50" presetID="53" presetClass="entr" presetSubtype="16" fill="hold" nodeType="withEffect">
                                  <p:stCondLst>
                                    <p:cond delay="0"/>
                                  </p:stCondLst>
                                  <p:childTnLst>
                                    <p:set>
                                      <p:cBhvr>
                                        <p:cTn id="51" dur="1" fill="hold">
                                          <p:stCondLst>
                                            <p:cond delay="0"/>
                                          </p:stCondLst>
                                        </p:cTn>
                                        <p:tgtEl>
                                          <p:spTgt spid="37"/>
                                        </p:tgtEl>
                                        <p:attrNameLst>
                                          <p:attrName>style.visibility</p:attrName>
                                        </p:attrNameLst>
                                      </p:cBhvr>
                                      <p:to>
                                        <p:strVal val="visible"/>
                                      </p:to>
                                    </p:set>
                                    <p:anim calcmode="lin" valueType="num">
                                      <p:cBhvr>
                                        <p:cTn id="52" dur="500" fill="hold"/>
                                        <p:tgtEl>
                                          <p:spTgt spid="37"/>
                                        </p:tgtEl>
                                        <p:attrNameLst>
                                          <p:attrName>ppt_w</p:attrName>
                                        </p:attrNameLst>
                                      </p:cBhvr>
                                      <p:tavLst>
                                        <p:tav tm="0">
                                          <p:val>
                                            <p:fltVal val="0"/>
                                          </p:val>
                                        </p:tav>
                                        <p:tav tm="100000">
                                          <p:val>
                                            <p:strVal val="#ppt_w"/>
                                          </p:val>
                                        </p:tav>
                                      </p:tavLst>
                                    </p:anim>
                                    <p:anim calcmode="lin" valueType="num">
                                      <p:cBhvr>
                                        <p:cTn id="53" dur="500" fill="hold"/>
                                        <p:tgtEl>
                                          <p:spTgt spid="37"/>
                                        </p:tgtEl>
                                        <p:attrNameLst>
                                          <p:attrName>ppt_h</p:attrName>
                                        </p:attrNameLst>
                                      </p:cBhvr>
                                      <p:tavLst>
                                        <p:tav tm="0">
                                          <p:val>
                                            <p:fltVal val="0"/>
                                          </p:val>
                                        </p:tav>
                                        <p:tav tm="100000">
                                          <p:val>
                                            <p:strVal val="#ppt_h"/>
                                          </p:val>
                                        </p:tav>
                                      </p:tavLst>
                                    </p:anim>
                                    <p:animEffect transition="in" filter="fade">
                                      <p:cBhvr>
                                        <p:cTn id="54" dur="500"/>
                                        <p:tgtEl>
                                          <p:spTgt spid="3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p:cTn id="57" dur="500" fill="hold"/>
                                        <p:tgtEl>
                                          <p:spTgt spid="32"/>
                                        </p:tgtEl>
                                        <p:attrNameLst>
                                          <p:attrName>ppt_w</p:attrName>
                                        </p:attrNameLst>
                                      </p:cBhvr>
                                      <p:tavLst>
                                        <p:tav tm="0">
                                          <p:val>
                                            <p:fltVal val="0"/>
                                          </p:val>
                                        </p:tav>
                                        <p:tav tm="100000">
                                          <p:val>
                                            <p:strVal val="#ppt_w"/>
                                          </p:val>
                                        </p:tav>
                                      </p:tavLst>
                                    </p:anim>
                                    <p:anim calcmode="lin" valueType="num">
                                      <p:cBhvr>
                                        <p:cTn id="58" dur="500" fill="hold"/>
                                        <p:tgtEl>
                                          <p:spTgt spid="32"/>
                                        </p:tgtEl>
                                        <p:attrNameLst>
                                          <p:attrName>ppt_h</p:attrName>
                                        </p:attrNameLst>
                                      </p:cBhvr>
                                      <p:tavLst>
                                        <p:tav tm="0">
                                          <p:val>
                                            <p:fltVal val="0"/>
                                          </p:val>
                                        </p:tav>
                                        <p:tav tm="100000">
                                          <p:val>
                                            <p:strVal val="#ppt_h"/>
                                          </p:val>
                                        </p:tav>
                                      </p:tavLst>
                                    </p:anim>
                                    <p:animEffect transition="in" filter="fade">
                                      <p:cBhvr>
                                        <p:cTn id="59" dur="500"/>
                                        <p:tgtEl>
                                          <p:spTgt spid="32"/>
                                        </p:tgtEl>
                                      </p:cBhvr>
                                    </p:animEffect>
                                  </p:childTnLst>
                                </p:cTn>
                              </p:par>
                              <p:par>
                                <p:cTn id="60" presetID="53" presetClass="entr" presetSubtype="16" fill="hold" nodeType="withEffect">
                                  <p:stCondLst>
                                    <p:cond delay="0"/>
                                  </p:stCondLst>
                                  <p:childTnLst>
                                    <p:set>
                                      <p:cBhvr>
                                        <p:cTn id="61" dur="1" fill="hold">
                                          <p:stCondLst>
                                            <p:cond delay="0"/>
                                          </p:stCondLst>
                                        </p:cTn>
                                        <p:tgtEl>
                                          <p:spTgt spid="29"/>
                                        </p:tgtEl>
                                        <p:attrNameLst>
                                          <p:attrName>style.visibility</p:attrName>
                                        </p:attrNameLst>
                                      </p:cBhvr>
                                      <p:to>
                                        <p:strVal val="visible"/>
                                      </p:to>
                                    </p:set>
                                    <p:anim calcmode="lin" valueType="num">
                                      <p:cBhvr>
                                        <p:cTn id="62" dur="500" fill="hold"/>
                                        <p:tgtEl>
                                          <p:spTgt spid="29"/>
                                        </p:tgtEl>
                                        <p:attrNameLst>
                                          <p:attrName>ppt_w</p:attrName>
                                        </p:attrNameLst>
                                      </p:cBhvr>
                                      <p:tavLst>
                                        <p:tav tm="0">
                                          <p:val>
                                            <p:fltVal val="0"/>
                                          </p:val>
                                        </p:tav>
                                        <p:tav tm="100000">
                                          <p:val>
                                            <p:strVal val="#ppt_w"/>
                                          </p:val>
                                        </p:tav>
                                      </p:tavLst>
                                    </p:anim>
                                    <p:anim calcmode="lin" valueType="num">
                                      <p:cBhvr>
                                        <p:cTn id="63" dur="500" fill="hold"/>
                                        <p:tgtEl>
                                          <p:spTgt spid="29"/>
                                        </p:tgtEl>
                                        <p:attrNameLst>
                                          <p:attrName>ppt_h</p:attrName>
                                        </p:attrNameLst>
                                      </p:cBhvr>
                                      <p:tavLst>
                                        <p:tav tm="0">
                                          <p:val>
                                            <p:fltVal val="0"/>
                                          </p:val>
                                        </p:tav>
                                        <p:tav tm="100000">
                                          <p:val>
                                            <p:strVal val="#ppt_h"/>
                                          </p:val>
                                        </p:tav>
                                      </p:tavLst>
                                    </p:anim>
                                    <p:animEffect transition="in" filter="fade">
                                      <p:cBhvr>
                                        <p:cTn id="64" dur="500"/>
                                        <p:tgtEl>
                                          <p:spTgt spid="29"/>
                                        </p:tgtEl>
                                      </p:cBhvr>
                                    </p:animEffect>
                                  </p:childTnLst>
                                </p:cTn>
                              </p:par>
                              <p:par>
                                <p:cTn id="65" presetID="53" presetClass="entr" presetSubtype="16" fill="hold"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p:cTn id="67" dur="500" fill="hold"/>
                                        <p:tgtEl>
                                          <p:spTgt spid="39"/>
                                        </p:tgtEl>
                                        <p:attrNameLst>
                                          <p:attrName>ppt_w</p:attrName>
                                        </p:attrNameLst>
                                      </p:cBhvr>
                                      <p:tavLst>
                                        <p:tav tm="0">
                                          <p:val>
                                            <p:fltVal val="0"/>
                                          </p:val>
                                        </p:tav>
                                        <p:tav tm="100000">
                                          <p:val>
                                            <p:strVal val="#ppt_w"/>
                                          </p:val>
                                        </p:tav>
                                      </p:tavLst>
                                    </p:anim>
                                    <p:anim calcmode="lin" valueType="num">
                                      <p:cBhvr>
                                        <p:cTn id="68" dur="500" fill="hold"/>
                                        <p:tgtEl>
                                          <p:spTgt spid="39"/>
                                        </p:tgtEl>
                                        <p:attrNameLst>
                                          <p:attrName>ppt_h</p:attrName>
                                        </p:attrNameLst>
                                      </p:cBhvr>
                                      <p:tavLst>
                                        <p:tav tm="0">
                                          <p:val>
                                            <p:fltVal val="0"/>
                                          </p:val>
                                        </p:tav>
                                        <p:tav tm="100000">
                                          <p:val>
                                            <p:strVal val="#ppt_h"/>
                                          </p:val>
                                        </p:tav>
                                      </p:tavLst>
                                    </p:anim>
                                    <p:animEffect transition="in" filter="fade">
                                      <p:cBhvr>
                                        <p:cTn id="6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animBg="1"/>
      <p:bldP spid="33" grpId="0" animBg="1"/>
      <p:bldP spid="34" grpId="0" animBg="1"/>
      <p:bldP spid="35" grpId="0" animBg="1"/>
      <p:bldP spid="36" grpId="0" animBg="1"/>
      <p:bldP spid="4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F7126-D5A3-4BCD-A97D-E65902BF5A63}"/>
              </a:ext>
            </a:extLst>
          </p:cNvPr>
          <p:cNvSpPr>
            <a:spLocks noGrp="1"/>
          </p:cNvSpPr>
          <p:nvPr>
            <p:ph type="title"/>
          </p:nvPr>
        </p:nvSpPr>
        <p:spPr/>
        <p:txBody>
          <a:bodyPr/>
          <a:lstStyle/>
          <a:p>
            <a:r>
              <a:rPr lang="en-US" altLang="zh-CN" dirty="0"/>
              <a:t>2.4.3</a:t>
            </a:r>
            <a:r>
              <a:rPr lang="zh-CN" altLang="en-US" dirty="0"/>
              <a:t>基于预测的</a:t>
            </a:r>
            <a:r>
              <a:rPr lang="en-US" altLang="zh-CN" dirty="0" err="1"/>
              <a:t>WordVector</a:t>
            </a:r>
            <a:r>
              <a:rPr lang="zh-CN" altLang="en-US" dirty="0"/>
              <a:t>的一个细节</a:t>
            </a:r>
            <a:endParaRPr lang="en-US" dirty="0"/>
          </a:p>
        </p:txBody>
      </p:sp>
      <p:sp>
        <p:nvSpPr>
          <p:cNvPr id="9" name="TextBox 8">
            <a:extLst>
              <a:ext uri="{FF2B5EF4-FFF2-40B4-BE49-F238E27FC236}">
                <a16:creationId xmlns:a16="http://schemas.microsoft.com/office/drawing/2014/main" id="{023BAD01-6BDC-46E1-BE03-F81C9D9F9208}"/>
              </a:ext>
            </a:extLst>
          </p:cNvPr>
          <p:cNvSpPr txBox="1"/>
          <p:nvPr/>
        </p:nvSpPr>
        <p:spPr>
          <a:xfrm>
            <a:off x="944033" y="2133600"/>
            <a:ext cx="2723823" cy="369332"/>
          </a:xfrm>
          <a:prstGeom prst="rect">
            <a:avLst/>
          </a:prstGeom>
          <a:noFill/>
        </p:spPr>
        <p:txBody>
          <a:bodyPr wrap="none" rtlCol="0">
            <a:spAutoFit/>
          </a:bodyPr>
          <a:lstStyle/>
          <a:p>
            <a:r>
              <a:rPr lang="zh-CN" altLang="en-US" dirty="0"/>
              <a:t>让模型去填空而不是瞎猜</a:t>
            </a:r>
            <a:endParaRPr lang="en-US" dirty="0"/>
          </a:p>
        </p:txBody>
      </p:sp>
      <p:graphicFrame>
        <p:nvGraphicFramePr>
          <p:cNvPr id="11" name="Table 11">
            <a:extLst>
              <a:ext uri="{FF2B5EF4-FFF2-40B4-BE49-F238E27FC236}">
                <a16:creationId xmlns:a16="http://schemas.microsoft.com/office/drawing/2014/main" id="{81E8D774-3399-4E73-A1C7-20BAFDC0CF39}"/>
              </a:ext>
            </a:extLst>
          </p:cNvPr>
          <p:cNvGraphicFramePr>
            <a:graphicFrameLocks noGrp="1"/>
          </p:cNvGraphicFramePr>
          <p:nvPr>
            <p:extLst>
              <p:ext uri="{D42A27DB-BD31-4B8C-83A1-F6EECF244321}">
                <p14:modId xmlns:p14="http://schemas.microsoft.com/office/powerpoint/2010/main" val="1061292168"/>
              </p:ext>
            </p:extLst>
          </p:nvPr>
        </p:nvGraphicFramePr>
        <p:xfrm>
          <a:off x="944033" y="3145021"/>
          <a:ext cx="10299700" cy="640080"/>
        </p:xfrm>
        <a:graphic>
          <a:graphicData uri="http://schemas.openxmlformats.org/drawingml/2006/table">
            <a:tbl>
              <a:tblPr firstRow="1" bandRow="1">
                <a:tableStyleId>{5940675A-B579-460E-94D1-54222C63F5DA}</a:tableStyleId>
              </a:tblPr>
              <a:tblGrid>
                <a:gridCol w="10299700">
                  <a:extLst>
                    <a:ext uri="{9D8B030D-6E8A-4147-A177-3AD203B41FA5}">
                      <a16:colId xmlns:a16="http://schemas.microsoft.com/office/drawing/2014/main" val="2567014733"/>
                    </a:ext>
                  </a:extLst>
                </a:gridCol>
              </a:tblGrid>
              <a:tr h="370840">
                <a:tc>
                  <a:txBody>
                    <a:bodyPr/>
                    <a:lstStyle/>
                    <a:p>
                      <a:r>
                        <a:rPr lang="en-US" altLang="zh-CN" dirty="0"/>
                        <a:t>1.</a:t>
                      </a:r>
                      <a:r>
                        <a:rPr lang="zh-CN" altLang="en-US" dirty="0"/>
                        <a:t>只看前面一个字词猜后面一个字词：得</a:t>
                      </a:r>
                      <a:r>
                        <a:rPr lang="en-US" altLang="zh-CN" u="sng" dirty="0"/>
                        <a:t>     </a:t>
                      </a:r>
                      <a:r>
                        <a:rPr lang="en-US" altLang="zh-CN" u="sng" dirty="0" err="1"/>
                        <a:t>Wn</a:t>
                      </a:r>
                      <a:r>
                        <a:rPr lang="en-US" altLang="zh-CN" u="sng" dirty="0"/>
                        <a:t>     </a:t>
                      </a:r>
                      <a:r>
                        <a:rPr lang="zh-CN" altLang="en-US" dirty="0"/>
                        <a:t>。</a:t>
                      </a:r>
                      <a:endParaRPr lang="en-US" altLang="zh-CN" dirty="0"/>
                    </a:p>
                    <a:p>
                      <a:r>
                        <a:rPr lang="en-US" altLang="zh-CN" dirty="0"/>
                        <a:t>2.</a:t>
                      </a:r>
                      <a:r>
                        <a:rPr lang="zh-CN" altLang="en-US" dirty="0"/>
                        <a:t>看前面</a:t>
                      </a:r>
                      <a:r>
                        <a:rPr lang="en-US" altLang="zh-CN" dirty="0"/>
                        <a:t>10</a:t>
                      </a:r>
                      <a:r>
                        <a:rPr lang="zh-CN" altLang="en-US" dirty="0"/>
                        <a:t>个字词猜后面一个字词：不慌，因为他的马没我的跑得</a:t>
                      </a:r>
                      <a:r>
                        <a:rPr lang="en-US" altLang="zh-CN" u="sng" dirty="0"/>
                        <a:t>     </a:t>
                      </a:r>
                      <a:r>
                        <a:rPr lang="en-US" altLang="zh-CN" u="sng" dirty="0" err="1"/>
                        <a:t>Wn</a:t>
                      </a:r>
                      <a:r>
                        <a:rPr lang="en-US" altLang="zh-CN" u="sng" dirty="0"/>
                        <a:t>  </a:t>
                      </a:r>
                      <a:r>
                        <a:rPr lang="zh-CN" altLang="en-US" u="sng" dirty="0"/>
                        <a:t>。</a:t>
                      </a:r>
                      <a:endParaRPr lang="en-US" dirty="0"/>
                    </a:p>
                  </a:txBody>
                  <a:tcPr/>
                </a:tc>
                <a:extLst>
                  <a:ext uri="{0D108BD9-81ED-4DB2-BD59-A6C34878D82A}">
                    <a16:rowId xmlns:a16="http://schemas.microsoft.com/office/drawing/2014/main" val="204474308"/>
                  </a:ext>
                </a:extLst>
              </a:tr>
            </a:tbl>
          </a:graphicData>
        </a:graphic>
      </p:graphicFrame>
      <p:sp>
        <p:nvSpPr>
          <p:cNvPr id="43" name="TextBox 42">
            <a:extLst>
              <a:ext uri="{FF2B5EF4-FFF2-40B4-BE49-F238E27FC236}">
                <a16:creationId xmlns:a16="http://schemas.microsoft.com/office/drawing/2014/main" id="{0D54952A-F233-44BD-B7D2-5834D33E7CF9}"/>
              </a:ext>
            </a:extLst>
          </p:cNvPr>
          <p:cNvSpPr txBox="1"/>
          <p:nvPr/>
        </p:nvSpPr>
        <p:spPr>
          <a:xfrm>
            <a:off x="838200" y="4427190"/>
            <a:ext cx="11402480" cy="369332"/>
          </a:xfrm>
          <a:prstGeom prst="rect">
            <a:avLst/>
          </a:prstGeom>
          <a:noFill/>
        </p:spPr>
        <p:txBody>
          <a:bodyPr wrap="none" rtlCol="0">
            <a:spAutoFit/>
          </a:bodyPr>
          <a:lstStyle/>
          <a:p>
            <a:r>
              <a:rPr lang="zh-CN" altLang="en-US" dirty="0"/>
              <a:t>需要注意的是，这里输入十个</a:t>
            </a:r>
            <a:r>
              <a:rPr lang="en-US" altLang="zh-CN" dirty="0"/>
              <a:t>One-hot</a:t>
            </a:r>
            <a:r>
              <a:rPr lang="zh-CN" altLang="en-US" dirty="0"/>
              <a:t>编码使用的共享的同一个输入层，而不是叠一个十个词那么宽的输入层</a:t>
            </a:r>
            <a:endParaRPr lang="en-US" dirty="0"/>
          </a:p>
        </p:txBody>
      </p:sp>
    </p:spTree>
    <p:extLst>
      <p:ext uri="{BB962C8B-B14F-4D97-AF65-F5344CB8AC3E}">
        <p14:creationId xmlns:p14="http://schemas.microsoft.com/office/powerpoint/2010/main" val="1339985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A8E4A-287B-4219-954D-C7CA330BB9FA}"/>
              </a:ext>
            </a:extLst>
          </p:cNvPr>
          <p:cNvSpPr>
            <a:spLocks noGrp="1"/>
          </p:cNvSpPr>
          <p:nvPr>
            <p:ph type="title"/>
          </p:nvPr>
        </p:nvSpPr>
        <p:spPr/>
        <p:txBody>
          <a:bodyPr/>
          <a:lstStyle/>
          <a:p>
            <a:r>
              <a:rPr lang="en-US" altLang="zh-CN" dirty="0"/>
              <a:t>2.5.1</a:t>
            </a:r>
            <a:r>
              <a:rPr lang="zh-CN" altLang="en-US" dirty="0"/>
              <a:t>连续词袋模型</a:t>
            </a:r>
            <a:endParaRPr lang="en-US" dirty="0"/>
          </a:p>
        </p:txBody>
      </p:sp>
      <p:sp>
        <p:nvSpPr>
          <p:cNvPr id="3" name="TextBox 2">
            <a:extLst>
              <a:ext uri="{FF2B5EF4-FFF2-40B4-BE49-F238E27FC236}">
                <a16:creationId xmlns:a16="http://schemas.microsoft.com/office/drawing/2014/main" id="{E3988C94-F278-4EDB-8E81-C167E662AA99}"/>
              </a:ext>
            </a:extLst>
          </p:cNvPr>
          <p:cNvSpPr txBox="1"/>
          <p:nvPr/>
        </p:nvSpPr>
        <p:spPr>
          <a:xfrm flipH="1">
            <a:off x="930485" y="2045548"/>
            <a:ext cx="10215881" cy="923330"/>
          </a:xfrm>
          <a:prstGeom prst="rect">
            <a:avLst/>
          </a:prstGeom>
          <a:noFill/>
        </p:spPr>
        <p:txBody>
          <a:bodyPr wrap="square" rtlCol="0">
            <a:spAutoFit/>
          </a:bodyPr>
          <a:lstStyle/>
          <a:p>
            <a:r>
              <a:rPr lang="zh-CN" altLang="en-US" dirty="0"/>
              <a:t>可能同学你已经想到了，我们填空又不是总是填句子的末尾，填中间或两边不行吗？</a:t>
            </a:r>
            <a:endParaRPr lang="en-US" altLang="zh-CN" dirty="0"/>
          </a:p>
          <a:p>
            <a:r>
              <a:rPr lang="zh-CN" altLang="en-US" dirty="0"/>
              <a:t>当然可以，但这种方法换了个名字叫</a:t>
            </a:r>
            <a:r>
              <a:rPr lang="en-US" altLang="zh-CN" dirty="0"/>
              <a:t>Continuous Bag of word</a:t>
            </a:r>
            <a:r>
              <a:rPr lang="zh-CN" altLang="en-US" dirty="0"/>
              <a:t>（</a:t>
            </a:r>
            <a:r>
              <a:rPr lang="en-US" altLang="zh-CN" dirty="0"/>
              <a:t>CBOW</a:t>
            </a:r>
            <a:r>
              <a:rPr lang="zh-CN" altLang="en-US" dirty="0"/>
              <a:t>）和</a:t>
            </a:r>
            <a:r>
              <a:rPr lang="en-US" altLang="zh-CN" dirty="0"/>
              <a:t>Skip-gram</a:t>
            </a:r>
          </a:p>
          <a:p>
            <a:endParaRPr lang="en-US" altLang="zh-CN"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130198A-77D3-4D0D-A0E7-51E29B3E9331}"/>
                  </a:ext>
                </a:extLst>
              </p:cNvPr>
              <p:cNvSpPr txBox="1"/>
              <p:nvPr/>
            </p:nvSpPr>
            <p:spPr>
              <a:xfrm>
                <a:off x="930485" y="3323738"/>
                <a:ext cx="7029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b="0" i="1" smtClean="0">
                              <a:latin typeface="Cambria Math" panose="02040503050406030204" pitchFamily="18" charset="0"/>
                            </a:rPr>
                            <m:t>𝑛</m:t>
                          </m:r>
                          <m:r>
                            <a:rPr lang="en-US" altLang="zh-CN" i="1">
                              <a:latin typeface="Cambria Math" panose="02040503050406030204" pitchFamily="18" charset="0"/>
                            </a:rPr>
                            <m:t>−</m:t>
                          </m:r>
                          <m:r>
                            <a:rPr lang="en-US" altLang="zh-CN" i="1" smtClean="0">
                              <a:latin typeface="Cambria Math" panose="02040503050406030204" pitchFamily="18" charset="0"/>
                            </a:rPr>
                            <m:t>1</m:t>
                          </m:r>
                        </m:sub>
                      </m:sSub>
                    </m:oMath>
                  </m:oMathPara>
                </a14:m>
                <a:endParaRPr lang="en-US" dirty="0"/>
              </a:p>
            </p:txBody>
          </p:sp>
        </mc:Choice>
        <mc:Fallback xmlns="">
          <p:sp>
            <p:nvSpPr>
              <p:cNvPr id="5" name="TextBox 4">
                <a:extLst>
                  <a:ext uri="{FF2B5EF4-FFF2-40B4-BE49-F238E27FC236}">
                    <a16:creationId xmlns:a16="http://schemas.microsoft.com/office/drawing/2014/main" id="{0130198A-77D3-4D0D-A0E7-51E29B3E9331}"/>
                  </a:ext>
                </a:extLst>
              </p:cNvPr>
              <p:cNvSpPr txBox="1">
                <a:spLocks noRot="1" noChangeAspect="1" noMove="1" noResize="1" noEditPoints="1" noAdjustHandles="1" noChangeArrowheads="1" noChangeShapeType="1" noTextEdit="1"/>
              </p:cNvSpPr>
              <p:nvPr/>
            </p:nvSpPr>
            <p:spPr>
              <a:xfrm>
                <a:off x="930485" y="3323738"/>
                <a:ext cx="702949"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715E841-2A75-4190-981F-65A908534901}"/>
                  </a:ext>
                </a:extLst>
              </p:cNvPr>
              <p:cNvSpPr txBox="1"/>
              <p:nvPr/>
            </p:nvSpPr>
            <p:spPr>
              <a:xfrm>
                <a:off x="1827951" y="3323738"/>
                <a:ext cx="5519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b="0" i="1" smtClean="0">
                              <a:latin typeface="Cambria Math" panose="02040503050406030204" pitchFamily="18" charset="0"/>
                            </a:rPr>
                            <m:t>𝑛</m:t>
                          </m:r>
                        </m:sub>
                      </m:sSub>
                    </m:oMath>
                  </m:oMathPara>
                </a14:m>
                <a:endParaRPr lang="en-US" dirty="0"/>
              </a:p>
            </p:txBody>
          </p:sp>
        </mc:Choice>
        <mc:Fallback xmlns="">
          <p:sp>
            <p:nvSpPr>
              <p:cNvPr id="6" name="TextBox 5">
                <a:extLst>
                  <a:ext uri="{FF2B5EF4-FFF2-40B4-BE49-F238E27FC236}">
                    <a16:creationId xmlns:a16="http://schemas.microsoft.com/office/drawing/2014/main" id="{4715E841-2A75-4190-981F-65A908534901}"/>
                  </a:ext>
                </a:extLst>
              </p:cNvPr>
              <p:cNvSpPr txBox="1">
                <a:spLocks noRot="1" noChangeAspect="1" noMove="1" noResize="1" noEditPoints="1" noAdjustHandles="1" noChangeArrowheads="1" noChangeShapeType="1" noTextEdit="1"/>
              </p:cNvSpPr>
              <p:nvPr/>
            </p:nvSpPr>
            <p:spPr>
              <a:xfrm>
                <a:off x="1827951" y="3323738"/>
                <a:ext cx="55194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B1339BF-8408-405D-BF3E-F22113483370}"/>
                  </a:ext>
                </a:extLst>
              </p:cNvPr>
              <p:cNvSpPr txBox="1"/>
              <p:nvPr/>
            </p:nvSpPr>
            <p:spPr>
              <a:xfrm>
                <a:off x="2776218" y="3323738"/>
                <a:ext cx="7715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b="0" i="1" smtClean="0">
                              <a:latin typeface="Cambria Math" panose="02040503050406030204" pitchFamily="18" charset="0"/>
                            </a:rPr>
                            <m:t>𝑛</m:t>
                          </m:r>
                          <m:r>
                            <a:rPr lang="en-US" altLang="zh-CN" i="1">
                              <a:latin typeface="Cambria Math" panose="02040503050406030204" pitchFamily="18" charset="0"/>
                            </a:rPr>
                            <m:t>+</m:t>
                          </m:r>
                          <m:r>
                            <a:rPr lang="en-US" altLang="zh-CN" i="1" smtClean="0">
                              <a:latin typeface="Cambria Math" panose="02040503050406030204" pitchFamily="18" charset="0"/>
                            </a:rPr>
                            <m:t>1</m:t>
                          </m:r>
                        </m:sub>
                      </m:sSub>
                    </m:oMath>
                  </m:oMathPara>
                </a14:m>
                <a:endParaRPr lang="en-US" dirty="0"/>
              </a:p>
            </p:txBody>
          </p:sp>
        </mc:Choice>
        <mc:Fallback xmlns="">
          <p:sp>
            <p:nvSpPr>
              <p:cNvPr id="7" name="TextBox 6">
                <a:extLst>
                  <a:ext uri="{FF2B5EF4-FFF2-40B4-BE49-F238E27FC236}">
                    <a16:creationId xmlns:a16="http://schemas.microsoft.com/office/drawing/2014/main" id="{FB1339BF-8408-405D-BF3E-F22113483370}"/>
                  </a:ext>
                </a:extLst>
              </p:cNvPr>
              <p:cNvSpPr txBox="1">
                <a:spLocks noRot="1" noChangeAspect="1" noMove="1" noResize="1" noEditPoints="1" noAdjustHandles="1" noChangeArrowheads="1" noChangeShapeType="1" noTextEdit="1"/>
              </p:cNvSpPr>
              <p:nvPr/>
            </p:nvSpPr>
            <p:spPr>
              <a:xfrm>
                <a:off x="2776218" y="3323738"/>
                <a:ext cx="771558" cy="369332"/>
              </a:xfrm>
              <a:prstGeom prst="rect">
                <a:avLst/>
              </a:prstGeom>
              <a:blipFill>
                <a:blip r:embed="rId4"/>
                <a:stretch>
                  <a:fillRect/>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5DB04B60-15C9-48C5-93D1-A9DC39AFEA05}"/>
              </a:ext>
            </a:extLst>
          </p:cNvPr>
          <p:cNvCxnSpPr/>
          <p:nvPr/>
        </p:nvCxnSpPr>
        <p:spPr>
          <a:xfrm>
            <a:off x="1753363" y="3711193"/>
            <a:ext cx="771558"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6C05BB4-E453-4430-968A-C66275FE2707}"/>
                  </a:ext>
                </a:extLst>
              </p:cNvPr>
              <p:cNvSpPr txBox="1"/>
              <p:nvPr/>
            </p:nvSpPr>
            <p:spPr>
              <a:xfrm>
                <a:off x="930728" y="5152124"/>
                <a:ext cx="7029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b="0" i="1" smtClean="0">
                              <a:latin typeface="Cambria Math" panose="02040503050406030204" pitchFamily="18" charset="0"/>
                            </a:rPr>
                            <m:t>𝑛</m:t>
                          </m:r>
                          <m:r>
                            <a:rPr lang="en-US" altLang="zh-CN" i="1">
                              <a:latin typeface="Cambria Math" panose="02040503050406030204" pitchFamily="18" charset="0"/>
                            </a:rPr>
                            <m:t>−</m:t>
                          </m:r>
                          <m:r>
                            <a:rPr lang="en-US" altLang="zh-CN" i="1" smtClean="0">
                              <a:latin typeface="Cambria Math" panose="02040503050406030204" pitchFamily="18" charset="0"/>
                            </a:rPr>
                            <m:t>1</m:t>
                          </m:r>
                        </m:sub>
                      </m:sSub>
                    </m:oMath>
                  </m:oMathPara>
                </a14:m>
                <a:endParaRPr lang="en-US" dirty="0"/>
              </a:p>
            </p:txBody>
          </p:sp>
        </mc:Choice>
        <mc:Fallback xmlns="">
          <p:sp>
            <p:nvSpPr>
              <p:cNvPr id="9" name="TextBox 8">
                <a:extLst>
                  <a:ext uri="{FF2B5EF4-FFF2-40B4-BE49-F238E27FC236}">
                    <a16:creationId xmlns:a16="http://schemas.microsoft.com/office/drawing/2014/main" id="{D6C05BB4-E453-4430-968A-C66275FE2707}"/>
                  </a:ext>
                </a:extLst>
              </p:cNvPr>
              <p:cNvSpPr txBox="1">
                <a:spLocks noRot="1" noChangeAspect="1" noMove="1" noResize="1" noEditPoints="1" noAdjustHandles="1" noChangeArrowheads="1" noChangeShapeType="1" noTextEdit="1"/>
              </p:cNvSpPr>
              <p:nvPr/>
            </p:nvSpPr>
            <p:spPr>
              <a:xfrm>
                <a:off x="930728" y="5152124"/>
                <a:ext cx="702949"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1073470-ED5D-4F97-969C-5A33F7B8C534}"/>
                  </a:ext>
                </a:extLst>
              </p:cNvPr>
              <p:cNvSpPr txBox="1"/>
              <p:nvPr/>
            </p:nvSpPr>
            <p:spPr>
              <a:xfrm>
                <a:off x="1828194" y="5152124"/>
                <a:ext cx="5519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b="0" i="1" smtClean="0">
                              <a:latin typeface="Cambria Math" panose="02040503050406030204" pitchFamily="18" charset="0"/>
                            </a:rPr>
                            <m:t>𝑛</m:t>
                          </m:r>
                        </m:sub>
                      </m:sSub>
                    </m:oMath>
                  </m:oMathPara>
                </a14:m>
                <a:endParaRPr lang="en-US" dirty="0"/>
              </a:p>
            </p:txBody>
          </p:sp>
        </mc:Choice>
        <mc:Fallback xmlns="">
          <p:sp>
            <p:nvSpPr>
              <p:cNvPr id="10" name="TextBox 9">
                <a:extLst>
                  <a:ext uri="{FF2B5EF4-FFF2-40B4-BE49-F238E27FC236}">
                    <a16:creationId xmlns:a16="http://schemas.microsoft.com/office/drawing/2014/main" id="{F1073470-ED5D-4F97-969C-5A33F7B8C534}"/>
                  </a:ext>
                </a:extLst>
              </p:cNvPr>
              <p:cNvSpPr txBox="1">
                <a:spLocks noRot="1" noChangeAspect="1" noMove="1" noResize="1" noEditPoints="1" noAdjustHandles="1" noChangeArrowheads="1" noChangeShapeType="1" noTextEdit="1"/>
              </p:cNvSpPr>
              <p:nvPr/>
            </p:nvSpPr>
            <p:spPr>
              <a:xfrm>
                <a:off x="1828194" y="5152124"/>
                <a:ext cx="55194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EC6172D-D430-4D14-9916-03F6F5DF17B5}"/>
                  </a:ext>
                </a:extLst>
              </p:cNvPr>
              <p:cNvSpPr txBox="1"/>
              <p:nvPr/>
            </p:nvSpPr>
            <p:spPr>
              <a:xfrm>
                <a:off x="2776461" y="5152124"/>
                <a:ext cx="7715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b="0" i="1" smtClean="0">
                              <a:latin typeface="Cambria Math" panose="02040503050406030204" pitchFamily="18" charset="0"/>
                            </a:rPr>
                            <m:t>𝑛</m:t>
                          </m:r>
                          <m:r>
                            <a:rPr lang="en-US" altLang="zh-CN" i="1">
                              <a:latin typeface="Cambria Math" panose="02040503050406030204" pitchFamily="18" charset="0"/>
                            </a:rPr>
                            <m:t>+</m:t>
                          </m:r>
                          <m:r>
                            <a:rPr lang="en-US" altLang="zh-CN" i="1" smtClean="0">
                              <a:latin typeface="Cambria Math" panose="02040503050406030204" pitchFamily="18" charset="0"/>
                            </a:rPr>
                            <m:t>1</m:t>
                          </m:r>
                        </m:sub>
                      </m:sSub>
                    </m:oMath>
                  </m:oMathPara>
                </a14:m>
                <a:endParaRPr lang="en-US" dirty="0"/>
              </a:p>
            </p:txBody>
          </p:sp>
        </mc:Choice>
        <mc:Fallback xmlns="">
          <p:sp>
            <p:nvSpPr>
              <p:cNvPr id="11" name="TextBox 10">
                <a:extLst>
                  <a:ext uri="{FF2B5EF4-FFF2-40B4-BE49-F238E27FC236}">
                    <a16:creationId xmlns:a16="http://schemas.microsoft.com/office/drawing/2014/main" id="{6EC6172D-D430-4D14-9916-03F6F5DF17B5}"/>
                  </a:ext>
                </a:extLst>
              </p:cNvPr>
              <p:cNvSpPr txBox="1">
                <a:spLocks noRot="1" noChangeAspect="1" noMove="1" noResize="1" noEditPoints="1" noAdjustHandles="1" noChangeArrowheads="1" noChangeShapeType="1" noTextEdit="1"/>
              </p:cNvSpPr>
              <p:nvPr/>
            </p:nvSpPr>
            <p:spPr>
              <a:xfrm>
                <a:off x="2776461" y="5152124"/>
                <a:ext cx="771558" cy="369332"/>
              </a:xfrm>
              <a:prstGeom prst="rect">
                <a:avLst/>
              </a:prstGeom>
              <a:blipFill>
                <a:blip r:embed="rId7"/>
                <a:stretch>
                  <a:fillRect/>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D5746FA4-5631-43E1-8473-17E0E0594F1A}"/>
              </a:ext>
            </a:extLst>
          </p:cNvPr>
          <p:cNvCxnSpPr/>
          <p:nvPr/>
        </p:nvCxnSpPr>
        <p:spPr>
          <a:xfrm>
            <a:off x="898473" y="5598846"/>
            <a:ext cx="771558"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D2718BCC-B41A-4F7A-84D4-FA293CDD6BF2}"/>
              </a:ext>
            </a:extLst>
          </p:cNvPr>
          <p:cNvCxnSpPr/>
          <p:nvPr/>
        </p:nvCxnSpPr>
        <p:spPr>
          <a:xfrm>
            <a:off x="2776218" y="5598846"/>
            <a:ext cx="771558" cy="0"/>
          </a:xfrm>
          <a:prstGeom prst="line">
            <a:avLst/>
          </a:prstGeom>
        </p:spPr>
        <p:style>
          <a:lnRef idx="1">
            <a:schemeClr val="dk1"/>
          </a:lnRef>
          <a:fillRef idx="0">
            <a:schemeClr val="dk1"/>
          </a:fillRef>
          <a:effectRef idx="0">
            <a:schemeClr val="dk1"/>
          </a:effectRef>
          <a:fontRef idx="minor">
            <a:schemeClr val="tx1"/>
          </a:fontRef>
        </p:style>
      </p:cxnSp>
      <p:cxnSp>
        <p:nvCxnSpPr>
          <p:cNvPr id="23" name="Connector: Curved 22">
            <a:extLst>
              <a:ext uri="{FF2B5EF4-FFF2-40B4-BE49-F238E27FC236}">
                <a16:creationId xmlns:a16="http://schemas.microsoft.com/office/drawing/2014/main" id="{713F291F-B2A5-4E04-B5CB-D15458242A98}"/>
              </a:ext>
            </a:extLst>
          </p:cNvPr>
          <p:cNvCxnSpPr>
            <a:stCxn id="10" idx="2"/>
            <a:endCxn id="9" idx="2"/>
          </p:cNvCxnSpPr>
          <p:nvPr/>
        </p:nvCxnSpPr>
        <p:spPr>
          <a:xfrm rot="5400000">
            <a:off x="1693185" y="5110474"/>
            <a:ext cx="12700" cy="821964"/>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3EE43A2E-E792-493A-8DBF-34B265DCE97E}"/>
              </a:ext>
            </a:extLst>
          </p:cNvPr>
          <p:cNvCxnSpPr>
            <a:stCxn id="10" idx="2"/>
            <a:endCxn id="11" idx="2"/>
          </p:cNvCxnSpPr>
          <p:nvPr/>
        </p:nvCxnSpPr>
        <p:spPr>
          <a:xfrm rot="16200000" flipH="1">
            <a:off x="2633203" y="4992419"/>
            <a:ext cx="12700" cy="1058073"/>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B55E3997-562A-4505-A9AB-1F5717F8C101}"/>
              </a:ext>
            </a:extLst>
          </p:cNvPr>
          <p:cNvCxnSpPr>
            <a:cxnSpLocks/>
            <a:stCxn id="5" idx="2"/>
            <a:endCxn id="6" idx="2"/>
          </p:cNvCxnSpPr>
          <p:nvPr/>
        </p:nvCxnSpPr>
        <p:spPr>
          <a:xfrm rot="16200000" flipH="1">
            <a:off x="1692942" y="3282088"/>
            <a:ext cx="12700" cy="821964"/>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47986EFE-6CFE-490C-9BE8-2184CB2EB7B0}"/>
              </a:ext>
            </a:extLst>
          </p:cNvPr>
          <p:cNvCxnSpPr>
            <a:stCxn id="7" idx="2"/>
            <a:endCxn id="6" idx="2"/>
          </p:cNvCxnSpPr>
          <p:nvPr/>
        </p:nvCxnSpPr>
        <p:spPr>
          <a:xfrm rot="5400000">
            <a:off x="2632961" y="3164034"/>
            <a:ext cx="12700" cy="1058073"/>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D24E07F-E3B9-410B-A980-D92EC431A1BD}"/>
                  </a:ext>
                </a:extLst>
              </p:cNvPr>
              <p:cNvSpPr txBox="1"/>
              <p:nvPr/>
            </p:nvSpPr>
            <p:spPr>
              <a:xfrm>
                <a:off x="4467890" y="3648886"/>
                <a:ext cx="771558"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b="0" i="1" smtClean="0">
                              <a:latin typeface="Cambria Math" panose="02040503050406030204" pitchFamily="18" charset="0"/>
                            </a:rPr>
                            <m:t>𝑛</m:t>
                          </m:r>
                          <m:r>
                            <a:rPr lang="en-US" b="0" i="1" smtClean="0">
                              <a:latin typeface="Cambria Math" panose="02040503050406030204" pitchFamily="18" charset="0"/>
                            </a:rPr>
                            <m:t>−1</m:t>
                          </m:r>
                        </m:sub>
                      </m:sSub>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i="1">
                              <a:latin typeface="Cambria Math" panose="02040503050406030204" pitchFamily="18" charset="0"/>
                            </a:rPr>
                            <m:t>𝑛</m:t>
                          </m:r>
                          <m:r>
                            <a:rPr lang="en-US" b="0" i="1" smtClean="0">
                              <a:latin typeface="Cambria Math" panose="02040503050406030204" pitchFamily="18" charset="0"/>
                            </a:rPr>
                            <m:t>+1</m:t>
                          </m:r>
                        </m:sub>
                      </m:sSub>
                    </m:oMath>
                  </m:oMathPara>
                </a14:m>
                <a:endParaRPr lang="en-US" dirty="0"/>
              </a:p>
            </p:txBody>
          </p:sp>
        </mc:Choice>
        <mc:Fallback xmlns="">
          <p:sp>
            <p:nvSpPr>
              <p:cNvPr id="33" name="TextBox 32">
                <a:extLst>
                  <a:ext uri="{FF2B5EF4-FFF2-40B4-BE49-F238E27FC236}">
                    <a16:creationId xmlns:a16="http://schemas.microsoft.com/office/drawing/2014/main" id="{CD24E07F-E3B9-410B-A980-D92EC431A1BD}"/>
                  </a:ext>
                </a:extLst>
              </p:cNvPr>
              <p:cNvSpPr txBox="1">
                <a:spLocks noRot="1" noChangeAspect="1" noMove="1" noResize="1" noEditPoints="1" noAdjustHandles="1" noChangeArrowheads="1" noChangeShapeType="1" noTextEdit="1"/>
              </p:cNvSpPr>
              <p:nvPr/>
            </p:nvSpPr>
            <p:spPr>
              <a:xfrm>
                <a:off x="4467890" y="3648886"/>
                <a:ext cx="771558" cy="646331"/>
              </a:xfrm>
              <a:prstGeom prst="rect">
                <a:avLst/>
              </a:prstGeom>
              <a:blipFill>
                <a:blip r:embed="rId8"/>
                <a:stretch>
                  <a:fillRect/>
                </a:stretch>
              </a:blipFill>
            </p:spPr>
            <p:txBody>
              <a:bodyPr/>
              <a:lstStyle/>
              <a:p>
                <a:r>
                  <a:rPr lang="en-US">
                    <a:noFill/>
                  </a:rPr>
                  <a:t> </a:t>
                </a:r>
              </a:p>
            </p:txBody>
          </p:sp>
        </mc:Fallback>
      </mc:AlternateContent>
      <p:cxnSp>
        <p:nvCxnSpPr>
          <p:cNvPr id="34" name="Straight Arrow Connector 33">
            <a:extLst>
              <a:ext uri="{FF2B5EF4-FFF2-40B4-BE49-F238E27FC236}">
                <a16:creationId xmlns:a16="http://schemas.microsoft.com/office/drawing/2014/main" id="{457AE9CD-2D74-4102-9C95-5E76B0AF40E8}"/>
              </a:ext>
            </a:extLst>
          </p:cNvPr>
          <p:cNvCxnSpPr>
            <a:cxnSpLocks/>
            <a:stCxn id="33" idx="3"/>
            <a:endCxn id="37" idx="1"/>
          </p:cNvCxnSpPr>
          <p:nvPr/>
        </p:nvCxnSpPr>
        <p:spPr>
          <a:xfrm>
            <a:off x="5239448" y="3972052"/>
            <a:ext cx="2619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CC1C26E-9BA9-4343-AF2C-D1236ADCC4E1}"/>
              </a:ext>
            </a:extLst>
          </p:cNvPr>
          <p:cNvCxnSpPr>
            <a:cxnSpLocks/>
            <a:stCxn id="41" idx="3"/>
          </p:cNvCxnSpPr>
          <p:nvPr/>
        </p:nvCxnSpPr>
        <p:spPr>
          <a:xfrm>
            <a:off x="8630737" y="3976569"/>
            <a:ext cx="6612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0C49C71-F6EF-4FF6-B19A-D29A929076D1}"/>
                  </a:ext>
                </a:extLst>
              </p:cNvPr>
              <p:cNvSpPr txBox="1"/>
              <p:nvPr/>
            </p:nvSpPr>
            <p:spPr>
              <a:xfrm>
                <a:off x="9150390" y="3775030"/>
                <a:ext cx="87254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tLang="zh-CN" i="1">
                              <a:latin typeface="Cambria Math" panose="02040503050406030204" pitchFamily="18" charset="0"/>
                            </a:rPr>
                            <m:t>p</m:t>
                          </m:r>
                          <m:r>
                            <a:rPr lang="en-US" altLang="zh-CN" b="0" i="1" smtClean="0">
                              <a:latin typeface="Cambria Math" panose="02040503050406030204" pitchFamily="18" charset="0"/>
                            </a:rPr>
                            <m:t>(</m:t>
                          </m:r>
                          <m:r>
                            <m:rPr>
                              <m:sty m:val="p"/>
                            </m:rPr>
                            <a:rPr lang="en-US" altLang="zh-CN" i="1">
                              <a:latin typeface="Cambria Math" panose="02040503050406030204" pitchFamily="18" charset="0"/>
                            </a:rPr>
                            <m:t>W</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m:oMathPara>
                </a14:m>
                <a:endParaRPr lang="en-US" dirty="0"/>
              </a:p>
            </p:txBody>
          </p:sp>
        </mc:Choice>
        <mc:Fallback xmlns="">
          <p:sp>
            <p:nvSpPr>
              <p:cNvPr id="36" name="TextBox 35">
                <a:extLst>
                  <a:ext uri="{FF2B5EF4-FFF2-40B4-BE49-F238E27FC236}">
                    <a16:creationId xmlns:a16="http://schemas.microsoft.com/office/drawing/2014/main" id="{40C49C71-F6EF-4FF6-B19A-D29A929076D1}"/>
                  </a:ext>
                </a:extLst>
              </p:cNvPr>
              <p:cNvSpPr txBox="1">
                <a:spLocks noRot="1" noChangeAspect="1" noMove="1" noResize="1" noEditPoints="1" noAdjustHandles="1" noChangeArrowheads="1" noChangeShapeType="1" noTextEdit="1"/>
              </p:cNvSpPr>
              <p:nvPr/>
            </p:nvSpPr>
            <p:spPr>
              <a:xfrm>
                <a:off x="9150390" y="3775030"/>
                <a:ext cx="872547" cy="369332"/>
              </a:xfrm>
              <a:prstGeom prst="rect">
                <a:avLst/>
              </a:prstGeom>
              <a:blipFill>
                <a:blip r:embed="rId9"/>
                <a:stretch>
                  <a:fillRect b="-13115"/>
                </a:stretch>
              </a:blipFill>
            </p:spPr>
            <p:txBody>
              <a:bodyPr/>
              <a:lstStyle/>
              <a:p>
                <a:r>
                  <a:rPr lang="en-US">
                    <a:noFill/>
                  </a:rPr>
                  <a:t> </a:t>
                </a:r>
              </a:p>
            </p:txBody>
          </p:sp>
        </mc:Fallback>
      </mc:AlternateContent>
      <p:sp>
        <p:nvSpPr>
          <p:cNvPr id="37" name="Rectangle: Rounded Corners 36">
            <a:extLst>
              <a:ext uri="{FF2B5EF4-FFF2-40B4-BE49-F238E27FC236}">
                <a16:creationId xmlns:a16="http://schemas.microsoft.com/office/drawing/2014/main" id="{1712C8C5-B67D-4CF8-817B-0462795E0584}"/>
              </a:ext>
            </a:extLst>
          </p:cNvPr>
          <p:cNvSpPr/>
          <p:nvPr/>
        </p:nvSpPr>
        <p:spPr>
          <a:xfrm>
            <a:off x="5501372" y="3479841"/>
            <a:ext cx="185351" cy="984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1E74FF7D-3A56-486A-BF36-8405C394507D}"/>
              </a:ext>
            </a:extLst>
          </p:cNvPr>
          <p:cNvSpPr/>
          <p:nvPr/>
        </p:nvSpPr>
        <p:spPr>
          <a:xfrm>
            <a:off x="6208159" y="3092663"/>
            <a:ext cx="226541" cy="1758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E3161425-A830-4514-AB31-99B00BDE185F}"/>
              </a:ext>
            </a:extLst>
          </p:cNvPr>
          <p:cNvSpPr/>
          <p:nvPr/>
        </p:nvSpPr>
        <p:spPr>
          <a:xfrm>
            <a:off x="6935539" y="2767270"/>
            <a:ext cx="226541" cy="23848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26A3C0B1-B4DD-42B9-A823-8480227CFB67}"/>
              </a:ext>
            </a:extLst>
          </p:cNvPr>
          <p:cNvSpPr/>
          <p:nvPr/>
        </p:nvSpPr>
        <p:spPr>
          <a:xfrm>
            <a:off x="7673268" y="3092663"/>
            <a:ext cx="226541" cy="1758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F78BFEB5-C8DF-453A-8B4E-16F54F59A015}"/>
              </a:ext>
            </a:extLst>
          </p:cNvPr>
          <p:cNvSpPr/>
          <p:nvPr/>
        </p:nvSpPr>
        <p:spPr>
          <a:xfrm>
            <a:off x="8445386" y="3484358"/>
            <a:ext cx="185351" cy="984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E260D516-AFBD-4409-88AC-22F31D5EAC1C}"/>
              </a:ext>
            </a:extLst>
          </p:cNvPr>
          <p:cNvCxnSpPr>
            <a:stCxn id="37" idx="3"/>
            <a:endCxn id="38" idx="1"/>
          </p:cNvCxnSpPr>
          <p:nvPr/>
        </p:nvCxnSpPr>
        <p:spPr>
          <a:xfrm>
            <a:off x="5686723" y="3972052"/>
            <a:ext cx="5214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17DA862-8DF9-4B0F-B9EF-D784402E0F9F}"/>
              </a:ext>
            </a:extLst>
          </p:cNvPr>
          <p:cNvCxnSpPr>
            <a:cxnSpLocks/>
            <a:stCxn id="38" idx="3"/>
            <a:endCxn id="39" idx="1"/>
          </p:cNvCxnSpPr>
          <p:nvPr/>
        </p:nvCxnSpPr>
        <p:spPr>
          <a:xfrm flipV="1">
            <a:off x="6434700" y="3959697"/>
            <a:ext cx="500839" cy="1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4E5696D-96C6-4C80-AFF5-1FEF05EED9BB}"/>
              </a:ext>
            </a:extLst>
          </p:cNvPr>
          <p:cNvCxnSpPr>
            <a:cxnSpLocks/>
            <a:stCxn id="39" idx="3"/>
            <a:endCxn id="40" idx="1"/>
          </p:cNvCxnSpPr>
          <p:nvPr/>
        </p:nvCxnSpPr>
        <p:spPr>
          <a:xfrm>
            <a:off x="7162080" y="3959697"/>
            <a:ext cx="511188" cy="1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B3A13B3-CFF7-4DD9-B52F-E60D8052F030}"/>
              </a:ext>
            </a:extLst>
          </p:cNvPr>
          <p:cNvCxnSpPr>
            <a:cxnSpLocks/>
            <a:endCxn id="41" idx="1"/>
          </p:cNvCxnSpPr>
          <p:nvPr/>
        </p:nvCxnSpPr>
        <p:spPr>
          <a:xfrm>
            <a:off x="7726635" y="3976569"/>
            <a:ext cx="718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Rounded Corners 46">
            <a:extLst>
              <a:ext uri="{FF2B5EF4-FFF2-40B4-BE49-F238E27FC236}">
                <a16:creationId xmlns:a16="http://schemas.microsoft.com/office/drawing/2014/main" id="{16BB9292-E1BD-4369-A9EF-A5C3D05D46FE}"/>
              </a:ext>
            </a:extLst>
          </p:cNvPr>
          <p:cNvSpPr/>
          <p:nvPr/>
        </p:nvSpPr>
        <p:spPr>
          <a:xfrm>
            <a:off x="10402608" y="2905402"/>
            <a:ext cx="500839" cy="351908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altLang="zh-CN" sz="1050" dirty="0"/>
              <a:t>0.010.01</a:t>
            </a:r>
            <a:endParaRPr lang="en-US" sz="1050" dirty="0"/>
          </a:p>
          <a:p>
            <a:r>
              <a:rPr lang="en-US" altLang="zh-CN" sz="1050" dirty="0"/>
              <a:t>0.02</a:t>
            </a:r>
            <a:endParaRPr lang="en-US" sz="1050" dirty="0"/>
          </a:p>
          <a:p>
            <a:r>
              <a:rPr lang="en-US" altLang="zh-CN" sz="1050" dirty="0"/>
              <a:t>0.3</a:t>
            </a:r>
          </a:p>
          <a:p>
            <a:endParaRPr lang="en-US" sz="1050" dirty="0"/>
          </a:p>
          <a:p>
            <a:r>
              <a:rPr lang="en-US" altLang="zh-CN" sz="1050" dirty="0"/>
              <a:t>0.02</a:t>
            </a:r>
            <a:endParaRPr lang="en-US" sz="1050" dirty="0"/>
          </a:p>
          <a:p>
            <a:r>
              <a:rPr lang="en-US" altLang="zh-CN" sz="1050" dirty="0"/>
              <a:t>0.04</a:t>
            </a:r>
          </a:p>
          <a:p>
            <a:r>
              <a:rPr lang="en-US" sz="1050" dirty="0"/>
              <a:t>.</a:t>
            </a:r>
          </a:p>
          <a:p>
            <a:r>
              <a:rPr lang="en-US" sz="1050" dirty="0"/>
              <a:t>.</a:t>
            </a:r>
          </a:p>
          <a:p>
            <a:r>
              <a:rPr lang="en-US" sz="1050" dirty="0"/>
              <a:t>.</a:t>
            </a:r>
          </a:p>
          <a:p>
            <a:r>
              <a:rPr lang="en-US" altLang="zh-CN" sz="1050" dirty="0"/>
              <a:t>0.010.01</a:t>
            </a:r>
            <a:endParaRPr lang="en-US" sz="1050" dirty="0"/>
          </a:p>
          <a:p>
            <a:r>
              <a:rPr lang="en-US" altLang="zh-CN" sz="1050" dirty="0"/>
              <a:t>0.02</a:t>
            </a:r>
            <a:endParaRPr lang="en-US" sz="1050" dirty="0"/>
          </a:p>
          <a:p>
            <a:r>
              <a:rPr lang="en-US" altLang="zh-CN" sz="1050" dirty="0"/>
              <a:t>0.04</a:t>
            </a:r>
          </a:p>
          <a:p>
            <a:endParaRPr lang="en-US" sz="1050" dirty="0"/>
          </a:p>
          <a:p>
            <a:r>
              <a:rPr lang="en-US" altLang="zh-CN" sz="1050" dirty="0"/>
              <a:t>0.03</a:t>
            </a:r>
            <a:endParaRPr lang="en-US" sz="1050" dirty="0"/>
          </a:p>
          <a:p>
            <a:r>
              <a:rPr lang="en-US" altLang="zh-CN" sz="1050" dirty="0"/>
              <a:t>0.01</a:t>
            </a:r>
            <a:endParaRPr lang="en-US" sz="1050" dirty="0"/>
          </a:p>
        </p:txBody>
      </p:sp>
      <p:cxnSp>
        <p:nvCxnSpPr>
          <p:cNvPr id="60" name="Straight Arrow Connector 59">
            <a:extLst>
              <a:ext uri="{FF2B5EF4-FFF2-40B4-BE49-F238E27FC236}">
                <a16:creationId xmlns:a16="http://schemas.microsoft.com/office/drawing/2014/main" id="{35509E8F-815D-4CC7-A47C-123B806D8DA8}"/>
              </a:ext>
            </a:extLst>
          </p:cNvPr>
          <p:cNvCxnSpPr>
            <a:cxnSpLocks/>
          </p:cNvCxnSpPr>
          <p:nvPr/>
        </p:nvCxnSpPr>
        <p:spPr>
          <a:xfrm>
            <a:off x="5236314" y="5866195"/>
            <a:ext cx="2619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880E9CF-596F-4C04-9C0E-1130262B58E7}"/>
              </a:ext>
            </a:extLst>
          </p:cNvPr>
          <p:cNvCxnSpPr>
            <a:cxnSpLocks/>
          </p:cNvCxnSpPr>
          <p:nvPr/>
        </p:nvCxnSpPr>
        <p:spPr>
          <a:xfrm>
            <a:off x="8724970" y="5773346"/>
            <a:ext cx="6612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Rectangle 61">
                <a:extLst>
                  <a:ext uri="{FF2B5EF4-FFF2-40B4-BE49-F238E27FC236}">
                    <a16:creationId xmlns:a16="http://schemas.microsoft.com/office/drawing/2014/main" id="{5F3E90D9-7EE6-412C-9313-C8C57A250941}"/>
                  </a:ext>
                </a:extLst>
              </p:cNvPr>
              <p:cNvSpPr/>
              <p:nvPr/>
            </p:nvSpPr>
            <p:spPr>
              <a:xfrm>
                <a:off x="9322690" y="5336789"/>
                <a:ext cx="801117"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i="1">
                              <a:latin typeface="Cambria Math" panose="02040503050406030204" pitchFamily="18" charset="0"/>
                            </a:rPr>
                            <m:t>𝑛</m:t>
                          </m:r>
                          <m:r>
                            <a:rPr lang="en-US" b="0" i="1" smtClean="0">
                              <a:latin typeface="Cambria Math" panose="02040503050406030204" pitchFamily="18" charset="0"/>
                            </a:rPr>
                            <m:t>−1</m:t>
                          </m:r>
                        </m:sub>
                      </m:sSub>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altLang="zh-CN" i="1">
                              <a:latin typeface="Cambria Math" panose="02040503050406030204" pitchFamily="18" charset="0"/>
                            </a:rPr>
                            <m:t>W</m:t>
                          </m:r>
                        </m:e>
                        <m:sub>
                          <m:r>
                            <a:rPr lang="en-US" i="1">
                              <a:latin typeface="Cambria Math" panose="02040503050406030204" pitchFamily="18" charset="0"/>
                            </a:rPr>
                            <m:t>𝑛</m:t>
                          </m:r>
                          <m:r>
                            <a:rPr lang="en-US" i="1">
                              <a:latin typeface="Cambria Math" panose="02040503050406030204" pitchFamily="18" charset="0"/>
                            </a:rPr>
                            <m:t>+1</m:t>
                          </m:r>
                        </m:sub>
                      </m:sSub>
                    </m:oMath>
                  </m:oMathPara>
                </a14:m>
                <a:endParaRPr lang="en-US" dirty="0"/>
              </a:p>
            </p:txBody>
          </p:sp>
        </mc:Choice>
        <mc:Fallback xmlns="">
          <p:sp>
            <p:nvSpPr>
              <p:cNvPr id="62" name="Rectangle 61">
                <a:extLst>
                  <a:ext uri="{FF2B5EF4-FFF2-40B4-BE49-F238E27FC236}">
                    <a16:creationId xmlns:a16="http://schemas.microsoft.com/office/drawing/2014/main" id="{5F3E90D9-7EE6-412C-9313-C8C57A250941}"/>
                  </a:ext>
                </a:extLst>
              </p:cNvPr>
              <p:cNvSpPr>
                <a:spLocks noRot="1" noChangeAspect="1" noMove="1" noResize="1" noEditPoints="1" noAdjustHandles="1" noChangeArrowheads="1" noChangeShapeType="1" noTextEdit="1"/>
              </p:cNvSpPr>
              <p:nvPr/>
            </p:nvSpPr>
            <p:spPr>
              <a:xfrm>
                <a:off x="9322690" y="5336789"/>
                <a:ext cx="801117" cy="64633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62">
                <a:extLst>
                  <a:ext uri="{FF2B5EF4-FFF2-40B4-BE49-F238E27FC236}">
                    <a16:creationId xmlns:a16="http://schemas.microsoft.com/office/drawing/2014/main" id="{1EC80B37-CB43-4CA0-A24E-3F2F73DCB8E6}"/>
                  </a:ext>
                </a:extLst>
              </p:cNvPr>
              <p:cNvSpPr/>
              <p:nvPr/>
            </p:nvSpPr>
            <p:spPr>
              <a:xfrm>
                <a:off x="4809720" y="5681529"/>
                <a:ext cx="55194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altLang="zh-CN" i="1">
                              <a:latin typeface="Cambria Math" panose="02040503050406030204" pitchFamily="18" charset="0"/>
                            </a:rPr>
                            <m:t>W</m:t>
                          </m:r>
                        </m:e>
                        <m:sub>
                          <m:r>
                            <a:rPr lang="en-US" i="1">
                              <a:latin typeface="Cambria Math" panose="02040503050406030204" pitchFamily="18" charset="0"/>
                            </a:rPr>
                            <m:t>𝑛</m:t>
                          </m:r>
                        </m:sub>
                      </m:sSub>
                    </m:oMath>
                  </m:oMathPara>
                </a14:m>
                <a:endParaRPr lang="en-US" dirty="0"/>
              </a:p>
            </p:txBody>
          </p:sp>
        </mc:Choice>
        <mc:Fallback xmlns="">
          <p:sp>
            <p:nvSpPr>
              <p:cNvPr id="63" name="Rectangle 62">
                <a:extLst>
                  <a:ext uri="{FF2B5EF4-FFF2-40B4-BE49-F238E27FC236}">
                    <a16:creationId xmlns:a16="http://schemas.microsoft.com/office/drawing/2014/main" id="{1EC80B37-CB43-4CA0-A24E-3F2F73DCB8E6}"/>
                  </a:ext>
                </a:extLst>
              </p:cNvPr>
              <p:cNvSpPr>
                <a:spLocks noRot="1" noChangeAspect="1" noMove="1" noResize="1" noEditPoints="1" noAdjustHandles="1" noChangeArrowheads="1" noChangeShapeType="1" noTextEdit="1"/>
              </p:cNvSpPr>
              <p:nvPr/>
            </p:nvSpPr>
            <p:spPr>
              <a:xfrm>
                <a:off x="4809720" y="5681529"/>
                <a:ext cx="551946" cy="369332"/>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69374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fltVal val="0"/>
                                          </p:val>
                                        </p:tav>
                                        <p:tav tm="100000">
                                          <p:val>
                                            <p:strVal val="#ppt_w"/>
                                          </p:val>
                                        </p:tav>
                                      </p:tavLst>
                                    </p:anim>
                                    <p:anim calcmode="lin" valueType="num">
                                      <p:cBhvr>
                                        <p:cTn id="8" dur="500" fill="hold"/>
                                        <p:tgtEl>
                                          <p:spTgt spid="45"/>
                                        </p:tgtEl>
                                        <p:attrNameLst>
                                          <p:attrName>ppt_h</p:attrName>
                                        </p:attrNameLst>
                                      </p:cBhvr>
                                      <p:tavLst>
                                        <p:tav tm="0">
                                          <p:val>
                                            <p:fltVal val="0"/>
                                          </p:val>
                                        </p:tav>
                                        <p:tav tm="100000">
                                          <p:val>
                                            <p:strVal val="#ppt_h"/>
                                          </p:val>
                                        </p:tav>
                                      </p:tavLst>
                                    </p:anim>
                                    <p:animEffect transition="in" filter="fade">
                                      <p:cBhvr>
                                        <p:cTn id="9" dur="500"/>
                                        <p:tgtEl>
                                          <p:spTgt spid="4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p:cTn id="12" dur="500" fill="hold"/>
                                        <p:tgtEl>
                                          <p:spTgt spid="41"/>
                                        </p:tgtEl>
                                        <p:attrNameLst>
                                          <p:attrName>ppt_w</p:attrName>
                                        </p:attrNameLst>
                                      </p:cBhvr>
                                      <p:tavLst>
                                        <p:tav tm="0">
                                          <p:val>
                                            <p:fltVal val="0"/>
                                          </p:val>
                                        </p:tav>
                                        <p:tav tm="100000">
                                          <p:val>
                                            <p:strVal val="#ppt_w"/>
                                          </p:val>
                                        </p:tav>
                                      </p:tavLst>
                                    </p:anim>
                                    <p:anim calcmode="lin" valueType="num">
                                      <p:cBhvr>
                                        <p:cTn id="13" dur="500" fill="hold"/>
                                        <p:tgtEl>
                                          <p:spTgt spid="41"/>
                                        </p:tgtEl>
                                        <p:attrNameLst>
                                          <p:attrName>ppt_h</p:attrName>
                                        </p:attrNameLst>
                                      </p:cBhvr>
                                      <p:tavLst>
                                        <p:tav tm="0">
                                          <p:val>
                                            <p:fltVal val="0"/>
                                          </p:val>
                                        </p:tav>
                                        <p:tav tm="100000">
                                          <p:val>
                                            <p:strVal val="#ppt_h"/>
                                          </p:val>
                                        </p:tav>
                                      </p:tavLst>
                                    </p:anim>
                                    <p:animEffect transition="in" filter="fade">
                                      <p:cBhvr>
                                        <p:cTn id="14" dur="500"/>
                                        <p:tgtEl>
                                          <p:spTgt spid="41"/>
                                        </p:tgtEl>
                                      </p:cBhvr>
                                    </p:animEffect>
                                  </p:childTnLst>
                                </p:cTn>
                              </p:par>
                              <p:par>
                                <p:cTn id="15" presetID="53" presetClass="entr" presetSubtype="16"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p:cTn id="17" dur="500" fill="hold"/>
                                        <p:tgtEl>
                                          <p:spTgt spid="35"/>
                                        </p:tgtEl>
                                        <p:attrNameLst>
                                          <p:attrName>ppt_w</p:attrName>
                                        </p:attrNameLst>
                                      </p:cBhvr>
                                      <p:tavLst>
                                        <p:tav tm="0">
                                          <p:val>
                                            <p:fltVal val="0"/>
                                          </p:val>
                                        </p:tav>
                                        <p:tav tm="100000">
                                          <p:val>
                                            <p:strVal val="#ppt_w"/>
                                          </p:val>
                                        </p:tav>
                                      </p:tavLst>
                                    </p:anim>
                                    <p:anim calcmode="lin" valueType="num">
                                      <p:cBhvr>
                                        <p:cTn id="18" dur="500" fill="hold"/>
                                        <p:tgtEl>
                                          <p:spTgt spid="35"/>
                                        </p:tgtEl>
                                        <p:attrNameLst>
                                          <p:attrName>ppt_h</p:attrName>
                                        </p:attrNameLst>
                                      </p:cBhvr>
                                      <p:tavLst>
                                        <p:tav tm="0">
                                          <p:val>
                                            <p:fltVal val="0"/>
                                          </p:val>
                                        </p:tav>
                                        <p:tav tm="100000">
                                          <p:val>
                                            <p:strVal val="#ppt_h"/>
                                          </p:val>
                                        </p:tav>
                                      </p:tavLst>
                                    </p:anim>
                                    <p:animEffect transition="in" filter="fade">
                                      <p:cBhvr>
                                        <p:cTn id="19" dur="500"/>
                                        <p:tgtEl>
                                          <p:spTgt spid="3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p:cTn id="22" dur="500" fill="hold"/>
                                        <p:tgtEl>
                                          <p:spTgt spid="36"/>
                                        </p:tgtEl>
                                        <p:attrNameLst>
                                          <p:attrName>ppt_w</p:attrName>
                                        </p:attrNameLst>
                                      </p:cBhvr>
                                      <p:tavLst>
                                        <p:tav tm="0">
                                          <p:val>
                                            <p:fltVal val="0"/>
                                          </p:val>
                                        </p:tav>
                                        <p:tav tm="100000">
                                          <p:val>
                                            <p:strVal val="#ppt_w"/>
                                          </p:val>
                                        </p:tav>
                                      </p:tavLst>
                                    </p:anim>
                                    <p:anim calcmode="lin" valueType="num">
                                      <p:cBhvr>
                                        <p:cTn id="23" dur="500" fill="hold"/>
                                        <p:tgtEl>
                                          <p:spTgt spid="36"/>
                                        </p:tgtEl>
                                        <p:attrNameLst>
                                          <p:attrName>ppt_h</p:attrName>
                                        </p:attrNameLst>
                                      </p:cBhvr>
                                      <p:tavLst>
                                        <p:tav tm="0">
                                          <p:val>
                                            <p:fltVal val="0"/>
                                          </p:val>
                                        </p:tav>
                                        <p:tav tm="100000">
                                          <p:val>
                                            <p:strVal val="#ppt_h"/>
                                          </p:val>
                                        </p:tav>
                                      </p:tavLst>
                                    </p:anim>
                                    <p:animEffect transition="in" filter="fade">
                                      <p:cBhvr>
                                        <p:cTn id="24" dur="500"/>
                                        <p:tgtEl>
                                          <p:spTgt spid="3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 calcmode="lin" valueType="num">
                                      <p:cBhvr>
                                        <p:cTn id="27" dur="500" fill="hold"/>
                                        <p:tgtEl>
                                          <p:spTgt spid="47"/>
                                        </p:tgtEl>
                                        <p:attrNameLst>
                                          <p:attrName>ppt_w</p:attrName>
                                        </p:attrNameLst>
                                      </p:cBhvr>
                                      <p:tavLst>
                                        <p:tav tm="0">
                                          <p:val>
                                            <p:fltVal val="0"/>
                                          </p:val>
                                        </p:tav>
                                        <p:tav tm="100000">
                                          <p:val>
                                            <p:strVal val="#ppt_w"/>
                                          </p:val>
                                        </p:tav>
                                      </p:tavLst>
                                    </p:anim>
                                    <p:anim calcmode="lin" valueType="num">
                                      <p:cBhvr>
                                        <p:cTn id="28" dur="500" fill="hold"/>
                                        <p:tgtEl>
                                          <p:spTgt spid="47"/>
                                        </p:tgtEl>
                                        <p:attrNameLst>
                                          <p:attrName>ppt_h</p:attrName>
                                        </p:attrNameLst>
                                      </p:cBhvr>
                                      <p:tavLst>
                                        <p:tav tm="0">
                                          <p:val>
                                            <p:fltVal val="0"/>
                                          </p:val>
                                        </p:tav>
                                        <p:tav tm="100000">
                                          <p:val>
                                            <p:strVal val="#ppt_h"/>
                                          </p:val>
                                        </p:tav>
                                      </p:tavLst>
                                    </p:anim>
                                    <p:animEffect transition="in" filter="fade">
                                      <p:cBhvr>
                                        <p:cTn id="29" dur="500"/>
                                        <p:tgtEl>
                                          <p:spTgt spid="4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 calcmode="lin" valueType="num">
                                      <p:cBhvr>
                                        <p:cTn id="32" dur="500" fill="hold"/>
                                        <p:tgtEl>
                                          <p:spTgt spid="40"/>
                                        </p:tgtEl>
                                        <p:attrNameLst>
                                          <p:attrName>ppt_w</p:attrName>
                                        </p:attrNameLst>
                                      </p:cBhvr>
                                      <p:tavLst>
                                        <p:tav tm="0">
                                          <p:val>
                                            <p:fltVal val="0"/>
                                          </p:val>
                                        </p:tav>
                                        <p:tav tm="100000">
                                          <p:val>
                                            <p:strVal val="#ppt_w"/>
                                          </p:val>
                                        </p:tav>
                                      </p:tavLst>
                                    </p:anim>
                                    <p:anim calcmode="lin" valueType="num">
                                      <p:cBhvr>
                                        <p:cTn id="33" dur="500" fill="hold"/>
                                        <p:tgtEl>
                                          <p:spTgt spid="40"/>
                                        </p:tgtEl>
                                        <p:attrNameLst>
                                          <p:attrName>ppt_h</p:attrName>
                                        </p:attrNameLst>
                                      </p:cBhvr>
                                      <p:tavLst>
                                        <p:tav tm="0">
                                          <p:val>
                                            <p:fltVal val="0"/>
                                          </p:val>
                                        </p:tav>
                                        <p:tav tm="100000">
                                          <p:val>
                                            <p:strVal val="#ppt_h"/>
                                          </p:val>
                                        </p:tav>
                                      </p:tavLst>
                                    </p:anim>
                                    <p:animEffect transition="in" filter="fade">
                                      <p:cBhvr>
                                        <p:cTn id="34" dur="500"/>
                                        <p:tgtEl>
                                          <p:spTgt spid="40"/>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 calcmode="lin" valueType="num">
                                      <p:cBhvr>
                                        <p:cTn id="37" dur="500" fill="hold"/>
                                        <p:tgtEl>
                                          <p:spTgt spid="39"/>
                                        </p:tgtEl>
                                        <p:attrNameLst>
                                          <p:attrName>ppt_w</p:attrName>
                                        </p:attrNameLst>
                                      </p:cBhvr>
                                      <p:tavLst>
                                        <p:tav tm="0">
                                          <p:val>
                                            <p:fltVal val="0"/>
                                          </p:val>
                                        </p:tav>
                                        <p:tav tm="100000">
                                          <p:val>
                                            <p:strVal val="#ppt_w"/>
                                          </p:val>
                                        </p:tav>
                                      </p:tavLst>
                                    </p:anim>
                                    <p:anim calcmode="lin" valueType="num">
                                      <p:cBhvr>
                                        <p:cTn id="38" dur="500" fill="hold"/>
                                        <p:tgtEl>
                                          <p:spTgt spid="39"/>
                                        </p:tgtEl>
                                        <p:attrNameLst>
                                          <p:attrName>ppt_h</p:attrName>
                                        </p:attrNameLst>
                                      </p:cBhvr>
                                      <p:tavLst>
                                        <p:tav tm="0">
                                          <p:val>
                                            <p:fltVal val="0"/>
                                          </p:val>
                                        </p:tav>
                                        <p:tav tm="100000">
                                          <p:val>
                                            <p:strVal val="#ppt_h"/>
                                          </p:val>
                                        </p:tav>
                                      </p:tavLst>
                                    </p:anim>
                                    <p:animEffect transition="in" filter="fade">
                                      <p:cBhvr>
                                        <p:cTn id="39" dur="500"/>
                                        <p:tgtEl>
                                          <p:spTgt spid="39"/>
                                        </p:tgtEl>
                                      </p:cBhvr>
                                    </p:animEffect>
                                  </p:childTnLst>
                                </p:cTn>
                              </p:par>
                              <p:par>
                                <p:cTn id="40" presetID="53" presetClass="entr" presetSubtype="16" fill="hold" nodeType="withEffect">
                                  <p:stCondLst>
                                    <p:cond delay="0"/>
                                  </p:stCondLst>
                                  <p:childTnLst>
                                    <p:set>
                                      <p:cBhvr>
                                        <p:cTn id="41" dur="1" fill="hold">
                                          <p:stCondLst>
                                            <p:cond delay="0"/>
                                          </p:stCondLst>
                                        </p:cTn>
                                        <p:tgtEl>
                                          <p:spTgt spid="43"/>
                                        </p:tgtEl>
                                        <p:attrNameLst>
                                          <p:attrName>style.visibility</p:attrName>
                                        </p:attrNameLst>
                                      </p:cBhvr>
                                      <p:to>
                                        <p:strVal val="visible"/>
                                      </p:to>
                                    </p:set>
                                    <p:anim calcmode="lin" valueType="num">
                                      <p:cBhvr>
                                        <p:cTn id="42" dur="500" fill="hold"/>
                                        <p:tgtEl>
                                          <p:spTgt spid="43"/>
                                        </p:tgtEl>
                                        <p:attrNameLst>
                                          <p:attrName>ppt_w</p:attrName>
                                        </p:attrNameLst>
                                      </p:cBhvr>
                                      <p:tavLst>
                                        <p:tav tm="0">
                                          <p:val>
                                            <p:fltVal val="0"/>
                                          </p:val>
                                        </p:tav>
                                        <p:tav tm="100000">
                                          <p:val>
                                            <p:strVal val="#ppt_w"/>
                                          </p:val>
                                        </p:tav>
                                      </p:tavLst>
                                    </p:anim>
                                    <p:anim calcmode="lin" valueType="num">
                                      <p:cBhvr>
                                        <p:cTn id="43" dur="500" fill="hold"/>
                                        <p:tgtEl>
                                          <p:spTgt spid="43"/>
                                        </p:tgtEl>
                                        <p:attrNameLst>
                                          <p:attrName>ppt_h</p:attrName>
                                        </p:attrNameLst>
                                      </p:cBhvr>
                                      <p:tavLst>
                                        <p:tav tm="0">
                                          <p:val>
                                            <p:fltVal val="0"/>
                                          </p:val>
                                        </p:tav>
                                        <p:tav tm="100000">
                                          <p:val>
                                            <p:strVal val="#ppt_h"/>
                                          </p:val>
                                        </p:tav>
                                      </p:tavLst>
                                    </p:anim>
                                    <p:animEffect transition="in" filter="fade">
                                      <p:cBhvr>
                                        <p:cTn id="44" dur="500"/>
                                        <p:tgtEl>
                                          <p:spTgt spid="43"/>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p:cTn id="47" dur="500" fill="hold"/>
                                        <p:tgtEl>
                                          <p:spTgt spid="38"/>
                                        </p:tgtEl>
                                        <p:attrNameLst>
                                          <p:attrName>ppt_w</p:attrName>
                                        </p:attrNameLst>
                                      </p:cBhvr>
                                      <p:tavLst>
                                        <p:tav tm="0">
                                          <p:val>
                                            <p:fltVal val="0"/>
                                          </p:val>
                                        </p:tav>
                                        <p:tav tm="100000">
                                          <p:val>
                                            <p:strVal val="#ppt_w"/>
                                          </p:val>
                                        </p:tav>
                                      </p:tavLst>
                                    </p:anim>
                                    <p:anim calcmode="lin" valueType="num">
                                      <p:cBhvr>
                                        <p:cTn id="48" dur="500" fill="hold"/>
                                        <p:tgtEl>
                                          <p:spTgt spid="38"/>
                                        </p:tgtEl>
                                        <p:attrNameLst>
                                          <p:attrName>ppt_h</p:attrName>
                                        </p:attrNameLst>
                                      </p:cBhvr>
                                      <p:tavLst>
                                        <p:tav tm="0">
                                          <p:val>
                                            <p:fltVal val="0"/>
                                          </p:val>
                                        </p:tav>
                                        <p:tav tm="100000">
                                          <p:val>
                                            <p:strVal val="#ppt_h"/>
                                          </p:val>
                                        </p:tav>
                                      </p:tavLst>
                                    </p:anim>
                                    <p:animEffect transition="in" filter="fade">
                                      <p:cBhvr>
                                        <p:cTn id="49" dur="500"/>
                                        <p:tgtEl>
                                          <p:spTgt spid="38"/>
                                        </p:tgtEl>
                                      </p:cBhvr>
                                    </p:animEffect>
                                  </p:childTnLst>
                                </p:cTn>
                              </p:par>
                              <p:par>
                                <p:cTn id="50" presetID="53" presetClass="entr" presetSubtype="16" fill="hold" nodeType="withEffect">
                                  <p:stCondLst>
                                    <p:cond delay="0"/>
                                  </p:stCondLst>
                                  <p:childTnLst>
                                    <p:set>
                                      <p:cBhvr>
                                        <p:cTn id="51" dur="1" fill="hold">
                                          <p:stCondLst>
                                            <p:cond delay="0"/>
                                          </p:stCondLst>
                                        </p:cTn>
                                        <p:tgtEl>
                                          <p:spTgt spid="42"/>
                                        </p:tgtEl>
                                        <p:attrNameLst>
                                          <p:attrName>style.visibility</p:attrName>
                                        </p:attrNameLst>
                                      </p:cBhvr>
                                      <p:to>
                                        <p:strVal val="visible"/>
                                      </p:to>
                                    </p:set>
                                    <p:anim calcmode="lin" valueType="num">
                                      <p:cBhvr>
                                        <p:cTn id="52" dur="500" fill="hold"/>
                                        <p:tgtEl>
                                          <p:spTgt spid="42"/>
                                        </p:tgtEl>
                                        <p:attrNameLst>
                                          <p:attrName>ppt_w</p:attrName>
                                        </p:attrNameLst>
                                      </p:cBhvr>
                                      <p:tavLst>
                                        <p:tav tm="0">
                                          <p:val>
                                            <p:fltVal val="0"/>
                                          </p:val>
                                        </p:tav>
                                        <p:tav tm="100000">
                                          <p:val>
                                            <p:strVal val="#ppt_w"/>
                                          </p:val>
                                        </p:tav>
                                      </p:tavLst>
                                    </p:anim>
                                    <p:anim calcmode="lin" valueType="num">
                                      <p:cBhvr>
                                        <p:cTn id="53" dur="500" fill="hold"/>
                                        <p:tgtEl>
                                          <p:spTgt spid="42"/>
                                        </p:tgtEl>
                                        <p:attrNameLst>
                                          <p:attrName>ppt_h</p:attrName>
                                        </p:attrNameLst>
                                      </p:cBhvr>
                                      <p:tavLst>
                                        <p:tav tm="0">
                                          <p:val>
                                            <p:fltVal val="0"/>
                                          </p:val>
                                        </p:tav>
                                        <p:tav tm="100000">
                                          <p:val>
                                            <p:strVal val="#ppt_h"/>
                                          </p:val>
                                        </p:tav>
                                      </p:tavLst>
                                    </p:anim>
                                    <p:animEffect transition="in" filter="fade">
                                      <p:cBhvr>
                                        <p:cTn id="54" dur="500"/>
                                        <p:tgtEl>
                                          <p:spTgt spid="4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anim calcmode="lin" valueType="num">
                                      <p:cBhvr>
                                        <p:cTn id="57" dur="500" fill="hold"/>
                                        <p:tgtEl>
                                          <p:spTgt spid="37"/>
                                        </p:tgtEl>
                                        <p:attrNameLst>
                                          <p:attrName>ppt_w</p:attrName>
                                        </p:attrNameLst>
                                      </p:cBhvr>
                                      <p:tavLst>
                                        <p:tav tm="0">
                                          <p:val>
                                            <p:fltVal val="0"/>
                                          </p:val>
                                        </p:tav>
                                        <p:tav tm="100000">
                                          <p:val>
                                            <p:strVal val="#ppt_w"/>
                                          </p:val>
                                        </p:tav>
                                      </p:tavLst>
                                    </p:anim>
                                    <p:anim calcmode="lin" valueType="num">
                                      <p:cBhvr>
                                        <p:cTn id="58" dur="500" fill="hold"/>
                                        <p:tgtEl>
                                          <p:spTgt spid="37"/>
                                        </p:tgtEl>
                                        <p:attrNameLst>
                                          <p:attrName>ppt_h</p:attrName>
                                        </p:attrNameLst>
                                      </p:cBhvr>
                                      <p:tavLst>
                                        <p:tav tm="0">
                                          <p:val>
                                            <p:fltVal val="0"/>
                                          </p:val>
                                        </p:tav>
                                        <p:tav tm="100000">
                                          <p:val>
                                            <p:strVal val="#ppt_h"/>
                                          </p:val>
                                        </p:tav>
                                      </p:tavLst>
                                    </p:anim>
                                    <p:animEffect transition="in" filter="fade">
                                      <p:cBhvr>
                                        <p:cTn id="59" dur="500"/>
                                        <p:tgtEl>
                                          <p:spTgt spid="37"/>
                                        </p:tgtEl>
                                      </p:cBhvr>
                                    </p:animEffect>
                                  </p:childTnLst>
                                </p:cTn>
                              </p:par>
                              <p:par>
                                <p:cTn id="60" presetID="53" presetClass="entr" presetSubtype="16" fill="hold" nodeType="withEffect">
                                  <p:stCondLst>
                                    <p:cond delay="0"/>
                                  </p:stCondLst>
                                  <p:childTnLst>
                                    <p:set>
                                      <p:cBhvr>
                                        <p:cTn id="61" dur="1" fill="hold">
                                          <p:stCondLst>
                                            <p:cond delay="0"/>
                                          </p:stCondLst>
                                        </p:cTn>
                                        <p:tgtEl>
                                          <p:spTgt spid="34"/>
                                        </p:tgtEl>
                                        <p:attrNameLst>
                                          <p:attrName>style.visibility</p:attrName>
                                        </p:attrNameLst>
                                      </p:cBhvr>
                                      <p:to>
                                        <p:strVal val="visible"/>
                                      </p:to>
                                    </p:set>
                                    <p:anim calcmode="lin" valueType="num">
                                      <p:cBhvr>
                                        <p:cTn id="62" dur="500" fill="hold"/>
                                        <p:tgtEl>
                                          <p:spTgt spid="34"/>
                                        </p:tgtEl>
                                        <p:attrNameLst>
                                          <p:attrName>ppt_w</p:attrName>
                                        </p:attrNameLst>
                                      </p:cBhvr>
                                      <p:tavLst>
                                        <p:tav tm="0">
                                          <p:val>
                                            <p:fltVal val="0"/>
                                          </p:val>
                                        </p:tav>
                                        <p:tav tm="100000">
                                          <p:val>
                                            <p:strVal val="#ppt_w"/>
                                          </p:val>
                                        </p:tav>
                                      </p:tavLst>
                                    </p:anim>
                                    <p:anim calcmode="lin" valueType="num">
                                      <p:cBhvr>
                                        <p:cTn id="63" dur="500" fill="hold"/>
                                        <p:tgtEl>
                                          <p:spTgt spid="34"/>
                                        </p:tgtEl>
                                        <p:attrNameLst>
                                          <p:attrName>ppt_h</p:attrName>
                                        </p:attrNameLst>
                                      </p:cBhvr>
                                      <p:tavLst>
                                        <p:tav tm="0">
                                          <p:val>
                                            <p:fltVal val="0"/>
                                          </p:val>
                                        </p:tav>
                                        <p:tav tm="100000">
                                          <p:val>
                                            <p:strVal val="#ppt_h"/>
                                          </p:val>
                                        </p:tav>
                                      </p:tavLst>
                                    </p:anim>
                                    <p:animEffect transition="in" filter="fade">
                                      <p:cBhvr>
                                        <p:cTn id="64" dur="500"/>
                                        <p:tgtEl>
                                          <p:spTgt spid="34"/>
                                        </p:tgtEl>
                                      </p:cBhvr>
                                    </p:animEffect>
                                  </p:childTnLst>
                                </p:cTn>
                              </p:par>
                              <p:par>
                                <p:cTn id="65" presetID="53" presetClass="entr" presetSubtype="16"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p:cTn id="67" dur="500" fill="hold"/>
                                        <p:tgtEl>
                                          <p:spTgt spid="44"/>
                                        </p:tgtEl>
                                        <p:attrNameLst>
                                          <p:attrName>ppt_w</p:attrName>
                                        </p:attrNameLst>
                                      </p:cBhvr>
                                      <p:tavLst>
                                        <p:tav tm="0">
                                          <p:val>
                                            <p:fltVal val="0"/>
                                          </p:val>
                                        </p:tav>
                                        <p:tav tm="100000">
                                          <p:val>
                                            <p:strVal val="#ppt_w"/>
                                          </p:val>
                                        </p:tav>
                                      </p:tavLst>
                                    </p:anim>
                                    <p:anim calcmode="lin" valueType="num">
                                      <p:cBhvr>
                                        <p:cTn id="68" dur="500" fill="hold"/>
                                        <p:tgtEl>
                                          <p:spTgt spid="44"/>
                                        </p:tgtEl>
                                        <p:attrNameLst>
                                          <p:attrName>ppt_h</p:attrName>
                                        </p:attrNameLst>
                                      </p:cBhvr>
                                      <p:tavLst>
                                        <p:tav tm="0">
                                          <p:val>
                                            <p:fltVal val="0"/>
                                          </p:val>
                                        </p:tav>
                                        <p:tav tm="100000">
                                          <p:val>
                                            <p:strVal val="#ppt_h"/>
                                          </p:val>
                                        </p:tav>
                                      </p:tavLst>
                                    </p:anim>
                                    <p:animEffect transition="in" filter="fade">
                                      <p:cBhvr>
                                        <p:cTn id="69" dur="500"/>
                                        <p:tgtEl>
                                          <p:spTgt spid="44"/>
                                        </p:tgtEl>
                                      </p:cBhvr>
                                    </p:animEffect>
                                  </p:childTnLst>
                                </p:cTn>
                              </p:par>
                              <p:par>
                                <p:cTn id="70" presetID="53" presetClass="entr" presetSubtype="16" fill="hold" nodeType="withEffect">
                                  <p:stCondLst>
                                    <p:cond delay="0"/>
                                  </p:stCondLst>
                                  <p:childTnLst>
                                    <p:set>
                                      <p:cBhvr>
                                        <p:cTn id="71" dur="1" fill="hold">
                                          <p:stCondLst>
                                            <p:cond delay="0"/>
                                          </p:stCondLst>
                                        </p:cTn>
                                        <p:tgtEl>
                                          <p:spTgt spid="60"/>
                                        </p:tgtEl>
                                        <p:attrNameLst>
                                          <p:attrName>style.visibility</p:attrName>
                                        </p:attrNameLst>
                                      </p:cBhvr>
                                      <p:to>
                                        <p:strVal val="visible"/>
                                      </p:to>
                                    </p:set>
                                    <p:anim calcmode="lin" valueType="num">
                                      <p:cBhvr>
                                        <p:cTn id="72" dur="500" fill="hold"/>
                                        <p:tgtEl>
                                          <p:spTgt spid="60"/>
                                        </p:tgtEl>
                                        <p:attrNameLst>
                                          <p:attrName>ppt_w</p:attrName>
                                        </p:attrNameLst>
                                      </p:cBhvr>
                                      <p:tavLst>
                                        <p:tav tm="0">
                                          <p:val>
                                            <p:fltVal val="0"/>
                                          </p:val>
                                        </p:tav>
                                        <p:tav tm="100000">
                                          <p:val>
                                            <p:strVal val="#ppt_w"/>
                                          </p:val>
                                        </p:tav>
                                      </p:tavLst>
                                    </p:anim>
                                    <p:anim calcmode="lin" valueType="num">
                                      <p:cBhvr>
                                        <p:cTn id="73" dur="500" fill="hold"/>
                                        <p:tgtEl>
                                          <p:spTgt spid="60"/>
                                        </p:tgtEl>
                                        <p:attrNameLst>
                                          <p:attrName>ppt_h</p:attrName>
                                        </p:attrNameLst>
                                      </p:cBhvr>
                                      <p:tavLst>
                                        <p:tav tm="0">
                                          <p:val>
                                            <p:fltVal val="0"/>
                                          </p:val>
                                        </p:tav>
                                        <p:tav tm="100000">
                                          <p:val>
                                            <p:strVal val="#ppt_h"/>
                                          </p:val>
                                        </p:tav>
                                      </p:tavLst>
                                    </p:anim>
                                    <p:animEffect transition="in" filter="fade">
                                      <p:cBhvr>
                                        <p:cTn id="74" dur="500"/>
                                        <p:tgtEl>
                                          <p:spTgt spid="60"/>
                                        </p:tgtEl>
                                      </p:cBhvr>
                                    </p:animEffect>
                                  </p:childTnLst>
                                </p:cTn>
                              </p:par>
                              <p:par>
                                <p:cTn id="75" presetID="53" presetClass="entr" presetSubtype="16" fill="hold" nodeType="withEffect">
                                  <p:stCondLst>
                                    <p:cond delay="0"/>
                                  </p:stCondLst>
                                  <p:childTnLst>
                                    <p:set>
                                      <p:cBhvr>
                                        <p:cTn id="76" dur="1" fill="hold">
                                          <p:stCondLst>
                                            <p:cond delay="0"/>
                                          </p:stCondLst>
                                        </p:cTn>
                                        <p:tgtEl>
                                          <p:spTgt spid="61"/>
                                        </p:tgtEl>
                                        <p:attrNameLst>
                                          <p:attrName>style.visibility</p:attrName>
                                        </p:attrNameLst>
                                      </p:cBhvr>
                                      <p:to>
                                        <p:strVal val="visible"/>
                                      </p:to>
                                    </p:set>
                                    <p:anim calcmode="lin" valueType="num">
                                      <p:cBhvr>
                                        <p:cTn id="77" dur="500" fill="hold"/>
                                        <p:tgtEl>
                                          <p:spTgt spid="61"/>
                                        </p:tgtEl>
                                        <p:attrNameLst>
                                          <p:attrName>ppt_w</p:attrName>
                                        </p:attrNameLst>
                                      </p:cBhvr>
                                      <p:tavLst>
                                        <p:tav tm="0">
                                          <p:val>
                                            <p:fltVal val="0"/>
                                          </p:val>
                                        </p:tav>
                                        <p:tav tm="100000">
                                          <p:val>
                                            <p:strVal val="#ppt_w"/>
                                          </p:val>
                                        </p:tav>
                                      </p:tavLst>
                                    </p:anim>
                                    <p:anim calcmode="lin" valueType="num">
                                      <p:cBhvr>
                                        <p:cTn id="78" dur="500" fill="hold"/>
                                        <p:tgtEl>
                                          <p:spTgt spid="61"/>
                                        </p:tgtEl>
                                        <p:attrNameLst>
                                          <p:attrName>ppt_h</p:attrName>
                                        </p:attrNameLst>
                                      </p:cBhvr>
                                      <p:tavLst>
                                        <p:tav tm="0">
                                          <p:val>
                                            <p:fltVal val="0"/>
                                          </p:val>
                                        </p:tav>
                                        <p:tav tm="100000">
                                          <p:val>
                                            <p:strVal val="#ppt_h"/>
                                          </p:val>
                                        </p:tav>
                                      </p:tavLst>
                                    </p:anim>
                                    <p:animEffect transition="in" filter="fade">
                                      <p:cBhvr>
                                        <p:cTn id="79"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P spid="38" grpId="0" animBg="1"/>
      <p:bldP spid="39" grpId="0" animBg="1"/>
      <p:bldP spid="40" grpId="0" animBg="1"/>
      <p:bldP spid="41" grpId="0" animBg="1"/>
      <p:bldP spid="4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A76CF-8BE3-4F12-B940-D5176704E072}"/>
              </a:ext>
            </a:extLst>
          </p:cNvPr>
          <p:cNvSpPr>
            <a:spLocks noGrp="1"/>
          </p:cNvSpPr>
          <p:nvPr>
            <p:ph type="title"/>
          </p:nvPr>
        </p:nvSpPr>
        <p:spPr/>
        <p:txBody>
          <a:bodyPr/>
          <a:lstStyle/>
          <a:p>
            <a:r>
              <a:rPr lang="en-US" dirty="0"/>
              <a:t>2.6.1</a:t>
            </a:r>
            <a:r>
              <a:rPr lang="zh-CN" altLang="en-US" dirty="0"/>
              <a:t>如何使用</a:t>
            </a:r>
            <a:r>
              <a:rPr lang="en-US" altLang="zh-CN" dirty="0" err="1"/>
              <a:t>WordEmbedding</a:t>
            </a:r>
            <a:endParaRPr lang="en-US" dirty="0"/>
          </a:p>
        </p:txBody>
      </p:sp>
      <p:sp>
        <p:nvSpPr>
          <p:cNvPr id="19" name="TextBox 18">
            <a:extLst>
              <a:ext uri="{FF2B5EF4-FFF2-40B4-BE49-F238E27FC236}">
                <a16:creationId xmlns:a16="http://schemas.microsoft.com/office/drawing/2014/main" id="{A6138DC6-B982-49A8-AF16-E2023D7D309B}"/>
              </a:ext>
            </a:extLst>
          </p:cNvPr>
          <p:cNvSpPr txBox="1"/>
          <p:nvPr/>
        </p:nvSpPr>
        <p:spPr>
          <a:xfrm>
            <a:off x="838200" y="1589508"/>
            <a:ext cx="1933671" cy="400110"/>
          </a:xfrm>
          <a:prstGeom prst="rect">
            <a:avLst/>
          </a:prstGeom>
          <a:noFill/>
        </p:spPr>
        <p:txBody>
          <a:bodyPr wrap="none" rtlCol="0">
            <a:spAutoFit/>
          </a:bodyPr>
          <a:lstStyle/>
          <a:p>
            <a:r>
              <a:rPr lang="en-US" altLang="zh-CN" sz="2000" dirty="0" err="1"/>
              <a:t>WordEmbedding</a:t>
            </a:r>
            <a:endParaRPr lang="en-US" sz="2000" dirty="0"/>
          </a:p>
        </p:txBody>
      </p:sp>
      <p:sp>
        <p:nvSpPr>
          <p:cNvPr id="21" name="TextBox 20">
            <a:extLst>
              <a:ext uri="{FF2B5EF4-FFF2-40B4-BE49-F238E27FC236}">
                <a16:creationId xmlns:a16="http://schemas.microsoft.com/office/drawing/2014/main" id="{080DB09E-A141-4EEB-AA16-D8038D8DC530}"/>
              </a:ext>
            </a:extLst>
          </p:cNvPr>
          <p:cNvSpPr txBox="1"/>
          <p:nvPr/>
        </p:nvSpPr>
        <p:spPr>
          <a:xfrm>
            <a:off x="3181865" y="2703407"/>
            <a:ext cx="835357" cy="369332"/>
          </a:xfrm>
          <a:prstGeom prst="rect">
            <a:avLst/>
          </a:prstGeom>
          <a:noFill/>
        </p:spPr>
        <p:txBody>
          <a:bodyPr wrap="none" rtlCol="0">
            <a:spAutoFit/>
          </a:bodyPr>
          <a:lstStyle/>
          <a:p>
            <a:r>
              <a:rPr lang="en-US" dirty="0" err="1"/>
              <a:t>X_data</a:t>
            </a:r>
            <a:endParaRPr lang="en-US" dirty="0"/>
          </a:p>
        </p:txBody>
      </p:sp>
      <p:sp>
        <p:nvSpPr>
          <p:cNvPr id="22" name="TextBox 21">
            <a:extLst>
              <a:ext uri="{FF2B5EF4-FFF2-40B4-BE49-F238E27FC236}">
                <a16:creationId xmlns:a16="http://schemas.microsoft.com/office/drawing/2014/main" id="{E53161F7-060F-49DF-A47B-718BEF3DC867}"/>
              </a:ext>
            </a:extLst>
          </p:cNvPr>
          <p:cNvSpPr txBox="1"/>
          <p:nvPr/>
        </p:nvSpPr>
        <p:spPr>
          <a:xfrm>
            <a:off x="2528727" y="2717849"/>
            <a:ext cx="579005" cy="369332"/>
          </a:xfrm>
          <a:prstGeom prst="rect">
            <a:avLst/>
          </a:prstGeom>
          <a:noFill/>
        </p:spPr>
        <p:txBody>
          <a:bodyPr wrap="none" rtlCol="0">
            <a:spAutoFit/>
          </a:bodyPr>
          <a:lstStyle/>
          <a:p>
            <a:r>
              <a:rPr lang="zh-CN" altLang="en-US" dirty="0"/>
              <a:t>“猫”</a:t>
            </a:r>
            <a:endParaRPr lang="en-US" dirty="0"/>
          </a:p>
        </p:txBody>
      </p:sp>
      <p:sp>
        <p:nvSpPr>
          <p:cNvPr id="23" name="Rectangle: Rounded Corners 22">
            <a:extLst>
              <a:ext uri="{FF2B5EF4-FFF2-40B4-BE49-F238E27FC236}">
                <a16:creationId xmlns:a16="http://schemas.microsoft.com/office/drawing/2014/main" id="{5B1BCDA9-A4C6-4B45-9F82-68F578424657}"/>
              </a:ext>
            </a:extLst>
          </p:cNvPr>
          <p:cNvSpPr/>
          <p:nvPr/>
        </p:nvSpPr>
        <p:spPr>
          <a:xfrm>
            <a:off x="4411831" y="2400554"/>
            <a:ext cx="185351" cy="984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9105114E-0330-41D9-A5CD-7C60D0641427}"/>
              </a:ext>
            </a:extLst>
          </p:cNvPr>
          <p:cNvCxnSpPr>
            <a:endCxn id="23" idx="1"/>
          </p:cNvCxnSpPr>
          <p:nvPr/>
        </p:nvCxnSpPr>
        <p:spPr>
          <a:xfrm flipV="1">
            <a:off x="4075748" y="2892765"/>
            <a:ext cx="336083" cy="16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84E4F87-98A8-42D4-A6C4-5D00881F13FD}"/>
              </a:ext>
            </a:extLst>
          </p:cNvPr>
          <p:cNvCxnSpPr>
            <a:stCxn id="23" idx="3"/>
          </p:cNvCxnSpPr>
          <p:nvPr/>
        </p:nvCxnSpPr>
        <p:spPr>
          <a:xfrm>
            <a:off x="4597182" y="2892765"/>
            <a:ext cx="5214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37FF5E9-46C3-45B9-A135-12211FFE4D0F}"/>
              </a:ext>
            </a:extLst>
          </p:cNvPr>
          <p:cNvSpPr txBox="1"/>
          <p:nvPr/>
        </p:nvSpPr>
        <p:spPr>
          <a:xfrm>
            <a:off x="5129568" y="2703407"/>
            <a:ext cx="1076128" cy="369332"/>
          </a:xfrm>
          <a:prstGeom prst="rect">
            <a:avLst/>
          </a:prstGeom>
          <a:noFill/>
        </p:spPr>
        <p:txBody>
          <a:bodyPr wrap="none" rtlCol="0">
            <a:spAutoFit/>
          </a:bodyPr>
          <a:lstStyle/>
          <a:p>
            <a:r>
              <a:rPr lang="en-US" dirty="0" err="1"/>
              <a:t>Y_predict</a:t>
            </a:r>
            <a:endParaRPr lang="en-US" dirty="0"/>
          </a:p>
        </p:txBody>
      </p:sp>
      <p:sp>
        <p:nvSpPr>
          <p:cNvPr id="31" name="TextBox 30">
            <a:extLst>
              <a:ext uri="{FF2B5EF4-FFF2-40B4-BE49-F238E27FC236}">
                <a16:creationId xmlns:a16="http://schemas.microsoft.com/office/drawing/2014/main" id="{9D1E3E3A-9DE3-4F42-B753-1AD93066CF30}"/>
              </a:ext>
            </a:extLst>
          </p:cNvPr>
          <p:cNvSpPr txBox="1"/>
          <p:nvPr/>
        </p:nvSpPr>
        <p:spPr>
          <a:xfrm>
            <a:off x="6116156" y="2691052"/>
            <a:ext cx="5163593" cy="369332"/>
          </a:xfrm>
          <a:prstGeom prst="rect">
            <a:avLst/>
          </a:prstGeom>
          <a:noFill/>
        </p:spPr>
        <p:txBody>
          <a:bodyPr wrap="none" rtlCol="0">
            <a:spAutoFit/>
          </a:bodyPr>
          <a:lstStyle/>
          <a:p>
            <a:r>
              <a:rPr lang="en-US" dirty="0"/>
              <a:t>[[ 7.7350,  2.3026e, -1.4519e… -0.68910,  0.085300]]</a:t>
            </a:r>
          </a:p>
        </p:txBody>
      </p:sp>
      <p:graphicFrame>
        <p:nvGraphicFramePr>
          <p:cNvPr id="32" name="Table 32">
            <a:extLst>
              <a:ext uri="{FF2B5EF4-FFF2-40B4-BE49-F238E27FC236}">
                <a16:creationId xmlns:a16="http://schemas.microsoft.com/office/drawing/2014/main" id="{D5A40E5F-D4C4-4E97-84A2-DA81A24D4B88}"/>
              </a:ext>
            </a:extLst>
          </p:cNvPr>
          <p:cNvGraphicFramePr>
            <a:graphicFrameLocks noGrp="1"/>
          </p:cNvGraphicFramePr>
          <p:nvPr>
            <p:extLst>
              <p:ext uri="{D42A27DB-BD31-4B8C-83A1-F6EECF244321}">
                <p14:modId xmlns:p14="http://schemas.microsoft.com/office/powerpoint/2010/main" val="4027395206"/>
              </p:ext>
            </p:extLst>
          </p:nvPr>
        </p:nvGraphicFramePr>
        <p:xfrm>
          <a:off x="838200" y="4826000"/>
          <a:ext cx="8128000" cy="1188720"/>
        </p:xfrm>
        <a:graphic>
          <a:graphicData uri="http://schemas.openxmlformats.org/drawingml/2006/table">
            <a:tbl>
              <a:tblPr firstRow="1" bandRow="1">
                <a:tableStyleId>{5940675A-B579-460E-94D1-54222C63F5DA}</a:tableStyleId>
              </a:tblPr>
              <a:tblGrid>
                <a:gridCol w="8128000">
                  <a:extLst>
                    <a:ext uri="{9D8B030D-6E8A-4147-A177-3AD203B41FA5}">
                      <a16:colId xmlns:a16="http://schemas.microsoft.com/office/drawing/2014/main" val="2957668643"/>
                    </a:ext>
                  </a:extLst>
                </a:gridCol>
              </a:tblGrid>
              <a:tr h="0">
                <a:tc>
                  <a:txBody>
                    <a:bodyPr/>
                    <a:lstStyle/>
                    <a:p>
                      <a:r>
                        <a:rPr lang="en-US" altLang="zh-CN" i="1" dirty="0">
                          <a:solidFill>
                            <a:srgbClr val="8C8C8C"/>
                          </a:solidFill>
                          <a:effectLst/>
                        </a:rPr>
                        <a:t># </a:t>
                      </a:r>
                      <a:r>
                        <a:rPr lang="zh-CN" altLang="en-US" i="1" dirty="0">
                          <a:solidFill>
                            <a:srgbClr val="8C8C8C"/>
                          </a:solidFill>
                          <a:effectLst/>
                          <a:latin typeface="Courier New" panose="02070309020205020404" pitchFamily="49" charset="0"/>
                        </a:rPr>
                        <a:t>创建嵌入层</a:t>
                      </a:r>
                      <a:br>
                        <a:rPr lang="zh-CN" altLang="en-US" i="1" dirty="0">
                          <a:solidFill>
                            <a:srgbClr val="8C8C8C"/>
                          </a:solidFill>
                          <a:effectLst/>
                          <a:latin typeface="Courier New" panose="02070309020205020404" pitchFamily="49" charset="0"/>
                        </a:rPr>
                      </a:br>
                      <a:r>
                        <a:rPr lang="en-US" dirty="0"/>
                        <a:t>embedding = </a:t>
                      </a:r>
                      <a:r>
                        <a:rPr lang="en-US" dirty="0" err="1"/>
                        <a:t>torch.nn.Embedding</a:t>
                      </a:r>
                      <a:r>
                        <a:rPr lang="en-US" dirty="0"/>
                        <a:t>(</a:t>
                      </a:r>
                      <a:r>
                        <a:rPr lang="en-US" dirty="0">
                          <a:solidFill>
                            <a:srgbClr val="1750EB"/>
                          </a:solidFill>
                          <a:effectLst/>
                        </a:rPr>
                        <a:t>2000</a:t>
                      </a:r>
                      <a:r>
                        <a:rPr lang="en-US" dirty="0"/>
                        <a:t>, </a:t>
                      </a:r>
                      <a:r>
                        <a:rPr lang="en-US" dirty="0">
                          <a:solidFill>
                            <a:srgbClr val="1750EB"/>
                          </a:solidFill>
                          <a:effectLst/>
                        </a:rPr>
                        <a:t>400</a:t>
                      </a:r>
                      <a:r>
                        <a:rPr lang="en-US" dirty="0"/>
                        <a:t>)</a:t>
                      </a:r>
                      <a:br>
                        <a:rPr lang="en-US" dirty="0"/>
                      </a:br>
                      <a:r>
                        <a:rPr lang="en-US" i="1" dirty="0">
                          <a:solidFill>
                            <a:srgbClr val="8C8C8C"/>
                          </a:solidFill>
                          <a:effectLst/>
                        </a:rPr>
                        <a:t># </a:t>
                      </a:r>
                      <a:r>
                        <a:rPr lang="zh-CN" altLang="en-US" i="1" dirty="0">
                          <a:solidFill>
                            <a:srgbClr val="8C8C8C"/>
                          </a:solidFill>
                          <a:effectLst/>
                          <a:latin typeface="Courier New" panose="02070309020205020404" pitchFamily="49" charset="0"/>
                        </a:rPr>
                        <a:t>加载训练好的词向量矩阵</a:t>
                      </a:r>
                      <a:br>
                        <a:rPr lang="zh-CN" altLang="en-US" i="1" dirty="0">
                          <a:solidFill>
                            <a:srgbClr val="8C8C8C"/>
                          </a:solidFill>
                          <a:effectLst/>
                          <a:latin typeface="Courier New" panose="02070309020205020404" pitchFamily="49" charset="0"/>
                        </a:rPr>
                      </a:br>
                      <a:r>
                        <a:rPr lang="en-US" dirty="0" err="1"/>
                        <a:t>embedding.weight</a:t>
                      </a:r>
                      <a:r>
                        <a:rPr lang="en-US" dirty="0"/>
                        <a:t> = word2vector_matrix</a:t>
                      </a:r>
                    </a:p>
                  </a:txBody>
                  <a:tcPr/>
                </a:tc>
                <a:extLst>
                  <a:ext uri="{0D108BD9-81ED-4DB2-BD59-A6C34878D82A}">
                    <a16:rowId xmlns:a16="http://schemas.microsoft.com/office/drawing/2014/main" val="3840413571"/>
                  </a:ext>
                </a:extLst>
              </a:tr>
            </a:tbl>
          </a:graphicData>
        </a:graphic>
      </p:graphicFrame>
      <p:sp>
        <p:nvSpPr>
          <p:cNvPr id="34" name="TextBox 33">
            <a:extLst>
              <a:ext uri="{FF2B5EF4-FFF2-40B4-BE49-F238E27FC236}">
                <a16:creationId xmlns:a16="http://schemas.microsoft.com/office/drawing/2014/main" id="{A430729D-0401-49A7-88B8-906C44C52D16}"/>
              </a:ext>
            </a:extLst>
          </p:cNvPr>
          <p:cNvSpPr txBox="1"/>
          <p:nvPr/>
        </p:nvSpPr>
        <p:spPr>
          <a:xfrm>
            <a:off x="832796" y="4209942"/>
            <a:ext cx="1497205" cy="400110"/>
          </a:xfrm>
          <a:prstGeom prst="rect">
            <a:avLst/>
          </a:prstGeom>
          <a:noFill/>
        </p:spPr>
        <p:txBody>
          <a:bodyPr wrap="none" rtlCol="0">
            <a:spAutoFit/>
          </a:bodyPr>
          <a:lstStyle/>
          <a:p>
            <a:r>
              <a:rPr lang="zh-CN" altLang="en-US" sz="2000" dirty="0"/>
              <a:t>在</a:t>
            </a:r>
            <a:r>
              <a:rPr lang="en-US" altLang="zh-CN" sz="2000" dirty="0" err="1"/>
              <a:t>Pytorch</a:t>
            </a:r>
            <a:r>
              <a:rPr lang="zh-CN" altLang="en-US" sz="2000" dirty="0"/>
              <a:t>中</a:t>
            </a:r>
            <a:endParaRPr lang="en-US" sz="2000" dirty="0"/>
          </a:p>
        </p:txBody>
      </p:sp>
    </p:spTree>
    <p:extLst>
      <p:ext uri="{BB962C8B-B14F-4D97-AF65-F5344CB8AC3E}">
        <p14:creationId xmlns:p14="http://schemas.microsoft.com/office/powerpoint/2010/main" val="1776751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36B94-9C74-48B9-A777-1BA585E3D4EC}"/>
              </a:ext>
            </a:extLst>
          </p:cNvPr>
          <p:cNvSpPr>
            <a:spLocks noGrp="1"/>
          </p:cNvSpPr>
          <p:nvPr>
            <p:ph type="title"/>
          </p:nvPr>
        </p:nvSpPr>
        <p:spPr/>
        <p:txBody>
          <a:bodyPr/>
          <a:lstStyle/>
          <a:p>
            <a:r>
              <a:rPr lang="en-US" altLang="zh-CN" dirty="0"/>
              <a:t>3</a:t>
            </a:r>
            <a:r>
              <a:rPr lang="en-US" dirty="0"/>
              <a:t>. Transformer</a:t>
            </a:r>
          </a:p>
        </p:txBody>
      </p:sp>
      <p:sp>
        <p:nvSpPr>
          <p:cNvPr id="3" name="Text Placeholder 2">
            <a:extLst>
              <a:ext uri="{FF2B5EF4-FFF2-40B4-BE49-F238E27FC236}">
                <a16:creationId xmlns:a16="http://schemas.microsoft.com/office/drawing/2014/main" id="{9267CC8B-4E03-4745-A235-1E414CCBE987}"/>
              </a:ext>
            </a:extLst>
          </p:cNvPr>
          <p:cNvSpPr>
            <a:spLocks noGrp="1"/>
          </p:cNvSpPr>
          <p:nvPr>
            <p:ph type="body" idx="1"/>
          </p:nvPr>
        </p:nvSpPr>
        <p:spPr/>
        <p:txBody>
          <a:bodyPr>
            <a:normAutofit/>
          </a:bodyPr>
          <a:lstStyle/>
          <a:p>
            <a:r>
              <a:rPr lang="zh-CN" altLang="en-US" dirty="0"/>
              <a:t>尽管</a:t>
            </a:r>
            <a:r>
              <a:rPr lang="en-US" altLang="zh-CN" dirty="0"/>
              <a:t>RNN</a:t>
            </a:r>
            <a:r>
              <a:rPr lang="zh-CN" altLang="en-US" dirty="0"/>
              <a:t>是应对序列数据的一种方法，但</a:t>
            </a:r>
            <a:endParaRPr lang="en-US" altLang="zh-CN" dirty="0"/>
          </a:p>
          <a:p>
            <a:r>
              <a:rPr lang="zh-CN" altLang="en-US" dirty="0"/>
              <a:t>其很难并行化。目前的</a:t>
            </a:r>
            <a:r>
              <a:rPr lang="en-US" altLang="zh-CN" dirty="0"/>
              <a:t>Bert </a:t>
            </a:r>
            <a:r>
              <a:rPr lang="zh-CN" altLang="en-US" dirty="0"/>
              <a:t>、</a:t>
            </a:r>
            <a:r>
              <a:rPr lang="en-US" altLang="zh-CN" dirty="0"/>
              <a:t>GPT-3</a:t>
            </a:r>
            <a:r>
              <a:rPr lang="zh-CN" altLang="en-US" dirty="0"/>
              <a:t>等大型</a:t>
            </a:r>
            <a:endParaRPr lang="en-US" altLang="zh-CN" dirty="0"/>
          </a:p>
          <a:p>
            <a:r>
              <a:rPr lang="en-US" altLang="zh-CN" dirty="0"/>
              <a:t>NLP</a:t>
            </a:r>
            <a:r>
              <a:rPr lang="zh-CN" altLang="en-US" dirty="0"/>
              <a:t>网络都来自另一种架构</a:t>
            </a:r>
            <a:r>
              <a:rPr lang="en-US" altLang="zh-CN" dirty="0"/>
              <a:t>——Transformer</a:t>
            </a:r>
            <a:r>
              <a:rPr lang="zh-CN" altLang="en-US" dirty="0"/>
              <a:t>。</a:t>
            </a:r>
            <a:endParaRPr lang="en-US" dirty="0"/>
          </a:p>
          <a:p>
            <a:endParaRPr lang="en-US" dirty="0"/>
          </a:p>
        </p:txBody>
      </p:sp>
      <p:pic>
        <p:nvPicPr>
          <p:cNvPr id="5" name="Picture 4">
            <a:extLst>
              <a:ext uri="{FF2B5EF4-FFF2-40B4-BE49-F238E27FC236}">
                <a16:creationId xmlns:a16="http://schemas.microsoft.com/office/drawing/2014/main" id="{67A7D9D0-B66A-4F37-98A3-EB51BFA4E88A}"/>
              </a:ext>
            </a:extLst>
          </p:cNvPr>
          <p:cNvPicPr>
            <a:picLocks noChangeAspect="1"/>
          </p:cNvPicPr>
          <p:nvPr/>
        </p:nvPicPr>
        <p:blipFill>
          <a:blip r:embed="rId3"/>
          <a:stretch>
            <a:fillRect/>
          </a:stretch>
        </p:blipFill>
        <p:spPr>
          <a:xfrm>
            <a:off x="7383406" y="0"/>
            <a:ext cx="4655721" cy="6858000"/>
          </a:xfrm>
          <a:prstGeom prst="rect">
            <a:avLst/>
          </a:prstGeom>
        </p:spPr>
      </p:pic>
    </p:spTree>
    <p:extLst>
      <p:ext uri="{BB962C8B-B14F-4D97-AF65-F5344CB8AC3E}">
        <p14:creationId xmlns:p14="http://schemas.microsoft.com/office/powerpoint/2010/main" val="1490757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58C8A-6070-411D-AD6A-BA8F8E979B78}"/>
              </a:ext>
            </a:extLst>
          </p:cNvPr>
          <p:cNvSpPr>
            <a:spLocks noGrp="1"/>
          </p:cNvSpPr>
          <p:nvPr>
            <p:ph type="title"/>
          </p:nvPr>
        </p:nvSpPr>
        <p:spPr/>
        <p:txBody>
          <a:bodyPr/>
          <a:lstStyle/>
          <a:p>
            <a:r>
              <a:rPr lang="zh-CN" altLang="en-US" dirty="0"/>
              <a:t>序列到序列</a:t>
            </a:r>
            <a:endParaRPr lang="en-US" dirty="0"/>
          </a:p>
        </p:txBody>
      </p:sp>
      <p:sp>
        <p:nvSpPr>
          <p:cNvPr id="3" name="Rectangle: Rounded Corners 2">
            <a:extLst>
              <a:ext uri="{FF2B5EF4-FFF2-40B4-BE49-F238E27FC236}">
                <a16:creationId xmlns:a16="http://schemas.microsoft.com/office/drawing/2014/main" id="{B8DA2A53-C57A-46C2-9F34-B8C70B1F465A}"/>
              </a:ext>
            </a:extLst>
          </p:cNvPr>
          <p:cNvSpPr/>
          <p:nvPr/>
        </p:nvSpPr>
        <p:spPr>
          <a:xfrm>
            <a:off x="1291166" y="3975100"/>
            <a:ext cx="457200" cy="457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雪</a:t>
            </a:r>
            <a:endParaRPr lang="en-US" dirty="0"/>
          </a:p>
        </p:txBody>
      </p:sp>
      <p:sp>
        <p:nvSpPr>
          <p:cNvPr id="4" name="Rectangle: Rounded Corners 3">
            <a:extLst>
              <a:ext uri="{FF2B5EF4-FFF2-40B4-BE49-F238E27FC236}">
                <a16:creationId xmlns:a16="http://schemas.microsoft.com/office/drawing/2014/main" id="{50B3C052-432E-4064-B131-8A21F390A681}"/>
              </a:ext>
            </a:extLst>
          </p:cNvPr>
          <p:cNvSpPr/>
          <p:nvPr/>
        </p:nvSpPr>
        <p:spPr>
          <a:xfrm>
            <a:off x="1291166" y="2417234"/>
            <a:ext cx="457200" cy="1202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15440079-0270-459A-A680-B0378E21A555}"/>
              </a:ext>
            </a:extLst>
          </p:cNvPr>
          <p:cNvSpPr/>
          <p:nvPr/>
        </p:nvSpPr>
        <p:spPr>
          <a:xfrm>
            <a:off x="2175933" y="3975100"/>
            <a:ext cx="457200" cy="457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花</a:t>
            </a:r>
            <a:endParaRPr lang="en-US" dirty="0"/>
          </a:p>
        </p:txBody>
      </p:sp>
      <p:sp>
        <p:nvSpPr>
          <p:cNvPr id="6" name="Rectangle: Rounded Corners 5">
            <a:extLst>
              <a:ext uri="{FF2B5EF4-FFF2-40B4-BE49-F238E27FC236}">
                <a16:creationId xmlns:a16="http://schemas.microsoft.com/office/drawing/2014/main" id="{D0F41E72-233E-4158-A55A-CE23D0248D17}"/>
              </a:ext>
            </a:extLst>
          </p:cNvPr>
          <p:cNvSpPr/>
          <p:nvPr/>
        </p:nvSpPr>
        <p:spPr>
          <a:xfrm>
            <a:off x="2175933" y="2417234"/>
            <a:ext cx="457200" cy="1202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038951E1-F9FA-45CC-BDC5-3A114F81B893}"/>
              </a:ext>
            </a:extLst>
          </p:cNvPr>
          <p:cNvSpPr/>
          <p:nvPr/>
        </p:nvSpPr>
        <p:spPr>
          <a:xfrm>
            <a:off x="3145366" y="3975100"/>
            <a:ext cx="457200" cy="457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飘</a:t>
            </a:r>
            <a:endParaRPr lang="en-US" dirty="0"/>
          </a:p>
        </p:txBody>
      </p:sp>
      <p:sp>
        <p:nvSpPr>
          <p:cNvPr id="8" name="Rectangle: Rounded Corners 7">
            <a:extLst>
              <a:ext uri="{FF2B5EF4-FFF2-40B4-BE49-F238E27FC236}">
                <a16:creationId xmlns:a16="http://schemas.microsoft.com/office/drawing/2014/main" id="{509ACA40-B451-4CBB-BC13-7ECD8F1D85C7}"/>
              </a:ext>
            </a:extLst>
          </p:cNvPr>
          <p:cNvSpPr/>
          <p:nvPr/>
        </p:nvSpPr>
        <p:spPr>
          <a:xfrm>
            <a:off x="3145366" y="2417234"/>
            <a:ext cx="457200" cy="1202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D3025563-39ED-4C9E-8515-5A597A9BA8AA}"/>
              </a:ext>
            </a:extLst>
          </p:cNvPr>
          <p:cNvSpPr/>
          <p:nvPr/>
        </p:nvSpPr>
        <p:spPr>
          <a:xfrm>
            <a:off x="4174066" y="3975100"/>
            <a:ext cx="457200" cy="457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飘</a:t>
            </a:r>
            <a:endParaRPr lang="en-US" dirty="0"/>
          </a:p>
        </p:txBody>
      </p:sp>
      <p:sp>
        <p:nvSpPr>
          <p:cNvPr id="10" name="Rectangle: Rounded Corners 9">
            <a:extLst>
              <a:ext uri="{FF2B5EF4-FFF2-40B4-BE49-F238E27FC236}">
                <a16:creationId xmlns:a16="http://schemas.microsoft.com/office/drawing/2014/main" id="{A55D84DF-A6A4-4E10-81EB-0BAE74D94E2D}"/>
              </a:ext>
            </a:extLst>
          </p:cNvPr>
          <p:cNvSpPr/>
          <p:nvPr/>
        </p:nvSpPr>
        <p:spPr>
          <a:xfrm>
            <a:off x="4174066" y="2417234"/>
            <a:ext cx="457200" cy="1202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C9652AE8-E377-4961-A45B-34AE24052D3E}"/>
              </a:ext>
            </a:extLst>
          </p:cNvPr>
          <p:cNvSpPr/>
          <p:nvPr/>
        </p:nvSpPr>
        <p:spPr>
          <a:xfrm>
            <a:off x="5253566" y="3975100"/>
            <a:ext cx="457200" cy="457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a:t>
            </a:r>
            <a:endParaRPr lang="en-US" dirty="0"/>
          </a:p>
        </p:txBody>
      </p:sp>
      <p:sp>
        <p:nvSpPr>
          <p:cNvPr id="12" name="Rectangle: Rounded Corners 11">
            <a:extLst>
              <a:ext uri="{FF2B5EF4-FFF2-40B4-BE49-F238E27FC236}">
                <a16:creationId xmlns:a16="http://schemas.microsoft.com/office/drawing/2014/main" id="{C67FB140-BD00-4B49-A59B-A948ACD86D1C}"/>
              </a:ext>
            </a:extLst>
          </p:cNvPr>
          <p:cNvSpPr/>
          <p:nvPr/>
        </p:nvSpPr>
        <p:spPr>
          <a:xfrm>
            <a:off x="5253566" y="2417234"/>
            <a:ext cx="457200" cy="1202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20636BB7-6C61-4EA6-9CBC-7F133E262250}"/>
              </a:ext>
            </a:extLst>
          </p:cNvPr>
          <p:cNvSpPr/>
          <p:nvPr/>
        </p:nvSpPr>
        <p:spPr>
          <a:xfrm>
            <a:off x="6788149" y="2426734"/>
            <a:ext cx="457200" cy="1202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E11C519-12F1-4F4C-A77E-3664FAD67A93}"/>
              </a:ext>
            </a:extLst>
          </p:cNvPr>
          <p:cNvSpPr/>
          <p:nvPr/>
        </p:nvSpPr>
        <p:spPr>
          <a:xfrm>
            <a:off x="7687731" y="2426734"/>
            <a:ext cx="457200" cy="1202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9E0C5B20-DA59-44F5-90FB-80779D4964FA}"/>
              </a:ext>
            </a:extLst>
          </p:cNvPr>
          <p:cNvSpPr/>
          <p:nvPr/>
        </p:nvSpPr>
        <p:spPr>
          <a:xfrm>
            <a:off x="8657164" y="2426734"/>
            <a:ext cx="457200" cy="1202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0AD53C43-0C64-40E1-A51E-AE1CEF89C356}"/>
              </a:ext>
            </a:extLst>
          </p:cNvPr>
          <p:cNvSpPr/>
          <p:nvPr/>
        </p:nvSpPr>
        <p:spPr>
          <a:xfrm>
            <a:off x="9685864" y="2426734"/>
            <a:ext cx="457200" cy="1202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56913AC-6631-457C-9BA3-9663EE168CEB}"/>
              </a:ext>
            </a:extLst>
          </p:cNvPr>
          <p:cNvSpPr/>
          <p:nvPr/>
        </p:nvSpPr>
        <p:spPr>
          <a:xfrm>
            <a:off x="6788148" y="1520798"/>
            <a:ext cx="457200" cy="4572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t>北</a:t>
            </a:r>
            <a:endParaRPr lang="en-US" dirty="0"/>
          </a:p>
        </p:txBody>
      </p:sp>
      <p:sp>
        <p:nvSpPr>
          <p:cNvPr id="18" name="Rectangle: Rounded Corners 17">
            <a:extLst>
              <a:ext uri="{FF2B5EF4-FFF2-40B4-BE49-F238E27FC236}">
                <a16:creationId xmlns:a16="http://schemas.microsoft.com/office/drawing/2014/main" id="{73F81706-4F4B-488C-BEDE-546402CA0EAA}"/>
              </a:ext>
            </a:extLst>
          </p:cNvPr>
          <p:cNvSpPr/>
          <p:nvPr/>
        </p:nvSpPr>
        <p:spPr>
          <a:xfrm>
            <a:off x="7687731" y="1537733"/>
            <a:ext cx="457200" cy="4572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t>风</a:t>
            </a:r>
            <a:endParaRPr lang="en-US" dirty="0"/>
          </a:p>
        </p:txBody>
      </p:sp>
      <p:sp>
        <p:nvSpPr>
          <p:cNvPr id="19" name="Rectangle: Rounded Corners 18">
            <a:extLst>
              <a:ext uri="{FF2B5EF4-FFF2-40B4-BE49-F238E27FC236}">
                <a16:creationId xmlns:a16="http://schemas.microsoft.com/office/drawing/2014/main" id="{C20D3BDD-5276-421B-B75C-DAD6607D6658}"/>
              </a:ext>
            </a:extLst>
          </p:cNvPr>
          <p:cNvSpPr/>
          <p:nvPr/>
        </p:nvSpPr>
        <p:spPr>
          <a:xfrm>
            <a:off x="8657164" y="1537733"/>
            <a:ext cx="457200" cy="4572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t>啸</a:t>
            </a:r>
            <a:endParaRPr lang="en-US" dirty="0"/>
          </a:p>
        </p:txBody>
      </p:sp>
      <p:sp>
        <p:nvSpPr>
          <p:cNvPr id="20" name="Rectangle: Rounded Corners 19">
            <a:extLst>
              <a:ext uri="{FF2B5EF4-FFF2-40B4-BE49-F238E27FC236}">
                <a16:creationId xmlns:a16="http://schemas.microsoft.com/office/drawing/2014/main" id="{6B65B381-A562-41ED-8C79-941728F67BAB}"/>
              </a:ext>
            </a:extLst>
          </p:cNvPr>
          <p:cNvSpPr/>
          <p:nvPr/>
        </p:nvSpPr>
        <p:spPr>
          <a:xfrm>
            <a:off x="9685864" y="1537733"/>
            <a:ext cx="457200" cy="4572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t>啸</a:t>
            </a:r>
            <a:endParaRPr lang="en-US" dirty="0"/>
          </a:p>
        </p:txBody>
      </p:sp>
      <p:sp>
        <p:nvSpPr>
          <p:cNvPr id="21" name="Rectangle: Rounded Corners 20">
            <a:extLst>
              <a:ext uri="{FF2B5EF4-FFF2-40B4-BE49-F238E27FC236}">
                <a16:creationId xmlns:a16="http://schemas.microsoft.com/office/drawing/2014/main" id="{4AC49992-72AC-49A1-B908-9BFB50DD202D}"/>
              </a:ext>
            </a:extLst>
          </p:cNvPr>
          <p:cNvSpPr/>
          <p:nvPr/>
        </p:nvSpPr>
        <p:spPr>
          <a:xfrm>
            <a:off x="10714564" y="2426734"/>
            <a:ext cx="457200" cy="1202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F348D2F3-609B-401C-9F33-26025BEE2E0F}"/>
              </a:ext>
            </a:extLst>
          </p:cNvPr>
          <p:cNvSpPr/>
          <p:nvPr/>
        </p:nvSpPr>
        <p:spPr>
          <a:xfrm>
            <a:off x="10706095" y="1537733"/>
            <a:ext cx="457200" cy="4572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t>#</a:t>
            </a:r>
            <a:endParaRPr lang="en-US" dirty="0"/>
          </a:p>
        </p:txBody>
      </p:sp>
      <p:cxnSp>
        <p:nvCxnSpPr>
          <p:cNvPr id="23" name="Straight Arrow Connector 22">
            <a:extLst>
              <a:ext uri="{FF2B5EF4-FFF2-40B4-BE49-F238E27FC236}">
                <a16:creationId xmlns:a16="http://schemas.microsoft.com/office/drawing/2014/main" id="{A6278FAC-117E-4B1E-9CC8-AB994FB89D9F}"/>
              </a:ext>
            </a:extLst>
          </p:cNvPr>
          <p:cNvCxnSpPr>
            <a:cxnSpLocks/>
            <a:stCxn id="13" idx="0"/>
            <a:endCxn id="17" idx="2"/>
          </p:cNvCxnSpPr>
          <p:nvPr/>
        </p:nvCxnSpPr>
        <p:spPr>
          <a:xfrm flipH="1" flipV="1">
            <a:off x="7016748" y="1977998"/>
            <a:ext cx="1" cy="448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1821482-FF27-41AA-8B19-36AB27667DD5}"/>
              </a:ext>
            </a:extLst>
          </p:cNvPr>
          <p:cNvCxnSpPr>
            <a:cxnSpLocks/>
            <a:stCxn id="14" idx="0"/>
            <a:endCxn id="18" idx="2"/>
          </p:cNvCxnSpPr>
          <p:nvPr/>
        </p:nvCxnSpPr>
        <p:spPr>
          <a:xfrm flipV="1">
            <a:off x="7916331" y="1994933"/>
            <a:ext cx="0" cy="431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8F434F5-84F7-4ABD-97D4-6DAB51A4A85C}"/>
              </a:ext>
            </a:extLst>
          </p:cNvPr>
          <p:cNvCxnSpPr/>
          <p:nvPr/>
        </p:nvCxnSpPr>
        <p:spPr>
          <a:xfrm flipV="1">
            <a:off x="8885764" y="1994933"/>
            <a:ext cx="0" cy="465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A5947BC-10F2-4B06-A20F-A2B6279A775F}"/>
              </a:ext>
            </a:extLst>
          </p:cNvPr>
          <p:cNvCxnSpPr/>
          <p:nvPr/>
        </p:nvCxnSpPr>
        <p:spPr>
          <a:xfrm flipV="1">
            <a:off x="9914464" y="1994933"/>
            <a:ext cx="0" cy="465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BF8F0F3-3422-4060-BA1F-936316002644}"/>
              </a:ext>
            </a:extLst>
          </p:cNvPr>
          <p:cNvCxnSpPr/>
          <p:nvPr/>
        </p:nvCxnSpPr>
        <p:spPr>
          <a:xfrm flipV="1">
            <a:off x="10943164" y="1961065"/>
            <a:ext cx="0" cy="465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A4C27E5-6E82-42F8-9FFD-B5F09D0267B0}"/>
              </a:ext>
            </a:extLst>
          </p:cNvPr>
          <p:cNvCxnSpPr>
            <a:stCxn id="3" idx="0"/>
            <a:endCxn id="4" idx="2"/>
          </p:cNvCxnSpPr>
          <p:nvPr/>
        </p:nvCxnSpPr>
        <p:spPr>
          <a:xfrm flipV="1">
            <a:off x="1519766" y="3619500"/>
            <a:ext cx="0" cy="35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7C80F12-44B0-4CF8-B8F0-1DFCB3694782}"/>
              </a:ext>
            </a:extLst>
          </p:cNvPr>
          <p:cNvCxnSpPr/>
          <p:nvPr/>
        </p:nvCxnSpPr>
        <p:spPr>
          <a:xfrm flipV="1">
            <a:off x="2404533" y="3619500"/>
            <a:ext cx="0" cy="35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F070ACA-C647-4A62-8B76-F945F6B23D27}"/>
              </a:ext>
            </a:extLst>
          </p:cNvPr>
          <p:cNvCxnSpPr/>
          <p:nvPr/>
        </p:nvCxnSpPr>
        <p:spPr>
          <a:xfrm flipV="1">
            <a:off x="3373966" y="3619500"/>
            <a:ext cx="0" cy="35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AC1E46E-4CDC-41B6-9526-91A0EC3C6BF4}"/>
              </a:ext>
            </a:extLst>
          </p:cNvPr>
          <p:cNvCxnSpPr/>
          <p:nvPr/>
        </p:nvCxnSpPr>
        <p:spPr>
          <a:xfrm flipV="1">
            <a:off x="4394198" y="3619500"/>
            <a:ext cx="0" cy="35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640BA88-A25E-400A-A8F0-60911301214E}"/>
              </a:ext>
            </a:extLst>
          </p:cNvPr>
          <p:cNvCxnSpPr/>
          <p:nvPr/>
        </p:nvCxnSpPr>
        <p:spPr>
          <a:xfrm flipV="1">
            <a:off x="5482166" y="3619500"/>
            <a:ext cx="0" cy="35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E62E29BF-4B7E-4738-8C18-CE1CDAAC1749}"/>
              </a:ext>
            </a:extLst>
          </p:cNvPr>
          <p:cNvCxnSpPr>
            <a:cxnSpLocks/>
            <a:stCxn id="4" idx="0"/>
            <a:endCxn id="6" idx="1"/>
          </p:cNvCxnSpPr>
          <p:nvPr/>
        </p:nvCxnSpPr>
        <p:spPr>
          <a:xfrm rot="16200000" flipH="1">
            <a:off x="1547282" y="2389717"/>
            <a:ext cx="601133" cy="656167"/>
          </a:xfrm>
          <a:prstGeom prst="bentConnector4">
            <a:avLst>
              <a:gd name="adj1" fmla="val -38028"/>
              <a:gd name="adj2" fmla="val 674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98E25FA4-D3D1-4E80-9423-4F59794C0CEA}"/>
              </a:ext>
            </a:extLst>
          </p:cNvPr>
          <p:cNvCxnSpPr>
            <a:stCxn id="6" idx="0"/>
            <a:endCxn id="8" idx="1"/>
          </p:cNvCxnSpPr>
          <p:nvPr/>
        </p:nvCxnSpPr>
        <p:spPr>
          <a:xfrm rot="16200000" flipH="1">
            <a:off x="2474382" y="2347384"/>
            <a:ext cx="601133" cy="740833"/>
          </a:xfrm>
          <a:prstGeom prst="bentConnector4">
            <a:avLst>
              <a:gd name="adj1" fmla="val -38028"/>
              <a:gd name="adj2" fmla="val 6542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B9476B35-374B-4BDD-908B-3CB6320939D0}"/>
              </a:ext>
            </a:extLst>
          </p:cNvPr>
          <p:cNvCxnSpPr>
            <a:stCxn id="8" idx="0"/>
            <a:endCxn id="10" idx="1"/>
          </p:cNvCxnSpPr>
          <p:nvPr/>
        </p:nvCxnSpPr>
        <p:spPr>
          <a:xfrm rot="16200000" flipH="1">
            <a:off x="3473449" y="2317750"/>
            <a:ext cx="601133" cy="800100"/>
          </a:xfrm>
          <a:prstGeom prst="bentConnector4">
            <a:avLst>
              <a:gd name="adj1" fmla="val -38028"/>
              <a:gd name="adj2" fmla="val 6428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FAA98244-9B63-4621-AC8B-296E8E9503A5}"/>
              </a:ext>
            </a:extLst>
          </p:cNvPr>
          <p:cNvCxnSpPr>
            <a:stCxn id="10" idx="0"/>
            <a:endCxn id="12" idx="1"/>
          </p:cNvCxnSpPr>
          <p:nvPr/>
        </p:nvCxnSpPr>
        <p:spPr>
          <a:xfrm rot="16200000" flipH="1">
            <a:off x="4527549" y="2292350"/>
            <a:ext cx="601133" cy="850900"/>
          </a:xfrm>
          <a:prstGeom prst="bentConnector4">
            <a:avLst>
              <a:gd name="adj1" fmla="val -38028"/>
              <a:gd name="adj2" fmla="val 634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1859CF5B-CA4D-4CFB-A1CC-F3D7A23B9696}"/>
              </a:ext>
            </a:extLst>
          </p:cNvPr>
          <p:cNvCxnSpPr>
            <a:cxnSpLocks/>
            <a:stCxn id="12" idx="0"/>
            <a:endCxn id="13" idx="1"/>
          </p:cNvCxnSpPr>
          <p:nvPr/>
        </p:nvCxnSpPr>
        <p:spPr>
          <a:xfrm rot="16200000" flipH="1">
            <a:off x="5829840" y="2069559"/>
            <a:ext cx="610633" cy="1305983"/>
          </a:xfrm>
          <a:prstGeom prst="bentConnector4">
            <a:avLst>
              <a:gd name="adj1" fmla="val -37437"/>
              <a:gd name="adj2" fmla="val 587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0452DB7A-2BD9-4F38-82BE-C9FCAB02C964}"/>
              </a:ext>
            </a:extLst>
          </p:cNvPr>
          <p:cNvCxnSpPr>
            <a:cxnSpLocks/>
            <a:stCxn id="13" idx="0"/>
            <a:endCxn id="14" idx="1"/>
          </p:cNvCxnSpPr>
          <p:nvPr/>
        </p:nvCxnSpPr>
        <p:spPr>
          <a:xfrm rot="16200000" flipH="1">
            <a:off x="7051673" y="2391809"/>
            <a:ext cx="601133" cy="670982"/>
          </a:xfrm>
          <a:prstGeom prst="bentConnector4">
            <a:avLst>
              <a:gd name="adj1" fmla="val -38028"/>
              <a:gd name="adj2" fmla="val 6703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3F603522-D53A-49E5-9EE1-ACEAD20F8AD7}"/>
              </a:ext>
            </a:extLst>
          </p:cNvPr>
          <p:cNvCxnSpPr>
            <a:stCxn id="14" idx="0"/>
            <a:endCxn id="15" idx="1"/>
          </p:cNvCxnSpPr>
          <p:nvPr/>
        </p:nvCxnSpPr>
        <p:spPr>
          <a:xfrm rot="16200000" flipH="1">
            <a:off x="7986180" y="2356884"/>
            <a:ext cx="601133" cy="740833"/>
          </a:xfrm>
          <a:prstGeom prst="bentConnector4">
            <a:avLst>
              <a:gd name="adj1" fmla="val -38028"/>
              <a:gd name="adj2" fmla="val 6542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A9CF75E8-967A-4900-907D-49A49F6BA9AF}"/>
              </a:ext>
            </a:extLst>
          </p:cNvPr>
          <p:cNvCxnSpPr>
            <a:stCxn id="15" idx="0"/>
            <a:endCxn id="16" idx="1"/>
          </p:cNvCxnSpPr>
          <p:nvPr/>
        </p:nvCxnSpPr>
        <p:spPr>
          <a:xfrm rot="16200000" flipH="1">
            <a:off x="8985247" y="2327250"/>
            <a:ext cx="601133" cy="800100"/>
          </a:xfrm>
          <a:prstGeom prst="bentConnector4">
            <a:avLst>
              <a:gd name="adj1" fmla="val -38028"/>
              <a:gd name="adj2" fmla="val 6428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1DEC11A4-9CA7-4C5B-A788-C8B75961580E}"/>
              </a:ext>
            </a:extLst>
          </p:cNvPr>
          <p:cNvCxnSpPr>
            <a:stCxn id="16" idx="0"/>
            <a:endCxn id="21" idx="1"/>
          </p:cNvCxnSpPr>
          <p:nvPr/>
        </p:nvCxnSpPr>
        <p:spPr>
          <a:xfrm rot="16200000" flipH="1">
            <a:off x="10013947" y="2327250"/>
            <a:ext cx="601133" cy="800100"/>
          </a:xfrm>
          <a:prstGeom prst="bentConnector4">
            <a:avLst>
              <a:gd name="adj1" fmla="val -38028"/>
              <a:gd name="adj2" fmla="val 64286"/>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EBF62068-7955-4C66-AC17-72579F3A3180}"/>
              </a:ext>
            </a:extLst>
          </p:cNvPr>
          <p:cNvSpPr/>
          <p:nvPr/>
        </p:nvSpPr>
        <p:spPr>
          <a:xfrm>
            <a:off x="838200" y="1951565"/>
            <a:ext cx="5105398" cy="1943102"/>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244C7AA9-AD47-4BD0-BEE5-A0CFD7EEB276}"/>
              </a:ext>
            </a:extLst>
          </p:cNvPr>
          <p:cNvSpPr/>
          <p:nvPr/>
        </p:nvSpPr>
        <p:spPr>
          <a:xfrm>
            <a:off x="6172197" y="1995963"/>
            <a:ext cx="5105398" cy="1943102"/>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44" name="TextBox 43">
            <a:extLst>
              <a:ext uri="{FF2B5EF4-FFF2-40B4-BE49-F238E27FC236}">
                <a16:creationId xmlns:a16="http://schemas.microsoft.com/office/drawing/2014/main" id="{D6403E7E-4038-4EED-A7A4-51BB1C8C8BD3}"/>
              </a:ext>
            </a:extLst>
          </p:cNvPr>
          <p:cNvSpPr txBox="1"/>
          <p:nvPr/>
        </p:nvSpPr>
        <p:spPr>
          <a:xfrm>
            <a:off x="2175932" y="1428749"/>
            <a:ext cx="2107949" cy="369332"/>
          </a:xfrm>
          <a:prstGeom prst="rect">
            <a:avLst/>
          </a:prstGeom>
          <a:noFill/>
        </p:spPr>
        <p:txBody>
          <a:bodyPr wrap="none" rtlCol="0">
            <a:spAutoFit/>
          </a:bodyPr>
          <a:lstStyle/>
          <a:p>
            <a:r>
              <a:rPr lang="en-US" altLang="zh-CN" dirty="0"/>
              <a:t>Encoder</a:t>
            </a:r>
            <a:r>
              <a:rPr lang="zh-CN" altLang="en-US" dirty="0"/>
              <a:t>（编码器）</a:t>
            </a:r>
            <a:endParaRPr lang="en-US" dirty="0"/>
          </a:p>
        </p:txBody>
      </p:sp>
      <p:sp>
        <p:nvSpPr>
          <p:cNvPr id="45" name="TextBox 44">
            <a:extLst>
              <a:ext uri="{FF2B5EF4-FFF2-40B4-BE49-F238E27FC236}">
                <a16:creationId xmlns:a16="http://schemas.microsoft.com/office/drawing/2014/main" id="{ED1747E3-3880-44F3-8D5B-57A44581909A}"/>
              </a:ext>
            </a:extLst>
          </p:cNvPr>
          <p:cNvSpPr txBox="1"/>
          <p:nvPr/>
        </p:nvSpPr>
        <p:spPr>
          <a:xfrm>
            <a:off x="8048367" y="4190999"/>
            <a:ext cx="2131994" cy="369332"/>
          </a:xfrm>
          <a:prstGeom prst="rect">
            <a:avLst/>
          </a:prstGeom>
          <a:noFill/>
        </p:spPr>
        <p:txBody>
          <a:bodyPr wrap="none" rtlCol="0">
            <a:spAutoFit/>
          </a:bodyPr>
          <a:lstStyle/>
          <a:p>
            <a:r>
              <a:rPr lang="en-US" altLang="zh-CN" dirty="0"/>
              <a:t>Decoder</a:t>
            </a:r>
            <a:r>
              <a:rPr lang="zh-CN" altLang="en-US" dirty="0"/>
              <a:t>（编码器）</a:t>
            </a:r>
            <a:endParaRPr lang="en-US" dirty="0"/>
          </a:p>
        </p:txBody>
      </p:sp>
      <p:sp>
        <p:nvSpPr>
          <p:cNvPr id="46" name="TextBox 45">
            <a:extLst>
              <a:ext uri="{FF2B5EF4-FFF2-40B4-BE49-F238E27FC236}">
                <a16:creationId xmlns:a16="http://schemas.microsoft.com/office/drawing/2014/main" id="{AF21126D-4E7E-4936-9B3B-BF82198DB80F}"/>
              </a:ext>
            </a:extLst>
          </p:cNvPr>
          <p:cNvSpPr txBox="1"/>
          <p:nvPr/>
        </p:nvSpPr>
        <p:spPr>
          <a:xfrm>
            <a:off x="838200" y="5223933"/>
            <a:ext cx="2031325" cy="646331"/>
          </a:xfrm>
          <a:prstGeom prst="rect">
            <a:avLst/>
          </a:prstGeom>
          <a:noFill/>
        </p:spPr>
        <p:txBody>
          <a:bodyPr wrap="none" rtlCol="0">
            <a:spAutoFit/>
          </a:bodyPr>
          <a:lstStyle/>
          <a:p>
            <a:endParaRPr lang="en-US" altLang="zh-CN" dirty="0"/>
          </a:p>
          <a:p>
            <a:r>
              <a:rPr lang="en-US" altLang="zh-CN" dirty="0"/>
              <a:t>		</a:t>
            </a:r>
            <a:endParaRPr lang="en-US" dirty="0"/>
          </a:p>
        </p:txBody>
      </p:sp>
      <p:sp>
        <p:nvSpPr>
          <p:cNvPr id="47" name="Rectangle: Rounded Corners 46">
            <a:extLst>
              <a:ext uri="{FF2B5EF4-FFF2-40B4-BE49-F238E27FC236}">
                <a16:creationId xmlns:a16="http://schemas.microsoft.com/office/drawing/2014/main" id="{EEEF651D-DB2C-4AC9-A8C3-D4091902D21F}"/>
              </a:ext>
            </a:extLst>
          </p:cNvPr>
          <p:cNvSpPr/>
          <p:nvPr/>
        </p:nvSpPr>
        <p:spPr>
          <a:xfrm>
            <a:off x="6788148" y="4006281"/>
            <a:ext cx="457200" cy="457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t>
            </a:r>
          </a:p>
        </p:txBody>
      </p:sp>
      <p:cxnSp>
        <p:nvCxnSpPr>
          <p:cNvPr id="48" name="Straight Arrow Connector 47">
            <a:extLst>
              <a:ext uri="{FF2B5EF4-FFF2-40B4-BE49-F238E27FC236}">
                <a16:creationId xmlns:a16="http://schemas.microsoft.com/office/drawing/2014/main" id="{33952390-0B6A-4F49-8CEF-B368697D27AA}"/>
              </a:ext>
            </a:extLst>
          </p:cNvPr>
          <p:cNvCxnSpPr>
            <a:stCxn id="47" idx="0"/>
            <a:endCxn id="13" idx="2"/>
          </p:cNvCxnSpPr>
          <p:nvPr/>
        </p:nvCxnSpPr>
        <p:spPr>
          <a:xfrm flipV="1">
            <a:off x="7016748" y="3629000"/>
            <a:ext cx="1" cy="377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3C6301B3-AFD0-49BA-9AAC-1CDE6278C99F}"/>
              </a:ext>
            </a:extLst>
          </p:cNvPr>
          <p:cNvCxnSpPr>
            <a:stCxn id="13" idx="0"/>
            <a:endCxn id="14" idx="2"/>
          </p:cNvCxnSpPr>
          <p:nvPr/>
        </p:nvCxnSpPr>
        <p:spPr>
          <a:xfrm rot="16200000" flipH="1">
            <a:off x="6865407" y="2578076"/>
            <a:ext cx="1202266" cy="899582"/>
          </a:xfrm>
          <a:prstGeom prst="bentConnector5">
            <a:avLst>
              <a:gd name="adj1" fmla="val -19014"/>
              <a:gd name="adj2" fmla="val 50000"/>
              <a:gd name="adj3" fmla="val 11901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C33080D0-EBEC-4D6D-A7BD-CC6A07020300}"/>
              </a:ext>
            </a:extLst>
          </p:cNvPr>
          <p:cNvCxnSpPr>
            <a:stCxn id="14" idx="0"/>
            <a:endCxn id="15" idx="2"/>
          </p:cNvCxnSpPr>
          <p:nvPr/>
        </p:nvCxnSpPr>
        <p:spPr>
          <a:xfrm rot="16200000" flipH="1">
            <a:off x="7799914" y="2543151"/>
            <a:ext cx="1202266" cy="969433"/>
          </a:xfrm>
          <a:prstGeom prst="bentConnector5">
            <a:avLst>
              <a:gd name="adj1" fmla="val -19014"/>
              <a:gd name="adj2" fmla="val 50000"/>
              <a:gd name="adj3" fmla="val 11901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C20BCBE6-E2EE-46EE-AF1D-81E3416935C5}"/>
              </a:ext>
            </a:extLst>
          </p:cNvPr>
          <p:cNvCxnSpPr>
            <a:stCxn id="15" idx="0"/>
            <a:endCxn id="16" idx="2"/>
          </p:cNvCxnSpPr>
          <p:nvPr/>
        </p:nvCxnSpPr>
        <p:spPr>
          <a:xfrm rot="16200000" flipH="1">
            <a:off x="8798981" y="2513517"/>
            <a:ext cx="1202266" cy="1028700"/>
          </a:xfrm>
          <a:prstGeom prst="bentConnector5">
            <a:avLst>
              <a:gd name="adj1" fmla="val -19014"/>
              <a:gd name="adj2" fmla="val 50000"/>
              <a:gd name="adj3" fmla="val 11901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8161732A-19A5-4FD4-A88F-4F80D5364309}"/>
              </a:ext>
            </a:extLst>
          </p:cNvPr>
          <p:cNvCxnSpPr>
            <a:stCxn id="16" idx="0"/>
            <a:endCxn id="21" idx="2"/>
          </p:cNvCxnSpPr>
          <p:nvPr/>
        </p:nvCxnSpPr>
        <p:spPr>
          <a:xfrm rot="16200000" flipH="1">
            <a:off x="9827681" y="2513517"/>
            <a:ext cx="1202266" cy="1028700"/>
          </a:xfrm>
          <a:prstGeom prst="bentConnector5">
            <a:avLst>
              <a:gd name="adj1" fmla="val -19014"/>
              <a:gd name="adj2" fmla="val 50000"/>
              <a:gd name="adj3" fmla="val 119014"/>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53" name="Table 53">
            <a:extLst>
              <a:ext uri="{FF2B5EF4-FFF2-40B4-BE49-F238E27FC236}">
                <a16:creationId xmlns:a16="http://schemas.microsoft.com/office/drawing/2014/main" id="{4928D5FC-E267-4570-883A-E32162DD2420}"/>
              </a:ext>
            </a:extLst>
          </p:cNvPr>
          <p:cNvGraphicFramePr>
            <a:graphicFrameLocks noGrp="1"/>
          </p:cNvGraphicFramePr>
          <p:nvPr>
            <p:extLst>
              <p:ext uri="{D42A27DB-BD31-4B8C-83A1-F6EECF244321}">
                <p14:modId xmlns:p14="http://schemas.microsoft.com/office/powerpoint/2010/main" val="1421198855"/>
              </p:ext>
            </p:extLst>
          </p:nvPr>
        </p:nvGraphicFramePr>
        <p:xfrm>
          <a:off x="838200" y="5304366"/>
          <a:ext cx="9798052" cy="741680"/>
        </p:xfrm>
        <a:graphic>
          <a:graphicData uri="http://schemas.openxmlformats.org/drawingml/2006/table">
            <a:tbl>
              <a:tblPr bandRow="1">
                <a:tableStyleId>{5940675A-B579-460E-94D1-54222C63F5DA}</a:tableStyleId>
              </a:tblPr>
              <a:tblGrid>
                <a:gridCol w="696385">
                  <a:extLst>
                    <a:ext uri="{9D8B030D-6E8A-4147-A177-3AD203B41FA5}">
                      <a16:colId xmlns:a16="http://schemas.microsoft.com/office/drawing/2014/main" val="3139089775"/>
                    </a:ext>
                  </a:extLst>
                </a:gridCol>
                <a:gridCol w="9101667">
                  <a:extLst>
                    <a:ext uri="{9D8B030D-6E8A-4147-A177-3AD203B41FA5}">
                      <a16:colId xmlns:a16="http://schemas.microsoft.com/office/drawing/2014/main" val="243993488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特点</a:t>
                      </a:r>
                      <a:endParaRPr lang="en-US" altLang="zh-C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分为两个部分：编码器和解码器，编码器分析输入序列，解码器生成输出序列。</a:t>
                      </a:r>
                      <a:endParaRPr lang="en-US" altLang="zh-CN" dirty="0"/>
                    </a:p>
                  </a:txBody>
                  <a:tcPr/>
                </a:tc>
                <a:extLst>
                  <a:ext uri="{0D108BD9-81ED-4DB2-BD59-A6C34878D82A}">
                    <a16:rowId xmlns:a16="http://schemas.microsoft.com/office/drawing/2014/main" val="3961754351"/>
                  </a:ext>
                </a:extLst>
              </a:tr>
              <a:tr h="370840">
                <a:tc>
                  <a:txBody>
                    <a:bodyPr/>
                    <a:lstStyle/>
                    <a:p>
                      <a:endParaRPr lang="en-US" dirty="0"/>
                    </a:p>
                  </a:txBody>
                  <a:tcPr/>
                </a:tc>
                <a:tc>
                  <a:txBody>
                    <a:bodyPr/>
                    <a:lstStyle/>
                    <a:p>
                      <a:r>
                        <a:rPr lang="en-US" altLang="zh-CN" dirty="0"/>
                        <a:t>2.</a:t>
                      </a:r>
                      <a:r>
                        <a:rPr lang="zh-CN" altLang="en-US" dirty="0"/>
                        <a:t>无监督学习，你只需要收集很多对话，让编码器和解码器同时训练。</a:t>
                      </a:r>
                      <a:endParaRPr lang="en-US" dirty="0"/>
                    </a:p>
                  </a:txBody>
                  <a:tcPr/>
                </a:tc>
                <a:extLst>
                  <a:ext uri="{0D108BD9-81ED-4DB2-BD59-A6C34878D82A}">
                    <a16:rowId xmlns:a16="http://schemas.microsoft.com/office/drawing/2014/main" val="707392556"/>
                  </a:ext>
                </a:extLst>
              </a:tr>
            </a:tbl>
          </a:graphicData>
        </a:graphic>
      </p:graphicFrame>
      <p:sp>
        <p:nvSpPr>
          <p:cNvPr id="57" name="Scroll: Horizontal 56">
            <a:extLst>
              <a:ext uri="{FF2B5EF4-FFF2-40B4-BE49-F238E27FC236}">
                <a16:creationId xmlns:a16="http://schemas.microsoft.com/office/drawing/2014/main" id="{64E6CA68-B203-4BA2-A09B-73F8942FB4A1}"/>
              </a:ext>
            </a:extLst>
          </p:cNvPr>
          <p:cNvSpPr/>
          <p:nvPr/>
        </p:nvSpPr>
        <p:spPr>
          <a:xfrm>
            <a:off x="4956704" y="4612163"/>
            <a:ext cx="5679548" cy="608566"/>
          </a:xfrm>
          <a:prstGeom prst="horizont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050" dirty="0">
                <a:solidFill>
                  <a:schemeClr val="bg1">
                    <a:lumMod val="50000"/>
                  </a:schemeClr>
                </a:solidFill>
              </a:rPr>
              <a:t>细节：这里的</a:t>
            </a:r>
            <a:r>
              <a:rPr lang="en-US" altLang="zh-CN" sz="1050" dirty="0">
                <a:solidFill>
                  <a:schemeClr val="bg1">
                    <a:lumMod val="50000"/>
                  </a:schemeClr>
                </a:solidFill>
              </a:rPr>
              <a:t>^</a:t>
            </a:r>
            <a:r>
              <a:rPr lang="zh-CN" altLang="en-US" sz="1050" dirty="0">
                <a:solidFill>
                  <a:schemeClr val="bg1">
                    <a:lumMod val="50000"/>
                  </a:schemeClr>
                </a:solidFill>
              </a:rPr>
              <a:t>和</a:t>
            </a:r>
            <a:r>
              <a:rPr lang="en-US" altLang="zh-CN" sz="1050" dirty="0">
                <a:solidFill>
                  <a:schemeClr val="bg1">
                    <a:lumMod val="50000"/>
                  </a:schemeClr>
                </a:solidFill>
              </a:rPr>
              <a:t>#</a:t>
            </a:r>
            <a:r>
              <a:rPr lang="zh-CN" altLang="en-US" sz="1050" dirty="0">
                <a:solidFill>
                  <a:schemeClr val="bg1">
                    <a:lumMod val="50000"/>
                  </a:schemeClr>
                </a:solidFill>
              </a:rPr>
              <a:t>代表句子的开头和结尾，通常我们会定义开头、结尾、空白等特殊字符</a:t>
            </a:r>
            <a:endParaRPr lang="en-US" sz="1050" dirty="0">
              <a:solidFill>
                <a:schemeClr val="bg1">
                  <a:lumMod val="50000"/>
                </a:schemeClr>
              </a:solidFill>
            </a:endParaRPr>
          </a:p>
        </p:txBody>
      </p:sp>
      <p:sp>
        <p:nvSpPr>
          <p:cNvPr id="58" name="Rectangle: Rounded Corners 57">
            <a:extLst>
              <a:ext uri="{FF2B5EF4-FFF2-40B4-BE49-F238E27FC236}">
                <a16:creationId xmlns:a16="http://schemas.microsoft.com/office/drawing/2014/main" id="{2E69F7F6-5EEE-4502-A08E-AF13F5CF5DF9}"/>
              </a:ext>
            </a:extLst>
          </p:cNvPr>
          <p:cNvSpPr/>
          <p:nvPr/>
        </p:nvSpPr>
        <p:spPr>
          <a:xfrm>
            <a:off x="5253566" y="1468449"/>
            <a:ext cx="457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61" name="Straight Arrow Connector 60">
            <a:extLst>
              <a:ext uri="{FF2B5EF4-FFF2-40B4-BE49-F238E27FC236}">
                <a16:creationId xmlns:a16="http://schemas.microsoft.com/office/drawing/2014/main" id="{A3CAA6B4-452C-4050-87CD-F41A632DACE3}"/>
              </a:ext>
            </a:extLst>
          </p:cNvPr>
          <p:cNvCxnSpPr>
            <a:stCxn id="12" idx="0"/>
            <a:endCxn id="58" idx="2"/>
          </p:cNvCxnSpPr>
          <p:nvPr/>
        </p:nvCxnSpPr>
        <p:spPr>
          <a:xfrm flipV="1">
            <a:off x="5482166" y="1925649"/>
            <a:ext cx="0" cy="491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Speech Bubble: Rectangle with Corners Rounded 62">
            <a:extLst>
              <a:ext uri="{FF2B5EF4-FFF2-40B4-BE49-F238E27FC236}">
                <a16:creationId xmlns:a16="http://schemas.microsoft.com/office/drawing/2014/main" id="{D47516E9-88A2-47B2-B389-B0595C482A77}"/>
              </a:ext>
            </a:extLst>
          </p:cNvPr>
          <p:cNvSpPr/>
          <p:nvPr/>
        </p:nvSpPr>
        <p:spPr>
          <a:xfrm>
            <a:off x="4761043" y="741904"/>
            <a:ext cx="2822307" cy="504811"/>
          </a:xfrm>
          <a:prstGeom prst="wedgeRoundRectCallou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400" dirty="0"/>
              <a:t>BTW</a:t>
            </a:r>
            <a:r>
              <a:rPr lang="zh-CN" altLang="en-US" sz="1400" dirty="0"/>
              <a:t>：这里</a:t>
            </a:r>
            <a:r>
              <a:rPr lang="en-US" altLang="zh-CN" sz="1400" dirty="0"/>
              <a:t>C</a:t>
            </a:r>
            <a:r>
              <a:rPr lang="zh-CN" altLang="en-US" sz="1400" dirty="0"/>
              <a:t>包含了前文所有的信息，我们通过它来生成后文</a:t>
            </a:r>
            <a:endParaRPr lang="en-US" sz="1400" dirty="0"/>
          </a:p>
        </p:txBody>
      </p:sp>
    </p:spTree>
    <p:extLst>
      <p:ext uri="{BB962C8B-B14F-4D97-AF65-F5344CB8AC3E}">
        <p14:creationId xmlns:p14="http://schemas.microsoft.com/office/powerpoint/2010/main" val="270601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p:cTn id="12" dur="500" fill="hold"/>
                                        <p:tgtEl>
                                          <p:spTgt spid="44"/>
                                        </p:tgtEl>
                                        <p:attrNameLst>
                                          <p:attrName>ppt_w</p:attrName>
                                        </p:attrNameLst>
                                      </p:cBhvr>
                                      <p:tavLst>
                                        <p:tav tm="0">
                                          <p:val>
                                            <p:fltVal val="0"/>
                                          </p:val>
                                        </p:tav>
                                        <p:tav tm="100000">
                                          <p:val>
                                            <p:strVal val="#ppt_w"/>
                                          </p:val>
                                        </p:tav>
                                      </p:tavLst>
                                    </p:anim>
                                    <p:anim calcmode="lin" valueType="num">
                                      <p:cBhvr>
                                        <p:cTn id="13" dur="500" fill="hold"/>
                                        <p:tgtEl>
                                          <p:spTgt spid="44"/>
                                        </p:tgtEl>
                                        <p:attrNameLst>
                                          <p:attrName>ppt_h</p:attrName>
                                        </p:attrNameLst>
                                      </p:cBhvr>
                                      <p:tavLst>
                                        <p:tav tm="0">
                                          <p:val>
                                            <p:fltVal val="0"/>
                                          </p:val>
                                        </p:tav>
                                        <p:tav tm="100000">
                                          <p:val>
                                            <p:strVal val="#ppt_h"/>
                                          </p:val>
                                        </p:tav>
                                      </p:tavLst>
                                    </p:anim>
                                    <p:animEffect transition="in" filter="fade">
                                      <p:cBhvr>
                                        <p:cTn id="14" dur="500"/>
                                        <p:tgtEl>
                                          <p:spTgt spid="44"/>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p:cTn id="19" dur="500" fill="hold"/>
                                        <p:tgtEl>
                                          <p:spTgt spid="45"/>
                                        </p:tgtEl>
                                        <p:attrNameLst>
                                          <p:attrName>ppt_w</p:attrName>
                                        </p:attrNameLst>
                                      </p:cBhvr>
                                      <p:tavLst>
                                        <p:tav tm="0">
                                          <p:val>
                                            <p:fltVal val="0"/>
                                          </p:val>
                                        </p:tav>
                                        <p:tav tm="100000">
                                          <p:val>
                                            <p:strVal val="#ppt_w"/>
                                          </p:val>
                                        </p:tav>
                                      </p:tavLst>
                                    </p:anim>
                                    <p:anim calcmode="lin" valueType="num">
                                      <p:cBhvr>
                                        <p:cTn id="20" dur="500" fill="hold"/>
                                        <p:tgtEl>
                                          <p:spTgt spid="45"/>
                                        </p:tgtEl>
                                        <p:attrNameLst>
                                          <p:attrName>ppt_h</p:attrName>
                                        </p:attrNameLst>
                                      </p:cBhvr>
                                      <p:tavLst>
                                        <p:tav tm="0">
                                          <p:val>
                                            <p:fltVal val="0"/>
                                          </p:val>
                                        </p:tav>
                                        <p:tav tm="100000">
                                          <p:val>
                                            <p:strVal val="#ppt_h"/>
                                          </p:val>
                                        </p:tav>
                                      </p:tavLst>
                                    </p:anim>
                                    <p:animEffect transition="in" filter="fade">
                                      <p:cBhvr>
                                        <p:cTn id="21" dur="500"/>
                                        <p:tgtEl>
                                          <p:spTgt spid="45"/>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43"/>
                                        </p:tgtEl>
                                        <p:attrNameLst>
                                          <p:attrName>style.visibility</p:attrName>
                                        </p:attrNameLst>
                                      </p:cBhvr>
                                      <p:to>
                                        <p:strVal val="visible"/>
                                      </p:to>
                                    </p:set>
                                    <p:anim calcmode="lin" valueType="num">
                                      <p:cBhvr>
                                        <p:cTn id="24" dur="500" fill="hold"/>
                                        <p:tgtEl>
                                          <p:spTgt spid="43"/>
                                        </p:tgtEl>
                                        <p:attrNameLst>
                                          <p:attrName>ppt_w</p:attrName>
                                        </p:attrNameLst>
                                      </p:cBhvr>
                                      <p:tavLst>
                                        <p:tav tm="0">
                                          <p:val>
                                            <p:fltVal val="0"/>
                                          </p:val>
                                        </p:tav>
                                        <p:tav tm="100000">
                                          <p:val>
                                            <p:strVal val="#ppt_w"/>
                                          </p:val>
                                        </p:tav>
                                      </p:tavLst>
                                    </p:anim>
                                    <p:anim calcmode="lin" valueType="num">
                                      <p:cBhvr>
                                        <p:cTn id="25" dur="500" fill="hold"/>
                                        <p:tgtEl>
                                          <p:spTgt spid="43"/>
                                        </p:tgtEl>
                                        <p:attrNameLst>
                                          <p:attrName>ppt_h</p:attrName>
                                        </p:attrNameLst>
                                      </p:cBhvr>
                                      <p:tavLst>
                                        <p:tav tm="0">
                                          <p:val>
                                            <p:fltVal val="0"/>
                                          </p:val>
                                        </p:tav>
                                        <p:tav tm="100000">
                                          <p:val>
                                            <p:strVal val="#ppt_h"/>
                                          </p:val>
                                        </p:tav>
                                      </p:tavLst>
                                    </p:anim>
                                    <p:animEffect transition="in" filter="fade">
                                      <p:cBhvr>
                                        <p:cTn id="2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p:bldP spid="4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DDFC12B6-2F1B-4AF6-9572-4626BE960C5F}"/>
              </a:ext>
            </a:extLst>
          </p:cNvPr>
          <p:cNvSpPr txBox="1"/>
          <p:nvPr/>
        </p:nvSpPr>
        <p:spPr>
          <a:xfrm>
            <a:off x="196579" y="3774645"/>
            <a:ext cx="4934222" cy="369332"/>
          </a:xfrm>
          <a:prstGeom prst="rect">
            <a:avLst/>
          </a:prstGeom>
          <a:noFill/>
        </p:spPr>
        <p:txBody>
          <a:bodyPr wrap="square" rtlCol="0">
            <a:spAutoFit/>
          </a:bodyPr>
          <a:lstStyle/>
          <a:p>
            <a:r>
              <a:rPr lang="en-US" dirty="0" err="1"/>
              <a:t>X_data</a:t>
            </a:r>
            <a:r>
              <a:rPr lang="en-US" altLang="zh-CN" dirty="0"/>
              <a:t>=“ </a:t>
            </a:r>
            <a:r>
              <a:rPr lang="zh-CN" altLang="en-US" dirty="0"/>
              <a:t>奇           变               偶           不              变</a:t>
            </a:r>
            <a:r>
              <a:rPr lang="en-US" altLang="zh-CN" dirty="0"/>
              <a:t>”</a:t>
            </a:r>
            <a:endParaRPr lang="en-US" dirty="0"/>
          </a:p>
        </p:txBody>
      </p:sp>
      <p:sp>
        <p:nvSpPr>
          <p:cNvPr id="28" name="Rectangle: Rounded Corners 27">
            <a:extLst>
              <a:ext uri="{FF2B5EF4-FFF2-40B4-BE49-F238E27FC236}">
                <a16:creationId xmlns:a16="http://schemas.microsoft.com/office/drawing/2014/main" id="{C5AEFDA9-2EEA-499A-A919-157C8BCF86DA}"/>
              </a:ext>
            </a:extLst>
          </p:cNvPr>
          <p:cNvSpPr/>
          <p:nvPr/>
        </p:nvSpPr>
        <p:spPr>
          <a:xfrm>
            <a:off x="1212170" y="2406478"/>
            <a:ext cx="185351" cy="984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7DD8784E-C504-4958-B5A9-DE02921EA356}"/>
              </a:ext>
            </a:extLst>
          </p:cNvPr>
          <p:cNvSpPr/>
          <p:nvPr/>
        </p:nvSpPr>
        <p:spPr>
          <a:xfrm>
            <a:off x="1963848" y="2406478"/>
            <a:ext cx="185351" cy="984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9C013EF2-C11D-4BC0-91A8-3E3A39A23A7E}"/>
              </a:ext>
            </a:extLst>
          </p:cNvPr>
          <p:cNvSpPr/>
          <p:nvPr/>
        </p:nvSpPr>
        <p:spPr>
          <a:xfrm>
            <a:off x="3006348" y="2406478"/>
            <a:ext cx="185351" cy="984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F4BFC89C-CFFF-47AC-B343-DF3A0D5CCD43}"/>
              </a:ext>
            </a:extLst>
          </p:cNvPr>
          <p:cNvSpPr/>
          <p:nvPr/>
        </p:nvSpPr>
        <p:spPr>
          <a:xfrm>
            <a:off x="3874911" y="2406478"/>
            <a:ext cx="185351" cy="984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04C1F518-F75F-460B-81E0-DB3F700D2301}"/>
              </a:ext>
            </a:extLst>
          </p:cNvPr>
          <p:cNvSpPr/>
          <p:nvPr/>
        </p:nvSpPr>
        <p:spPr>
          <a:xfrm>
            <a:off x="4799608" y="2406478"/>
            <a:ext cx="185351" cy="984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DE83BA39-7C4E-441A-8C6D-C6045D27A00C}"/>
              </a:ext>
            </a:extLst>
          </p:cNvPr>
          <p:cNvCxnSpPr>
            <a:stCxn id="28" idx="3"/>
            <a:endCxn id="29" idx="1"/>
          </p:cNvCxnSpPr>
          <p:nvPr/>
        </p:nvCxnSpPr>
        <p:spPr>
          <a:xfrm>
            <a:off x="1397521" y="2898689"/>
            <a:ext cx="5663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5CF972E-0203-4143-B54D-39AD867059C8}"/>
              </a:ext>
            </a:extLst>
          </p:cNvPr>
          <p:cNvCxnSpPr>
            <a:cxnSpLocks/>
          </p:cNvCxnSpPr>
          <p:nvPr/>
        </p:nvCxnSpPr>
        <p:spPr>
          <a:xfrm>
            <a:off x="2056523" y="2898687"/>
            <a:ext cx="8608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236A046-D49C-4AD4-8219-2DDC399C7787}"/>
              </a:ext>
            </a:extLst>
          </p:cNvPr>
          <p:cNvCxnSpPr>
            <a:cxnSpLocks/>
            <a:endCxn id="31" idx="1"/>
          </p:cNvCxnSpPr>
          <p:nvPr/>
        </p:nvCxnSpPr>
        <p:spPr>
          <a:xfrm>
            <a:off x="2987280" y="2898689"/>
            <a:ext cx="8876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5F73670-5F11-4346-B0BE-378F90C3809F}"/>
              </a:ext>
            </a:extLst>
          </p:cNvPr>
          <p:cNvCxnSpPr>
            <a:cxnSpLocks/>
            <a:endCxn id="32" idx="1"/>
          </p:cNvCxnSpPr>
          <p:nvPr/>
        </p:nvCxnSpPr>
        <p:spPr>
          <a:xfrm>
            <a:off x="4060262" y="2898689"/>
            <a:ext cx="7393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AE2E945C-96AE-4D4F-94D7-3494C5ACF908}"/>
                  </a:ext>
                </a:extLst>
              </p:cNvPr>
              <p:cNvSpPr txBox="1"/>
              <p:nvPr/>
            </p:nvSpPr>
            <p:spPr>
              <a:xfrm>
                <a:off x="1514000" y="2552702"/>
                <a:ext cx="2831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altLang="zh-CN" i="1">
                              <a:latin typeface="Cambria Math" panose="02040503050406030204" pitchFamily="18" charset="0"/>
                            </a:rPr>
                            <m:t>1</m:t>
                          </m:r>
                        </m:sub>
                      </m:sSub>
                    </m:oMath>
                  </m:oMathPara>
                </a14:m>
                <a:endParaRPr lang="en-US" dirty="0"/>
              </a:p>
            </p:txBody>
          </p:sp>
        </mc:Choice>
        <mc:Fallback xmlns="">
          <p:sp>
            <p:nvSpPr>
              <p:cNvPr id="42" name="TextBox 41">
                <a:extLst>
                  <a:ext uri="{FF2B5EF4-FFF2-40B4-BE49-F238E27FC236}">
                    <a16:creationId xmlns:a16="http://schemas.microsoft.com/office/drawing/2014/main" id="{AE2E945C-96AE-4D4F-94D7-3494C5ACF908}"/>
                  </a:ext>
                </a:extLst>
              </p:cNvPr>
              <p:cNvSpPr txBox="1">
                <a:spLocks noRot="1" noChangeAspect="1" noMove="1" noResize="1" noEditPoints="1" noAdjustHandles="1" noChangeArrowheads="1" noChangeShapeType="1" noTextEdit="1"/>
              </p:cNvSpPr>
              <p:nvPr/>
            </p:nvSpPr>
            <p:spPr>
              <a:xfrm>
                <a:off x="1514000" y="2552702"/>
                <a:ext cx="283154" cy="276999"/>
              </a:xfrm>
              <a:prstGeom prst="rect">
                <a:avLst/>
              </a:prstGeom>
              <a:blipFill>
                <a:blip r:embed="rId3"/>
                <a:stretch>
                  <a:fillRect l="-12766" r="-6383"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21E69899-9871-4C83-8109-8B9C214FA7A5}"/>
                  </a:ext>
                </a:extLst>
              </p:cNvPr>
              <p:cNvSpPr txBox="1"/>
              <p:nvPr/>
            </p:nvSpPr>
            <p:spPr>
              <a:xfrm>
                <a:off x="2453693" y="2552701"/>
                <a:ext cx="2884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altLang="zh-CN" i="1">
                              <a:latin typeface="Cambria Math" panose="02040503050406030204" pitchFamily="18" charset="0"/>
                            </a:rPr>
                            <m:t>2</m:t>
                          </m:r>
                        </m:sub>
                      </m:sSub>
                    </m:oMath>
                  </m:oMathPara>
                </a14:m>
                <a:endParaRPr lang="en-US" dirty="0"/>
              </a:p>
            </p:txBody>
          </p:sp>
        </mc:Choice>
        <mc:Fallback xmlns="">
          <p:sp>
            <p:nvSpPr>
              <p:cNvPr id="43" name="TextBox 42">
                <a:extLst>
                  <a:ext uri="{FF2B5EF4-FFF2-40B4-BE49-F238E27FC236}">
                    <a16:creationId xmlns:a16="http://schemas.microsoft.com/office/drawing/2014/main" id="{21E69899-9871-4C83-8109-8B9C214FA7A5}"/>
                  </a:ext>
                </a:extLst>
              </p:cNvPr>
              <p:cNvSpPr txBox="1">
                <a:spLocks noRot="1" noChangeAspect="1" noMove="1" noResize="1" noEditPoints="1" noAdjustHandles="1" noChangeArrowheads="1" noChangeShapeType="1" noTextEdit="1"/>
              </p:cNvSpPr>
              <p:nvPr/>
            </p:nvSpPr>
            <p:spPr>
              <a:xfrm>
                <a:off x="2453693" y="2552701"/>
                <a:ext cx="288477" cy="276999"/>
              </a:xfrm>
              <a:prstGeom prst="rect">
                <a:avLst/>
              </a:prstGeom>
              <a:blipFill>
                <a:blip r:embed="rId4"/>
                <a:stretch>
                  <a:fillRect l="-12766" r="-6383"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7D3C716D-A91E-4FE8-9BD4-EAE7F417D91E}"/>
                  </a:ext>
                </a:extLst>
              </p:cNvPr>
              <p:cNvSpPr txBox="1"/>
              <p:nvPr/>
            </p:nvSpPr>
            <p:spPr>
              <a:xfrm>
                <a:off x="3481742" y="2567117"/>
                <a:ext cx="2884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altLang="zh-CN" i="1">
                              <a:latin typeface="Cambria Math" panose="02040503050406030204" pitchFamily="18" charset="0"/>
                            </a:rPr>
                            <m:t>3</m:t>
                          </m:r>
                        </m:sub>
                      </m:sSub>
                    </m:oMath>
                  </m:oMathPara>
                </a14:m>
                <a:endParaRPr lang="en-US" dirty="0"/>
              </a:p>
            </p:txBody>
          </p:sp>
        </mc:Choice>
        <mc:Fallback xmlns="">
          <p:sp>
            <p:nvSpPr>
              <p:cNvPr id="44" name="TextBox 43">
                <a:extLst>
                  <a:ext uri="{FF2B5EF4-FFF2-40B4-BE49-F238E27FC236}">
                    <a16:creationId xmlns:a16="http://schemas.microsoft.com/office/drawing/2014/main" id="{7D3C716D-A91E-4FE8-9BD4-EAE7F417D91E}"/>
                  </a:ext>
                </a:extLst>
              </p:cNvPr>
              <p:cNvSpPr txBox="1">
                <a:spLocks noRot="1" noChangeAspect="1" noMove="1" noResize="1" noEditPoints="1" noAdjustHandles="1" noChangeArrowheads="1" noChangeShapeType="1" noTextEdit="1"/>
              </p:cNvSpPr>
              <p:nvPr/>
            </p:nvSpPr>
            <p:spPr>
              <a:xfrm>
                <a:off x="3481742" y="2567117"/>
                <a:ext cx="288477" cy="276999"/>
              </a:xfrm>
              <a:prstGeom prst="rect">
                <a:avLst/>
              </a:prstGeom>
              <a:blipFill>
                <a:blip r:embed="rId5"/>
                <a:stretch>
                  <a:fillRect l="-12766" r="-8511"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91CBA28D-B429-490C-9185-5A9D187DFC2A}"/>
                  </a:ext>
                </a:extLst>
              </p:cNvPr>
              <p:cNvSpPr txBox="1"/>
              <p:nvPr/>
            </p:nvSpPr>
            <p:spPr>
              <a:xfrm>
                <a:off x="4287627" y="2557335"/>
                <a:ext cx="2884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altLang="zh-CN" i="1">
                              <a:latin typeface="Cambria Math" panose="02040503050406030204" pitchFamily="18" charset="0"/>
                            </a:rPr>
                            <m:t>4</m:t>
                          </m:r>
                        </m:sub>
                      </m:sSub>
                    </m:oMath>
                  </m:oMathPara>
                </a14:m>
                <a:endParaRPr lang="en-US" dirty="0"/>
              </a:p>
            </p:txBody>
          </p:sp>
        </mc:Choice>
        <mc:Fallback xmlns="">
          <p:sp>
            <p:nvSpPr>
              <p:cNvPr id="45" name="TextBox 44">
                <a:extLst>
                  <a:ext uri="{FF2B5EF4-FFF2-40B4-BE49-F238E27FC236}">
                    <a16:creationId xmlns:a16="http://schemas.microsoft.com/office/drawing/2014/main" id="{91CBA28D-B429-490C-9185-5A9D187DFC2A}"/>
                  </a:ext>
                </a:extLst>
              </p:cNvPr>
              <p:cNvSpPr txBox="1">
                <a:spLocks noRot="1" noChangeAspect="1" noMove="1" noResize="1" noEditPoints="1" noAdjustHandles="1" noChangeArrowheads="1" noChangeShapeType="1" noTextEdit="1"/>
              </p:cNvSpPr>
              <p:nvPr/>
            </p:nvSpPr>
            <p:spPr>
              <a:xfrm>
                <a:off x="4287627" y="2557335"/>
                <a:ext cx="288477" cy="276999"/>
              </a:xfrm>
              <a:prstGeom prst="rect">
                <a:avLst/>
              </a:prstGeom>
              <a:blipFill>
                <a:blip r:embed="rId6"/>
                <a:stretch>
                  <a:fillRect l="-12500" r="-6250" b="-15556"/>
                </a:stretch>
              </a:blipFill>
            </p:spPr>
            <p:txBody>
              <a:bodyPr/>
              <a:lstStyle/>
              <a:p>
                <a:r>
                  <a:rPr lang="en-US">
                    <a:noFill/>
                  </a:rPr>
                  <a:t> </a:t>
                </a:r>
              </a:p>
            </p:txBody>
          </p:sp>
        </mc:Fallback>
      </mc:AlternateContent>
      <p:cxnSp>
        <p:nvCxnSpPr>
          <p:cNvPr id="48" name="Straight Arrow Connector 47">
            <a:extLst>
              <a:ext uri="{FF2B5EF4-FFF2-40B4-BE49-F238E27FC236}">
                <a16:creationId xmlns:a16="http://schemas.microsoft.com/office/drawing/2014/main" id="{E582C301-E467-4858-A72A-D1F2A7B48303}"/>
              </a:ext>
            </a:extLst>
          </p:cNvPr>
          <p:cNvCxnSpPr/>
          <p:nvPr/>
        </p:nvCxnSpPr>
        <p:spPr>
          <a:xfrm>
            <a:off x="604736" y="2898687"/>
            <a:ext cx="5663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9A4A6CB9-4F6B-4E39-B270-38F97E2997E4}"/>
                  </a:ext>
                </a:extLst>
              </p:cNvPr>
              <p:cNvSpPr txBox="1"/>
              <p:nvPr/>
            </p:nvSpPr>
            <p:spPr>
              <a:xfrm>
                <a:off x="350880" y="2691200"/>
                <a:ext cx="2884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oMath>
                  </m:oMathPara>
                </a14:m>
                <a:endParaRPr lang="en-US" dirty="0"/>
              </a:p>
            </p:txBody>
          </p:sp>
        </mc:Choice>
        <mc:Fallback xmlns="">
          <p:sp>
            <p:nvSpPr>
              <p:cNvPr id="49" name="TextBox 48">
                <a:extLst>
                  <a:ext uri="{FF2B5EF4-FFF2-40B4-BE49-F238E27FC236}">
                    <a16:creationId xmlns:a16="http://schemas.microsoft.com/office/drawing/2014/main" id="{9A4A6CB9-4F6B-4E39-B270-38F97E2997E4}"/>
                  </a:ext>
                </a:extLst>
              </p:cNvPr>
              <p:cNvSpPr txBox="1">
                <a:spLocks noRot="1" noChangeAspect="1" noMove="1" noResize="1" noEditPoints="1" noAdjustHandles="1" noChangeArrowheads="1" noChangeShapeType="1" noTextEdit="1"/>
              </p:cNvSpPr>
              <p:nvPr/>
            </p:nvSpPr>
            <p:spPr>
              <a:xfrm>
                <a:off x="350880" y="2691200"/>
                <a:ext cx="288477" cy="276999"/>
              </a:xfrm>
              <a:prstGeom prst="rect">
                <a:avLst/>
              </a:prstGeom>
              <a:blipFill>
                <a:blip r:embed="rId7"/>
                <a:stretch>
                  <a:fillRect l="-12766" r="-6383" b="-15217"/>
                </a:stretch>
              </a:blipFill>
            </p:spPr>
            <p:txBody>
              <a:bodyPr/>
              <a:lstStyle/>
              <a:p>
                <a:r>
                  <a:rPr lang="en-US">
                    <a:noFill/>
                  </a:rPr>
                  <a:t> </a:t>
                </a:r>
              </a:p>
            </p:txBody>
          </p:sp>
        </mc:Fallback>
      </mc:AlternateContent>
      <p:sp>
        <p:nvSpPr>
          <p:cNvPr id="50" name="Arrow: Bent-Up 49">
            <a:extLst>
              <a:ext uri="{FF2B5EF4-FFF2-40B4-BE49-F238E27FC236}">
                <a16:creationId xmlns:a16="http://schemas.microsoft.com/office/drawing/2014/main" id="{BE87D0C3-45E5-4A77-8609-62CEE028D91F}"/>
              </a:ext>
            </a:extLst>
          </p:cNvPr>
          <p:cNvSpPr/>
          <p:nvPr/>
        </p:nvSpPr>
        <p:spPr>
          <a:xfrm>
            <a:off x="1219722" y="2213405"/>
            <a:ext cx="3782527" cy="423322"/>
          </a:xfrm>
          <a:prstGeom prst="ben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71CDB40B-4DF6-4BE4-B7B9-29BA50C2A802}"/>
              </a:ext>
            </a:extLst>
          </p:cNvPr>
          <p:cNvSpPr txBox="1"/>
          <p:nvPr/>
        </p:nvSpPr>
        <p:spPr>
          <a:xfrm>
            <a:off x="6394179" y="3774644"/>
            <a:ext cx="4934222" cy="369332"/>
          </a:xfrm>
          <a:prstGeom prst="rect">
            <a:avLst/>
          </a:prstGeom>
          <a:noFill/>
        </p:spPr>
        <p:txBody>
          <a:bodyPr wrap="square" rtlCol="0">
            <a:spAutoFit/>
          </a:bodyPr>
          <a:lstStyle/>
          <a:p>
            <a:r>
              <a:rPr lang="en-US" dirty="0" err="1"/>
              <a:t>X_data</a:t>
            </a:r>
            <a:r>
              <a:rPr lang="en-US" altLang="zh-CN" dirty="0"/>
              <a:t>=“ </a:t>
            </a:r>
            <a:r>
              <a:rPr lang="zh-CN" altLang="en-US" dirty="0"/>
              <a:t>奇           变               偶           不              变</a:t>
            </a:r>
            <a:r>
              <a:rPr lang="en-US" altLang="zh-CN" dirty="0"/>
              <a:t>”</a:t>
            </a:r>
            <a:endParaRPr lang="en-US" dirty="0"/>
          </a:p>
        </p:txBody>
      </p:sp>
      <p:cxnSp>
        <p:nvCxnSpPr>
          <p:cNvPr id="53" name="Straight Arrow Connector 52">
            <a:extLst>
              <a:ext uri="{FF2B5EF4-FFF2-40B4-BE49-F238E27FC236}">
                <a16:creationId xmlns:a16="http://schemas.microsoft.com/office/drawing/2014/main" id="{64C08C89-664C-47FC-B6EA-D1C422F07629}"/>
              </a:ext>
            </a:extLst>
          </p:cNvPr>
          <p:cNvCxnSpPr>
            <a:cxnSpLocks/>
            <a:endCxn id="28" idx="2"/>
          </p:cNvCxnSpPr>
          <p:nvPr/>
        </p:nvCxnSpPr>
        <p:spPr>
          <a:xfrm flipV="1">
            <a:off x="1304846" y="3390900"/>
            <a:ext cx="0" cy="383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CC391DD5-EA1E-44F8-AC3E-2AA52B22B4C9}"/>
              </a:ext>
            </a:extLst>
          </p:cNvPr>
          <p:cNvCxnSpPr>
            <a:cxnSpLocks/>
          </p:cNvCxnSpPr>
          <p:nvPr/>
        </p:nvCxnSpPr>
        <p:spPr>
          <a:xfrm flipV="1">
            <a:off x="2056523" y="3390900"/>
            <a:ext cx="0" cy="383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C93F1E0-8FAA-452A-B343-F369F6340874}"/>
              </a:ext>
            </a:extLst>
          </p:cNvPr>
          <p:cNvCxnSpPr>
            <a:cxnSpLocks/>
          </p:cNvCxnSpPr>
          <p:nvPr/>
        </p:nvCxnSpPr>
        <p:spPr>
          <a:xfrm flipV="1">
            <a:off x="3099023" y="3390899"/>
            <a:ext cx="0" cy="383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695DD738-590D-4D78-A35F-5FC9A6689FE4}"/>
              </a:ext>
            </a:extLst>
          </p:cNvPr>
          <p:cNvCxnSpPr>
            <a:cxnSpLocks/>
          </p:cNvCxnSpPr>
          <p:nvPr/>
        </p:nvCxnSpPr>
        <p:spPr>
          <a:xfrm flipV="1">
            <a:off x="3967586" y="3402739"/>
            <a:ext cx="0" cy="383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16C8AEB-127E-4508-B067-5322B0D7DA73}"/>
              </a:ext>
            </a:extLst>
          </p:cNvPr>
          <p:cNvCxnSpPr>
            <a:cxnSpLocks/>
          </p:cNvCxnSpPr>
          <p:nvPr/>
        </p:nvCxnSpPr>
        <p:spPr>
          <a:xfrm flipV="1">
            <a:off x="4905962" y="3402740"/>
            <a:ext cx="0" cy="383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Isosceles Triangle 59">
            <a:extLst>
              <a:ext uri="{FF2B5EF4-FFF2-40B4-BE49-F238E27FC236}">
                <a16:creationId xmlns:a16="http://schemas.microsoft.com/office/drawing/2014/main" id="{87321463-B947-4CAF-BA39-7E3AA974F182}"/>
              </a:ext>
            </a:extLst>
          </p:cNvPr>
          <p:cNvSpPr/>
          <p:nvPr/>
        </p:nvSpPr>
        <p:spPr>
          <a:xfrm>
            <a:off x="6702467" y="2750467"/>
            <a:ext cx="1871132" cy="901700"/>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a:extLst>
              <a:ext uri="{FF2B5EF4-FFF2-40B4-BE49-F238E27FC236}">
                <a16:creationId xmlns:a16="http://schemas.microsoft.com/office/drawing/2014/main" id="{C48EFB58-3CC3-4D01-9792-FB2893475EB5}"/>
              </a:ext>
            </a:extLst>
          </p:cNvPr>
          <p:cNvCxnSpPr>
            <a:cxnSpLocks/>
          </p:cNvCxnSpPr>
          <p:nvPr/>
        </p:nvCxnSpPr>
        <p:spPr>
          <a:xfrm flipV="1">
            <a:off x="1457246" y="3543300"/>
            <a:ext cx="0" cy="383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Isosceles Triangle 61">
            <a:extLst>
              <a:ext uri="{FF2B5EF4-FFF2-40B4-BE49-F238E27FC236}">
                <a16:creationId xmlns:a16="http://schemas.microsoft.com/office/drawing/2014/main" id="{046A5358-2894-46FB-8E65-200988B69A99}"/>
              </a:ext>
            </a:extLst>
          </p:cNvPr>
          <p:cNvSpPr/>
          <p:nvPr/>
        </p:nvSpPr>
        <p:spPr>
          <a:xfrm>
            <a:off x="7504357" y="2750467"/>
            <a:ext cx="1871132" cy="901700"/>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a:extLst>
              <a:ext uri="{FF2B5EF4-FFF2-40B4-BE49-F238E27FC236}">
                <a16:creationId xmlns:a16="http://schemas.microsoft.com/office/drawing/2014/main" id="{1FA8D539-DA94-479F-9065-890FD6421711}"/>
              </a:ext>
            </a:extLst>
          </p:cNvPr>
          <p:cNvSpPr/>
          <p:nvPr/>
        </p:nvSpPr>
        <p:spPr>
          <a:xfrm>
            <a:off x="8351679" y="2750467"/>
            <a:ext cx="1871132" cy="901700"/>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a:extLst>
              <a:ext uri="{FF2B5EF4-FFF2-40B4-BE49-F238E27FC236}">
                <a16:creationId xmlns:a16="http://schemas.microsoft.com/office/drawing/2014/main" id="{2327BA44-DEFF-474B-BD75-D898DE87CBCD}"/>
              </a:ext>
            </a:extLst>
          </p:cNvPr>
          <p:cNvSpPr/>
          <p:nvPr/>
        </p:nvSpPr>
        <p:spPr>
          <a:xfrm>
            <a:off x="9331367" y="2750467"/>
            <a:ext cx="1871132" cy="901700"/>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a:extLst>
              <a:ext uri="{FF2B5EF4-FFF2-40B4-BE49-F238E27FC236}">
                <a16:creationId xmlns:a16="http://schemas.microsoft.com/office/drawing/2014/main" id="{53346116-2E3D-494B-B770-559CCE6AA4D5}"/>
              </a:ext>
            </a:extLst>
          </p:cNvPr>
          <p:cNvSpPr/>
          <p:nvPr/>
        </p:nvSpPr>
        <p:spPr>
          <a:xfrm>
            <a:off x="10089135" y="2750467"/>
            <a:ext cx="1871132" cy="901700"/>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79BBC2B3-C9F1-4DA2-9120-BDBE05E37162}"/>
              </a:ext>
            </a:extLst>
          </p:cNvPr>
          <p:cNvSpPr txBox="1"/>
          <p:nvPr/>
        </p:nvSpPr>
        <p:spPr>
          <a:xfrm>
            <a:off x="2294001" y="5190066"/>
            <a:ext cx="607859" cy="369332"/>
          </a:xfrm>
          <a:prstGeom prst="rect">
            <a:avLst/>
          </a:prstGeom>
          <a:noFill/>
        </p:spPr>
        <p:txBody>
          <a:bodyPr wrap="none" rtlCol="0">
            <a:spAutoFit/>
          </a:bodyPr>
          <a:lstStyle/>
          <a:p>
            <a:r>
              <a:rPr lang="en-US" altLang="zh-CN" dirty="0"/>
              <a:t>RNN</a:t>
            </a:r>
            <a:endParaRPr lang="en-US" dirty="0"/>
          </a:p>
        </p:txBody>
      </p:sp>
      <p:sp>
        <p:nvSpPr>
          <p:cNvPr id="71" name="TextBox 70">
            <a:extLst>
              <a:ext uri="{FF2B5EF4-FFF2-40B4-BE49-F238E27FC236}">
                <a16:creationId xmlns:a16="http://schemas.microsoft.com/office/drawing/2014/main" id="{49C60E70-7F8C-4E0E-A16F-8A675147143D}"/>
              </a:ext>
            </a:extLst>
          </p:cNvPr>
          <p:cNvSpPr txBox="1"/>
          <p:nvPr/>
        </p:nvSpPr>
        <p:spPr>
          <a:xfrm>
            <a:off x="8698937" y="5190066"/>
            <a:ext cx="1569660" cy="369332"/>
          </a:xfrm>
          <a:prstGeom prst="rect">
            <a:avLst/>
          </a:prstGeom>
          <a:noFill/>
        </p:spPr>
        <p:txBody>
          <a:bodyPr wrap="none" rtlCol="0">
            <a:spAutoFit/>
          </a:bodyPr>
          <a:lstStyle/>
          <a:p>
            <a:r>
              <a:rPr lang="zh-CN" altLang="en-US" dirty="0"/>
              <a:t>文本卷积网络</a:t>
            </a:r>
            <a:endParaRPr lang="en-US" dirty="0"/>
          </a:p>
        </p:txBody>
      </p:sp>
      <p:sp>
        <p:nvSpPr>
          <p:cNvPr id="72" name="Isosceles Triangle 71">
            <a:extLst>
              <a:ext uri="{FF2B5EF4-FFF2-40B4-BE49-F238E27FC236}">
                <a16:creationId xmlns:a16="http://schemas.microsoft.com/office/drawing/2014/main" id="{1DFD4D76-3404-45F4-9681-19529181593F}"/>
              </a:ext>
            </a:extLst>
          </p:cNvPr>
          <p:cNvSpPr/>
          <p:nvPr/>
        </p:nvSpPr>
        <p:spPr>
          <a:xfrm>
            <a:off x="7648945" y="1359190"/>
            <a:ext cx="1638300" cy="1146323"/>
          </a:xfrm>
          <a:prstGeom prst="triangl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DE0C1587-94F9-4C21-9AAF-26733C2CBF1E}"/>
              </a:ext>
            </a:extLst>
          </p:cNvPr>
          <p:cNvSpPr txBox="1"/>
          <p:nvPr/>
        </p:nvSpPr>
        <p:spPr>
          <a:xfrm>
            <a:off x="8275935" y="622121"/>
            <a:ext cx="461665" cy="409728"/>
          </a:xfrm>
          <a:prstGeom prst="rect">
            <a:avLst/>
          </a:prstGeom>
          <a:noFill/>
        </p:spPr>
        <p:txBody>
          <a:bodyPr vert="eaVert" wrap="none" rtlCol="0">
            <a:spAutoFit/>
          </a:bodyPr>
          <a:lstStyle/>
          <a:p>
            <a:r>
              <a:rPr lang="en-US" altLang="zh-CN" dirty="0"/>
              <a:t>……</a:t>
            </a:r>
            <a:endParaRPr lang="en-US" dirty="0"/>
          </a:p>
        </p:txBody>
      </p:sp>
      <p:sp>
        <p:nvSpPr>
          <p:cNvPr id="76" name="Isosceles Triangle 75">
            <a:extLst>
              <a:ext uri="{FF2B5EF4-FFF2-40B4-BE49-F238E27FC236}">
                <a16:creationId xmlns:a16="http://schemas.microsoft.com/office/drawing/2014/main" id="{30277D53-38C6-49C4-B101-704A291815CC}"/>
              </a:ext>
            </a:extLst>
          </p:cNvPr>
          <p:cNvSpPr/>
          <p:nvPr/>
        </p:nvSpPr>
        <p:spPr>
          <a:xfrm>
            <a:off x="8450835" y="1346180"/>
            <a:ext cx="1638300" cy="1146323"/>
          </a:xfrm>
          <a:prstGeom prst="triangl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FEAA2327-D084-4A7E-9C61-E81128A2FB14}"/>
              </a:ext>
            </a:extLst>
          </p:cNvPr>
          <p:cNvSpPr/>
          <p:nvPr/>
        </p:nvSpPr>
        <p:spPr>
          <a:xfrm>
            <a:off x="9346062" y="1352685"/>
            <a:ext cx="1638300" cy="1146323"/>
          </a:xfrm>
          <a:prstGeom prst="triangl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93A54DB-5829-4860-A15A-4944604A8667}"/>
              </a:ext>
            </a:extLst>
          </p:cNvPr>
          <p:cNvSpPr txBox="1"/>
          <p:nvPr/>
        </p:nvSpPr>
        <p:spPr>
          <a:xfrm>
            <a:off x="491067" y="406400"/>
            <a:ext cx="2914580" cy="369332"/>
          </a:xfrm>
          <a:prstGeom prst="rect">
            <a:avLst/>
          </a:prstGeom>
          <a:noFill/>
        </p:spPr>
        <p:txBody>
          <a:bodyPr wrap="none" rtlCol="0">
            <a:spAutoFit/>
          </a:bodyPr>
          <a:lstStyle/>
          <a:p>
            <a:r>
              <a:rPr lang="en-US" altLang="zh-CN" dirty="0"/>
              <a:t>3.1.1</a:t>
            </a:r>
            <a:r>
              <a:rPr lang="zh-CN" altLang="en-US" dirty="0"/>
              <a:t>引言</a:t>
            </a:r>
            <a:r>
              <a:rPr lang="en-US" altLang="zh-CN" dirty="0"/>
              <a:t>——</a:t>
            </a:r>
            <a:r>
              <a:rPr lang="zh-CN" altLang="en-US" dirty="0"/>
              <a:t>文本卷积网络</a:t>
            </a:r>
            <a:endParaRPr lang="en-US" dirty="0"/>
          </a:p>
        </p:txBody>
      </p:sp>
    </p:spTree>
    <p:extLst>
      <p:ext uri="{BB962C8B-B14F-4D97-AF65-F5344CB8AC3E}">
        <p14:creationId xmlns:p14="http://schemas.microsoft.com/office/powerpoint/2010/main" val="827147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p:cTn id="7" dur="500" fill="hold"/>
                                        <p:tgtEl>
                                          <p:spTgt spid="72"/>
                                        </p:tgtEl>
                                        <p:attrNameLst>
                                          <p:attrName>ppt_w</p:attrName>
                                        </p:attrNameLst>
                                      </p:cBhvr>
                                      <p:tavLst>
                                        <p:tav tm="0">
                                          <p:val>
                                            <p:fltVal val="0"/>
                                          </p:val>
                                        </p:tav>
                                        <p:tav tm="100000">
                                          <p:val>
                                            <p:strVal val="#ppt_w"/>
                                          </p:val>
                                        </p:tav>
                                      </p:tavLst>
                                    </p:anim>
                                    <p:anim calcmode="lin" valueType="num">
                                      <p:cBhvr>
                                        <p:cTn id="8" dur="500" fill="hold"/>
                                        <p:tgtEl>
                                          <p:spTgt spid="72"/>
                                        </p:tgtEl>
                                        <p:attrNameLst>
                                          <p:attrName>ppt_h</p:attrName>
                                        </p:attrNameLst>
                                      </p:cBhvr>
                                      <p:tavLst>
                                        <p:tav tm="0">
                                          <p:val>
                                            <p:fltVal val="0"/>
                                          </p:val>
                                        </p:tav>
                                        <p:tav tm="100000">
                                          <p:val>
                                            <p:strVal val="#ppt_h"/>
                                          </p:val>
                                        </p:tav>
                                      </p:tavLst>
                                    </p:anim>
                                    <p:animEffect transition="in" filter="fade">
                                      <p:cBhvr>
                                        <p:cTn id="9" dur="500"/>
                                        <p:tgtEl>
                                          <p:spTgt spid="7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p:cTn id="12" dur="500" fill="hold"/>
                                        <p:tgtEl>
                                          <p:spTgt spid="76"/>
                                        </p:tgtEl>
                                        <p:attrNameLst>
                                          <p:attrName>ppt_w</p:attrName>
                                        </p:attrNameLst>
                                      </p:cBhvr>
                                      <p:tavLst>
                                        <p:tav tm="0">
                                          <p:val>
                                            <p:fltVal val="0"/>
                                          </p:val>
                                        </p:tav>
                                        <p:tav tm="100000">
                                          <p:val>
                                            <p:strVal val="#ppt_w"/>
                                          </p:val>
                                        </p:tav>
                                      </p:tavLst>
                                    </p:anim>
                                    <p:anim calcmode="lin" valueType="num">
                                      <p:cBhvr>
                                        <p:cTn id="13" dur="500" fill="hold"/>
                                        <p:tgtEl>
                                          <p:spTgt spid="76"/>
                                        </p:tgtEl>
                                        <p:attrNameLst>
                                          <p:attrName>ppt_h</p:attrName>
                                        </p:attrNameLst>
                                      </p:cBhvr>
                                      <p:tavLst>
                                        <p:tav tm="0">
                                          <p:val>
                                            <p:fltVal val="0"/>
                                          </p:val>
                                        </p:tav>
                                        <p:tav tm="100000">
                                          <p:val>
                                            <p:strVal val="#ppt_h"/>
                                          </p:val>
                                        </p:tav>
                                      </p:tavLst>
                                    </p:anim>
                                    <p:animEffect transition="in" filter="fade">
                                      <p:cBhvr>
                                        <p:cTn id="14" dur="500"/>
                                        <p:tgtEl>
                                          <p:spTgt spid="7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7"/>
                                        </p:tgtEl>
                                        <p:attrNameLst>
                                          <p:attrName>style.visibility</p:attrName>
                                        </p:attrNameLst>
                                      </p:cBhvr>
                                      <p:to>
                                        <p:strVal val="visible"/>
                                      </p:to>
                                    </p:set>
                                    <p:anim calcmode="lin" valueType="num">
                                      <p:cBhvr>
                                        <p:cTn id="17" dur="500" fill="hold"/>
                                        <p:tgtEl>
                                          <p:spTgt spid="77"/>
                                        </p:tgtEl>
                                        <p:attrNameLst>
                                          <p:attrName>ppt_w</p:attrName>
                                        </p:attrNameLst>
                                      </p:cBhvr>
                                      <p:tavLst>
                                        <p:tav tm="0">
                                          <p:val>
                                            <p:fltVal val="0"/>
                                          </p:val>
                                        </p:tav>
                                        <p:tav tm="100000">
                                          <p:val>
                                            <p:strVal val="#ppt_w"/>
                                          </p:val>
                                        </p:tav>
                                      </p:tavLst>
                                    </p:anim>
                                    <p:anim calcmode="lin" valueType="num">
                                      <p:cBhvr>
                                        <p:cTn id="18" dur="500" fill="hold"/>
                                        <p:tgtEl>
                                          <p:spTgt spid="77"/>
                                        </p:tgtEl>
                                        <p:attrNameLst>
                                          <p:attrName>ppt_h</p:attrName>
                                        </p:attrNameLst>
                                      </p:cBhvr>
                                      <p:tavLst>
                                        <p:tav tm="0">
                                          <p:val>
                                            <p:fltVal val="0"/>
                                          </p:val>
                                        </p:tav>
                                        <p:tav tm="100000">
                                          <p:val>
                                            <p:strVal val="#ppt_h"/>
                                          </p:val>
                                        </p:tav>
                                      </p:tavLst>
                                    </p:anim>
                                    <p:animEffect transition="in" filter="fade">
                                      <p:cBhvr>
                                        <p:cTn id="19" dur="500"/>
                                        <p:tgtEl>
                                          <p:spTgt spid="7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5"/>
                                        </p:tgtEl>
                                        <p:attrNameLst>
                                          <p:attrName>style.visibility</p:attrName>
                                        </p:attrNameLst>
                                      </p:cBhvr>
                                      <p:to>
                                        <p:strVal val="visible"/>
                                      </p:to>
                                    </p:set>
                                    <p:anim calcmode="lin" valueType="num">
                                      <p:cBhvr>
                                        <p:cTn id="22" dur="500" fill="hold"/>
                                        <p:tgtEl>
                                          <p:spTgt spid="75"/>
                                        </p:tgtEl>
                                        <p:attrNameLst>
                                          <p:attrName>ppt_w</p:attrName>
                                        </p:attrNameLst>
                                      </p:cBhvr>
                                      <p:tavLst>
                                        <p:tav tm="0">
                                          <p:val>
                                            <p:fltVal val="0"/>
                                          </p:val>
                                        </p:tav>
                                        <p:tav tm="100000">
                                          <p:val>
                                            <p:strVal val="#ppt_w"/>
                                          </p:val>
                                        </p:tav>
                                      </p:tavLst>
                                    </p:anim>
                                    <p:anim calcmode="lin" valueType="num">
                                      <p:cBhvr>
                                        <p:cTn id="23" dur="500" fill="hold"/>
                                        <p:tgtEl>
                                          <p:spTgt spid="75"/>
                                        </p:tgtEl>
                                        <p:attrNameLst>
                                          <p:attrName>ppt_h</p:attrName>
                                        </p:attrNameLst>
                                      </p:cBhvr>
                                      <p:tavLst>
                                        <p:tav tm="0">
                                          <p:val>
                                            <p:fltVal val="0"/>
                                          </p:val>
                                        </p:tav>
                                        <p:tav tm="100000">
                                          <p:val>
                                            <p:strVal val="#ppt_h"/>
                                          </p:val>
                                        </p:tav>
                                      </p:tavLst>
                                    </p:anim>
                                    <p:animEffect transition="in" filter="fade">
                                      <p:cBhvr>
                                        <p:cTn id="24"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5" grpId="0"/>
      <p:bldP spid="76" grpId="0" animBg="1"/>
      <p:bldP spid="7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Rounded Corners 27">
            <a:extLst>
              <a:ext uri="{FF2B5EF4-FFF2-40B4-BE49-F238E27FC236}">
                <a16:creationId xmlns:a16="http://schemas.microsoft.com/office/drawing/2014/main" id="{C5AEFDA9-2EEA-499A-A919-157C8BCF86DA}"/>
              </a:ext>
            </a:extLst>
          </p:cNvPr>
          <p:cNvSpPr/>
          <p:nvPr/>
        </p:nvSpPr>
        <p:spPr>
          <a:xfrm>
            <a:off x="1212170" y="2406478"/>
            <a:ext cx="185351" cy="984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7DD8784E-C504-4958-B5A9-DE02921EA356}"/>
              </a:ext>
            </a:extLst>
          </p:cNvPr>
          <p:cNvSpPr/>
          <p:nvPr/>
        </p:nvSpPr>
        <p:spPr>
          <a:xfrm>
            <a:off x="1963848" y="2406478"/>
            <a:ext cx="185351" cy="984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9C013EF2-C11D-4BC0-91A8-3E3A39A23A7E}"/>
              </a:ext>
            </a:extLst>
          </p:cNvPr>
          <p:cNvSpPr/>
          <p:nvPr/>
        </p:nvSpPr>
        <p:spPr>
          <a:xfrm>
            <a:off x="2886356" y="2394085"/>
            <a:ext cx="185351" cy="984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F4BFC89C-CFFF-47AC-B343-DF3A0D5CCD43}"/>
              </a:ext>
            </a:extLst>
          </p:cNvPr>
          <p:cNvSpPr/>
          <p:nvPr/>
        </p:nvSpPr>
        <p:spPr>
          <a:xfrm>
            <a:off x="3874911" y="2406478"/>
            <a:ext cx="185351" cy="984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04C1F518-F75F-460B-81E0-DB3F700D2301}"/>
              </a:ext>
            </a:extLst>
          </p:cNvPr>
          <p:cNvSpPr/>
          <p:nvPr/>
        </p:nvSpPr>
        <p:spPr>
          <a:xfrm>
            <a:off x="4799608" y="2406478"/>
            <a:ext cx="185351" cy="984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DE83BA39-7C4E-441A-8C6D-C6045D27A00C}"/>
              </a:ext>
            </a:extLst>
          </p:cNvPr>
          <p:cNvCxnSpPr>
            <a:stCxn id="28" idx="3"/>
            <a:endCxn id="29" idx="1"/>
          </p:cNvCxnSpPr>
          <p:nvPr/>
        </p:nvCxnSpPr>
        <p:spPr>
          <a:xfrm>
            <a:off x="1397521" y="2898689"/>
            <a:ext cx="5663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5CF972E-0203-4143-B54D-39AD867059C8}"/>
              </a:ext>
            </a:extLst>
          </p:cNvPr>
          <p:cNvCxnSpPr>
            <a:cxnSpLocks/>
          </p:cNvCxnSpPr>
          <p:nvPr/>
        </p:nvCxnSpPr>
        <p:spPr>
          <a:xfrm>
            <a:off x="2056523" y="2898687"/>
            <a:ext cx="8608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236A046-D49C-4AD4-8219-2DDC399C7787}"/>
              </a:ext>
            </a:extLst>
          </p:cNvPr>
          <p:cNvCxnSpPr>
            <a:cxnSpLocks/>
            <a:endCxn id="31" idx="1"/>
          </p:cNvCxnSpPr>
          <p:nvPr/>
        </p:nvCxnSpPr>
        <p:spPr>
          <a:xfrm>
            <a:off x="2987280" y="2898689"/>
            <a:ext cx="8876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5F73670-5F11-4346-B0BE-378F90C3809F}"/>
              </a:ext>
            </a:extLst>
          </p:cNvPr>
          <p:cNvCxnSpPr>
            <a:cxnSpLocks/>
            <a:endCxn id="32" idx="1"/>
          </p:cNvCxnSpPr>
          <p:nvPr/>
        </p:nvCxnSpPr>
        <p:spPr>
          <a:xfrm>
            <a:off x="4060262" y="2898689"/>
            <a:ext cx="7393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AE2E945C-96AE-4D4F-94D7-3494C5ACF908}"/>
                  </a:ext>
                </a:extLst>
              </p:cNvPr>
              <p:cNvSpPr txBox="1"/>
              <p:nvPr/>
            </p:nvSpPr>
            <p:spPr>
              <a:xfrm>
                <a:off x="1514000" y="2552702"/>
                <a:ext cx="2831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altLang="zh-CN" i="1">
                              <a:latin typeface="Cambria Math" panose="02040503050406030204" pitchFamily="18" charset="0"/>
                            </a:rPr>
                            <m:t>1</m:t>
                          </m:r>
                        </m:sub>
                      </m:sSub>
                    </m:oMath>
                  </m:oMathPara>
                </a14:m>
                <a:endParaRPr lang="en-US" dirty="0"/>
              </a:p>
            </p:txBody>
          </p:sp>
        </mc:Choice>
        <mc:Fallback xmlns="">
          <p:sp>
            <p:nvSpPr>
              <p:cNvPr id="42" name="TextBox 41">
                <a:extLst>
                  <a:ext uri="{FF2B5EF4-FFF2-40B4-BE49-F238E27FC236}">
                    <a16:creationId xmlns:a16="http://schemas.microsoft.com/office/drawing/2014/main" id="{AE2E945C-96AE-4D4F-94D7-3494C5ACF908}"/>
                  </a:ext>
                </a:extLst>
              </p:cNvPr>
              <p:cNvSpPr txBox="1">
                <a:spLocks noRot="1" noChangeAspect="1" noMove="1" noResize="1" noEditPoints="1" noAdjustHandles="1" noChangeArrowheads="1" noChangeShapeType="1" noTextEdit="1"/>
              </p:cNvSpPr>
              <p:nvPr/>
            </p:nvSpPr>
            <p:spPr>
              <a:xfrm>
                <a:off x="1514000" y="2552702"/>
                <a:ext cx="283154" cy="276999"/>
              </a:xfrm>
              <a:prstGeom prst="rect">
                <a:avLst/>
              </a:prstGeom>
              <a:blipFill>
                <a:blip r:embed="rId3"/>
                <a:stretch>
                  <a:fillRect l="-12766" r="-6383"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21E69899-9871-4C83-8109-8B9C214FA7A5}"/>
                  </a:ext>
                </a:extLst>
              </p:cNvPr>
              <p:cNvSpPr txBox="1"/>
              <p:nvPr/>
            </p:nvSpPr>
            <p:spPr>
              <a:xfrm>
                <a:off x="2453693" y="2552701"/>
                <a:ext cx="2884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altLang="zh-CN" i="1">
                              <a:latin typeface="Cambria Math" panose="02040503050406030204" pitchFamily="18" charset="0"/>
                            </a:rPr>
                            <m:t>2</m:t>
                          </m:r>
                        </m:sub>
                      </m:sSub>
                    </m:oMath>
                  </m:oMathPara>
                </a14:m>
                <a:endParaRPr lang="en-US" dirty="0"/>
              </a:p>
            </p:txBody>
          </p:sp>
        </mc:Choice>
        <mc:Fallback xmlns="">
          <p:sp>
            <p:nvSpPr>
              <p:cNvPr id="43" name="TextBox 42">
                <a:extLst>
                  <a:ext uri="{FF2B5EF4-FFF2-40B4-BE49-F238E27FC236}">
                    <a16:creationId xmlns:a16="http://schemas.microsoft.com/office/drawing/2014/main" id="{21E69899-9871-4C83-8109-8B9C214FA7A5}"/>
                  </a:ext>
                </a:extLst>
              </p:cNvPr>
              <p:cNvSpPr txBox="1">
                <a:spLocks noRot="1" noChangeAspect="1" noMove="1" noResize="1" noEditPoints="1" noAdjustHandles="1" noChangeArrowheads="1" noChangeShapeType="1" noTextEdit="1"/>
              </p:cNvSpPr>
              <p:nvPr/>
            </p:nvSpPr>
            <p:spPr>
              <a:xfrm>
                <a:off x="2453693" y="2552701"/>
                <a:ext cx="288477" cy="276999"/>
              </a:xfrm>
              <a:prstGeom prst="rect">
                <a:avLst/>
              </a:prstGeom>
              <a:blipFill>
                <a:blip r:embed="rId4"/>
                <a:stretch>
                  <a:fillRect l="-12766" r="-6383"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7D3C716D-A91E-4FE8-9BD4-EAE7F417D91E}"/>
                  </a:ext>
                </a:extLst>
              </p:cNvPr>
              <p:cNvSpPr txBox="1"/>
              <p:nvPr/>
            </p:nvSpPr>
            <p:spPr>
              <a:xfrm>
                <a:off x="3481742" y="2567117"/>
                <a:ext cx="2884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altLang="zh-CN" i="1">
                              <a:latin typeface="Cambria Math" panose="02040503050406030204" pitchFamily="18" charset="0"/>
                            </a:rPr>
                            <m:t>3</m:t>
                          </m:r>
                        </m:sub>
                      </m:sSub>
                    </m:oMath>
                  </m:oMathPara>
                </a14:m>
                <a:endParaRPr lang="en-US" dirty="0"/>
              </a:p>
            </p:txBody>
          </p:sp>
        </mc:Choice>
        <mc:Fallback xmlns="">
          <p:sp>
            <p:nvSpPr>
              <p:cNvPr id="44" name="TextBox 43">
                <a:extLst>
                  <a:ext uri="{FF2B5EF4-FFF2-40B4-BE49-F238E27FC236}">
                    <a16:creationId xmlns:a16="http://schemas.microsoft.com/office/drawing/2014/main" id="{7D3C716D-A91E-4FE8-9BD4-EAE7F417D91E}"/>
                  </a:ext>
                </a:extLst>
              </p:cNvPr>
              <p:cNvSpPr txBox="1">
                <a:spLocks noRot="1" noChangeAspect="1" noMove="1" noResize="1" noEditPoints="1" noAdjustHandles="1" noChangeArrowheads="1" noChangeShapeType="1" noTextEdit="1"/>
              </p:cNvSpPr>
              <p:nvPr/>
            </p:nvSpPr>
            <p:spPr>
              <a:xfrm>
                <a:off x="3481742" y="2567117"/>
                <a:ext cx="288477" cy="276999"/>
              </a:xfrm>
              <a:prstGeom prst="rect">
                <a:avLst/>
              </a:prstGeom>
              <a:blipFill>
                <a:blip r:embed="rId5"/>
                <a:stretch>
                  <a:fillRect l="-12766" r="-8511"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91CBA28D-B429-490C-9185-5A9D187DFC2A}"/>
                  </a:ext>
                </a:extLst>
              </p:cNvPr>
              <p:cNvSpPr txBox="1"/>
              <p:nvPr/>
            </p:nvSpPr>
            <p:spPr>
              <a:xfrm>
                <a:off x="4287627" y="2557335"/>
                <a:ext cx="2884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altLang="zh-CN" i="1">
                              <a:latin typeface="Cambria Math" panose="02040503050406030204" pitchFamily="18" charset="0"/>
                            </a:rPr>
                            <m:t>4</m:t>
                          </m:r>
                        </m:sub>
                      </m:sSub>
                    </m:oMath>
                  </m:oMathPara>
                </a14:m>
                <a:endParaRPr lang="en-US" dirty="0"/>
              </a:p>
            </p:txBody>
          </p:sp>
        </mc:Choice>
        <mc:Fallback xmlns="">
          <p:sp>
            <p:nvSpPr>
              <p:cNvPr id="45" name="TextBox 44">
                <a:extLst>
                  <a:ext uri="{FF2B5EF4-FFF2-40B4-BE49-F238E27FC236}">
                    <a16:creationId xmlns:a16="http://schemas.microsoft.com/office/drawing/2014/main" id="{91CBA28D-B429-490C-9185-5A9D187DFC2A}"/>
                  </a:ext>
                </a:extLst>
              </p:cNvPr>
              <p:cNvSpPr txBox="1">
                <a:spLocks noRot="1" noChangeAspect="1" noMove="1" noResize="1" noEditPoints="1" noAdjustHandles="1" noChangeArrowheads="1" noChangeShapeType="1" noTextEdit="1"/>
              </p:cNvSpPr>
              <p:nvPr/>
            </p:nvSpPr>
            <p:spPr>
              <a:xfrm>
                <a:off x="4287627" y="2557335"/>
                <a:ext cx="288477" cy="276999"/>
              </a:xfrm>
              <a:prstGeom prst="rect">
                <a:avLst/>
              </a:prstGeom>
              <a:blipFill>
                <a:blip r:embed="rId6"/>
                <a:stretch>
                  <a:fillRect l="-12500" r="-6250" b="-15556"/>
                </a:stretch>
              </a:blipFill>
            </p:spPr>
            <p:txBody>
              <a:bodyPr/>
              <a:lstStyle/>
              <a:p>
                <a:r>
                  <a:rPr lang="en-US">
                    <a:noFill/>
                  </a:rPr>
                  <a:t> </a:t>
                </a:r>
              </a:p>
            </p:txBody>
          </p:sp>
        </mc:Fallback>
      </mc:AlternateContent>
      <p:cxnSp>
        <p:nvCxnSpPr>
          <p:cNvPr id="48" name="Straight Arrow Connector 47">
            <a:extLst>
              <a:ext uri="{FF2B5EF4-FFF2-40B4-BE49-F238E27FC236}">
                <a16:creationId xmlns:a16="http://schemas.microsoft.com/office/drawing/2014/main" id="{E582C301-E467-4858-A72A-D1F2A7B48303}"/>
              </a:ext>
            </a:extLst>
          </p:cNvPr>
          <p:cNvCxnSpPr/>
          <p:nvPr/>
        </p:nvCxnSpPr>
        <p:spPr>
          <a:xfrm>
            <a:off x="604736" y="2898687"/>
            <a:ext cx="5663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9A4A6CB9-4F6B-4E39-B270-38F97E2997E4}"/>
                  </a:ext>
                </a:extLst>
              </p:cNvPr>
              <p:cNvSpPr txBox="1"/>
              <p:nvPr/>
            </p:nvSpPr>
            <p:spPr>
              <a:xfrm>
                <a:off x="350880" y="2691200"/>
                <a:ext cx="2884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oMath>
                  </m:oMathPara>
                </a14:m>
                <a:endParaRPr lang="en-US" dirty="0"/>
              </a:p>
            </p:txBody>
          </p:sp>
        </mc:Choice>
        <mc:Fallback xmlns="">
          <p:sp>
            <p:nvSpPr>
              <p:cNvPr id="49" name="TextBox 48">
                <a:extLst>
                  <a:ext uri="{FF2B5EF4-FFF2-40B4-BE49-F238E27FC236}">
                    <a16:creationId xmlns:a16="http://schemas.microsoft.com/office/drawing/2014/main" id="{9A4A6CB9-4F6B-4E39-B270-38F97E2997E4}"/>
                  </a:ext>
                </a:extLst>
              </p:cNvPr>
              <p:cNvSpPr txBox="1">
                <a:spLocks noRot="1" noChangeAspect="1" noMove="1" noResize="1" noEditPoints="1" noAdjustHandles="1" noChangeArrowheads="1" noChangeShapeType="1" noTextEdit="1"/>
              </p:cNvSpPr>
              <p:nvPr/>
            </p:nvSpPr>
            <p:spPr>
              <a:xfrm>
                <a:off x="350880" y="2691200"/>
                <a:ext cx="288477" cy="276999"/>
              </a:xfrm>
              <a:prstGeom prst="rect">
                <a:avLst/>
              </a:prstGeom>
              <a:blipFill>
                <a:blip r:embed="rId7"/>
                <a:stretch>
                  <a:fillRect l="-12766" r="-6383" b="-15217"/>
                </a:stretch>
              </a:blipFill>
            </p:spPr>
            <p:txBody>
              <a:bodyPr/>
              <a:lstStyle/>
              <a:p>
                <a:r>
                  <a:rPr lang="en-US">
                    <a:noFill/>
                  </a:rPr>
                  <a:t> </a:t>
                </a:r>
              </a:p>
            </p:txBody>
          </p:sp>
        </mc:Fallback>
      </mc:AlternateContent>
      <p:cxnSp>
        <p:nvCxnSpPr>
          <p:cNvPr id="53" name="Straight Arrow Connector 52">
            <a:extLst>
              <a:ext uri="{FF2B5EF4-FFF2-40B4-BE49-F238E27FC236}">
                <a16:creationId xmlns:a16="http://schemas.microsoft.com/office/drawing/2014/main" id="{64C08C89-664C-47FC-B6EA-D1C422F07629}"/>
              </a:ext>
            </a:extLst>
          </p:cNvPr>
          <p:cNvCxnSpPr>
            <a:cxnSpLocks/>
            <a:stCxn id="55" idx="0"/>
            <a:endCxn id="28" idx="2"/>
          </p:cNvCxnSpPr>
          <p:nvPr/>
        </p:nvCxnSpPr>
        <p:spPr>
          <a:xfrm flipV="1">
            <a:off x="1304845" y="3390900"/>
            <a:ext cx="1" cy="383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48EFB58-3CC3-4D01-9792-FB2893475EB5}"/>
              </a:ext>
            </a:extLst>
          </p:cNvPr>
          <p:cNvCxnSpPr>
            <a:cxnSpLocks/>
            <a:stCxn id="28" idx="0"/>
            <a:endCxn id="80" idx="2"/>
          </p:cNvCxnSpPr>
          <p:nvPr/>
        </p:nvCxnSpPr>
        <p:spPr>
          <a:xfrm flipH="1" flipV="1">
            <a:off x="1298712" y="2040412"/>
            <a:ext cx="6134" cy="366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79BBC2B3-C9F1-4DA2-9120-BDBE05E37162}"/>
              </a:ext>
            </a:extLst>
          </p:cNvPr>
          <p:cNvSpPr txBox="1"/>
          <p:nvPr/>
        </p:nvSpPr>
        <p:spPr>
          <a:xfrm>
            <a:off x="2294001" y="5190066"/>
            <a:ext cx="607859" cy="369332"/>
          </a:xfrm>
          <a:prstGeom prst="rect">
            <a:avLst/>
          </a:prstGeom>
          <a:noFill/>
        </p:spPr>
        <p:txBody>
          <a:bodyPr wrap="none" rtlCol="0">
            <a:spAutoFit/>
          </a:bodyPr>
          <a:lstStyle/>
          <a:p>
            <a:r>
              <a:rPr lang="en-US" altLang="zh-CN" dirty="0"/>
              <a:t>RNN</a:t>
            </a:r>
            <a:endParaRPr lang="en-US" dirty="0"/>
          </a:p>
        </p:txBody>
      </p:sp>
      <p:sp>
        <p:nvSpPr>
          <p:cNvPr id="71" name="TextBox 70">
            <a:extLst>
              <a:ext uri="{FF2B5EF4-FFF2-40B4-BE49-F238E27FC236}">
                <a16:creationId xmlns:a16="http://schemas.microsoft.com/office/drawing/2014/main" id="{49C60E70-7F8C-4E0E-A16F-8A675147143D}"/>
              </a:ext>
            </a:extLst>
          </p:cNvPr>
          <p:cNvSpPr txBox="1"/>
          <p:nvPr/>
        </p:nvSpPr>
        <p:spPr>
          <a:xfrm>
            <a:off x="8698937" y="5190066"/>
            <a:ext cx="1470980" cy="369332"/>
          </a:xfrm>
          <a:prstGeom prst="rect">
            <a:avLst/>
          </a:prstGeom>
          <a:noFill/>
        </p:spPr>
        <p:txBody>
          <a:bodyPr wrap="none" rtlCol="0">
            <a:spAutoFit/>
          </a:bodyPr>
          <a:lstStyle/>
          <a:p>
            <a:r>
              <a:rPr lang="en-US" altLang="zh-CN" dirty="0"/>
              <a:t>Self-</a:t>
            </a:r>
            <a:r>
              <a:rPr lang="en-US" altLang="zh-CN" dirty="0" err="1"/>
              <a:t>Attenting</a:t>
            </a:r>
            <a:endParaRPr lang="en-US" altLang="zh-CN" dirty="0"/>
          </a:p>
        </p:txBody>
      </p:sp>
      <p:sp>
        <p:nvSpPr>
          <p:cNvPr id="50" name="Arrow: Bent-Up 49">
            <a:extLst>
              <a:ext uri="{FF2B5EF4-FFF2-40B4-BE49-F238E27FC236}">
                <a16:creationId xmlns:a16="http://schemas.microsoft.com/office/drawing/2014/main" id="{BE87D0C3-45E5-4A77-8609-62CEE028D91F}"/>
              </a:ext>
            </a:extLst>
          </p:cNvPr>
          <p:cNvSpPr/>
          <p:nvPr/>
        </p:nvSpPr>
        <p:spPr>
          <a:xfrm>
            <a:off x="1219722" y="2213405"/>
            <a:ext cx="3782527" cy="423322"/>
          </a:xfrm>
          <a:prstGeom prst="ben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B20DEBA-CE7B-4250-A5B3-4BC86734DB41}"/>
                  </a:ext>
                </a:extLst>
              </p:cNvPr>
              <p:cNvSpPr txBox="1"/>
              <p:nvPr/>
            </p:nvSpPr>
            <p:spPr>
              <a:xfrm>
                <a:off x="1166794" y="3774644"/>
                <a:ext cx="2761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altLang="zh-CN" i="1">
                              <a:latin typeface="Cambria Math" panose="02040503050406030204" pitchFamily="18" charset="0"/>
                            </a:rPr>
                            <m:t>1</m:t>
                          </m:r>
                        </m:sub>
                      </m:sSub>
                    </m:oMath>
                  </m:oMathPara>
                </a14:m>
                <a:endParaRPr lang="en-US" dirty="0"/>
              </a:p>
            </p:txBody>
          </p:sp>
        </mc:Choice>
        <mc:Fallback xmlns="">
          <p:sp>
            <p:nvSpPr>
              <p:cNvPr id="55" name="TextBox 54">
                <a:extLst>
                  <a:ext uri="{FF2B5EF4-FFF2-40B4-BE49-F238E27FC236}">
                    <a16:creationId xmlns:a16="http://schemas.microsoft.com/office/drawing/2014/main" id="{4B20DEBA-CE7B-4250-A5B3-4BC86734DB41}"/>
                  </a:ext>
                </a:extLst>
              </p:cNvPr>
              <p:cNvSpPr txBox="1">
                <a:spLocks noRot="1" noChangeAspect="1" noMove="1" noResize="1" noEditPoints="1" noAdjustHandles="1" noChangeArrowheads="1" noChangeShapeType="1" noTextEdit="1"/>
              </p:cNvSpPr>
              <p:nvPr/>
            </p:nvSpPr>
            <p:spPr>
              <a:xfrm>
                <a:off x="1166794" y="3774644"/>
                <a:ext cx="276101" cy="276999"/>
              </a:xfrm>
              <a:prstGeom prst="rect">
                <a:avLst/>
              </a:prstGeom>
              <a:blipFill>
                <a:blip r:embed="rId8"/>
                <a:stretch>
                  <a:fillRect l="-13043" r="-6522" b="-15217"/>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3ED8E35E-CDAB-418E-BF9D-214FFF195D72}"/>
              </a:ext>
            </a:extLst>
          </p:cNvPr>
          <p:cNvCxnSpPr>
            <a:cxnSpLocks/>
            <a:stCxn id="66" idx="0"/>
          </p:cNvCxnSpPr>
          <p:nvPr/>
        </p:nvCxnSpPr>
        <p:spPr>
          <a:xfrm flipH="1" flipV="1">
            <a:off x="2056524" y="3419848"/>
            <a:ext cx="2660" cy="383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58BB3F3A-BE83-47AB-8D4B-9BDA237EA156}"/>
                  </a:ext>
                </a:extLst>
              </p:cNvPr>
              <p:cNvSpPr txBox="1"/>
              <p:nvPr/>
            </p:nvSpPr>
            <p:spPr>
              <a:xfrm>
                <a:off x="1918472" y="3803592"/>
                <a:ext cx="2814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xmlns="">
          <p:sp>
            <p:nvSpPr>
              <p:cNvPr id="66" name="TextBox 65">
                <a:extLst>
                  <a:ext uri="{FF2B5EF4-FFF2-40B4-BE49-F238E27FC236}">
                    <a16:creationId xmlns:a16="http://schemas.microsoft.com/office/drawing/2014/main" id="{58BB3F3A-BE83-47AB-8D4B-9BDA237EA156}"/>
                  </a:ext>
                </a:extLst>
              </p:cNvPr>
              <p:cNvSpPr txBox="1">
                <a:spLocks noRot="1" noChangeAspect="1" noMove="1" noResize="1" noEditPoints="1" noAdjustHandles="1" noChangeArrowheads="1" noChangeShapeType="1" noTextEdit="1"/>
              </p:cNvSpPr>
              <p:nvPr/>
            </p:nvSpPr>
            <p:spPr>
              <a:xfrm>
                <a:off x="1918472" y="3803592"/>
                <a:ext cx="281423" cy="276999"/>
              </a:xfrm>
              <a:prstGeom prst="rect">
                <a:avLst/>
              </a:prstGeom>
              <a:blipFill>
                <a:blip r:embed="rId9"/>
                <a:stretch>
                  <a:fillRect l="-13043" r="-6522" b="-15556"/>
                </a:stretch>
              </a:blipFill>
            </p:spPr>
            <p:txBody>
              <a:bodyPr/>
              <a:lstStyle/>
              <a:p>
                <a:r>
                  <a:rPr lang="en-US">
                    <a:noFill/>
                  </a:rPr>
                  <a:t> </a:t>
                </a:r>
              </a:p>
            </p:txBody>
          </p:sp>
        </mc:Fallback>
      </mc:AlternateContent>
      <p:cxnSp>
        <p:nvCxnSpPr>
          <p:cNvPr id="69" name="Straight Arrow Connector 68">
            <a:extLst>
              <a:ext uri="{FF2B5EF4-FFF2-40B4-BE49-F238E27FC236}">
                <a16:creationId xmlns:a16="http://schemas.microsoft.com/office/drawing/2014/main" id="{BEF58D25-AD9A-4A5B-9A3E-7F4BB3DE507E}"/>
              </a:ext>
            </a:extLst>
          </p:cNvPr>
          <p:cNvCxnSpPr>
            <a:cxnSpLocks/>
            <a:stCxn id="70" idx="0"/>
            <a:endCxn id="30" idx="2"/>
          </p:cNvCxnSpPr>
          <p:nvPr/>
        </p:nvCxnSpPr>
        <p:spPr>
          <a:xfrm flipH="1" flipV="1">
            <a:off x="2979032" y="3378507"/>
            <a:ext cx="8248" cy="388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3B67BB65-0E2D-4D97-97DE-81926B4DFA3D}"/>
                  </a:ext>
                </a:extLst>
              </p:cNvPr>
              <p:cNvSpPr txBox="1"/>
              <p:nvPr/>
            </p:nvSpPr>
            <p:spPr>
              <a:xfrm>
                <a:off x="2846568" y="3767377"/>
                <a:ext cx="2814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70" name="TextBox 69">
                <a:extLst>
                  <a:ext uri="{FF2B5EF4-FFF2-40B4-BE49-F238E27FC236}">
                    <a16:creationId xmlns:a16="http://schemas.microsoft.com/office/drawing/2014/main" id="{3B67BB65-0E2D-4D97-97DE-81926B4DFA3D}"/>
                  </a:ext>
                </a:extLst>
              </p:cNvPr>
              <p:cNvSpPr txBox="1">
                <a:spLocks noRot="1" noChangeAspect="1" noMove="1" noResize="1" noEditPoints="1" noAdjustHandles="1" noChangeArrowheads="1" noChangeShapeType="1" noTextEdit="1"/>
              </p:cNvSpPr>
              <p:nvPr/>
            </p:nvSpPr>
            <p:spPr>
              <a:xfrm>
                <a:off x="2846568" y="3767377"/>
                <a:ext cx="281423" cy="276999"/>
              </a:xfrm>
              <a:prstGeom prst="rect">
                <a:avLst/>
              </a:prstGeom>
              <a:blipFill>
                <a:blip r:embed="rId10"/>
                <a:stretch>
                  <a:fillRect l="-13043" r="-6522" b="-17778"/>
                </a:stretch>
              </a:blipFill>
            </p:spPr>
            <p:txBody>
              <a:bodyPr/>
              <a:lstStyle/>
              <a:p>
                <a:r>
                  <a:rPr lang="en-US">
                    <a:noFill/>
                  </a:rPr>
                  <a:t> </a:t>
                </a:r>
              </a:p>
            </p:txBody>
          </p:sp>
        </mc:Fallback>
      </mc:AlternateContent>
      <p:cxnSp>
        <p:nvCxnSpPr>
          <p:cNvPr id="73" name="Straight Arrow Connector 72">
            <a:extLst>
              <a:ext uri="{FF2B5EF4-FFF2-40B4-BE49-F238E27FC236}">
                <a16:creationId xmlns:a16="http://schemas.microsoft.com/office/drawing/2014/main" id="{AFB152C0-AE35-47D7-9AEF-7103B296A170}"/>
              </a:ext>
            </a:extLst>
          </p:cNvPr>
          <p:cNvCxnSpPr>
            <a:cxnSpLocks/>
            <a:stCxn id="74" idx="0"/>
          </p:cNvCxnSpPr>
          <p:nvPr/>
        </p:nvCxnSpPr>
        <p:spPr>
          <a:xfrm flipH="1" flipV="1">
            <a:off x="3974442" y="3390900"/>
            <a:ext cx="2660" cy="383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56AC6078-1428-4F98-88DE-33F0AB44109D}"/>
                  </a:ext>
                </a:extLst>
              </p:cNvPr>
              <p:cNvSpPr txBox="1"/>
              <p:nvPr/>
            </p:nvSpPr>
            <p:spPr>
              <a:xfrm>
                <a:off x="3836390" y="3774644"/>
                <a:ext cx="2814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dirty="0"/>
              </a:p>
            </p:txBody>
          </p:sp>
        </mc:Choice>
        <mc:Fallback xmlns="">
          <p:sp>
            <p:nvSpPr>
              <p:cNvPr id="74" name="TextBox 73">
                <a:extLst>
                  <a:ext uri="{FF2B5EF4-FFF2-40B4-BE49-F238E27FC236}">
                    <a16:creationId xmlns:a16="http://schemas.microsoft.com/office/drawing/2014/main" id="{56AC6078-1428-4F98-88DE-33F0AB44109D}"/>
                  </a:ext>
                </a:extLst>
              </p:cNvPr>
              <p:cNvSpPr txBox="1">
                <a:spLocks noRot="1" noChangeAspect="1" noMove="1" noResize="1" noEditPoints="1" noAdjustHandles="1" noChangeArrowheads="1" noChangeShapeType="1" noTextEdit="1"/>
              </p:cNvSpPr>
              <p:nvPr/>
            </p:nvSpPr>
            <p:spPr>
              <a:xfrm>
                <a:off x="3836390" y="3774644"/>
                <a:ext cx="281423" cy="276999"/>
              </a:xfrm>
              <a:prstGeom prst="rect">
                <a:avLst/>
              </a:prstGeom>
              <a:blipFill>
                <a:blip r:embed="rId11"/>
                <a:stretch>
                  <a:fillRect l="-13043" r="-8696" b="-15217"/>
                </a:stretch>
              </a:blipFill>
            </p:spPr>
            <p:txBody>
              <a:bodyPr/>
              <a:lstStyle/>
              <a:p>
                <a:r>
                  <a:rPr lang="en-US">
                    <a:noFill/>
                  </a:rPr>
                  <a:t> </a:t>
                </a:r>
              </a:p>
            </p:txBody>
          </p:sp>
        </mc:Fallback>
      </mc:AlternateContent>
      <p:cxnSp>
        <p:nvCxnSpPr>
          <p:cNvPr id="78" name="Straight Arrow Connector 77">
            <a:extLst>
              <a:ext uri="{FF2B5EF4-FFF2-40B4-BE49-F238E27FC236}">
                <a16:creationId xmlns:a16="http://schemas.microsoft.com/office/drawing/2014/main" id="{1A927022-731B-4DF9-B8BA-0EE9247C0F2A}"/>
              </a:ext>
            </a:extLst>
          </p:cNvPr>
          <p:cNvCxnSpPr>
            <a:cxnSpLocks/>
            <a:stCxn id="79" idx="0"/>
          </p:cNvCxnSpPr>
          <p:nvPr/>
        </p:nvCxnSpPr>
        <p:spPr>
          <a:xfrm flipH="1" flipV="1">
            <a:off x="4893199" y="3419848"/>
            <a:ext cx="2660" cy="383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23F6F32A-C857-47A7-B00F-57DDC51BB575}"/>
                  </a:ext>
                </a:extLst>
              </p:cNvPr>
              <p:cNvSpPr txBox="1"/>
              <p:nvPr/>
            </p:nvSpPr>
            <p:spPr>
              <a:xfrm>
                <a:off x="4755147" y="3803592"/>
                <a:ext cx="2814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oMath>
                  </m:oMathPara>
                </a14:m>
                <a:endParaRPr lang="en-US" dirty="0"/>
              </a:p>
            </p:txBody>
          </p:sp>
        </mc:Choice>
        <mc:Fallback xmlns="">
          <p:sp>
            <p:nvSpPr>
              <p:cNvPr id="79" name="TextBox 78">
                <a:extLst>
                  <a:ext uri="{FF2B5EF4-FFF2-40B4-BE49-F238E27FC236}">
                    <a16:creationId xmlns:a16="http://schemas.microsoft.com/office/drawing/2014/main" id="{23F6F32A-C857-47A7-B00F-57DDC51BB575}"/>
                  </a:ext>
                </a:extLst>
              </p:cNvPr>
              <p:cNvSpPr txBox="1">
                <a:spLocks noRot="1" noChangeAspect="1" noMove="1" noResize="1" noEditPoints="1" noAdjustHandles="1" noChangeArrowheads="1" noChangeShapeType="1" noTextEdit="1"/>
              </p:cNvSpPr>
              <p:nvPr/>
            </p:nvSpPr>
            <p:spPr>
              <a:xfrm>
                <a:off x="4755147" y="3803592"/>
                <a:ext cx="281423" cy="276999"/>
              </a:xfrm>
              <a:prstGeom prst="rect">
                <a:avLst/>
              </a:prstGeom>
              <a:blipFill>
                <a:blip r:embed="rId12"/>
                <a:stretch>
                  <a:fillRect l="-13043" r="-8696"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5A2F3BA2-9FF6-4BC0-897D-113CD9FE3B6B}"/>
                  </a:ext>
                </a:extLst>
              </p:cNvPr>
              <p:cNvSpPr txBox="1"/>
              <p:nvPr/>
            </p:nvSpPr>
            <p:spPr>
              <a:xfrm>
                <a:off x="1159828" y="1763413"/>
                <a:ext cx="2777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oMath>
                  </m:oMathPara>
                </a14:m>
                <a:endParaRPr lang="en-US" dirty="0"/>
              </a:p>
            </p:txBody>
          </p:sp>
        </mc:Choice>
        <mc:Fallback xmlns="">
          <p:sp>
            <p:nvSpPr>
              <p:cNvPr id="80" name="TextBox 79">
                <a:extLst>
                  <a:ext uri="{FF2B5EF4-FFF2-40B4-BE49-F238E27FC236}">
                    <a16:creationId xmlns:a16="http://schemas.microsoft.com/office/drawing/2014/main" id="{5A2F3BA2-9FF6-4BC0-897D-113CD9FE3B6B}"/>
                  </a:ext>
                </a:extLst>
              </p:cNvPr>
              <p:cNvSpPr txBox="1">
                <a:spLocks noRot="1" noChangeAspect="1" noMove="1" noResize="1" noEditPoints="1" noAdjustHandles="1" noChangeArrowheads="1" noChangeShapeType="1" noTextEdit="1"/>
              </p:cNvSpPr>
              <p:nvPr/>
            </p:nvSpPr>
            <p:spPr>
              <a:xfrm>
                <a:off x="1159828" y="1763413"/>
                <a:ext cx="277768" cy="276999"/>
              </a:xfrm>
              <a:prstGeom prst="rect">
                <a:avLst/>
              </a:prstGeom>
              <a:blipFill>
                <a:blip r:embed="rId13"/>
                <a:stretch>
                  <a:fillRect l="-21739" r="-6522" b="-23913"/>
                </a:stretch>
              </a:blipFill>
            </p:spPr>
            <p:txBody>
              <a:bodyPr/>
              <a:lstStyle/>
              <a:p>
                <a:r>
                  <a:rPr lang="en-US">
                    <a:noFill/>
                  </a:rPr>
                  <a:t> </a:t>
                </a:r>
              </a:p>
            </p:txBody>
          </p:sp>
        </mc:Fallback>
      </mc:AlternateContent>
      <p:cxnSp>
        <p:nvCxnSpPr>
          <p:cNvPr id="81" name="Straight Arrow Connector 80">
            <a:extLst>
              <a:ext uri="{FF2B5EF4-FFF2-40B4-BE49-F238E27FC236}">
                <a16:creationId xmlns:a16="http://schemas.microsoft.com/office/drawing/2014/main" id="{23130BFB-247C-4F3C-88C3-355D1828CAC2}"/>
              </a:ext>
            </a:extLst>
          </p:cNvPr>
          <p:cNvCxnSpPr>
            <a:cxnSpLocks/>
            <a:endCxn id="82" idx="2"/>
          </p:cNvCxnSpPr>
          <p:nvPr/>
        </p:nvCxnSpPr>
        <p:spPr>
          <a:xfrm flipH="1" flipV="1">
            <a:off x="2047979" y="2040412"/>
            <a:ext cx="3474" cy="366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DE3B2B05-A88B-455E-AB02-84B1AFCA4BE4}"/>
                  </a:ext>
                </a:extLst>
              </p:cNvPr>
              <p:cNvSpPr txBox="1"/>
              <p:nvPr/>
            </p:nvSpPr>
            <p:spPr>
              <a:xfrm>
                <a:off x="1906433" y="1763413"/>
                <a:ext cx="2830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oMath>
                  </m:oMathPara>
                </a14:m>
                <a:endParaRPr lang="en-US" dirty="0"/>
              </a:p>
            </p:txBody>
          </p:sp>
        </mc:Choice>
        <mc:Fallback xmlns="">
          <p:sp>
            <p:nvSpPr>
              <p:cNvPr id="82" name="TextBox 81">
                <a:extLst>
                  <a:ext uri="{FF2B5EF4-FFF2-40B4-BE49-F238E27FC236}">
                    <a16:creationId xmlns:a16="http://schemas.microsoft.com/office/drawing/2014/main" id="{DE3B2B05-A88B-455E-AB02-84B1AFCA4BE4}"/>
                  </a:ext>
                </a:extLst>
              </p:cNvPr>
              <p:cNvSpPr txBox="1">
                <a:spLocks noRot="1" noChangeAspect="1" noMove="1" noResize="1" noEditPoints="1" noAdjustHandles="1" noChangeArrowheads="1" noChangeShapeType="1" noTextEdit="1"/>
              </p:cNvSpPr>
              <p:nvPr/>
            </p:nvSpPr>
            <p:spPr>
              <a:xfrm>
                <a:off x="1906433" y="1763413"/>
                <a:ext cx="283091" cy="276999"/>
              </a:xfrm>
              <a:prstGeom prst="rect">
                <a:avLst/>
              </a:prstGeom>
              <a:blipFill>
                <a:blip r:embed="rId14"/>
                <a:stretch>
                  <a:fillRect l="-21739" r="-6522" b="-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84B63BA7-C024-42F3-BEF5-27CD517C2A06}"/>
                  </a:ext>
                </a:extLst>
              </p:cNvPr>
              <p:cNvSpPr txBox="1"/>
              <p:nvPr/>
            </p:nvSpPr>
            <p:spPr>
              <a:xfrm>
                <a:off x="2855908" y="1817320"/>
                <a:ext cx="27610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3</m:t>
                          </m:r>
                        </m:sub>
                      </m:sSub>
                    </m:oMath>
                  </m:oMathPara>
                </a14:m>
                <a:endParaRPr lang="en-US" dirty="0"/>
              </a:p>
            </p:txBody>
          </p:sp>
        </mc:Choice>
        <mc:Fallback xmlns="">
          <p:sp>
            <p:nvSpPr>
              <p:cNvPr id="84" name="TextBox 83">
                <a:extLst>
                  <a:ext uri="{FF2B5EF4-FFF2-40B4-BE49-F238E27FC236}">
                    <a16:creationId xmlns:a16="http://schemas.microsoft.com/office/drawing/2014/main" id="{84B63BA7-C024-42F3-BEF5-27CD517C2A06}"/>
                  </a:ext>
                </a:extLst>
              </p:cNvPr>
              <p:cNvSpPr txBox="1">
                <a:spLocks noRot="1" noChangeAspect="1" noMove="1" noResize="1" noEditPoints="1" noAdjustHandles="1" noChangeArrowheads="1" noChangeShapeType="1" noTextEdit="1"/>
              </p:cNvSpPr>
              <p:nvPr/>
            </p:nvSpPr>
            <p:spPr>
              <a:xfrm>
                <a:off x="2855908" y="1817320"/>
                <a:ext cx="276101" cy="276999"/>
              </a:xfrm>
              <a:prstGeom prst="rect">
                <a:avLst/>
              </a:prstGeom>
              <a:blipFill>
                <a:blip r:embed="rId15"/>
                <a:stretch>
                  <a:fillRect l="-21739" r="-8696" b="-23913"/>
                </a:stretch>
              </a:blipFill>
            </p:spPr>
            <p:txBody>
              <a:bodyPr/>
              <a:lstStyle/>
              <a:p>
                <a:r>
                  <a:rPr lang="en-US">
                    <a:noFill/>
                  </a:rPr>
                  <a:t> </a:t>
                </a:r>
              </a:p>
            </p:txBody>
          </p:sp>
        </mc:Fallback>
      </mc:AlternateContent>
      <p:cxnSp>
        <p:nvCxnSpPr>
          <p:cNvPr id="87" name="Straight Arrow Connector 86">
            <a:extLst>
              <a:ext uri="{FF2B5EF4-FFF2-40B4-BE49-F238E27FC236}">
                <a16:creationId xmlns:a16="http://schemas.microsoft.com/office/drawing/2014/main" id="{647442FD-E00C-4B91-8D37-F09BEF66ABBA}"/>
              </a:ext>
            </a:extLst>
          </p:cNvPr>
          <p:cNvCxnSpPr>
            <a:cxnSpLocks/>
            <a:endCxn id="88" idx="2"/>
          </p:cNvCxnSpPr>
          <p:nvPr/>
        </p:nvCxnSpPr>
        <p:spPr>
          <a:xfrm flipH="1" flipV="1">
            <a:off x="3970233" y="2043257"/>
            <a:ext cx="8412" cy="366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C2D43650-9599-4CD1-8B95-61D98D9D1E44}"/>
                  </a:ext>
                </a:extLst>
              </p:cNvPr>
              <p:cNvSpPr txBox="1"/>
              <p:nvPr/>
            </p:nvSpPr>
            <p:spPr>
              <a:xfrm>
                <a:off x="3833625" y="1766258"/>
                <a:ext cx="2732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4</m:t>
                          </m:r>
                        </m:sub>
                      </m:sSub>
                    </m:oMath>
                  </m:oMathPara>
                </a14:m>
                <a:endParaRPr lang="en-US" dirty="0"/>
              </a:p>
            </p:txBody>
          </p:sp>
        </mc:Choice>
        <mc:Fallback xmlns="">
          <p:sp>
            <p:nvSpPr>
              <p:cNvPr id="88" name="TextBox 87">
                <a:extLst>
                  <a:ext uri="{FF2B5EF4-FFF2-40B4-BE49-F238E27FC236}">
                    <a16:creationId xmlns:a16="http://schemas.microsoft.com/office/drawing/2014/main" id="{C2D43650-9599-4CD1-8B95-61D98D9D1E44}"/>
                  </a:ext>
                </a:extLst>
              </p:cNvPr>
              <p:cNvSpPr txBox="1">
                <a:spLocks noRot="1" noChangeAspect="1" noMove="1" noResize="1" noEditPoints="1" noAdjustHandles="1" noChangeArrowheads="1" noChangeShapeType="1" noTextEdit="1"/>
              </p:cNvSpPr>
              <p:nvPr/>
            </p:nvSpPr>
            <p:spPr>
              <a:xfrm>
                <a:off x="3833625" y="1766258"/>
                <a:ext cx="273215" cy="276999"/>
              </a:xfrm>
              <a:prstGeom prst="rect">
                <a:avLst/>
              </a:prstGeom>
              <a:blipFill>
                <a:blip r:embed="rId16"/>
                <a:stretch>
                  <a:fillRect l="-20000" r="-6667" b="-26667"/>
                </a:stretch>
              </a:blipFill>
            </p:spPr>
            <p:txBody>
              <a:bodyPr/>
              <a:lstStyle/>
              <a:p>
                <a:r>
                  <a:rPr lang="en-US">
                    <a:noFill/>
                  </a:rPr>
                  <a:t> </a:t>
                </a:r>
              </a:p>
            </p:txBody>
          </p:sp>
        </mc:Fallback>
      </mc:AlternateContent>
      <p:cxnSp>
        <p:nvCxnSpPr>
          <p:cNvPr id="89" name="Straight Arrow Connector 88">
            <a:extLst>
              <a:ext uri="{FF2B5EF4-FFF2-40B4-BE49-F238E27FC236}">
                <a16:creationId xmlns:a16="http://schemas.microsoft.com/office/drawing/2014/main" id="{F099084B-3E51-496D-902F-6F90B8107401}"/>
              </a:ext>
            </a:extLst>
          </p:cNvPr>
          <p:cNvCxnSpPr>
            <a:cxnSpLocks/>
            <a:endCxn id="90" idx="2"/>
          </p:cNvCxnSpPr>
          <p:nvPr/>
        </p:nvCxnSpPr>
        <p:spPr>
          <a:xfrm flipH="1" flipV="1">
            <a:off x="4925721" y="2037891"/>
            <a:ext cx="3474" cy="366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890CCA8C-5451-4C46-BBB9-2F613A75EC8E}"/>
                  </a:ext>
                </a:extLst>
              </p:cNvPr>
              <p:cNvSpPr txBox="1"/>
              <p:nvPr/>
            </p:nvSpPr>
            <p:spPr>
              <a:xfrm>
                <a:off x="4784175" y="1760892"/>
                <a:ext cx="2830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5</m:t>
                          </m:r>
                        </m:sub>
                      </m:sSub>
                    </m:oMath>
                  </m:oMathPara>
                </a14:m>
                <a:endParaRPr lang="en-US" dirty="0"/>
              </a:p>
            </p:txBody>
          </p:sp>
        </mc:Choice>
        <mc:Fallback xmlns="">
          <p:sp>
            <p:nvSpPr>
              <p:cNvPr id="90" name="TextBox 89">
                <a:extLst>
                  <a:ext uri="{FF2B5EF4-FFF2-40B4-BE49-F238E27FC236}">
                    <a16:creationId xmlns:a16="http://schemas.microsoft.com/office/drawing/2014/main" id="{890CCA8C-5451-4C46-BBB9-2F613A75EC8E}"/>
                  </a:ext>
                </a:extLst>
              </p:cNvPr>
              <p:cNvSpPr txBox="1">
                <a:spLocks noRot="1" noChangeAspect="1" noMove="1" noResize="1" noEditPoints="1" noAdjustHandles="1" noChangeArrowheads="1" noChangeShapeType="1" noTextEdit="1"/>
              </p:cNvSpPr>
              <p:nvPr/>
            </p:nvSpPr>
            <p:spPr>
              <a:xfrm>
                <a:off x="4784175" y="1760892"/>
                <a:ext cx="283091" cy="276999"/>
              </a:xfrm>
              <a:prstGeom prst="rect">
                <a:avLst/>
              </a:prstGeom>
              <a:blipFill>
                <a:blip r:embed="rId17"/>
                <a:stretch>
                  <a:fillRect l="-21739" r="-8696" b="-26667"/>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E52CA924-6B50-4C34-B4D2-17BEFCFFEA61}"/>
              </a:ext>
            </a:extLst>
          </p:cNvPr>
          <p:cNvCxnSpPr>
            <a:stCxn id="30" idx="0"/>
            <a:endCxn id="84" idx="2"/>
          </p:cNvCxnSpPr>
          <p:nvPr/>
        </p:nvCxnSpPr>
        <p:spPr>
          <a:xfrm flipV="1">
            <a:off x="2979032" y="2094319"/>
            <a:ext cx="14927" cy="299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B5BD8088-4BD6-4044-9FE3-BACC289C9C6E}"/>
              </a:ext>
            </a:extLst>
          </p:cNvPr>
          <p:cNvCxnSpPr>
            <a:cxnSpLocks/>
            <a:stCxn id="144" idx="0"/>
          </p:cNvCxnSpPr>
          <p:nvPr/>
        </p:nvCxnSpPr>
        <p:spPr>
          <a:xfrm flipV="1">
            <a:off x="7495725" y="3390900"/>
            <a:ext cx="1" cy="383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4C3844C4-2E3C-49F5-B656-22F26C41D933}"/>
              </a:ext>
            </a:extLst>
          </p:cNvPr>
          <p:cNvCxnSpPr>
            <a:cxnSpLocks/>
            <a:endCxn id="153" idx="2"/>
          </p:cNvCxnSpPr>
          <p:nvPr/>
        </p:nvCxnSpPr>
        <p:spPr>
          <a:xfrm flipH="1" flipV="1">
            <a:off x="7489592" y="2040412"/>
            <a:ext cx="6134" cy="366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4" name="TextBox 143">
                <a:extLst>
                  <a:ext uri="{FF2B5EF4-FFF2-40B4-BE49-F238E27FC236}">
                    <a16:creationId xmlns:a16="http://schemas.microsoft.com/office/drawing/2014/main" id="{A8BA437A-6958-4473-8C45-B8684C8526B7}"/>
                  </a:ext>
                </a:extLst>
              </p:cNvPr>
              <p:cNvSpPr txBox="1"/>
              <p:nvPr/>
            </p:nvSpPr>
            <p:spPr>
              <a:xfrm>
                <a:off x="7357674" y="3774644"/>
                <a:ext cx="2761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altLang="zh-CN" i="1">
                              <a:latin typeface="Cambria Math" panose="02040503050406030204" pitchFamily="18" charset="0"/>
                            </a:rPr>
                            <m:t>1</m:t>
                          </m:r>
                        </m:sub>
                      </m:sSub>
                    </m:oMath>
                  </m:oMathPara>
                </a14:m>
                <a:endParaRPr lang="en-US" dirty="0"/>
              </a:p>
            </p:txBody>
          </p:sp>
        </mc:Choice>
        <mc:Fallback xmlns="">
          <p:sp>
            <p:nvSpPr>
              <p:cNvPr id="144" name="TextBox 143">
                <a:extLst>
                  <a:ext uri="{FF2B5EF4-FFF2-40B4-BE49-F238E27FC236}">
                    <a16:creationId xmlns:a16="http://schemas.microsoft.com/office/drawing/2014/main" id="{A8BA437A-6958-4473-8C45-B8684C8526B7}"/>
                  </a:ext>
                </a:extLst>
              </p:cNvPr>
              <p:cNvSpPr txBox="1">
                <a:spLocks noRot="1" noChangeAspect="1" noMove="1" noResize="1" noEditPoints="1" noAdjustHandles="1" noChangeArrowheads="1" noChangeShapeType="1" noTextEdit="1"/>
              </p:cNvSpPr>
              <p:nvPr/>
            </p:nvSpPr>
            <p:spPr>
              <a:xfrm>
                <a:off x="7357674" y="3774644"/>
                <a:ext cx="276101" cy="276999"/>
              </a:xfrm>
              <a:prstGeom prst="rect">
                <a:avLst/>
              </a:prstGeom>
              <a:blipFill>
                <a:blip r:embed="rId18"/>
                <a:stretch>
                  <a:fillRect l="-13333" r="-6667" b="-15217"/>
                </a:stretch>
              </a:blipFill>
            </p:spPr>
            <p:txBody>
              <a:bodyPr/>
              <a:lstStyle/>
              <a:p>
                <a:r>
                  <a:rPr lang="en-US">
                    <a:noFill/>
                  </a:rPr>
                  <a:t> </a:t>
                </a:r>
              </a:p>
            </p:txBody>
          </p:sp>
        </mc:Fallback>
      </mc:AlternateContent>
      <p:cxnSp>
        <p:nvCxnSpPr>
          <p:cNvPr id="145" name="Straight Arrow Connector 144">
            <a:extLst>
              <a:ext uri="{FF2B5EF4-FFF2-40B4-BE49-F238E27FC236}">
                <a16:creationId xmlns:a16="http://schemas.microsoft.com/office/drawing/2014/main" id="{B4EED203-A63E-4A31-A0BE-20A98E582605}"/>
              </a:ext>
            </a:extLst>
          </p:cNvPr>
          <p:cNvCxnSpPr>
            <a:cxnSpLocks/>
            <a:stCxn id="146" idx="0"/>
          </p:cNvCxnSpPr>
          <p:nvPr/>
        </p:nvCxnSpPr>
        <p:spPr>
          <a:xfrm flipH="1" flipV="1">
            <a:off x="8247404" y="3419848"/>
            <a:ext cx="2660" cy="383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6" name="TextBox 145">
                <a:extLst>
                  <a:ext uri="{FF2B5EF4-FFF2-40B4-BE49-F238E27FC236}">
                    <a16:creationId xmlns:a16="http://schemas.microsoft.com/office/drawing/2014/main" id="{4EEFCB14-4596-47BE-998C-25A53278EBF2}"/>
                  </a:ext>
                </a:extLst>
              </p:cNvPr>
              <p:cNvSpPr txBox="1"/>
              <p:nvPr/>
            </p:nvSpPr>
            <p:spPr>
              <a:xfrm>
                <a:off x="8109352" y="3803592"/>
                <a:ext cx="2814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xmlns="">
          <p:sp>
            <p:nvSpPr>
              <p:cNvPr id="146" name="TextBox 145">
                <a:extLst>
                  <a:ext uri="{FF2B5EF4-FFF2-40B4-BE49-F238E27FC236}">
                    <a16:creationId xmlns:a16="http://schemas.microsoft.com/office/drawing/2014/main" id="{4EEFCB14-4596-47BE-998C-25A53278EBF2}"/>
                  </a:ext>
                </a:extLst>
              </p:cNvPr>
              <p:cNvSpPr txBox="1">
                <a:spLocks noRot="1" noChangeAspect="1" noMove="1" noResize="1" noEditPoints="1" noAdjustHandles="1" noChangeArrowheads="1" noChangeShapeType="1" noTextEdit="1"/>
              </p:cNvSpPr>
              <p:nvPr/>
            </p:nvSpPr>
            <p:spPr>
              <a:xfrm>
                <a:off x="8109352" y="3803592"/>
                <a:ext cx="281423" cy="276999"/>
              </a:xfrm>
              <a:prstGeom prst="rect">
                <a:avLst/>
              </a:prstGeom>
              <a:blipFill>
                <a:blip r:embed="rId19"/>
                <a:stretch>
                  <a:fillRect l="-13043" r="-8696" b="-15556"/>
                </a:stretch>
              </a:blipFill>
            </p:spPr>
            <p:txBody>
              <a:bodyPr/>
              <a:lstStyle/>
              <a:p>
                <a:r>
                  <a:rPr lang="en-US">
                    <a:noFill/>
                  </a:rPr>
                  <a:t> </a:t>
                </a:r>
              </a:p>
            </p:txBody>
          </p:sp>
        </mc:Fallback>
      </mc:AlternateContent>
      <p:cxnSp>
        <p:nvCxnSpPr>
          <p:cNvPr id="147" name="Straight Arrow Connector 146">
            <a:extLst>
              <a:ext uri="{FF2B5EF4-FFF2-40B4-BE49-F238E27FC236}">
                <a16:creationId xmlns:a16="http://schemas.microsoft.com/office/drawing/2014/main" id="{B0F849EB-14CE-4988-B1B2-73A002EAD966}"/>
              </a:ext>
            </a:extLst>
          </p:cNvPr>
          <p:cNvCxnSpPr>
            <a:cxnSpLocks/>
            <a:stCxn id="148" idx="0"/>
          </p:cNvCxnSpPr>
          <p:nvPr/>
        </p:nvCxnSpPr>
        <p:spPr>
          <a:xfrm flipH="1" flipV="1">
            <a:off x="9169912" y="3378507"/>
            <a:ext cx="8248" cy="388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8" name="TextBox 147">
                <a:extLst>
                  <a:ext uri="{FF2B5EF4-FFF2-40B4-BE49-F238E27FC236}">
                    <a16:creationId xmlns:a16="http://schemas.microsoft.com/office/drawing/2014/main" id="{00E9FA8E-9F01-44F7-A983-02E645CFBD53}"/>
                  </a:ext>
                </a:extLst>
              </p:cNvPr>
              <p:cNvSpPr txBox="1"/>
              <p:nvPr/>
            </p:nvSpPr>
            <p:spPr>
              <a:xfrm>
                <a:off x="9037448" y="3767377"/>
                <a:ext cx="2814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148" name="TextBox 147">
                <a:extLst>
                  <a:ext uri="{FF2B5EF4-FFF2-40B4-BE49-F238E27FC236}">
                    <a16:creationId xmlns:a16="http://schemas.microsoft.com/office/drawing/2014/main" id="{00E9FA8E-9F01-44F7-A983-02E645CFBD53}"/>
                  </a:ext>
                </a:extLst>
              </p:cNvPr>
              <p:cNvSpPr txBox="1">
                <a:spLocks noRot="1" noChangeAspect="1" noMove="1" noResize="1" noEditPoints="1" noAdjustHandles="1" noChangeArrowheads="1" noChangeShapeType="1" noTextEdit="1"/>
              </p:cNvSpPr>
              <p:nvPr/>
            </p:nvSpPr>
            <p:spPr>
              <a:xfrm>
                <a:off x="9037448" y="3767377"/>
                <a:ext cx="281423" cy="276999"/>
              </a:xfrm>
              <a:prstGeom prst="rect">
                <a:avLst/>
              </a:prstGeom>
              <a:blipFill>
                <a:blip r:embed="rId20"/>
                <a:stretch>
                  <a:fillRect l="-13043" r="-6522" b="-17778"/>
                </a:stretch>
              </a:blipFill>
            </p:spPr>
            <p:txBody>
              <a:bodyPr/>
              <a:lstStyle/>
              <a:p>
                <a:r>
                  <a:rPr lang="en-US">
                    <a:noFill/>
                  </a:rPr>
                  <a:t> </a:t>
                </a:r>
              </a:p>
            </p:txBody>
          </p:sp>
        </mc:Fallback>
      </mc:AlternateContent>
      <p:cxnSp>
        <p:nvCxnSpPr>
          <p:cNvPr id="149" name="Straight Arrow Connector 148">
            <a:extLst>
              <a:ext uri="{FF2B5EF4-FFF2-40B4-BE49-F238E27FC236}">
                <a16:creationId xmlns:a16="http://schemas.microsoft.com/office/drawing/2014/main" id="{D2B25637-DE21-4E07-953E-751329DA4EAD}"/>
              </a:ext>
            </a:extLst>
          </p:cNvPr>
          <p:cNvCxnSpPr>
            <a:cxnSpLocks/>
            <a:stCxn id="150" idx="0"/>
          </p:cNvCxnSpPr>
          <p:nvPr/>
        </p:nvCxnSpPr>
        <p:spPr>
          <a:xfrm flipH="1" flipV="1">
            <a:off x="10165322" y="3390900"/>
            <a:ext cx="2660" cy="383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0" name="TextBox 149">
                <a:extLst>
                  <a:ext uri="{FF2B5EF4-FFF2-40B4-BE49-F238E27FC236}">
                    <a16:creationId xmlns:a16="http://schemas.microsoft.com/office/drawing/2014/main" id="{132F7824-5E40-4F2D-B1A4-C5BF89AA0905}"/>
                  </a:ext>
                </a:extLst>
              </p:cNvPr>
              <p:cNvSpPr txBox="1"/>
              <p:nvPr/>
            </p:nvSpPr>
            <p:spPr>
              <a:xfrm>
                <a:off x="10027270" y="3774644"/>
                <a:ext cx="2814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dirty="0"/>
              </a:p>
            </p:txBody>
          </p:sp>
        </mc:Choice>
        <mc:Fallback xmlns="">
          <p:sp>
            <p:nvSpPr>
              <p:cNvPr id="150" name="TextBox 149">
                <a:extLst>
                  <a:ext uri="{FF2B5EF4-FFF2-40B4-BE49-F238E27FC236}">
                    <a16:creationId xmlns:a16="http://schemas.microsoft.com/office/drawing/2014/main" id="{132F7824-5E40-4F2D-B1A4-C5BF89AA0905}"/>
                  </a:ext>
                </a:extLst>
              </p:cNvPr>
              <p:cNvSpPr txBox="1">
                <a:spLocks noRot="1" noChangeAspect="1" noMove="1" noResize="1" noEditPoints="1" noAdjustHandles="1" noChangeArrowheads="1" noChangeShapeType="1" noTextEdit="1"/>
              </p:cNvSpPr>
              <p:nvPr/>
            </p:nvSpPr>
            <p:spPr>
              <a:xfrm>
                <a:off x="10027270" y="3774644"/>
                <a:ext cx="281423" cy="276999"/>
              </a:xfrm>
              <a:prstGeom prst="rect">
                <a:avLst/>
              </a:prstGeom>
              <a:blipFill>
                <a:blip r:embed="rId21"/>
                <a:stretch>
                  <a:fillRect l="-13043" r="-6522" b="-15217"/>
                </a:stretch>
              </a:blipFill>
            </p:spPr>
            <p:txBody>
              <a:bodyPr/>
              <a:lstStyle/>
              <a:p>
                <a:r>
                  <a:rPr lang="en-US">
                    <a:noFill/>
                  </a:rPr>
                  <a:t> </a:t>
                </a:r>
              </a:p>
            </p:txBody>
          </p:sp>
        </mc:Fallback>
      </mc:AlternateContent>
      <p:cxnSp>
        <p:nvCxnSpPr>
          <p:cNvPr id="151" name="Straight Arrow Connector 150">
            <a:extLst>
              <a:ext uri="{FF2B5EF4-FFF2-40B4-BE49-F238E27FC236}">
                <a16:creationId xmlns:a16="http://schemas.microsoft.com/office/drawing/2014/main" id="{D3952E96-0990-4965-9EC4-F6A4393EA11F}"/>
              </a:ext>
            </a:extLst>
          </p:cNvPr>
          <p:cNvCxnSpPr>
            <a:cxnSpLocks/>
            <a:stCxn id="152" idx="0"/>
          </p:cNvCxnSpPr>
          <p:nvPr/>
        </p:nvCxnSpPr>
        <p:spPr>
          <a:xfrm flipH="1" flipV="1">
            <a:off x="11084079" y="3419848"/>
            <a:ext cx="2660" cy="383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2" name="TextBox 151">
                <a:extLst>
                  <a:ext uri="{FF2B5EF4-FFF2-40B4-BE49-F238E27FC236}">
                    <a16:creationId xmlns:a16="http://schemas.microsoft.com/office/drawing/2014/main" id="{21AC98FD-E2DB-47EB-9179-5E3FE565A02E}"/>
                  </a:ext>
                </a:extLst>
              </p:cNvPr>
              <p:cNvSpPr txBox="1"/>
              <p:nvPr/>
            </p:nvSpPr>
            <p:spPr>
              <a:xfrm>
                <a:off x="10946027" y="3803592"/>
                <a:ext cx="2814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oMath>
                  </m:oMathPara>
                </a14:m>
                <a:endParaRPr lang="en-US" dirty="0"/>
              </a:p>
            </p:txBody>
          </p:sp>
        </mc:Choice>
        <mc:Fallback xmlns="">
          <p:sp>
            <p:nvSpPr>
              <p:cNvPr id="152" name="TextBox 151">
                <a:extLst>
                  <a:ext uri="{FF2B5EF4-FFF2-40B4-BE49-F238E27FC236}">
                    <a16:creationId xmlns:a16="http://schemas.microsoft.com/office/drawing/2014/main" id="{21AC98FD-E2DB-47EB-9179-5E3FE565A02E}"/>
                  </a:ext>
                </a:extLst>
              </p:cNvPr>
              <p:cNvSpPr txBox="1">
                <a:spLocks noRot="1" noChangeAspect="1" noMove="1" noResize="1" noEditPoints="1" noAdjustHandles="1" noChangeArrowheads="1" noChangeShapeType="1" noTextEdit="1"/>
              </p:cNvSpPr>
              <p:nvPr/>
            </p:nvSpPr>
            <p:spPr>
              <a:xfrm>
                <a:off x="10946027" y="3803592"/>
                <a:ext cx="281423" cy="276999"/>
              </a:xfrm>
              <a:prstGeom prst="rect">
                <a:avLst/>
              </a:prstGeom>
              <a:blipFill>
                <a:blip r:embed="rId22"/>
                <a:stretch>
                  <a:fillRect l="-13043" r="-8696"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3" name="TextBox 152">
                <a:extLst>
                  <a:ext uri="{FF2B5EF4-FFF2-40B4-BE49-F238E27FC236}">
                    <a16:creationId xmlns:a16="http://schemas.microsoft.com/office/drawing/2014/main" id="{C51B9561-DC82-449B-A259-2FFF783FBAFF}"/>
                  </a:ext>
                </a:extLst>
              </p:cNvPr>
              <p:cNvSpPr txBox="1"/>
              <p:nvPr/>
            </p:nvSpPr>
            <p:spPr>
              <a:xfrm>
                <a:off x="7350708" y="1763413"/>
                <a:ext cx="2777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oMath>
                  </m:oMathPara>
                </a14:m>
                <a:endParaRPr lang="en-US" dirty="0"/>
              </a:p>
            </p:txBody>
          </p:sp>
        </mc:Choice>
        <mc:Fallback xmlns="">
          <p:sp>
            <p:nvSpPr>
              <p:cNvPr id="153" name="TextBox 152">
                <a:extLst>
                  <a:ext uri="{FF2B5EF4-FFF2-40B4-BE49-F238E27FC236}">
                    <a16:creationId xmlns:a16="http://schemas.microsoft.com/office/drawing/2014/main" id="{C51B9561-DC82-449B-A259-2FFF783FBAFF}"/>
                  </a:ext>
                </a:extLst>
              </p:cNvPr>
              <p:cNvSpPr txBox="1">
                <a:spLocks noRot="1" noChangeAspect="1" noMove="1" noResize="1" noEditPoints="1" noAdjustHandles="1" noChangeArrowheads="1" noChangeShapeType="1" noTextEdit="1"/>
              </p:cNvSpPr>
              <p:nvPr/>
            </p:nvSpPr>
            <p:spPr>
              <a:xfrm>
                <a:off x="7350708" y="1763413"/>
                <a:ext cx="277768" cy="276999"/>
              </a:xfrm>
              <a:prstGeom prst="rect">
                <a:avLst/>
              </a:prstGeom>
              <a:blipFill>
                <a:blip r:embed="rId23"/>
                <a:stretch>
                  <a:fillRect l="-22222" r="-6667" b="-23913"/>
                </a:stretch>
              </a:blipFill>
            </p:spPr>
            <p:txBody>
              <a:bodyPr/>
              <a:lstStyle/>
              <a:p>
                <a:r>
                  <a:rPr lang="en-US">
                    <a:noFill/>
                  </a:rPr>
                  <a:t> </a:t>
                </a:r>
              </a:p>
            </p:txBody>
          </p:sp>
        </mc:Fallback>
      </mc:AlternateContent>
      <p:cxnSp>
        <p:nvCxnSpPr>
          <p:cNvPr id="154" name="Straight Arrow Connector 153">
            <a:extLst>
              <a:ext uri="{FF2B5EF4-FFF2-40B4-BE49-F238E27FC236}">
                <a16:creationId xmlns:a16="http://schemas.microsoft.com/office/drawing/2014/main" id="{6ED3B22A-F7B2-4046-B1AC-08DA6D5B2DAC}"/>
              </a:ext>
            </a:extLst>
          </p:cNvPr>
          <p:cNvCxnSpPr>
            <a:cxnSpLocks/>
            <a:endCxn id="155" idx="2"/>
          </p:cNvCxnSpPr>
          <p:nvPr/>
        </p:nvCxnSpPr>
        <p:spPr>
          <a:xfrm flipH="1" flipV="1">
            <a:off x="8238859" y="2040412"/>
            <a:ext cx="3474" cy="366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5" name="TextBox 154">
                <a:extLst>
                  <a:ext uri="{FF2B5EF4-FFF2-40B4-BE49-F238E27FC236}">
                    <a16:creationId xmlns:a16="http://schemas.microsoft.com/office/drawing/2014/main" id="{3CD29106-76DE-4081-9569-54CF3E651C3A}"/>
                  </a:ext>
                </a:extLst>
              </p:cNvPr>
              <p:cNvSpPr txBox="1"/>
              <p:nvPr/>
            </p:nvSpPr>
            <p:spPr>
              <a:xfrm>
                <a:off x="8097313" y="1763413"/>
                <a:ext cx="2830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oMath>
                  </m:oMathPara>
                </a14:m>
                <a:endParaRPr lang="en-US" dirty="0"/>
              </a:p>
            </p:txBody>
          </p:sp>
        </mc:Choice>
        <mc:Fallback xmlns="">
          <p:sp>
            <p:nvSpPr>
              <p:cNvPr id="155" name="TextBox 154">
                <a:extLst>
                  <a:ext uri="{FF2B5EF4-FFF2-40B4-BE49-F238E27FC236}">
                    <a16:creationId xmlns:a16="http://schemas.microsoft.com/office/drawing/2014/main" id="{3CD29106-76DE-4081-9569-54CF3E651C3A}"/>
                  </a:ext>
                </a:extLst>
              </p:cNvPr>
              <p:cNvSpPr txBox="1">
                <a:spLocks noRot="1" noChangeAspect="1" noMove="1" noResize="1" noEditPoints="1" noAdjustHandles="1" noChangeArrowheads="1" noChangeShapeType="1" noTextEdit="1"/>
              </p:cNvSpPr>
              <p:nvPr/>
            </p:nvSpPr>
            <p:spPr>
              <a:xfrm>
                <a:off x="8097313" y="1763413"/>
                <a:ext cx="283091" cy="276999"/>
              </a:xfrm>
              <a:prstGeom prst="rect">
                <a:avLst/>
              </a:prstGeom>
              <a:blipFill>
                <a:blip r:embed="rId24"/>
                <a:stretch>
                  <a:fillRect l="-21277" r="-6383" b="-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6" name="TextBox 155">
                <a:extLst>
                  <a:ext uri="{FF2B5EF4-FFF2-40B4-BE49-F238E27FC236}">
                    <a16:creationId xmlns:a16="http://schemas.microsoft.com/office/drawing/2014/main" id="{500B4EAE-4669-4D60-844D-B56A18125C75}"/>
                  </a:ext>
                </a:extLst>
              </p:cNvPr>
              <p:cNvSpPr txBox="1"/>
              <p:nvPr/>
            </p:nvSpPr>
            <p:spPr>
              <a:xfrm>
                <a:off x="9151850" y="1763412"/>
                <a:ext cx="27610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3</m:t>
                          </m:r>
                        </m:sub>
                      </m:sSub>
                    </m:oMath>
                  </m:oMathPara>
                </a14:m>
                <a:endParaRPr lang="en-US" dirty="0"/>
              </a:p>
            </p:txBody>
          </p:sp>
        </mc:Choice>
        <mc:Fallback xmlns="">
          <p:sp>
            <p:nvSpPr>
              <p:cNvPr id="156" name="TextBox 155">
                <a:extLst>
                  <a:ext uri="{FF2B5EF4-FFF2-40B4-BE49-F238E27FC236}">
                    <a16:creationId xmlns:a16="http://schemas.microsoft.com/office/drawing/2014/main" id="{500B4EAE-4669-4D60-844D-B56A18125C75}"/>
                  </a:ext>
                </a:extLst>
              </p:cNvPr>
              <p:cNvSpPr txBox="1">
                <a:spLocks noRot="1" noChangeAspect="1" noMove="1" noResize="1" noEditPoints="1" noAdjustHandles="1" noChangeArrowheads="1" noChangeShapeType="1" noTextEdit="1"/>
              </p:cNvSpPr>
              <p:nvPr/>
            </p:nvSpPr>
            <p:spPr>
              <a:xfrm>
                <a:off x="9151850" y="1763412"/>
                <a:ext cx="276101" cy="276999"/>
              </a:xfrm>
              <a:prstGeom prst="rect">
                <a:avLst/>
              </a:prstGeom>
              <a:blipFill>
                <a:blip r:embed="rId25"/>
                <a:stretch>
                  <a:fillRect l="-21739" r="-8696" b="-23913"/>
                </a:stretch>
              </a:blipFill>
            </p:spPr>
            <p:txBody>
              <a:bodyPr/>
              <a:lstStyle/>
              <a:p>
                <a:r>
                  <a:rPr lang="en-US">
                    <a:noFill/>
                  </a:rPr>
                  <a:t> </a:t>
                </a:r>
              </a:p>
            </p:txBody>
          </p:sp>
        </mc:Fallback>
      </mc:AlternateContent>
      <p:cxnSp>
        <p:nvCxnSpPr>
          <p:cNvPr id="157" name="Straight Arrow Connector 156">
            <a:extLst>
              <a:ext uri="{FF2B5EF4-FFF2-40B4-BE49-F238E27FC236}">
                <a16:creationId xmlns:a16="http://schemas.microsoft.com/office/drawing/2014/main" id="{11E39189-05A7-4C46-B246-6637D0C47ACC}"/>
              </a:ext>
            </a:extLst>
          </p:cNvPr>
          <p:cNvCxnSpPr>
            <a:cxnSpLocks/>
            <a:endCxn id="158" idx="2"/>
          </p:cNvCxnSpPr>
          <p:nvPr/>
        </p:nvCxnSpPr>
        <p:spPr>
          <a:xfrm flipH="1" flipV="1">
            <a:off x="10161113" y="2043257"/>
            <a:ext cx="8412" cy="366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8" name="TextBox 157">
                <a:extLst>
                  <a:ext uri="{FF2B5EF4-FFF2-40B4-BE49-F238E27FC236}">
                    <a16:creationId xmlns:a16="http://schemas.microsoft.com/office/drawing/2014/main" id="{00BCCFE0-AA7F-499F-B361-6D590AD5C943}"/>
                  </a:ext>
                </a:extLst>
              </p:cNvPr>
              <p:cNvSpPr txBox="1"/>
              <p:nvPr/>
            </p:nvSpPr>
            <p:spPr>
              <a:xfrm>
                <a:off x="10024505" y="1766258"/>
                <a:ext cx="2732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4</m:t>
                          </m:r>
                        </m:sub>
                      </m:sSub>
                    </m:oMath>
                  </m:oMathPara>
                </a14:m>
                <a:endParaRPr lang="en-US" dirty="0"/>
              </a:p>
            </p:txBody>
          </p:sp>
        </mc:Choice>
        <mc:Fallback xmlns="">
          <p:sp>
            <p:nvSpPr>
              <p:cNvPr id="158" name="TextBox 157">
                <a:extLst>
                  <a:ext uri="{FF2B5EF4-FFF2-40B4-BE49-F238E27FC236}">
                    <a16:creationId xmlns:a16="http://schemas.microsoft.com/office/drawing/2014/main" id="{00BCCFE0-AA7F-499F-B361-6D590AD5C943}"/>
                  </a:ext>
                </a:extLst>
              </p:cNvPr>
              <p:cNvSpPr txBox="1">
                <a:spLocks noRot="1" noChangeAspect="1" noMove="1" noResize="1" noEditPoints="1" noAdjustHandles="1" noChangeArrowheads="1" noChangeShapeType="1" noTextEdit="1"/>
              </p:cNvSpPr>
              <p:nvPr/>
            </p:nvSpPr>
            <p:spPr>
              <a:xfrm>
                <a:off x="10024505" y="1766258"/>
                <a:ext cx="273215" cy="276999"/>
              </a:xfrm>
              <a:prstGeom prst="rect">
                <a:avLst/>
              </a:prstGeom>
              <a:blipFill>
                <a:blip r:embed="rId26"/>
                <a:stretch>
                  <a:fillRect l="-20000" r="-8889" b="-26667"/>
                </a:stretch>
              </a:blipFill>
            </p:spPr>
            <p:txBody>
              <a:bodyPr/>
              <a:lstStyle/>
              <a:p>
                <a:r>
                  <a:rPr lang="en-US">
                    <a:noFill/>
                  </a:rPr>
                  <a:t> </a:t>
                </a:r>
              </a:p>
            </p:txBody>
          </p:sp>
        </mc:Fallback>
      </mc:AlternateContent>
      <p:cxnSp>
        <p:nvCxnSpPr>
          <p:cNvPr id="159" name="Straight Arrow Connector 158">
            <a:extLst>
              <a:ext uri="{FF2B5EF4-FFF2-40B4-BE49-F238E27FC236}">
                <a16:creationId xmlns:a16="http://schemas.microsoft.com/office/drawing/2014/main" id="{B6CD06FA-74CF-42F1-975F-C55D0B83FCDA}"/>
              </a:ext>
            </a:extLst>
          </p:cNvPr>
          <p:cNvCxnSpPr>
            <a:cxnSpLocks/>
            <a:endCxn id="160" idx="2"/>
          </p:cNvCxnSpPr>
          <p:nvPr/>
        </p:nvCxnSpPr>
        <p:spPr>
          <a:xfrm flipH="1" flipV="1">
            <a:off x="11116601" y="2037891"/>
            <a:ext cx="3474" cy="366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0" name="TextBox 159">
                <a:extLst>
                  <a:ext uri="{FF2B5EF4-FFF2-40B4-BE49-F238E27FC236}">
                    <a16:creationId xmlns:a16="http://schemas.microsoft.com/office/drawing/2014/main" id="{6BF354A3-56B5-4A86-AA60-64B9C766F021}"/>
                  </a:ext>
                </a:extLst>
              </p:cNvPr>
              <p:cNvSpPr txBox="1"/>
              <p:nvPr/>
            </p:nvSpPr>
            <p:spPr>
              <a:xfrm>
                <a:off x="10975055" y="1760892"/>
                <a:ext cx="2830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5</m:t>
                          </m:r>
                        </m:sub>
                      </m:sSub>
                    </m:oMath>
                  </m:oMathPara>
                </a14:m>
                <a:endParaRPr lang="en-US" dirty="0"/>
              </a:p>
            </p:txBody>
          </p:sp>
        </mc:Choice>
        <mc:Fallback xmlns="">
          <p:sp>
            <p:nvSpPr>
              <p:cNvPr id="160" name="TextBox 159">
                <a:extLst>
                  <a:ext uri="{FF2B5EF4-FFF2-40B4-BE49-F238E27FC236}">
                    <a16:creationId xmlns:a16="http://schemas.microsoft.com/office/drawing/2014/main" id="{6BF354A3-56B5-4A86-AA60-64B9C766F021}"/>
                  </a:ext>
                </a:extLst>
              </p:cNvPr>
              <p:cNvSpPr txBox="1">
                <a:spLocks noRot="1" noChangeAspect="1" noMove="1" noResize="1" noEditPoints="1" noAdjustHandles="1" noChangeArrowheads="1" noChangeShapeType="1" noTextEdit="1"/>
              </p:cNvSpPr>
              <p:nvPr/>
            </p:nvSpPr>
            <p:spPr>
              <a:xfrm>
                <a:off x="10975055" y="1760892"/>
                <a:ext cx="283091" cy="276999"/>
              </a:xfrm>
              <a:prstGeom prst="rect">
                <a:avLst/>
              </a:prstGeom>
              <a:blipFill>
                <a:blip r:embed="rId27"/>
                <a:stretch>
                  <a:fillRect l="-21277" r="-6383" b="-26667"/>
                </a:stretch>
              </a:blipFill>
            </p:spPr>
            <p:txBody>
              <a:bodyPr/>
              <a:lstStyle/>
              <a:p>
                <a:r>
                  <a:rPr lang="en-US">
                    <a:noFill/>
                  </a:rPr>
                  <a:t> </a:t>
                </a:r>
              </a:p>
            </p:txBody>
          </p:sp>
        </mc:Fallback>
      </mc:AlternateContent>
      <p:cxnSp>
        <p:nvCxnSpPr>
          <p:cNvPr id="161" name="Straight Arrow Connector 160">
            <a:extLst>
              <a:ext uri="{FF2B5EF4-FFF2-40B4-BE49-F238E27FC236}">
                <a16:creationId xmlns:a16="http://schemas.microsoft.com/office/drawing/2014/main" id="{77AE5254-86AB-4AA3-9430-C7C8522DED43}"/>
              </a:ext>
            </a:extLst>
          </p:cNvPr>
          <p:cNvCxnSpPr>
            <a:cxnSpLocks/>
          </p:cNvCxnSpPr>
          <p:nvPr/>
        </p:nvCxnSpPr>
        <p:spPr>
          <a:xfrm flipH="1" flipV="1">
            <a:off x="9305644" y="2036568"/>
            <a:ext cx="13227" cy="357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873DCBFA-3425-4EDB-A8D1-514C35060745}"/>
              </a:ext>
            </a:extLst>
          </p:cNvPr>
          <p:cNvSpPr/>
          <p:nvPr/>
        </p:nvSpPr>
        <p:spPr>
          <a:xfrm>
            <a:off x="6954061" y="2379336"/>
            <a:ext cx="4395578" cy="1135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Self-</a:t>
            </a:r>
            <a:r>
              <a:rPr lang="en-US" dirty="0" err="1"/>
              <a:t>AttentionLayer</a:t>
            </a:r>
            <a:endParaRPr lang="en-US" dirty="0"/>
          </a:p>
        </p:txBody>
      </p:sp>
      <p:sp>
        <p:nvSpPr>
          <p:cNvPr id="21" name="Rectangle 20">
            <a:extLst>
              <a:ext uri="{FF2B5EF4-FFF2-40B4-BE49-F238E27FC236}">
                <a16:creationId xmlns:a16="http://schemas.microsoft.com/office/drawing/2014/main" id="{30ED4355-6F1D-4836-8EDE-C095D14E64AB}"/>
              </a:ext>
            </a:extLst>
          </p:cNvPr>
          <p:cNvSpPr/>
          <p:nvPr/>
        </p:nvSpPr>
        <p:spPr>
          <a:xfrm>
            <a:off x="4984959" y="6242604"/>
            <a:ext cx="7127849" cy="369332"/>
          </a:xfrm>
          <a:prstGeom prst="rect">
            <a:avLst/>
          </a:prstGeom>
        </p:spPr>
        <p:txBody>
          <a:bodyPr wrap="none">
            <a:spAutoFit/>
          </a:bodyPr>
          <a:lstStyle/>
          <a:p>
            <a:r>
              <a:rPr lang="en-US" altLang="zh-CN" dirty="0" err="1">
                <a:hlinkClick r:id="rId28"/>
              </a:rPr>
              <a:t>Google《</a:t>
            </a:r>
            <a:r>
              <a:rPr lang="en-US" u="sng" dirty="0" err="1">
                <a:hlinkClick r:id="rId28"/>
              </a:rPr>
              <a:t>Attention</a:t>
            </a:r>
            <a:r>
              <a:rPr lang="en-US" u="sng" dirty="0">
                <a:hlinkClick r:id="rId28"/>
              </a:rPr>
              <a:t> is All You </a:t>
            </a:r>
            <a:r>
              <a:rPr lang="en-US" u="sng" dirty="0" err="1">
                <a:hlinkClick r:id="rId28"/>
              </a:rPr>
              <a:t>Need</a:t>
            </a:r>
            <a:r>
              <a:rPr lang="en-US" altLang="zh-CN" dirty="0" err="1">
                <a:hlinkClick r:id="rId28"/>
              </a:rPr>
              <a:t>》</a:t>
            </a:r>
            <a:r>
              <a:rPr lang="en-US" dirty="0" err="1">
                <a:hlinkClick r:id="rId28"/>
              </a:rPr>
              <a:t>https</a:t>
            </a:r>
            <a:r>
              <a:rPr lang="en-US" dirty="0">
                <a:hlinkClick r:id="rId28"/>
              </a:rPr>
              <a:t>://arxiv.org/pdf/1706.03762.pdf</a:t>
            </a:r>
            <a:endParaRPr lang="en-US" dirty="0"/>
          </a:p>
        </p:txBody>
      </p:sp>
      <p:sp>
        <p:nvSpPr>
          <p:cNvPr id="63" name="TextBox 62">
            <a:extLst>
              <a:ext uri="{FF2B5EF4-FFF2-40B4-BE49-F238E27FC236}">
                <a16:creationId xmlns:a16="http://schemas.microsoft.com/office/drawing/2014/main" id="{698796E9-5CB4-4641-8FD9-40A5CB818E2F}"/>
              </a:ext>
            </a:extLst>
          </p:cNvPr>
          <p:cNvSpPr txBox="1"/>
          <p:nvPr/>
        </p:nvSpPr>
        <p:spPr>
          <a:xfrm>
            <a:off x="639357" y="742788"/>
            <a:ext cx="2828723" cy="369332"/>
          </a:xfrm>
          <a:prstGeom prst="rect">
            <a:avLst/>
          </a:prstGeom>
          <a:noFill/>
        </p:spPr>
        <p:txBody>
          <a:bodyPr wrap="none" rtlCol="0">
            <a:spAutoFit/>
          </a:bodyPr>
          <a:lstStyle/>
          <a:p>
            <a:r>
              <a:rPr lang="en-US" altLang="zh-CN" dirty="0"/>
              <a:t>3.1.1</a:t>
            </a:r>
            <a:r>
              <a:rPr lang="zh-CN" altLang="en-US" dirty="0"/>
              <a:t>引言</a:t>
            </a:r>
            <a:r>
              <a:rPr lang="en-US" altLang="zh-CN" dirty="0"/>
              <a:t>——Self-Attention</a:t>
            </a:r>
            <a:endParaRPr lang="en-US" dirty="0"/>
          </a:p>
        </p:txBody>
      </p:sp>
    </p:spTree>
    <p:extLst>
      <p:ext uri="{BB962C8B-B14F-4D97-AF65-F5344CB8AC3E}">
        <p14:creationId xmlns:p14="http://schemas.microsoft.com/office/powerpoint/2010/main" val="3735495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2C2D5-8D47-42AB-B2F2-543A5451B0C9}"/>
              </a:ext>
            </a:extLst>
          </p:cNvPr>
          <p:cNvSpPr>
            <a:spLocks noGrp="1"/>
          </p:cNvSpPr>
          <p:nvPr>
            <p:ph type="title"/>
          </p:nvPr>
        </p:nvSpPr>
        <p:spPr/>
        <p:txBody>
          <a:bodyPr/>
          <a:lstStyle/>
          <a:p>
            <a:r>
              <a:rPr lang="en-US" altLang="zh-CN" dirty="0"/>
              <a:t>3.2.1 </a:t>
            </a:r>
            <a:r>
              <a:rPr lang="en-US" dirty="0"/>
              <a:t>Attention(</a:t>
            </a:r>
            <a:r>
              <a:rPr lang="zh-CN" altLang="en-US" dirty="0"/>
              <a:t>注意力机制）</a:t>
            </a:r>
            <a:endParaRPr lang="en-US" dirty="0"/>
          </a:p>
        </p:txBody>
      </p:sp>
      <p:sp>
        <p:nvSpPr>
          <p:cNvPr id="3" name="Rectangle 2">
            <a:extLst>
              <a:ext uri="{FF2B5EF4-FFF2-40B4-BE49-F238E27FC236}">
                <a16:creationId xmlns:a16="http://schemas.microsoft.com/office/drawing/2014/main" id="{D3981CE3-387B-4E5F-9724-1F307C78CAB4}"/>
              </a:ext>
            </a:extLst>
          </p:cNvPr>
          <p:cNvSpPr/>
          <p:nvPr/>
        </p:nvSpPr>
        <p:spPr>
          <a:xfrm>
            <a:off x="838200" y="1632003"/>
            <a:ext cx="10858500" cy="923330"/>
          </a:xfrm>
          <a:prstGeom prst="rect">
            <a:avLst/>
          </a:prstGeom>
        </p:spPr>
        <p:txBody>
          <a:bodyPr wrap="square">
            <a:spAutoFit/>
          </a:bodyPr>
          <a:lstStyle/>
          <a:p>
            <a:r>
              <a:rPr lang="en-US" dirty="0"/>
              <a:t>The sequence transduction models are based on complex recurrent or convolutional neural networks that include an encoder and a decoder. The best performing models also connect the encoder and decoder through an attention mechanism. </a:t>
            </a:r>
          </a:p>
        </p:txBody>
      </p:sp>
      <p:cxnSp>
        <p:nvCxnSpPr>
          <p:cNvPr id="5" name="Straight Arrow Connector 4">
            <a:extLst>
              <a:ext uri="{FF2B5EF4-FFF2-40B4-BE49-F238E27FC236}">
                <a16:creationId xmlns:a16="http://schemas.microsoft.com/office/drawing/2014/main" id="{BA71CF75-DEE4-43F0-97BF-B4E20809FC10}"/>
              </a:ext>
            </a:extLst>
          </p:cNvPr>
          <p:cNvCxnSpPr/>
          <p:nvPr/>
        </p:nvCxnSpPr>
        <p:spPr>
          <a:xfrm>
            <a:off x="960967" y="2904067"/>
            <a:ext cx="12276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4AC2A038-98CC-4804-BEF6-D8D47E67B9A9}"/>
              </a:ext>
            </a:extLst>
          </p:cNvPr>
          <p:cNvSpPr/>
          <p:nvPr/>
        </p:nvSpPr>
        <p:spPr>
          <a:xfrm>
            <a:off x="838199" y="3293301"/>
            <a:ext cx="10515599" cy="646331"/>
          </a:xfrm>
          <a:prstGeom prst="rect">
            <a:avLst/>
          </a:prstGeom>
        </p:spPr>
        <p:txBody>
          <a:bodyPr wrap="square">
            <a:spAutoFit/>
          </a:bodyPr>
          <a:lstStyle/>
          <a:p>
            <a:r>
              <a:rPr lang="zh-CN" altLang="en-US" dirty="0">
                <a:solidFill>
                  <a:srgbClr val="4D4D4D"/>
                </a:solidFill>
                <a:latin typeface="Microsoft YaHei" panose="020B0503020204020204" pitchFamily="34" charset="-122"/>
                <a:ea typeface="Microsoft YaHei" panose="020B0503020204020204" pitchFamily="34" charset="-122"/>
              </a:rPr>
              <a:t>主流序列转换模型基于复杂的循环神经网络或卷积神经网络，这些神经网络包括编码器和解码器。性能最好的模型还通过</a:t>
            </a:r>
            <a:r>
              <a:rPr lang="en-US" altLang="zh-CN" dirty="0">
                <a:solidFill>
                  <a:srgbClr val="4D4D4D"/>
                </a:solidFill>
                <a:latin typeface="Microsoft YaHei" panose="020B0503020204020204" pitchFamily="34" charset="-122"/>
                <a:ea typeface="Microsoft YaHei" panose="020B0503020204020204" pitchFamily="34" charset="-122"/>
              </a:rPr>
              <a:t>attention</a:t>
            </a:r>
            <a:r>
              <a:rPr lang="zh-CN" altLang="en-US" dirty="0">
                <a:solidFill>
                  <a:srgbClr val="4D4D4D"/>
                </a:solidFill>
                <a:latin typeface="Microsoft YaHei" panose="020B0503020204020204" pitchFamily="34" charset="-122"/>
                <a:ea typeface="Microsoft YaHei" panose="020B0503020204020204" pitchFamily="34" charset="-122"/>
              </a:rPr>
              <a:t>机制将编码器和解码器连接起来。</a:t>
            </a:r>
            <a:endParaRPr lang="en-US" dirty="0"/>
          </a:p>
        </p:txBody>
      </p:sp>
      <p:cxnSp>
        <p:nvCxnSpPr>
          <p:cNvPr id="8" name="Straight Arrow Connector 7">
            <a:extLst>
              <a:ext uri="{FF2B5EF4-FFF2-40B4-BE49-F238E27FC236}">
                <a16:creationId xmlns:a16="http://schemas.microsoft.com/office/drawing/2014/main" id="{0F4BFB96-629D-4FE9-89C0-4A917FABB8F6}"/>
              </a:ext>
            </a:extLst>
          </p:cNvPr>
          <p:cNvCxnSpPr/>
          <p:nvPr/>
        </p:nvCxnSpPr>
        <p:spPr>
          <a:xfrm>
            <a:off x="1071033" y="6400800"/>
            <a:ext cx="60833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8D868A93-0987-41D4-B84D-0626323A7309}"/>
              </a:ext>
            </a:extLst>
          </p:cNvPr>
          <p:cNvCxnSpPr/>
          <p:nvPr/>
        </p:nvCxnSpPr>
        <p:spPr>
          <a:xfrm flipV="1">
            <a:off x="1100667" y="4102100"/>
            <a:ext cx="0" cy="23071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BE901737-D1C6-47F9-9353-69E2619D964F}"/>
              </a:ext>
            </a:extLst>
          </p:cNvPr>
          <p:cNvSpPr txBox="1"/>
          <p:nvPr/>
        </p:nvSpPr>
        <p:spPr>
          <a:xfrm>
            <a:off x="7395633" y="6184900"/>
            <a:ext cx="1107996" cy="369332"/>
          </a:xfrm>
          <a:prstGeom prst="rect">
            <a:avLst/>
          </a:prstGeom>
          <a:noFill/>
        </p:spPr>
        <p:txBody>
          <a:bodyPr wrap="none" rtlCol="0">
            <a:spAutoFit/>
          </a:bodyPr>
          <a:lstStyle/>
          <a:p>
            <a:r>
              <a:rPr lang="zh-CN" altLang="en-US" dirty="0"/>
              <a:t>句子长度</a:t>
            </a:r>
            <a:endParaRPr lang="en-US" dirty="0"/>
          </a:p>
        </p:txBody>
      </p:sp>
      <p:sp>
        <p:nvSpPr>
          <p:cNvPr id="12" name="TextBox 11">
            <a:extLst>
              <a:ext uri="{FF2B5EF4-FFF2-40B4-BE49-F238E27FC236}">
                <a16:creationId xmlns:a16="http://schemas.microsoft.com/office/drawing/2014/main" id="{A4D29068-AD8F-45D2-9B16-4C26B5B97778}"/>
              </a:ext>
            </a:extLst>
          </p:cNvPr>
          <p:cNvSpPr txBox="1"/>
          <p:nvPr/>
        </p:nvSpPr>
        <p:spPr>
          <a:xfrm>
            <a:off x="47624" y="4021667"/>
            <a:ext cx="1061509" cy="369332"/>
          </a:xfrm>
          <a:prstGeom prst="rect">
            <a:avLst/>
          </a:prstGeom>
          <a:noFill/>
        </p:spPr>
        <p:txBody>
          <a:bodyPr wrap="none" rtlCol="0">
            <a:spAutoFit/>
          </a:bodyPr>
          <a:lstStyle/>
          <a:p>
            <a:r>
              <a:rPr lang="en-US" altLang="zh-CN" dirty="0"/>
              <a:t>Bleu</a:t>
            </a:r>
            <a:r>
              <a:rPr lang="zh-CN" altLang="en-US" dirty="0"/>
              <a:t>得分</a:t>
            </a:r>
            <a:endParaRPr lang="en-US" dirty="0"/>
          </a:p>
        </p:txBody>
      </p:sp>
      <p:sp>
        <p:nvSpPr>
          <p:cNvPr id="14" name="Freeform: Shape 13">
            <a:extLst>
              <a:ext uri="{FF2B5EF4-FFF2-40B4-BE49-F238E27FC236}">
                <a16:creationId xmlns:a16="http://schemas.microsoft.com/office/drawing/2014/main" id="{E0F757F3-EA88-4351-8C9F-86CD93C5E20D}"/>
              </a:ext>
            </a:extLst>
          </p:cNvPr>
          <p:cNvSpPr/>
          <p:nvPr/>
        </p:nvSpPr>
        <p:spPr>
          <a:xfrm>
            <a:off x="1214980" y="4204636"/>
            <a:ext cx="4339153" cy="1623730"/>
          </a:xfrm>
          <a:custGeom>
            <a:avLst/>
            <a:gdLst>
              <a:gd name="connsiteX0" fmla="*/ 0 w 2832100"/>
              <a:gd name="connsiteY0" fmla="*/ 821813 h 1291713"/>
              <a:gd name="connsiteX1" fmla="*/ 897467 w 2832100"/>
              <a:gd name="connsiteY1" fmla="*/ 9013 h 1291713"/>
              <a:gd name="connsiteX2" fmla="*/ 2832100 w 2832100"/>
              <a:gd name="connsiteY2" fmla="*/ 1291713 h 1291713"/>
            </a:gdLst>
            <a:ahLst/>
            <a:cxnLst>
              <a:cxn ang="0">
                <a:pos x="connsiteX0" y="connsiteY0"/>
              </a:cxn>
              <a:cxn ang="0">
                <a:pos x="connsiteX1" y="connsiteY1"/>
              </a:cxn>
              <a:cxn ang="0">
                <a:pos x="connsiteX2" y="connsiteY2"/>
              </a:cxn>
            </a:cxnLst>
            <a:rect l="l" t="t" r="r" b="b"/>
            <a:pathLst>
              <a:path w="2832100" h="1291713">
                <a:moveTo>
                  <a:pt x="0" y="821813"/>
                </a:moveTo>
                <a:cubicBezTo>
                  <a:pt x="212725" y="376254"/>
                  <a:pt x="425450" y="-69304"/>
                  <a:pt x="897467" y="9013"/>
                </a:cubicBezTo>
                <a:cubicBezTo>
                  <a:pt x="1369484" y="87330"/>
                  <a:pt x="2436283" y="1064524"/>
                  <a:pt x="2832100" y="1291713"/>
                </a:cubicBezTo>
              </a:path>
            </a:pathLst>
          </a:cu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dirty="0">
              <a:highlight>
                <a:srgbClr val="FFFF00"/>
              </a:highlight>
            </a:endParaRPr>
          </a:p>
        </p:txBody>
      </p:sp>
      <p:sp>
        <p:nvSpPr>
          <p:cNvPr id="15" name="Freeform: Shape 14">
            <a:extLst>
              <a:ext uri="{FF2B5EF4-FFF2-40B4-BE49-F238E27FC236}">
                <a16:creationId xmlns:a16="http://schemas.microsoft.com/office/drawing/2014/main" id="{C3C3ACA0-A6E1-48CA-8D81-A07E8F502A50}"/>
              </a:ext>
            </a:extLst>
          </p:cNvPr>
          <p:cNvSpPr/>
          <p:nvPr/>
        </p:nvSpPr>
        <p:spPr>
          <a:xfrm>
            <a:off x="1214967" y="4188264"/>
            <a:ext cx="4339166" cy="900203"/>
          </a:xfrm>
          <a:custGeom>
            <a:avLst/>
            <a:gdLst>
              <a:gd name="connsiteX0" fmla="*/ 0 w 4339166"/>
              <a:gd name="connsiteY0" fmla="*/ 900203 h 900203"/>
              <a:gd name="connsiteX1" fmla="*/ 859366 w 4339166"/>
              <a:gd name="connsiteY1" fmla="*/ 40836 h 900203"/>
              <a:gd name="connsiteX2" fmla="*/ 4339166 w 4339166"/>
              <a:gd name="connsiteY2" fmla="*/ 163603 h 900203"/>
            </a:gdLst>
            <a:ahLst/>
            <a:cxnLst>
              <a:cxn ang="0">
                <a:pos x="connsiteX0" y="connsiteY0"/>
              </a:cxn>
              <a:cxn ang="0">
                <a:pos x="connsiteX1" y="connsiteY1"/>
              </a:cxn>
              <a:cxn ang="0">
                <a:pos x="connsiteX2" y="connsiteY2"/>
              </a:cxn>
            </a:cxnLst>
            <a:rect l="l" t="t" r="r" b="b"/>
            <a:pathLst>
              <a:path w="4339166" h="900203">
                <a:moveTo>
                  <a:pt x="0" y="900203"/>
                </a:moveTo>
                <a:cubicBezTo>
                  <a:pt x="68086" y="531903"/>
                  <a:pt x="136172" y="163603"/>
                  <a:pt x="859366" y="40836"/>
                </a:cubicBezTo>
                <a:cubicBezTo>
                  <a:pt x="1582560" y="-81931"/>
                  <a:pt x="3691466" y="105748"/>
                  <a:pt x="4339166" y="16360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726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animEffect transition="in" filter="fad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A3F33F-504C-408E-AAFF-DAC903F56F7B}"/>
              </a:ext>
            </a:extLst>
          </p:cNvPr>
          <p:cNvSpPr/>
          <p:nvPr/>
        </p:nvSpPr>
        <p:spPr>
          <a:xfrm>
            <a:off x="3345516" y="411820"/>
            <a:ext cx="3127779" cy="369332"/>
          </a:xfrm>
          <a:prstGeom prst="rect">
            <a:avLst/>
          </a:prstGeom>
        </p:spPr>
        <p:txBody>
          <a:bodyPr wrap="none">
            <a:spAutoFit/>
          </a:bodyPr>
          <a:lstStyle/>
          <a:p>
            <a:r>
              <a:rPr lang="en-US" dirty="0" err="1"/>
              <a:t>道可道,非常道.名可名,非常名</a:t>
            </a:r>
            <a:endParaRPr lang="en-US" dirty="0"/>
          </a:p>
        </p:txBody>
      </p:sp>
      <p:pic>
        <p:nvPicPr>
          <p:cNvPr id="10" name="Picture 9">
            <a:extLst>
              <a:ext uri="{FF2B5EF4-FFF2-40B4-BE49-F238E27FC236}">
                <a16:creationId xmlns:a16="http://schemas.microsoft.com/office/drawing/2014/main" id="{8E059C54-DDE0-45A8-A75C-2C4A7658AE18}"/>
              </a:ext>
            </a:extLst>
          </p:cNvPr>
          <p:cNvPicPr>
            <a:picLocks noChangeAspect="1"/>
          </p:cNvPicPr>
          <p:nvPr/>
        </p:nvPicPr>
        <p:blipFill>
          <a:blip r:embed="rId2"/>
          <a:stretch>
            <a:fillRect/>
          </a:stretch>
        </p:blipFill>
        <p:spPr>
          <a:xfrm>
            <a:off x="5697705" y="1436707"/>
            <a:ext cx="1443048" cy="1824051"/>
          </a:xfrm>
          <a:prstGeom prst="rect">
            <a:avLst/>
          </a:prstGeom>
        </p:spPr>
      </p:pic>
      <p:pic>
        <p:nvPicPr>
          <p:cNvPr id="11" name="Picture 10">
            <a:extLst>
              <a:ext uri="{FF2B5EF4-FFF2-40B4-BE49-F238E27FC236}">
                <a16:creationId xmlns:a16="http://schemas.microsoft.com/office/drawing/2014/main" id="{5AAF853F-36F3-48A2-9FB1-789F89124EC9}"/>
              </a:ext>
            </a:extLst>
          </p:cNvPr>
          <p:cNvPicPr>
            <a:picLocks noChangeAspect="1"/>
          </p:cNvPicPr>
          <p:nvPr/>
        </p:nvPicPr>
        <p:blipFill>
          <a:blip r:embed="rId3"/>
          <a:stretch>
            <a:fillRect/>
          </a:stretch>
        </p:blipFill>
        <p:spPr>
          <a:xfrm>
            <a:off x="3128209" y="1441470"/>
            <a:ext cx="600079" cy="1819288"/>
          </a:xfrm>
          <a:prstGeom prst="rect">
            <a:avLst/>
          </a:prstGeom>
        </p:spPr>
      </p:pic>
      <p:sp>
        <p:nvSpPr>
          <p:cNvPr id="12" name="TextBox 11">
            <a:extLst>
              <a:ext uri="{FF2B5EF4-FFF2-40B4-BE49-F238E27FC236}">
                <a16:creationId xmlns:a16="http://schemas.microsoft.com/office/drawing/2014/main" id="{A98D6A17-8238-4088-820C-0B2A4DD98536}"/>
              </a:ext>
            </a:extLst>
          </p:cNvPr>
          <p:cNvSpPr txBox="1"/>
          <p:nvPr/>
        </p:nvSpPr>
        <p:spPr>
          <a:xfrm>
            <a:off x="340242" y="411820"/>
            <a:ext cx="646331" cy="369332"/>
          </a:xfrm>
          <a:prstGeom prst="rect">
            <a:avLst/>
          </a:prstGeom>
          <a:noFill/>
        </p:spPr>
        <p:txBody>
          <a:bodyPr wrap="none" rtlCol="0">
            <a:spAutoFit/>
          </a:bodyPr>
          <a:lstStyle/>
          <a:p>
            <a:r>
              <a:rPr lang="zh-CN" altLang="en-US" dirty="0"/>
              <a:t>原文</a:t>
            </a:r>
            <a:endParaRPr lang="en-US" dirty="0"/>
          </a:p>
        </p:txBody>
      </p:sp>
      <p:sp>
        <p:nvSpPr>
          <p:cNvPr id="13" name="TextBox 12">
            <a:extLst>
              <a:ext uri="{FF2B5EF4-FFF2-40B4-BE49-F238E27FC236}">
                <a16:creationId xmlns:a16="http://schemas.microsoft.com/office/drawing/2014/main" id="{C322E6F4-2BA9-4056-BF52-CF53C24DE97A}"/>
              </a:ext>
            </a:extLst>
          </p:cNvPr>
          <p:cNvSpPr txBox="1"/>
          <p:nvPr/>
        </p:nvSpPr>
        <p:spPr>
          <a:xfrm>
            <a:off x="340242" y="1393560"/>
            <a:ext cx="646331" cy="369332"/>
          </a:xfrm>
          <a:prstGeom prst="rect">
            <a:avLst/>
          </a:prstGeom>
          <a:noFill/>
        </p:spPr>
        <p:txBody>
          <a:bodyPr wrap="none" rtlCol="0">
            <a:spAutoFit/>
          </a:bodyPr>
          <a:lstStyle/>
          <a:p>
            <a:r>
              <a:rPr lang="zh-CN" altLang="en-US" dirty="0"/>
              <a:t>编码</a:t>
            </a:r>
            <a:endParaRPr lang="en-US" dirty="0"/>
          </a:p>
        </p:txBody>
      </p:sp>
      <p:sp>
        <p:nvSpPr>
          <p:cNvPr id="14" name="TextBox 13">
            <a:extLst>
              <a:ext uri="{FF2B5EF4-FFF2-40B4-BE49-F238E27FC236}">
                <a16:creationId xmlns:a16="http://schemas.microsoft.com/office/drawing/2014/main" id="{B6AEA743-CB87-4BEE-8B8C-86DF249CB30D}"/>
              </a:ext>
            </a:extLst>
          </p:cNvPr>
          <p:cNvSpPr txBox="1"/>
          <p:nvPr/>
        </p:nvSpPr>
        <p:spPr>
          <a:xfrm>
            <a:off x="340241" y="4170075"/>
            <a:ext cx="2262158" cy="369332"/>
          </a:xfrm>
          <a:prstGeom prst="rect">
            <a:avLst/>
          </a:prstGeom>
          <a:noFill/>
        </p:spPr>
        <p:txBody>
          <a:bodyPr wrap="none" rtlCol="0">
            <a:spAutoFit/>
          </a:bodyPr>
          <a:lstStyle/>
          <a:p>
            <a:r>
              <a:rPr lang="zh-CN" altLang="en-US" dirty="0"/>
              <a:t>输入神经网络的数据</a:t>
            </a:r>
            <a:endParaRPr lang="en-US" dirty="0"/>
          </a:p>
        </p:txBody>
      </p:sp>
      <p:sp>
        <p:nvSpPr>
          <p:cNvPr id="17" name="Rectangle 16">
            <a:extLst>
              <a:ext uri="{FF2B5EF4-FFF2-40B4-BE49-F238E27FC236}">
                <a16:creationId xmlns:a16="http://schemas.microsoft.com/office/drawing/2014/main" id="{F492BDEA-9235-45F4-8496-50ABD182C67D}"/>
              </a:ext>
            </a:extLst>
          </p:cNvPr>
          <p:cNvSpPr/>
          <p:nvPr/>
        </p:nvSpPr>
        <p:spPr>
          <a:xfrm>
            <a:off x="295207" y="4723205"/>
            <a:ext cx="12461360" cy="338554"/>
          </a:xfrm>
          <a:prstGeom prst="rect">
            <a:avLst/>
          </a:prstGeom>
        </p:spPr>
        <p:txBody>
          <a:bodyPr wrap="square">
            <a:spAutoFit/>
          </a:bodyPr>
          <a:lstStyle/>
          <a:p>
            <a:r>
              <a:rPr lang="en-US" sz="1600" dirty="0"/>
              <a:t>[[1,0,0,0,0],[0,1,0,0,0],[1,0,0,0,0],[0,0,1,0,0],[0,0,0,1,0],[1,0,0,0,</a:t>
            </a:r>
            <a:r>
              <a:rPr lang="en-US" altLang="zh-CN" sz="1600" dirty="0"/>
              <a:t>0</a:t>
            </a:r>
            <a:r>
              <a:rPr lang="en-US" sz="1600" dirty="0"/>
              <a:t>],[0,0,0,0,1],[0,1,0,0,0],[0,0,0,0,1],[0,0,1,0,0],[0,0,0,1,0],[0,0,0,0,1],]</a:t>
            </a:r>
          </a:p>
        </p:txBody>
      </p:sp>
    </p:spTree>
    <p:extLst>
      <p:ext uri="{BB962C8B-B14F-4D97-AF65-F5344CB8AC3E}">
        <p14:creationId xmlns:p14="http://schemas.microsoft.com/office/powerpoint/2010/main" val="1391268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2C2D5-8D47-42AB-B2F2-543A5451B0C9}"/>
              </a:ext>
            </a:extLst>
          </p:cNvPr>
          <p:cNvSpPr>
            <a:spLocks noGrp="1"/>
          </p:cNvSpPr>
          <p:nvPr>
            <p:ph type="title"/>
          </p:nvPr>
        </p:nvSpPr>
        <p:spPr/>
        <p:txBody>
          <a:bodyPr/>
          <a:lstStyle/>
          <a:p>
            <a:r>
              <a:rPr lang="en-US" altLang="zh-CN" dirty="0"/>
              <a:t>3.2.1 </a:t>
            </a:r>
            <a:r>
              <a:rPr lang="zh-CN" altLang="en-US" dirty="0"/>
              <a:t>直觉</a:t>
            </a:r>
            <a:endParaRPr lang="en-US" dirty="0"/>
          </a:p>
        </p:txBody>
      </p:sp>
      <p:sp>
        <p:nvSpPr>
          <p:cNvPr id="3" name="Rectangle 2">
            <a:extLst>
              <a:ext uri="{FF2B5EF4-FFF2-40B4-BE49-F238E27FC236}">
                <a16:creationId xmlns:a16="http://schemas.microsoft.com/office/drawing/2014/main" id="{D3981CE3-387B-4E5F-9724-1F307C78CAB4}"/>
              </a:ext>
            </a:extLst>
          </p:cNvPr>
          <p:cNvSpPr/>
          <p:nvPr/>
        </p:nvSpPr>
        <p:spPr>
          <a:xfrm>
            <a:off x="838200" y="1632003"/>
            <a:ext cx="10858500" cy="923330"/>
          </a:xfrm>
          <a:prstGeom prst="rect">
            <a:avLst/>
          </a:prstGeom>
        </p:spPr>
        <p:txBody>
          <a:bodyPr wrap="square">
            <a:spAutoFit/>
          </a:bodyPr>
          <a:lstStyle/>
          <a:p>
            <a:r>
              <a:rPr lang="en-US" dirty="0"/>
              <a:t>The dominant sequence transduction models are based on complex recurrent or convolutional neural networks that include an encoder and a decoder. The best performing models also connect the encoder and decoder through an attention mechanism.</a:t>
            </a:r>
          </a:p>
        </p:txBody>
      </p:sp>
      <p:sp>
        <p:nvSpPr>
          <p:cNvPr id="13" name="Rectangle: Rounded Corners 12">
            <a:extLst>
              <a:ext uri="{FF2B5EF4-FFF2-40B4-BE49-F238E27FC236}">
                <a16:creationId xmlns:a16="http://schemas.microsoft.com/office/drawing/2014/main" id="{3A5B889F-5735-44CE-83D7-BCDC14D07CE9}"/>
              </a:ext>
            </a:extLst>
          </p:cNvPr>
          <p:cNvSpPr/>
          <p:nvPr/>
        </p:nvSpPr>
        <p:spPr>
          <a:xfrm>
            <a:off x="2366891" y="3244844"/>
            <a:ext cx="185351" cy="984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Process 3">
            <a:extLst>
              <a:ext uri="{FF2B5EF4-FFF2-40B4-BE49-F238E27FC236}">
                <a16:creationId xmlns:a16="http://schemas.microsoft.com/office/drawing/2014/main" id="{9D22111E-9944-4209-9B6B-0A4906EB20E4}"/>
              </a:ext>
            </a:extLst>
          </p:cNvPr>
          <p:cNvSpPr/>
          <p:nvPr/>
        </p:nvSpPr>
        <p:spPr>
          <a:xfrm>
            <a:off x="2078566" y="5589601"/>
            <a:ext cx="766234" cy="296334"/>
          </a:xfrm>
          <a:prstGeom prst="flowChartProcess">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t>主流</a:t>
            </a:r>
            <a:endParaRPr lang="en-US" dirty="0"/>
          </a:p>
        </p:txBody>
      </p:sp>
      <p:sp>
        <p:nvSpPr>
          <p:cNvPr id="7" name="Flowchart: Process 6">
            <a:extLst>
              <a:ext uri="{FF2B5EF4-FFF2-40B4-BE49-F238E27FC236}">
                <a16:creationId xmlns:a16="http://schemas.microsoft.com/office/drawing/2014/main" id="{C851CBB5-68D5-40E8-B995-C954FEBC9987}"/>
              </a:ext>
            </a:extLst>
          </p:cNvPr>
          <p:cNvSpPr/>
          <p:nvPr/>
        </p:nvSpPr>
        <p:spPr>
          <a:xfrm>
            <a:off x="1299421" y="1690687"/>
            <a:ext cx="948268" cy="248179"/>
          </a:xfrm>
          <a:prstGeom prst="flowChartProcess">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464D604B-06AD-4A15-8976-777C83FDEEAD}"/>
              </a:ext>
            </a:extLst>
          </p:cNvPr>
          <p:cNvSpPr txBox="1"/>
          <p:nvPr/>
        </p:nvSpPr>
        <p:spPr>
          <a:xfrm>
            <a:off x="1643381" y="4677834"/>
            <a:ext cx="435185" cy="276999"/>
          </a:xfrm>
          <a:prstGeom prst="rect">
            <a:avLst/>
          </a:prstGeom>
          <a:noFill/>
        </p:spPr>
        <p:txBody>
          <a:bodyPr wrap="square" rtlCol="0">
            <a:spAutoFit/>
          </a:bodyPr>
          <a:lstStyle/>
          <a:p>
            <a:r>
              <a:rPr lang="en-US" altLang="zh-CN" sz="1200" dirty="0"/>
              <a:t>0.7</a:t>
            </a:r>
            <a:endParaRPr lang="en-US" sz="1200" dirty="0"/>
          </a:p>
        </p:txBody>
      </p:sp>
      <p:cxnSp>
        <p:nvCxnSpPr>
          <p:cNvPr id="25" name="Straight Arrow Connector 24">
            <a:extLst>
              <a:ext uri="{FF2B5EF4-FFF2-40B4-BE49-F238E27FC236}">
                <a16:creationId xmlns:a16="http://schemas.microsoft.com/office/drawing/2014/main" id="{B64CD464-73C4-4892-8ED3-53151BC6BFA1}"/>
              </a:ext>
            </a:extLst>
          </p:cNvPr>
          <p:cNvCxnSpPr>
            <a:cxnSpLocks/>
            <a:stCxn id="13" idx="2"/>
            <a:endCxn id="4" idx="0"/>
          </p:cNvCxnSpPr>
          <p:nvPr/>
        </p:nvCxnSpPr>
        <p:spPr>
          <a:xfrm>
            <a:off x="2459567" y="4229266"/>
            <a:ext cx="2116" cy="1360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0FEC0D6-7470-4D61-9A16-3F3A4372434A}"/>
              </a:ext>
            </a:extLst>
          </p:cNvPr>
          <p:cNvCxnSpPr>
            <a:cxnSpLocks/>
            <a:endCxn id="13" idx="1"/>
          </p:cNvCxnSpPr>
          <p:nvPr/>
        </p:nvCxnSpPr>
        <p:spPr>
          <a:xfrm>
            <a:off x="1375833" y="3737055"/>
            <a:ext cx="9910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Flowchart: Process 33">
            <a:extLst>
              <a:ext uri="{FF2B5EF4-FFF2-40B4-BE49-F238E27FC236}">
                <a16:creationId xmlns:a16="http://schemas.microsoft.com/office/drawing/2014/main" id="{F804A746-8D58-41B3-BEA7-742DC23785C4}"/>
              </a:ext>
            </a:extLst>
          </p:cNvPr>
          <p:cNvSpPr/>
          <p:nvPr/>
        </p:nvSpPr>
        <p:spPr>
          <a:xfrm>
            <a:off x="681567" y="3244843"/>
            <a:ext cx="1049865" cy="98442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Encoder</a:t>
            </a:r>
          </a:p>
        </p:txBody>
      </p:sp>
      <p:cxnSp>
        <p:nvCxnSpPr>
          <p:cNvPr id="36" name="Straight Arrow Connector 35">
            <a:extLst>
              <a:ext uri="{FF2B5EF4-FFF2-40B4-BE49-F238E27FC236}">
                <a16:creationId xmlns:a16="http://schemas.microsoft.com/office/drawing/2014/main" id="{897C4978-A030-4FCA-BD47-F4628FD92E22}"/>
              </a:ext>
            </a:extLst>
          </p:cNvPr>
          <p:cNvCxnSpPr>
            <a:cxnSpLocks/>
            <a:stCxn id="7" idx="2"/>
            <a:endCxn id="13" idx="0"/>
          </p:cNvCxnSpPr>
          <p:nvPr/>
        </p:nvCxnSpPr>
        <p:spPr>
          <a:xfrm>
            <a:off x="1773555" y="1938866"/>
            <a:ext cx="686012" cy="1305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Flowchart: Process 36">
            <a:extLst>
              <a:ext uri="{FF2B5EF4-FFF2-40B4-BE49-F238E27FC236}">
                <a16:creationId xmlns:a16="http://schemas.microsoft.com/office/drawing/2014/main" id="{7199EB18-B5C0-4817-A357-C9FC93837E13}"/>
              </a:ext>
            </a:extLst>
          </p:cNvPr>
          <p:cNvSpPr/>
          <p:nvPr/>
        </p:nvSpPr>
        <p:spPr>
          <a:xfrm>
            <a:off x="909319" y="1690687"/>
            <a:ext cx="356447" cy="248179"/>
          </a:xfrm>
          <a:prstGeom prst="flowChartProcess">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8" name="Flowchart: Process 37">
            <a:extLst>
              <a:ext uri="{FF2B5EF4-FFF2-40B4-BE49-F238E27FC236}">
                <a16:creationId xmlns:a16="http://schemas.microsoft.com/office/drawing/2014/main" id="{A60E5F87-C179-4B54-AA24-D18F4758AFEA}"/>
              </a:ext>
            </a:extLst>
          </p:cNvPr>
          <p:cNvSpPr/>
          <p:nvPr/>
        </p:nvSpPr>
        <p:spPr>
          <a:xfrm>
            <a:off x="4432727" y="1690687"/>
            <a:ext cx="690033" cy="248179"/>
          </a:xfrm>
          <a:prstGeom prst="flowChartProcess">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40" name="Straight Arrow Connector 39">
            <a:extLst>
              <a:ext uri="{FF2B5EF4-FFF2-40B4-BE49-F238E27FC236}">
                <a16:creationId xmlns:a16="http://schemas.microsoft.com/office/drawing/2014/main" id="{EC7FCE88-1D9F-478B-80C3-F997E77E3CAE}"/>
              </a:ext>
            </a:extLst>
          </p:cNvPr>
          <p:cNvCxnSpPr>
            <a:cxnSpLocks/>
            <a:stCxn id="38" idx="2"/>
            <a:endCxn id="13" idx="0"/>
          </p:cNvCxnSpPr>
          <p:nvPr/>
        </p:nvCxnSpPr>
        <p:spPr>
          <a:xfrm flipH="1">
            <a:off x="2459567" y="1938866"/>
            <a:ext cx="2318177" cy="1305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9D52C65-D5CA-4C8B-83DB-57EFDD657EF3}"/>
              </a:ext>
            </a:extLst>
          </p:cNvPr>
          <p:cNvCxnSpPr>
            <a:cxnSpLocks/>
            <a:stCxn id="37" idx="2"/>
            <a:endCxn id="13" idx="0"/>
          </p:cNvCxnSpPr>
          <p:nvPr/>
        </p:nvCxnSpPr>
        <p:spPr>
          <a:xfrm>
            <a:off x="1087543" y="1938866"/>
            <a:ext cx="1372024" cy="1305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80AC028-85B6-4D4C-AC62-EC4DA95E95EC}"/>
              </a:ext>
            </a:extLst>
          </p:cNvPr>
          <p:cNvSpPr txBox="1"/>
          <p:nvPr/>
        </p:nvSpPr>
        <p:spPr>
          <a:xfrm>
            <a:off x="2326349" y="2383302"/>
            <a:ext cx="476412" cy="369332"/>
          </a:xfrm>
          <a:prstGeom prst="rect">
            <a:avLst/>
          </a:prstGeom>
          <a:noFill/>
        </p:spPr>
        <p:txBody>
          <a:bodyPr wrap="none" rtlCol="0">
            <a:spAutoFit/>
          </a:bodyPr>
          <a:lstStyle/>
          <a:p>
            <a:r>
              <a:rPr lang="en-US" dirty="0"/>
              <a:t>0.8</a:t>
            </a:r>
          </a:p>
        </p:txBody>
      </p:sp>
      <p:sp>
        <p:nvSpPr>
          <p:cNvPr id="44" name="TextBox 43">
            <a:extLst>
              <a:ext uri="{FF2B5EF4-FFF2-40B4-BE49-F238E27FC236}">
                <a16:creationId xmlns:a16="http://schemas.microsoft.com/office/drawing/2014/main" id="{691B5AEE-9DFB-44AF-9539-98F9AD1FF728}"/>
              </a:ext>
            </a:extLst>
          </p:cNvPr>
          <p:cNvSpPr txBox="1"/>
          <p:nvPr/>
        </p:nvSpPr>
        <p:spPr>
          <a:xfrm>
            <a:off x="3187700" y="2784200"/>
            <a:ext cx="593432" cy="369332"/>
          </a:xfrm>
          <a:prstGeom prst="rect">
            <a:avLst/>
          </a:prstGeom>
          <a:noFill/>
        </p:spPr>
        <p:txBody>
          <a:bodyPr wrap="none" rtlCol="0">
            <a:spAutoFit/>
          </a:bodyPr>
          <a:lstStyle/>
          <a:p>
            <a:r>
              <a:rPr lang="en-US" dirty="0"/>
              <a:t>0.15</a:t>
            </a:r>
          </a:p>
        </p:txBody>
      </p:sp>
      <p:sp>
        <p:nvSpPr>
          <p:cNvPr id="45" name="TextBox 44">
            <a:extLst>
              <a:ext uri="{FF2B5EF4-FFF2-40B4-BE49-F238E27FC236}">
                <a16:creationId xmlns:a16="http://schemas.microsoft.com/office/drawing/2014/main" id="{F52D6944-6E5F-4085-8929-27E8F96319F4}"/>
              </a:ext>
            </a:extLst>
          </p:cNvPr>
          <p:cNvSpPr txBox="1"/>
          <p:nvPr/>
        </p:nvSpPr>
        <p:spPr>
          <a:xfrm>
            <a:off x="1265766" y="2524439"/>
            <a:ext cx="593432" cy="369332"/>
          </a:xfrm>
          <a:prstGeom prst="rect">
            <a:avLst/>
          </a:prstGeom>
          <a:noFill/>
        </p:spPr>
        <p:txBody>
          <a:bodyPr wrap="none" rtlCol="0">
            <a:spAutoFit/>
          </a:bodyPr>
          <a:lstStyle/>
          <a:p>
            <a:r>
              <a:rPr lang="en-US" dirty="0"/>
              <a:t>0.05</a:t>
            </a: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806EDC89-F206-4A07-9233-9955011648A1}"/>
                  </a:ext>
                </a:extLst>
              </p:cNvPr>
              <p:cNvSpPr txBox="1"/>
              <p:nvPr/>
            </p:nvSpPr>
            <p:spPr>
              <a:xfrm>
                <a:off x="464652" y="2566432"/>
                <a:ext cx="89880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𝛼</m:t>
                      </m:r>
                      <m:d>
                        <m:dPr>
                          <m:ctrlPr>
                            <a:rPr lang="en-US" b="0" i="1" smtClean="0">
                              <a:latin typeface="Cambria Math" panose="02040503050406030204" pitchFamily="18" charset="0"/>
                              <a:ea typeface="Cambria Math" panose="02040503050406030204" pitchFamily="18" charset="0"/>
                            </a:rPr>
                          </m:ctrlPr>
                        </m:dPr>
                        <m:e>
                          <m:r>
                            <a:rPr lang="en-US" b="0" i="0" smtClean="0">
                              <a:latin typeface="Cambria Math" panose="02040503050406030204" pitchFamily="18" charset="0"/>
                              <a:ea typeface="Cambria Math" panose="02040503050406030204" pitchFamily="18" charset="0"/>
                            </a:rPr>
                            <m:t>1,1</m:t>
                          </m:r>
                        </m:e>
                      </m:d>
                      <m:r>
                        <a:rPr lang="en-US" b="0" i="0"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9" name="TextBox 48">
                <a:extLst>
                  <a:ext uri="{FF2B5EF4-FFF2-40B4-BE49-F238E27FC236}">
                    <a16:creationId xmlns:a16="http://schemas.microsoft.com/office/drawing/2014/main" id="{806EDC89-F206-4A07-9233-9955011648A1}"/>
                  </a:ext>
                </a:extLst>
              </p:cNvPr>
              <p:cNvSpPr txBox="1">
                <a:spLocks noRot="1" noChangeAspect="1" noMove="1" noResize="1" noEditPoints="1" noAdjustHandles="1" noChangeArrowheads="1" noChangeShapeType="1" noTextEdit="1"/>
              </p:cNvSpPr>
              <p:nvPr/>
            </p:nvSpPr>
            <p:spPr>
              <a:xfrm>
                <a:off x="464652" y="2566432"/>
                <a:ext cx="898805" cy="276999"/>
              </a:xfrm>
              <a:prstGeom prst="rect">
                <a:avLst/>
              </a:prstGeom>
              <a:blipFill>
                <a:blip r:embed="rId3"/>
                <a:stretch>
                  <a:fillRect l="-5405" r="-4054"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67B2EBF1-BB6A-4092-9896-3ADE7448AAE9}"/>
                  </a:ext>
                </a:extLst>
              </p:cNvPr>
              <p:cNvSpPr txBox="1"/>
              <p:nvPr/>
            </p:nvSpPr>
            <p:spPr>
              <a:xfrm>
                <a:off x="1456133" y="2427933"/>
                <a:ext cx="89880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𝛼</m:t>
                      </m:r>
                      <m:d>
                        <m:dPr>
                          <m:ctrlPr>
                            <a:rPr lang="en-US" b="0" i="1" smtClean="0">
                              <a:latin typeface="Cambria Math" panose="02040503050406030204" pitchFamily="18" charset="0"/>
                              <a:ea typeface="Cambria Math" panose="02040503050406030204" pitchFamily="18" charset="0"/>
                            </a:rPr>
                          </m:ctrlPr>
                        </m:dPr>
                        <m:e>
                          <m:r>
                            <a:rPr lang="en-US" b="0" i="0" smtClean="0">
                              <a:latin typeface="Cambria Math" panose="02040503050406030204" pitchFamily="18" charset="0"/>
                              <a:ea typeface="Cambria Math" panose="02040503050406030204" pitchFamily="18" charset="0"/>
                            </a:rPr>
                            <m:t>1,2</m:t>
                          </m:r>
                        </m:e>
                      </m:d>
                      <m:r>
                        <a:rPr lang="en-US" b="0" i="0"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50" name="TextBox 49">
                <a:extLst>
                  <a:ext uri="{FF2B5EF4-FFF2-40B4-BE49-F238E27FC236}">
                    <a16:creationId xmlns:a16="http://schemas.microsoft.com/office/drawing/2014/main" id="{67B2EBF1-BB6A-4092-9896-3ADE7448AAE9}"/>
                  </a:ext>
                </a:extLst>
              </p:cNvPr>
              <p:cNvSpPr txBox="1">
                <a:spLocks noRot="1" noChangeAspect="1" noMove="1" noResize="1" noEditPoints="1" noAdjustHandles="1" noChangeArrowheads="1" noChangeShapeType="1" noTextEdit="1"/>
              </p:cNvSpPr>
              <p:nvPr/>
            </p:nvSpPr>
            <p:spPr>
              <a:xfrm>
                <a:off x="1456133" y="2427933"/>
                <a:ext cx="898805" cy="276999"/>
              </a:xfrm>
              <a:prstGeom prst="rect">
                <a:avLst/>
              </a:prstGeom>
              <a:blipFill>
                <a:blip r:embed="rId4"/>
                <a:stretch>
                  <a:fillRect l="-5442" r="-4082"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5BD3A0B1-0F28-4BD5-83DC-CEF57A35CA6F}"/>
                  </a:ext>
                </a:extLst>
              </p:cNvPr>
              <p:cNvSpPr txBox="1"/>
              <p:nvPr/>
            </p:nvSpPr>
            <p:spPr>
              <a:xfrm>
                <a:off x="2333332" y="2820002"/>
                <a:ext cx="89880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𝛼</m:t>
                      </m:r>
                      <m:d>
                        <m:dPr>
                          <m:ctrlPr>
                            <a:rPr lang="en-US" b="0" i="1" smtClean="0">
                              <a:latin typeface="Cambria Math" panose="02040503050406030204" pitchFamily="18" charset="0"/>
                              <a:ea typeface="Cambria Math" panose="02040503050406030204" pitchFamily="18" charset="0"/>
                            </a:rPr>
                          </m:ctrlPr>
                        </m:dPr>
                        <m:e>
                          <m:r>
                            <a:rPr lang="en-US" b="0" i="0" smtClean="0">
                              <a:latin typeface="Cambria Math" panose="02040503050406030204" pitchFamily="18" charset="0"/>
                              <a:ea typeface="Cambria Math" panose="02040503050406030204" pitchFamily="18" charset="0"/>
                            </a:rPr>
                            <m:t>1,5</m:t>
                          </m:r>
                        </m:e>
                      </m:d>
                      <m:r>
                        <a:rPr lang="en-US" b="0" i="0"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52" name="TextBox 51">
                <a:extLst>
                  <a:ext uri="{FF2B5EF4-FFF2-40B4-BE49-F238E27FC236}">
                    <a16:creationId xmlns:a16="http://schemas.microsoft.com/office/drawing/2014/main" id="{5BD3A0B1-0F28-4BD5-83DC-CEF57A35CA6F}"/>
                  </a:ext>
                </a:extLst>
              </p:cNvPr>
              <p:cNvSpPr txBox="1">
                <a:spLocks noRot="1" noChangeAspect="1" noMove="1" noResize="1" noEditPoints="1" noAdjustHandles="1" noChangeArrowheads="1" noChangeShapeType="1" noTextEdit="1"/>
              </p:cNvSpPr>
              <p:nvPr/>
            </p:nvSpPr>
            <p:spPr>
              <a:xfrm>
                <a:off x="2333332" y="2820002"/>
                <a:ext cx="898805" cy="276999"/>
              </a:xfrm>
              <a:prstGeom prst="rect">
                <a:avLst/>
              </a:prstGeom>
              <a:blipFill>
                <a:blip r:embed="rId5"/>
                <a:stretch>
                  <a:fillRect l="-5442" r="-4082" b="-8889"/>
                </a:stretch>
              </a:blipFill>
            </p:spPr>
            <p:txBody>
              <a:bodyPr/>
              <a:lstStyle/>
              <a:p>
                <a:r>
                  <a:rPr lang="en-US">
                    <a:noFill/>
                  </a:rPr>
                  <a:t> </a:t>
                </a:r>
              </a:p>
            </p:txBody>
          </p:sp>
        </mc:Fallback>
      </mc:AlternateContent>
      <p:sp>
        <p:nvSpPr>
          <p:cNvPr id="53" name="Flowchart: Process 52">
            <a:extLst>
              <a:ext uri="{FF2B5EF4-FFF2-40B4-BE49-F238E27FC236}">
                <a16:creationId xmlns:a16="http://schemas.microsoft.com/office/drawing/2014/main" id="{1ECBFCE7-E03F-422E-8416-7527FF02CB20}"/>
              </a:ext>
            </a:extLst>
          </p:cNvPr>
          <p:cNvSpPr/>
          <p:nvPr/>
        </p:nvSpPr>
        <p:spPr>
          <a:xfrm>
            <a:off x="7713560" y="1969578"/>
            <a:ext cx="748873" cy="248179"/>
          </a:xfrm>
          <a:prstGeom prst="flowChartProcess">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F1D39044-0DC5-4334-9165-9BFB130CEB27}"/>
              </a:ext>
            </a:extLst>
          </p:cNvPr>
          <p:cNvCxnSpPr>
            <a:stCxn id="53" idx="2"/>
            <a:endCxn id="13" idx="0"/>
          </p:cNvCxnSpPr>
          <p:nvPr/>
        </p:nvCxnSpPr>
        <p:spPr>
          <a:xfrm flipH="1">
            <a:off x="2459567" y="2217757"/>
            <a:ext cx="5628430" cy="1027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E9805042-3F11-4013-9E73-CD3052873EFA}"/>
                  </a:ext>
                </a:extLst>
              </p:cNvPr>
              <p:cNvSpPr txBox="1"/>
              <p:nvPr/>
            </p:nvSpPr>
            <p:spPr>
              <a:xfrm>
                <a:off x="5652220" y="2530756"/>
                <a:ext cx="5998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m:oMathPara>
                </a14:m>
                <a:endParaRPr lang="en-US" dirty="0"/>
              </a:p>
            </p:txBody>
          </p:sp>
        </mc:Choice>
        <mc:Fallback xmlns="">
          <p:sp>
            <p:nvSpPr>
              <p:cNvPr id="56" name="TextBox 55">
                <a:extLst>
                  <a:ext uri="{FF2B5EF4-FFF2-40B4-BE49-F238E27FC236}">
                    <a16:creationId xmlns:a16="http://schemas.microsoft.com/office/drawing/2014/main" id="{E9805042-3F11-4013-9E73-CD3052873EFA}"/>
                  </a:ext>
                </a:extLst>
              </p:cNvPr>
              <p:cNvSpPr txBox="1">
                <a:spLocks noRot="1" noChangeAspect="1" noMove="1" noResize="1" noEditPoints="1" noAdjustHandles="1" noChangeArrowheads="1" noChangeShapeType="1" noTextEdit="1"/>
              </p:cNvSpPr>
              <p:nvPr/>
            </p:nvSpPr>
            <p:spPr>
              <a:xfrm>
                <a:off x="5652220" y="2530756"/>
                <a:ext cx="599844" cy="369332"/>
              </a:xfrm>
              <a:prstGeom prst="rect">
                <a:avLst/>
              </a:prstGeom>
              <a:blipFill>
                <a:blip r:embed="rId6"/>
                <a:stretch>
                  <a:fillRect/>
                </a:stretch>
              </a:blipFill>
            </p:spPr>
            <p:txBody>
              <a:bodyPr/>
              <a:lstStyle/>
              <a:p>
                <a:r>
                  <a:rPr lang="en-US">
                    <a:noFill/>
                  </a:rPr>
                  <a:t> </a:t>
                </a:r>
              </a:p>
            </p:txBody>
          </p:sp>
        </mc:Fallback>
      </mc:AlternateContent>
      <p:sp>
        <p:nvSpPr>
          <p:cNvPr id="57" name="Flowchart: Process 56">
            <a:extLst>
              <a:ext uri="{FF2B5EF4-FFF2-40B4-BE49-F238E27FC236}">
                <a16:creationId xmlns:a16="http://schemas.microsoft.com/office/drawing/2014/main" id="{C0E3B329-225E-42DC-8FF6-3F15A3C5FD7F}"/>
              </a:ext>
            </a:extLst>
          </p:cNvPr>
          <p:cNvSpPr/>
          <p:nvPr/>
        </p:nvSpPr>
        <p:spPr>
          <a:xfrm>
            <a:off x="3069166" y="5595436"/>
            <a:ext cx="766234" cy="296334"/>
          </a:xfrm>
          <a:prstGeom prst="flowChartProcess">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t>序列</a:t>
            </a:r>
            <a:endParaRPr lang="en-US" dirty="0"/>
          </a:p>
        </p:txBody>
      </p:sp>
      <p:sp>
        <p:nvSpPr>
          <p:cNvPr id="58" name="Rectangle: Rounded Corners 57">
            <a:extLst>
              <a:ext uri="{FF2B5EF4-FFF2-40B4-BE49-F238E27FC236}">
                <a16:creationId xmlns:a16="http://schemas.microsoft.com/office/drawing/2014/main" id="{EB739310-6C2A-44DE-B648-82C4DA8C0B98}"/>
              </a:ext>
            </a:extLst>
          </p:cNvPr>
          <p:cNvSpPr/>
          <p:nvPr/>
        </p:nvSpPr>
        <p:spPr>
          <a:xfrm>
            <a:off x="3359607" y="3244843"/>
            <a:ext cx="185351" cy="984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lowchart: Process 77">
            <a:extLst>
              <a:ext uri="{FF2B5EF4-FFF2-40B4-BE49-F238E27FC236}">
                <a16:creationId xmlns:a16="http://schemas.microsoft.com/office/drawing/2014/main" id="{22D20452-D2A9-46BB-9A51-8B791C3E91EA}"/>
              </a:ext>
            </a:extLst>
          </p:cNvPr>
          <p:cNvSpPr/>
          <p:nvPr/>
        </p:nvSpPr>
        <p:spPr>
          <a:xfrm>
            <a:off x="2266492" y="1695345"/>
            <a:ext cx="948268" cy="248179"/>
          </a:xfrm>
          <a:prstGeom prst="flowChartProcess">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80" name="Straight Arrow Connector 79">
            <a:extLst>
              <a:ext uri="{FF2B5EF4-FFF2-40B4-BE49-F238E27FC236}">
                <a16:creationId xmlns:a16="http://schemas.microsoft.com/office/drawing/2014/main" id="{7B4A33F1-3161-46C3-8895-0C0DF85DE3B0}"/>
              </a:ext>
            </a:extLst>
          </p:cNvPr>
          <p:cNvCxnSpPr>
            <a:stCxn id="78" idx="2"/>
            <a:endCxn id="58" idx="0"/>
          </p:cNvCxnSpPr>
          <p:nvPr/>
        </p:nvCxnSpPr>
        <p:spPr>
          <a:xfrm>
            <a:off x="2740626" y="1943524"/>
            <a:ext cx="711657" cy="1301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350CCC5C-CCAA-4475-9065-8FFF83FDA297}"/>
              </a:ext>
            </a:extLst>
          </p:cNvPr>
          <p:cNvCxnSpPr>
            <a:stCxn id="58" idx="2"/>
            <a:endCxn id="57" idx="0"/>
          </p:cNvCxnSpPr>
          <p:nvPr/>
        </p:nvCxnSpPr>
        <p:spPr>
          <a:xfrm>
            <a:off x="3452283" y="4229265"/>
            <a:ext cx="0" cy="1366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16A23738-7A87-4ED2-960C-0E2C81F7EDCF}"/>
              </a:ext>
            </a:extLst>
          </p:cNvPr>
          <p:cNvCxnSpPr>
            <a:stCxn id="7" idx="2"/>
            <a:endCxn id="58" idx="0"/>
          </p:cNvCxnSpPr>
          <p:nvPr/>
        </p:nvCxnSpPr>
        <p:spPr>
          <a:xfrm>
            <a:off x="1773555" y="1938866"/>
            <a:ext cx="1678728" cy="1305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1AFB7C95-34B6-40C1-94BF-C41D3C2E9A31}"/>
              </a:ext>
            </a:extLst>
          </p:cNvPr>
          <p:cNvSpPr txBox="1"/>
          <p:nvPr/>
        </p:nvSpPr>
        <p:spPr>
          <a:xfrm>
            <a:off x="2647951" y="2474099"/>
            <a:ext cx="476412" cy="369332"/>
          </a:xfrm>
          <a:prstGeom prst="rect">
            <a:avLst/>
          </a:prstGeom>
          <a:noFill/>
        </p:spPr>
        <p:txBody>
          <a:bodyPr wrap="none" rtlCol="0">
            <a:spAutoFit/>
          </a:bodyPr>
          <a:lstStyle/>
          <a:p>
            <a:r>
              <a:rPr lang="en-US" dirty="0"/>
              <a:t>0.1</a:t>
            </a:r>
          </a:p>
        </p:txBody>
      </p:sp>
      <p:sp>
        <p:nvSpPr>
          <p:cNvPr id="88" name="TextBox 87">
            <a:extLst>
              <a:ext uri="{FF2B5EF4-FFF2-40B4-BE49-F238E27FC236}">
                <a16:creationId xmlns:a16="http://schemas.microsoft.com/office/drawing/2014/main" id="{AE957C3B-8890-4684-A172-3633D0F9862A}"/>
              </a:ext>
            </a:extLst>
          </p:cNvPr>
          <p:cNvSpPr txBox="1"/>
          <p:nvPr/>
        </p:nvSpPr>
        <p:spPr>
          <a:xfrm>
            <a:off x="2955066" y="2355220"/>
            <a:ext cx="476412" cy="369332"/>
          </a:xfrm>
          <a:prstGeom prst="rect">
            <a:avLst/>
          </a:prstGeom>
          <a:noFill/>
        </p:spPr>
        <p:txBody>
          <a:bodyPr wrap="none" rtlCol="0">
            <a:spAutoFit/>
          </a:bodyPr>
          <a:lstStyle/>
          <a:p>
            <a:r>
              <a:rPr lang="en-US" dirty="0"/>
              <a:t>0.7</a:t>
            </a:r>
          </a:p>
        </p:txBody>
      </p:sp>
    </p:spTree>
    <p:extLst>
      <p:ext uri="{BB962C8B-B14F-4D97-AF65-F5344CB8AC3E}">
        <p14:creationId xmlns:p14="http://schemas.microsoft.com/office/powerpoint/2010/main" val="112630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45"/>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43"/>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42"/>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36"/>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40"/>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55"/>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56"/>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38"/>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7"/>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37"/>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49"/>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50"/>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52"/>
                                        </p:tgtEl>
                                        <p:attrNameLst>
                                          <p:attrName>style.visibility</p:attrName>
                                        </p:attrNameLst>
                                      </p:cBhvr>
                                      <p:to>
                                        <p:strVal val="hidden"/>
                                      </p:to>
                                    </p:set>
                                  </p:childTnLst>
                                </p:cTn>
                              </p:par>
                              <p:par>
                                <p:cTn id="63" presetID="1" presetClass="exit" presetSubtype="0" fill="hold" grpId="0" nodeType="withEffect">
                                  <p:stCondLst>
                                    <p:cond delay="0"/>
                                  </p:stCondLst>
                                  <p:childTnLst>
                                    <p:set>
                                      <p:cBhvr>
                                        <p:cTn id="64" dur="1" fill="hold">
                                          <p:stCondLst>
                                            <p:cond delay="0"/>
                                          </p:stCondLst>
                                        </p:cTn>
                                        <p:tgtEl>
                                          <p:spTgt spid="44"/>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78"/>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78"/>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2" nodeType="clickEffect">
                                  <p:stCondLst>
                                    <p:cond delay="0"/>
                                  </p:stCondLst>
                                  <p:childTnLst>
                                    <p:set>
                                      <p:cBhvr>
                                        <p:cTn id="72" dur="1" fill="hold">
                                          <p:stCondLst>
                                            <p:cond delay="0"/>
                                          </p:stCondLst>
                                        </p:cTn>
                                        <p:tgtEl>
                                          <p:spTgt spid="7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37" grpId="0" animBg="1"/>
      <p:bldP spid="37" grpId="1" animBg="1"/>
      <p:bldP spid="38" grpId="0" animBg="1"/>
      <p:bldP spid="38" grpId="1" animBg="1"/>
      <p:bldP spid="43" grpId="0"/>
      <p:bldP spid="43" grpId="1"/>
      <p:bldP spid="44" grpId="0"/>
      <p:bldP spid="45" grpId="0"/>
      <p:bldP spid="45" grpId="1"/>
      <p:bldP spid="49" grpId="0"/>
      <p:bldP spid="49" grpId="1"/>
      <p:bldP spid="50" grpId="0"/>
      <p:bldP spid="50" grpId="1"/>
      <p:bldP spid="52" grpId="0"/>
      <p:bldP spid="52" grpId="1"/>
      <p:bldP spid="53" grpId="0" animBg="1"/>
      <p:bldP spid="56" grpId="0"/>
      <p:bldP spid="56" grpId="1"/>
      <p:bldP spid="57" grpId="0" animBg="1"/>
      <p:bldP spid="58" grpId="0" animBg="1"/>
      <p:bldP spid="78" grpId="0" animBg="1"/>
      <p:bldP spid="78" grpId="1" animBg="1"/>
      <p:bldP spid="78" grpId="2" animBg="1"/>
      <p:bldP spid="87" grpId="0"/>
      <p:bldP spid="8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D5E91CF-E130-43C6-B5D3-1DFCA3D86118}"/>
              </a:ext>
            </a:extLst>
          </p:cNvPr>
          <p:cNvPicPr>
            <a:picLocks noChangeAspect="1"/>
          </p:cNvPicPr>
          <p:nvPr/>
        </p:nvPicPr>
        <p:blipFill>
          <a:blip r:embed="rId3"/>
          <a:stretch>
            <a:fillRect/>
          </a:stretch>
        </p:blipFill>
        <p:spPr>
          <a:xfrm>
            <a:off x="436035" y="903352"/>
            <a:ext cx="12192000" cy="6363629"/>
          </a:xfrm>
          <a:prstGeom prst="rect">
            <a:avLst/>
          </a:prstGeom>
        </p:spPr>
      </p:pic>
      <p:sp>
        <p:nvSpPr>
          <p:cNvPr id="2" name="Title 1">
            <a:extLst>
              <a:ext uri="{FF2B5EF4-FFF2-40B4-BE49-F238E27FC236}">
                <a16:creationId xmlns:a16="http://schemas.microsoft.com/office/drawing/2014/main" id="{83EC6490-379D-4B71-89B1-0C1DE89A3388}"/>
              </a:ext>
            </a:extLst>
          </p:cNvPr>
          <p:cNvSpPr>
            <a:spLocks noGrp="1"/>
          </p:cNvSpPr>
          <p:nvPr>
            <p:ph type="title"/>
          </p:nvPr>
        </p:nvSpPr>
        <p:spPr>
          <a:xfrm>
            <a:off x="787400" y="73025"/>
            <a:ext cx="10515600" cy="1325563"/>
          </a:xfrm>
        </p:spPr>
        <p:txBody>
          <a:bodyPr/>
          <a:lstStyle/>
          <a:p>
            <a:r>
              <a:rPr lang="zh-CN" altLang="en-US" dirty="0"/>
              <a:t>什么是</a:t>
            </a:r>
            <a:r>
              <a:rPr lang="en-US" altLang="zh-CN" dirty="0"/>
              <a:t>Self-Attention</a:t>
            </a:r>
            <a:r>
              <a:rPr lang="zh-CN" altLang="en-US" dirty="0"/>
              <a:t>？</a:t>
            </a:r>
            <a:endParaRPr lang="en-US" dirty="0"/>
          </a:p>
        </p:txBody>
      </p:sp>
      <p:sp>
        <p:nvSpPr>
          <p:cNvPr id="5" name="TextBox 4">
            <a:extLst>
              <a:ext uri="{FF2B5EF4-FFF2-40B4-BE49-F238E27FC236}">
                <a16:creationId xmlns:a16="http://schemas.microsoft.com/office/drawing/2014/main" id="{340CD546-CB5D-4A95-845E-15A70F48B047}"/>
              </a:ext>
            </a:extLst>
          </p:cNvPr>
          <p:cNvSpPr txBox="1"/>
          <p:nvPr/>
        </p:nvSpPr>
        <p:spPr>
          <a:xfrm flipH="1">
            <a:off x="5913119" y="556345"/>
            <a:ext cx="4128348" cy="369332"/>
          </a:xfrm>
          <a:prstGeom prst="rect">
            <a:avLst/>
          </a:prstGeom>
          <a:noFill/>
        </p:spPr>
        <p:txBody>
          <a:bodyPr wrap="square" rtlCol="0">
            <a:spAutoFit/>
          </a:bodyPr>
          <a:lstStyle/>
          <a:p>
            <a:r>
              <a:rPr lang="zh-CN" altLang="en-US" dirty="0"/>
              <a:t>为了得到自身词义而进行的</a:t>
            </a:r>
            <a:r>
              <a:rPr lang="en-US" altLang="zh-CN" dirty="0"/>
              <a:t>Attention</a:t>
            </a:r>
            <a:endParaRPr lang="en-US" dirty="0"/>
          </a:p>
        </p:txBody>
      </p:sp>
      <p:sp>
        <p:nvSpPr>
          <p:cNvPr id="8" name="Speech Bubble: Rectangle with Corners Rounded 7">
            <a:extLst>
              <a:ext uri="{FF2B5EF4-FFF2-40B4-BE49-F238E27FC236}">
                <a16:creationId xmlns:a16="http://schemas.microsoft.com/office/drawing/2014/main" id="{8F094A85-F0CD-4CAD-B229-FD378422401C}"/>
              </a:ext>
            </a:extLst>
          </p:cNvPr>
          <p:cNvSpPr/>
          <p:nvPr/>
        </p:nvSpPr>
        <p:spPr>
          <a:xfrm>
            <a:off x="9969500" y="27416"/>
            <a:ext cx="1956938" cy="898261"/>
          </a:xfrm>
          <a:prstGeom prst="wedgeRoundRectCallou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400" dirty="0"/>
              <a:t>BTW</a:t>
            </a:r>
            <a:r>
              <a:rPr lang="zh-CN" altLang="en-US" sz="1400" dirty="0"/>
              <a:t>：尽管很符合直觉，但</a:t>
            </a:r>
            <a:r>
              <a:rPr lang="en-US" altLang="zh-CN" sz="1400" dirty="0"/>
              <a:t>Attention</a:t>
            </a:r>
            <a:r>
              <a:rPr lang="zh-CN" altLang="en-US" sz="1400" dirty="0"/>
              <a:t>最开始可能来自于翻译任务</a:t>
            </a:r>
            <a:endParaRPr lang="en-US" sz="1400" dirty="0"/>
          </a:p>
        </p:txBody>
      </p:sp>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94FBE95E-06FA-46A7-A779-994381CBC056}"/>
                  </a:ext>
                </a:extLst>
              </p14:cNvPr>
              <p14:cNvContentPartPr/>
              <p14:nvPr/>
            </p14:nvContentPartPr>
            <p14:xfrm>
              <a:off x="7771680" y="3632040"/>
              <a:ext cx="25560" cy="10440"/>
            </p14:xfrm>
          </p:contentPart>
        </mc:Choice>
        <mc:Fallback xmlns="">
          <p:pic>
            <p:nvPicPr>
              <p:cNvPr id="7" name="Ink 6">
                <a:extLst>
                  <a:ext uri="{FF2B5EF4-FFF2-40B4-BE49-F238E27FC236}">
                    <a16:creationId xmlns:a16="http://schemas.microsoft.com/office/drawing/2014/main" id="{94FBE95E-06FA-46A7-A779-994381CBC056}"/>
                  </a:ext>
                </a:extLst>
              </p:cNvPr>
              <p:cNvPicPr/>
              <p:nvPr/>
            </p:nvPicPr>
            <p:blipFill>
              <a:blip r:embed="rId5"/>
              <a:stretch>
                <a:fillRect/>
              </a:stretch>
            </p:blipFill>
            <p:spPr>
              <a:xfrm>
                <a:off x="7755840" y="3568680"/>
                <a:ext cx="56880" cy="137160"/>
              </a:xfrm>
              <a:prstGeom prst="rect">
                <a:avLst/>
              </a:prstGeom>
            </p:spPr>
          </p:pic>
        </mc:Fallback>
      </mc:AlternateContent>
    </p:spTree>
    <p:extLst>
      <p:ext uri="{BB962C8B-B14F-4D97-AF65-F5344CB8AC3E}">
        <p14:creationId xmlns:p14="http://schemas.microsoft.com/office/powerpoint/2010/main" val="37935867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B78499E3-CE46-42CA-AEF1-F23CCD574F44}"/>
              </a:ext>
            </a:extLst>
          </p:cNvPr>
          <p:cNvSpPr/>
          <p:nvPr/>
        </p:nvSpPr>
        <p:spPr>
          <a:xfrm>
            <a:off x="3671658" y="5480819"/>
            <a:ext cx="629441" cy="4678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你</a:t>
            </a:r>
            <a:endParaRPr lang="en-US" dirty="0"/>
          </a:p>
        </p:txBody>
      </p:sp>
      <p:sp>
        <p:nvSpPr>
          <p:cNvPr id="7" name="Rectangle: Rounded Corners 6">
            <a:extLst>
              <a:ext uri="{FF2B5EF4-FFF2-40B4-BE49-F238E27FC236}">
                <a16:creationId xmlns:a16="http://schemas.microsoft.com/office/drawing/2014/main" id="{C7133BEF-9A48-442F-AA68-CD17225F5943}"/>
              </a:ext>
            </a:extLst>
          </p:cNvPr>
          <p:cNvSpPr/>
          <p:nvPr/>
        </p:nvSpPr>
        <p:spPr>
          <a:xfrm>
            <a:off x="5213886" y="5510453"/>
            <a:ext cx="629441" cy="4678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好</a:t>
            </a:r>
            <a:endParaRPr lang="en-US" dirty="0"/>
          </a:p>
        </p:txBody>
      </p:sp>
      <p:sp>
        <p:nvSpPr>
          <p:cNvPr id="8" name="Rectangle: Rounded Corners 7">
            <a:extLst>
              <a:ext uri="{FF2B5EF4-FFF2-40B4-BE49-F238E27FC236}">
                <a16:creationId xmlns:a16="http://schemas.microsoft.com/office/drawing/2014/main" id="{DD4F2790-9556-432B-853E-97DF0DC8EFC4}"/>
              </a:ext>
            </a:extLst>
          </p:cNvPr>
          <p:cNvSpPr/>
          <p:nvPr/>
        </p:nvSpPr>
        <p:spPr>
          <a:xfrm>
            <a:off x="6713544" y="5484950"/>
            <a:ext cx="629441" cy="4678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a:t>
            </a:r>
            <a:endParaRPr lang="en-US" dirty="0"/>
          </a:p>
        </p:txBody>
      </p:sp>
      <p:sp>
        <p:nvSpPr>
          <p:cNvPr id="9" name="Rectangle: Rounded Corners 8">
            <a:extLst>
              <a:ext uri="{FF2B5EF4-FFF2-40B4-BE49-F238E27FC236}">
                <a16:creationId xmlns:a16="http://schemas.microsoft.com/office/drawing/2014/main" id="{1FBB4D26-2099-47B9-A991-AF9C2B651639}"/>
              </a:ext>
            </a:extLst>
          </p:cNvPr>
          <p:cNvSpPr/>
          <p:nvPr/>
        </p:nvSpPr>
        <p:spPr>
          <a:xfrm>
            <a:off x="8350709" y="5484686"/>
            <a:ext cx="629441" cy="4678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明</a:t>
            </a:r>
            <a:endParaRPr lang="en-US" dirty="0"/>
          </a:p>
        </p:txBody>
      </p:sp>
      <p:sp>
        <p:nvSpPr>
          <p:cNvPr id="10" name="Rectangle: Rounded Corners 9">
            <a:extLst>
              <a:ext uri="{FF2B5EF4-FFF2-40B4-BE49-F238E27FC236}">
                <a16:creationId xmlns:a16="http://schemas.microsoft.com/office/drawing/2014/main" id="{6B5DBCFF-C994-4126-B94D-EB91285CD938}"/>
              </a:ext>
            </a:extLst>
          </p:cNvPr>
          <p:cNvSpPr/>
          <p:nvPr/>
        </p:nvSpPr>
        <p:spPr>
          <a:xfrm>
            <a:off x="9795259" y="5473858"/>
            <a:ext cx="629441" cy="4678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天</a:t>
            </a:r>
            <a:endParaRPr lang="en-US" dirty="0"/>
          </a:p>
        </p:txBody>
      </p:sp>
      <p:sp>
        <p:nvSpPr>
          <p:cNvPr id="12" name="Arrow: Up 11">
            <a:extLst>
              <a:ext uri="{FF2B5EF4-FFF2-40B4-BE49-F238E27FC236}">
                <a16:creationId xmlns:a16="http://schemas.microsoft.com/office/drawing/2014/main" id="{F8AB1ED1-66CD-4F57-A32D-C6A69572C6DE}"/>
              </a:ext>
            </a:extLst>
          </p:cNvPr>
          <p:cNvSpPr/>
          <p:nvPr/>
        </p:nvSpPr>
        <p:spPr>
          <a:xfrm>
            <a:off x="3877733" y="5037667"/>
            <a:ext cx="220134" cy="3259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Up 12">
            <a:extLst>
              <a:ext uri="{FF2B5EF4-FFF2-40B4-BE49-F238E27FC236}">
                <a16:creationId xmlns:a16="http://schemas.microsoft.com/office/drawing/2014/main" id="{106178E3-0646-4257-84CB-9A31EB8441AA}"/>
              </a:ext>
            </a:extLst>
          </p:cNvPr>
          <p:cNvSpPr/>
          <p:nvPr/>
        </p:nvSpPr>
        <p:spPr>
          <a:xfrm>
            <a:off x="5448156" y="5071534"/>
            <a:ext cx="220134" cy="3259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Up 13">
            <a:extLst>
              <a:ext uri="{FF2B5EF4-FFF2-40B4-BE49-F238E27FC236}">
                <a16:creationId xmlns:a16="http://schemas.microsoft.com/office/drawing/2014/main" id="{3E9F181F-D149-4D2B-BB50-FB36001330BC}"/>
              </a:ext>
            </a:extLst>
          </p:cNvPr>
          <p:cNvSpPr/>
          <p:nvPr/>
        </p:nvSpPr>
        <p:spPr>
          <a:xfrm>
            <a:off x="6884954" y="5046031"/>
            <a:ext cx="220134" cy="3259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Up 14">
            <a:extLst>
              <a:ext uri="{FF2B5EF4-FFF2-40B4-BE49-F238E27FC236}">
                <a16:creationId xmlns:a16="http://schemas.microsoft.com/office/drawing/2014/main" id="{60454EF1-8B2D-4C3C-8B14-FB9B9088CA4F}"/>
              </a:ext>
            </a:extLst>
          </p:cNvPr>
          <p:cNvSpPr/>
          <p:nvPr/>
        </p:nvSpPr>
        <p:spPr>
          <a:xfrm>
            <a:off x="8555362" y="5046031"/>
            <a:ext cx="220134" cy="3259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Up 15">
            <a:extLst>
              <a:ext uri="{FF2B5EF4-FFF2-40B4-BE49-F238E27FC236}">
                <a16:creationId xmlns:a16="http://schemas.microsoft.com/office/drawing/2014/main" id="{1E2FD0E4-F194-4884-AFB8-EFB3E26220C7}"/>
              </a:ext>
            </a:extLst>
          </p:cNvPr>
          <p:cNvSpPr/>
          <p:nvPr/>
        </p:nvSpPr>
        <p:spPr>
          <a:xfrm>
            <a:off x="9994323" y="5005301"/>
            <a:ext cx="220134" cy="3259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FD5969B-B102-425C-A895-5BF8FC6771C8}"/>
              </a:ext>
            </a:extLst>
          </p:cNvPr>
          <p:cNvSpPr/>
          <p:nvPr/>
        </p:nvSpPr>
        <p:spPr>
          <a:xfrm>
            <a:off x="1100691" y="4975794"/>
            <a:ext cx="9869877" cy="40319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a:t> </a:t>
            </a:r>
            <a:r>
              <a:rPr lang="en-US" altLang="zh-CN" dirty="0" err="1"/>
              <a:t>WordEmbedding</a:t>
            </a:r>
            <a:endParaRPr lang="en-US" dirty="0"/>
          </a:p>
        </p:txBody>
      </p:sp>
      <mc:AlternateContent xmlns:mc="http://schemas.openxmlformats.org/markup-compatibility/2006" xmlns:a14="http://schemas.microsoft.com/office/drawing/2010/main">
        <mc:Choice Requires="a14">
          <p:sp>
            <p:nvSpPr>
              <p:cNvPr id="19" name="Rectangle: Rounded Corners 18">
                <a:extLst>
                  <a:ext uri="{FF2B5EF4-FFF2-40B4-BE49-F238E27FC236}">
                    <a16:creationId xmlns:a16="http://schemas.microsoft.com/office/drawing/2014/main" id="{5D1578E6-C9F7-44E7-B590-F7EE6AB6E48B}"/>
                  </a:ext>
                </a:extLst>
              </p:cNvPr>
              <p:cNvSpPr/>
              <p:nvPr/>
            </p:nvSpPr>
            <p:spPr>
              <a:xfrm>
                <a:off x="3640341" y="4493990"/>
                <a:ext cx="629441" cy="4678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1</m:t>
                          </m:r>
                        </m:sup>
                      </m:sSup>
                    </m:oMath>
                  </m:oMathPara>
                </a14:m>
                <a:endParaRPr lang="en-US" dirty="0"/>
              </a:p>
            </p:txBody>
          </p:sp>
        </mc:Choice>
        <mc:Fallback xmlns="">
          <p:sp>
            <p:nvSpPr>
              <p:cNvPr id="19" name="Rectangle: Rounded Corners 18">
                <a:extLst>
                  <a:ext uri="{FF2B5EF4-FFF2-40B4-BE49-F238E27FC236}">
                    <a16:creationId xmlns:a16="http://schemas.microsoft.com/office/drawing/2014/main" id="{5D1578E6-C9F7-44E7-B590-F7EE6AB6E48B}"/>
                  </a:ext>
                </a:extLst>
              </p:cNvPr>
              <p:cNvSpPr>
                <a:spLocks noRot="1" noChangeAspect="1" noMove="1" noResize="1" noEditPoints="1" noAdjustHandles="1" noChangeArrowheads="1" noChangeShapeType="1" noTextEdit="1"/>
              </p:cNvSpPr>
              <p:nvPr/>
            </p:nvSpPr>
            <p:spPr>
              <a:xfrm>
                <a:off x="3640341" y="4493990"/>
                <a:ext cx="629441" cy="467832"/>
              </a:xfrm>
              <a:prstGeom prst="roundRect">
                <a:avLst/>
              </a:prstGeom>
              <a:blipFill>
                <a:blip r:embed="rId3"/>
                <a:stretch>
                  <a:fillRect/>
                </a:stretch>
              </a:blipFill>
            </p:spPr>
            <p:txBody>
              <a:bodyPr/>
              <a:lstStyle/>
              <a:p>
                <a:r>
                  <a:rPr lang="en-US">
                    <a:noFill/>
                  </a:rPr>
                  <a:t> </a:t>
                </a:r>
              </a:p>
            </p:txBody>
          </p:sp>
        </mc:Fallback>
      </mc:AlternateContent>
      <p:sp>
        <p:nvSpPr>
          <p:cNvPr id="24" name="Arrow: Up 23">
            <a:extLst>
              <a:ext uri="{FF2B5EF4-FFF2-40B4-BE49-F238E27FC236}">
                <a16:creationId xmlns:a16="http://schemas.microsoft.com/office/drawing/2014/main" id="{DE2D6BE1-00EB-4584-A0B6-5A4B32D49520}"/>
              </a:ext>
            </a:extLst>
          </p:cNvPr>
          <p:cNvSpPr/>
          <p:nvPr/>
        </p:nvSpPr>
        <p:spPr>
          <a:xfrm>
            <a:off x="3828710" y="3953316"/>
            <a:ext cx="228600" cy="3598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5" name="Arrow: Up 24">
            <a:extLst>
              <a:ext uri="{FF2B5EF4-FFF2-40B4-BE49-F238E27FC236}">
                <a16:creationId xmlns:a16="http://schemas.microsoft.com/office/drawing/2014/main" id="{F9437F2E-D228-4E9E-B8A1-253A75B6BD53}"/>
              </a:ext>
            </a:extLst>
          </p:cNvPr>
          <p:cNvSpPr/>
          <p:nvPr/>
        </p:nvSpPr>
        <p:spPr>
          <a:xfrm>
            <a:off x="3447031" y="3973746"/>
            <a:ext cx="228600" cy="3598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6" name="Arrow: Up 25">
            <a:extLst>
              <a:ext uri="{FF2B5EF4-FFF2-40B4-BE49-F238E27FC236}">
                <a16:creationId xmlns:a16="http://schemas.microsoft.com/office/drawing/2014/main" id="{4C001AE1-5748-4372-8725-2052B6CBB365}"/>
              </a:ext>
            </a:extLst>
          </p:cNvPr>
          <p:cNvSpPr/>
          <p:nvPr/>
        </p:nvSpPr>
        <p:spPr>
          <a:xfrm>
            <a:off x="4185668" y="3966169"/>
            <a:ext cx="228600" cy="3598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mc:AlternateContent xmlns:mc="http://schemas.openxmlformats.org/markup-compatibility/2006" xmlns:a14="http://schemas.microsoft.com/office/drawing/2010/main">
        <mc:Choice Requires="a14">
          <p:sp>
            <p:nvSpPr>
              <p:cNvPr id="27" name="Rectangle: Rounded Corners 26">
                <a:extLst>
                  <a:ext uri="{FF2B5EF4-FFF2-40B4-BE49-F238E27FC236}">
                    <a16:creationId xmlns:a16="http://schemas.microsoft.com/office/drawing/2014/main" id="{07880A54-4BDE-4B5B-A867-A4C08D97E9F2}"/>
                  </a:ext>
                </a:extLst>
              </p:cNvPr>
              <p:cNvSpPr/>
              <p:nvPr/>
            </p:nvSpPr>
            <p:spPr>
              <a:xfrm>
                <a:off x="3409834" y="3383600"/>
                <a:ext cx="341542" cy="46126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1</m:t>
                          </m:r>
                        </m:sup>
                      </m:sSup>
                    </m:oMath>
                  </m:oMathPara>
                </a14:m>
                <a:endParaRPr lang="en-US" dirty="0"/>
              </a:p>
            </p:txBody>
          </p:sp>
        </mc:Choice>
        <mc:Fallback xmlns="">
          <p:sp>
            <p:nvSpPr>
              <p:cNvPr id="27" name="Rectangle: Rounded Corners 26">
                <a:extLst>
                  <a:ext uri="{FF2B5EF4-FFF2-40B4-BE49-F238E27FC236}">
                    <a16:creationId xmlns:a16="http://schemas.microsoft.com/office/drawing/2014/main" id="{07880A54-4BDE-4B5B-A867-A4C08D97E9F2}"/>
                  </a:ext>
                </a:extLst>
              </p:cNvPr>
              <p:cNvSpPr>
                <a:spLocks noRot="1" noChangeAspect="1" noMove="1" noResize="1" noEditPoints="1" noAdjustHandles="1" noChangeArrowheads="1" noChangeShapeType="1" noTextEdit="1"/>
              </p:cNvSpPr>
              <p:nvPr/>
            </p:nvSpPr>
            <p:spPr>
              <a:xfrm>
                <a:off x="3409834" y="3383600"/>
                <a:ext cx="341542" cy="461260"/>
              </a:xfrm>
              <a:prstGeom prst="roundRect">
                <a:avLst/>
              </a:prstGeom>
              <a:blipFill>
                <a:blip r:embed="rId4"/>
                <a:stretch>
                  <a:fillRect l="-137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Rounded Corners 27">
                <a:extLst>
                  <a:ext uri="{FF2B5EF4-FFF2-40B4-BE49-F238E27FC236}">
                    <a16:creationId xmlns:a16="http://schemas.microsoft.com/office/drawing/2014/main" id="{99E64B39-7292-4027-891C-9F92707A9507}"/>
                  </a:ext>
                </a:extLst>
              </p:cNvPr>
              <p:cNvSpPr/>
              <p:nvPr/>
            </p:nvSpPr>
            <p:spPr>
              <a:xfrm>
                <a:off x="3772239" y="3383600"/>
                <a:ext cx="341542" cy="46126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1</m:t>
                          </m:r>
                        </m:sup>
                      </m:sSup>
                    </m:oMath>
                  </m:oMathPara>
                </a14:m>
                <a:endParaRPr lang="en-US" dirty="0"/>
              </a:p>
            </p:txBody>
          </p:sp>
        </mc:Choice>
        <mc:Fallback xmlns="">
          <p:sp>
            <p:nvSpPr>
              <p:cNvPr id="28" name="Rectangle: Rounded Corners 27">
                <a:extLst>
                  <a:ext uri="{FF2B5EF4-FFF2-40B4-BE49-F238E27FC236}">
                    <a16:creationId xmlns:a16="http://schemas.microsoft.com/office/drawing/2014/main" id="{99E64B39-7292-4027-891C-9F92707A9507}"/>
                  </a:ext>
                </a:extLst>
              </p:cNvPr>
              <p:cNvSpPr>
                <a:spLocks noRot="1" noChangeAspect="1" noMove="1" noResize="1" noEditPoints="1" noAdjustHandles="1" noChangeArrowheads="1" noChangeShapeType="1" noTextEdit="1"/>
              </p:cNvSpPr>
              <p:nvPr/>
            </p:nvSpPr>
            <p:spPr>
              <a:xfrm>
                <a:off x="3772239" y="3383600"/>
                <a:ext cx="341542" cy="461260"/>
              </a:xfrm>
              <a:prstGeom prst="roundRect">
                <a:avLst/>
              </a:prstGeom>
              <a:blipFill>
                <a:blip r:embed="rId5"/>
                <a:stretch>
                  <a:fillRect l="-1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Rounded Corners 28">
                <a:extLst>
                  <a:ext uri="{FF2B5EF4-FFF2-40B4-BE49-F238E27FC236}">
                    <a16:creationId xmlns:a16="http://schemas.microsoft.com/office/drawing/2014/main" id="{B334C709-B254-4F1A-B834-BD0191E96B8B}"/>
                  </a:ext>
                </a:extLst>
              </p:cNvPr>
              <p:cNvSpPr/>
              <p:nvPr/>
            </p:nvSpPr>
            <p:spPr>
              <a:xfrm>
                <a:off x="4129197" y="3383600"/>
                <a:ext cx="341542" cy="46126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1</m:t>
                          </m:r>
                        </m:sup>
                      </m:sSup>
                    </m:oMath>
                  </m:oMathPara>
                </a14:m>
                <a:endParaRPr lang="en-US" dirty="0"/>
              </a:p>
            </p:txBody>
          </p:sp>
        </mc:Choice>
        <mc:Fallback xmlns="">
          <p:sp>
            <p:nvSpPr>
              <p:cNvPr id="29" name="Rectangle: Rounded Corners 28">
                <a:extLst>
                  <a:ext uri="{FF2B5EF4-FFF2-40B4-BE49-F238E27FC236}">
                    <a16:creationId xmlns:a16="http://schemas.microsoft.com/office/drawing/2014/main" id="{B334C709-B254-4F1A-B834-BD0191E96B8B}"/>
                  </a:ext>
                </a:extLst>
              </p:cNvPr>
              <p:cNvSpPr>
                <a:spLocks noRot="1" noChangeAspect="1" noMove="1" noResize="1" noEditPoints="1" noAdjustHandles="1" noChangeArrowheads="1" noChangeShapeType="1" noTextEdit="1"/>
              </p:cNvSpPr>
              <p:nvPr/>
            </p:nvSpPr>
            <p:spPr>
              <a:xfrm>
                <a:off x="4129197" y="3383600"/>
                <a:ext cx="341542" cy="461260"/>
              </a:xfrm>
              <a:prstGeom prst="roundRect">
                <a:avLst/>
              </a:prstGeom>
              <a:blipFill>
                <a:blip r:embed="rId6"/>
                <a:stretch>
                  <a:fillRect l="-68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A23155E2-2037-4C1A-B5B0-00A61D2EB896}"/>
                  </a:ext>
                </a:extLst>
              </p:cNvPr>
              <p:cNvSpPr/>
              <p:nvPr/>
            </p:nvSpPr>
            <p:spPr>
              <a:xfrm>
                <a:off x="1100689" y="2737640"/>
                <a:ext cx="9869879" cy="40319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zh-CN" altLang="en-US" dirty="0"/>
                  <a:t>计算</a:t>
                </a:r>
                <a:r>
                  <a:rPr lang="en-US" altLang="zh-CN" dirty="0"/>
                  <a:t>Attention(</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altLang="zh-CN" dirty="0"/>
                  <a:t>)</a:t>
                </a:r>
                <a:endParaRPr lang="en-US" dirty="0"/>
              </a:p>
            </p:txBody>
          </p:sp>
        </mc:Choice>
        <mc:Fallback xmlns="">
          <p:sp>
            <p:nvSpPr>
              <p:cNvPr id="42" name="Rectangle 41">
                <a:extLst>
                  <a:ext uri="{FF2B5EF4-FFF2-40B4-BE49-F238E27FC236}">
                    <a16:creationId xmlns:a16="http://schemas.microsoft.com/office/drawing/2014/main" id="{A23155E2-2037-4C1A-B5B0-00A61D2EB896}"/>
                  </a:ext>
                </a:extLst>
              </p:cNvPr>
              <p:cNvSpPr>
                <a:spLocks noRot="1" noChangeAspect="1" noMove="1" noResize="1" noEditPoints="1" noAdjustHandles="1" noChangeArrowheads="1" noChangeShapeType="1" noTextEdit="1"/>
              </p:cNvSpPr>
              <p:nvPr/>
            </p:nvSpPr>
            <p:spPr>
              <a:xfrm>
                <a:off x="1100689" y="2737640"/>
                <a:ext cx="9869879" cy="403199"/>
              </a:xfrm>
              <a:prstGeom prst="rect">
                <a:avLst/>
              </a:prstGeom>
              <a:blipFill>
                <a:blip r:embed="rId7"/>
                <a:stretch>
                  <a:fillRect l="-556" t="-3030" b="-19697"/>
                </a:stretch>
              </a:blipFill>
              <a:ln>
                <a:noFill/>
              </a:ln>
            </p:spPr>
            <p:txBody>
              <a:bodyPr/>
              <a:lstStyle/>
              <a:p>
                <a:r>
                  <a:rPr lang="en-US">
                    <a:noFill/>
                  </a:rPr>
                  <a:t> </a:t>
                </a:r>
              </a:p>
            </p:txBody>
          </p:sp>
        </mc:Fallback>
      </mc:AlternateContent>
      <p:pic>
        <p:nvPicPr>
          <p:cNvPr id="43" name="Picture 42">
            <a:extLst>
              <a:ext uri="{FF2B5EF4-FFF2-40B4-BE49-F238E27FC236}">
                <a16:creationId xmlns:a16="http://schemas.microsoft.com/office/drawing/2014/main" id="{1D7898CA-1B06-4CDB-98AF-94650B11528D}"/>
              </a:ext>
            </a:extLst>
          </p:cNvPr>
          <p:cNvPicPr>
            <a:picLocks noChangeAspect="1"/>
          </p:cNvPicPr>
          <p:nvPr/>
        </p:nvPicPr>
        <p:blipFill>
          <a:blip r:embed="rId8"/>
          <a:stretch>
            <a:fillRect/>
          </a:stretch>
        </p:blipFill>
        <p:spPr>
          <a:xfrm>
            <a:off x="1925610" y="5496553"/>
            <a:ext cx="953056" cy="1202915"/>
          </a:xfrm>
          <a:prstGeom prst="rect">
            <a:avLst/>
          </a:prstGeom>
        </p:spPr>
      </p:pic>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29E15B67-3FA0-4ED9-9149-DF31A468C977}"/>
                  </a:ext>
                </a:extLst>
              </p:cNvPr>
              <p:cNvSpPr txBox="1"/>
              <p:nvPr/>
            </p:nvSpPr>
            <p:spPr>
              <a:xfrm>
                <a:off x="1115214" y="3197504"/>
                <a:ext cx="1776512" cy="10659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sub>
                      </m:sSub>
                      <m:r>
                        <a:rPr lang="en-US" b="0" i="1" smtClean="0">
                          <a:latin typeface="Cambria Math" panose="02040503050406030204" pitchFamily="18" charset="0"/>
                        </a:rPr>
                        <m:t>=</m:t>
                      </m:r>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𝑖</m:t>
                              </m:r>
                            </m:sup>
                          </m:sSup>
                          <m:r>
                            <a:rPr lang="en-US" altLang="zh-CN" i="1">
                              <a:latin typeface="Cambria Math" panose="02040503050406030204" pitchFamily="18" charset="0"/>
                            </a:rPr>
                            <m:t>·</m:t>
                          </m:r>
                          <m:sSup>
                            <m:sSupPr>
                              <m:ctrlPr>
                                <a:rPr lang="en-US" altLang="zh-CN" i="1" smtClean="0">
                                  <a:latin typeface="Cambria Math" panose="02040503050406030204" pitchFamily="18" charset="0"/>
                                </a:rPr>
                              </m:ctrlPr>
                            </m:sSupPr>
                            <m:e>
                              <m:sSup>
                                <m:sSupPr>
                                  <m:ctrlPr>
                                    <a:rPr lang="en-US" i="1">
                                      <a:latin typeface="Cambria Math" panose="02040503050406030204" pitchFamily="18" charset="0"/>
                                    </a:rPr>
                                  </m:ctrlPr>
                                </m:sSupPr>
                                <m:e>
                                  <m:r>
                                    <a:rPr lang="en-US" i="1">
                                      <a:latin typeface="Cambria Math" panose="02040503050406030204" pitchFamily="18" charset="0"/>
                                    </a:rPr>
                                    <m:t>𝑘</m:t>
                                  </m:r>
                                </m:e>
                                <m:sup>
                                  <m:r>
                                    <a:rPr lang="en-US" i="1">
                                      <a:latin typeface="Cambria Math" panose="02040503050406030204" pitchFamily="18" charset="0"/>
                                    </a:rPr>
                                    <m:t>𝑖</m:t>
                                  </m:r>
                                </m:sup>
                              </m:sSup>
                            </m:e>
                            <m:sup>
                              <m:r>
                                <a:rPr lang="en-US" altLang="zh-CN" b="0" i="1" smtClean="0">
                                  <a:latin typeface="Cambria Math" panose="02040503050406030204" pitchFamily="18" charset="0"/>
                                </a:rPr>
                                <m:t>𝑇</m:t>
                              </m:r>
                            </m:sup>
                          </m:sSup>
                        </m:num>
                        <m:den>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𝑑</m:t>
                              </m:r>
                            </m:e>
                          </m:rad>
                        </m:den>
                      </m:f>
                    </m:oMath>
                  </m:oMathPara>
                </a14:m>
                <a:endParaRPr lang="en-US" dirty="0"/>
              </a:p>
              <a:p>
                <a:endParaRPr lang="en-US" dirty="0"/>
              </a:p>
            </p:txBody>
          </p:sp>
        </mc:Choice>
        <mc:Fallback xmlns="">
          <p:sp>
            <p:nvSpPr>
              <p:cNvPr id="44" name="TextBox 43">
                <a:extLst>
                  <a:ext uri="{FF2B5EF4-FFF2-40B4-BE49-F238E27FC236}">
                    <a16:creationId xmlns:a16="http://schemas.microsoft.com/office/drawing/2014/main" id="{29E15B67-3FA0-4ED9-9149-DF31A468C977}"/>
                  </a:ext>
                </a:extLst>
              </p:cNvPr>
              <p:cNvSpPr txBox="1">
                <a:spLocks noRot="1" noChangeAspect="1" noMove="1" noResize="1" noEditPoints="1" noAdjustHandles="1" noChangeArrowheads="1" noChangeShapeType="1" noTextEdit="1"/>
              </p:cNvSpPr>
              <p:nvPr/>
            </p:nvSpPr>
            <p:spPr>
              <a:xfrm>
                <a:off x="1115214" y="3197504"/>
                <a:ext cx="1776512" cy="106593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Rounded Corners 44">
                <a:extLst>
                  <a:ext uri="{FF2B5EF4-FFF2-40B4-BE49-F238E27FC236}">
                    <a16:creationId xmlns:a16="http://schemas.microsoft.com/office/drawing/2014/main" id="{1744EC12-66B3-4965-8396-682BA5BA5DC5}"/>
                  </a:ext>
                </a:extLst>
              </p:cNvPr>
              <p:cNvSpPr/>
              <p:nvPr/>
            </p:nvSpPr>
            <p:spPr>
              <a:xfrm>
                <a:off x="3640341" y="2243618"/>
                <a:ext cx="600455" cy="461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sub>
                      </m:sSub>
                    </m:oMath>
                  </m:oMathPara>
                </a14:m>
                <a:endParaRPr lang="en-US" dirty="0"/>
              </a:p>
            </p:txBody>
          </p:sp>
        </mc:Choice>
        <mc:Fallback xmlns="">
          <p:sp>
            <p:nvSpPr>
              <p:cNvPr id="45" name="Rectangle: Rounded Corners 44">
                <a:extLst>
                  <a:ext uri="{FF2B5EF4-FFF2-40B4-BE49-F238E27FC236}">
                    <a16:creationId xmlns:a16="http://schemas.microsoft.com/office/drawing/2014/main" id="{1744EC12-66B3-4965-8396-682BA5BA5DC5}"/>
                  </a:ext>
                </a:extLst>
              </p:cNvPr>
              <p:cNvSpPr>
                <a:spLocks noRot="1" noChangeAspect="1" noMove="1" noResize="1" noEditPoints="1" noAdjustHandles="1" noChangeArrowheads="1" noChangeShapeType="1" noTextEdit="1"/>
              </p:cNvSpPr>
              <p:nvPr/>
            </p:nvSpPr>
            <p:spPr>
              <a:xfrm>
                <a:off x="3640341" y="2243618"/>
                <a:ext cx="600455" cy="461260"/>
              </a:xfrm>
              <a:prstGeom prst="roundRect">
                <a:avLst/>
              </a:prstGeom>
              <a:blipFill>
                <a:blip r:embed="rId10"/>
                <a:stretch>
                  <a:fillRect l="-5941"/>
                </a:stretch>
              </a:blipFill>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16922183-0962-41F7-B6DE-BEF9AACBDFB9}"/>
              </a:ext>
            </a:extLst>
          </p:cNvPr>
          <p:cNvCxnSpPr>
            <a:stCxn id="27" idx="0"/>
            <a:endCxn id="45" idx="2"/>
          </p:cNvCxnSpPr>
          <p:nvPr/>
        </p:nvCxnSpPr>
        <p:spPr>
          <a:xfrm flipV="1">
            <a:off x="3580605" y="2704878"/>
            <a:ext cx="359964" cy="678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57DCECB-81AB-41E0-B0CC-9C7DA9003B9F}"/>
              </a:ext>
            </a:extLst>
          </p:cNvPr>
          <p:cNvCxnSpPr>
            <a:stCxn id="28" idx="0"/>
            <a:endCxn id="45" idx="2"/>
          </p:cNvCxnSpPr>
          <p:nvPr/>
        </p:nvCxnSpPr>
        <p:spPr>
          <a:xfrm flipH="1" flipV="1">
            <a:off x="3940569" y="2704878"/>
            <a:ext cx="2441" cy="678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Rectangle: Rounded Corners 61">
                <a:extLst>
                  <a:ext uri="{FF2B5EF4-FFF2-40B4-BE49-F238E27FC236}">
                    <a16:creationId xmlns:a16="http://schemas.microsoft.com/office/drawing/2014/main" id="{C7B2A549-F578-46C1-9496-173DAB23D54A}"/>
                  </a:ext>
                </a:extLst>
              </p:cNvPr>
              <p:cNvSpPr/>
              <p:nvPr/>
            </p:nvSpPr>
            <p:spPr>
              <a:xfrm>
                <a:off x="5240700" y="2294692"/>
                <a:ext cx="600455" cy="461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altLang="zh-CN" i="1" smtClean="0">
                              <a:latin typeface="Cambria Math" panose="02040503050406030204" pitchFamily="18" charset="0"/>
                            </a:rPr>
                            <m:t>2</m:t>
                          </m:r>
                          <m:r>
                            <a:rPr lang="en-US" i="1">
                              <a:latin typeface="Cambria Math" panose="02040503050406030204" pitchFamily="18" charset="0"/>
                            </a:rPr>
                            <m:t>)</m:t>
                          </m:r>
                        </m:sub>
                      </m:sSub>
                    </m:oMath>
                  </m:oMathPara>
                </a14:m>
                <a:endParaRPr lang="en-US" dirty="0"/>
              </a:p>
            </p:txBody>
          </p:sp>
        </mc:Choice>
        <mc:Fallback xmlns="">
          <p:sp>
            <p:nvSpPr>
              <p:cNvPr id="62" name="Rectangle: Rounded Corners 61">
                <a:extLst>
                  <a:ext uri="{FF2B5EF4-FFF2-40B4-BE49-F238E27FC236}">
                    <a16:creationId xmlns:a16="http://schemas.microsoft.com/office/drawing/2014/main" id="{C7B2A549-F578-46C1-9496-173DAB23D54A}"/>
                  </a:ext>
                </a:extLst>
              </p:cNvPr>
              <p:cNvSpPr>
                <a:spLocks noRot="1" noChangeAspect="1" noMove="1" noResize="1" noEditPoints="1" noAdjustHandles="1" noChangeArrowheads="1" noChangeShapeType="1" noTextEdit="1"/>
              </p:cNvSpPr>
              <p:nvPr/>
            </p:nvSpPr>
            <p:spPr>
              <a:xfrm>
                <a:off x="5240700" y="2294692"/>
                <a:ext cx="600455" cy="461260"/>
              </a:xfrm>
              <a:prstGeom prst="roundRect">
                <a:avLst/>
              </a:prstGeom>
              <a:blipFill>
                <a:blip r:embed="rId11"/>
                <a:stretch>
                  <a:fillRect l="-7000" r="-1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Rounded Corners 62">
                <a:extLst>
                  <a:ext uri="{FF2B5EF4-FFF2-40B4-BE49-F238E27FC236}">
                    <a16:creationId xmlns:a16="http://schemas.microsoft.com/office/drawing/2014/main" id="{9B4178A0-8594-4E4B-9343-6F1693D83379}"/>
                  </a:ext>
                </a:extLst>
              </p:cNvPr>
              <p:cNvSpPr/>
              <p:nvPr/>
            </p:nvSpPr>
            <p:spPr>
              <a:xfrm>
                <a:off x="6709428" y="2256048"/>
                <a:ext cx="600455" cy="461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altLang="zh-CN" i="1" smtClean="0">
                              <a:latin typeface="Cambria Math" panose="02040503050406030204" pitchFamily="18" charset="0"/>
                            </a:rPr>
                            <m:t>3</m:t>
                          </m:r>
                          <m:r>
                            <a:rPr lang="en-US" i="1">
                              <a:latin typeface="Cambria Math" panose="02040503050406030204" pitchFamily="18" charset="0"/>
                            </a:rPr>
                            <m:t>)</m:t>
                          </m:r>
                        </m:sub>
                      </m:sSub>
                    </m:oMath>
                  </m:oMathPara>
                </a14:m>
                <a:endParaRPr lang="en-US" dirty="0"/>
              </a:p>
            </p:txBody>
          </p:sp>
        </mc:Choice>
        <mc:Fallback xmlns="">
          <p:sp>
            <p:nvSpPr>
              <p:cNvPr id="63" name="Rectangle: Rounded Corners 62">
                <a:extLst>
                  <a:ext uri="{FF2B5EF4-FFF2-40B4-BE49-F238E27FC236}">
                    <a16:creationId xmlns:a16="http://schemas.microsoft.com/office/drawing/2014/main" id="{9B4178A0-8594-4E4B-9343-6F1693D83379}"/>
                  </a:ext>
                </a:extLst>
              </p:cNvPr>
              <p:cNvSpPr>
                <a:spLocks noRot="1" noChangeAspect="1" noMove="1" noResize="1" noEditPoints="1" noAdjustHandles="1" noChangeArrowheads="1" noChangeShapeType="1" noTextEdit="1"/>
              </p:cNvSpPr>
              <p:nvPr/>
            </p:nvSpPr>
            <p:spPr>
              <a:xfrm>
                <a:off x="6709428" y="2256048"/>
                <a:ext cx="600455" cy="461260"/>
              </a:xfrm>
              <a:prstGeom prst="roundRect">
                <a:avLst/>
              </a:prstGeom>
              <a:blipFill>
                <a:blip r:embed="rId12"/>
                <a:stretch>
                  <a:fillRect l="-7000" r="-1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Rounded Corners 63">
                <a:extLst>
                  <a:ext uri="{FF2B5EF4-FFF2-40B4-BE49-F238E27FC236}">
                    <a16:creationId xmlns:a16="http://schemas.microsoft.com/office/drawing/2014/main" id="{53C87EE2-6338-47D9-8DD0-2276697918CB}"/>
                  </a:ext>
                </a:extLst>
              </p:cNvPr>
              <p:cNvSpPr/>
              <p:nvPr/>
            </p:nvSpPr>
            <p:spPr>
              <a:xfrm>
                <a:off x="8371567" y="2239439"/>
                <a:ext cx="600455" cy="461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altLang="zh-CN" i="1" smtClean="0">
                              <a:latin typeface="Cambria Math" panose="02040503050406030204" pitchFamily="18" charset="0"/>
                            </a:rPr>
                            <m:t>4</m:t>
                          </m:r>
                          <m:r>
                            <a:rPr lang="en-US" i="1">
                              <a:latin typeface="Cambria Math" panose="02040503050406030204" pitchFamily="18" charset="0"/>
                            </a:rPr>
                            <m:t>)</m:t>
                          </m:r>
                        </m:sub>
                      </m:sSub>
                    </m:oMath>
                  </m:oMathPara>
                </a14:m>
                <a:endParaRPr lang="en-US" dirty="0"/>
              </a:p>
            </p:txBody>
          </p:sp>
        </mc:Choice>
        <mc:Fallback xmlns="">
          <p:sp>
            <p:nvSpPr>
              <p:cNvPr id="64" name="Rectangle: Rounded Corners 63">
                <a:extLst>
                  <a:ext uri="{FF2B5EF4-FFF2-40B4-BE49-F238E27FC236}">
                    <a16:creationId xmlns:a16="http://schemas.microsoft.com/office/drawing/2014/main" id="{53C87EE2-6338-47D9-8DD0-2276697918CB}"/>
                  </a:ext>
                </a:extLst>
              </p:cNvPr>
              <p:cNvSpPr>
                <a:spLocks noRot="1" noChangeAspect="1" noMove="1" noResize="1" noEditPoints="1" noAdjustHandles="1" noChangeArrowheads="1" noChangeShapeType="1" noTextEdit="1"/>
              </p:cNvSpPr>
              <p:nvPr/>
            </p:nvSpPr>
            <p:spPr>
              <a:xfrm>
                <a:off x="8371567" y="2239439"/>
                <a:ext cx="600455" cy="461260"/>
              </a:xfrm>
              <a:prstGeom prst="roundRect">
                <a:avLst/>
              </a:prstGeom>
              <a:blipFill>
                <a:blip r:embed="rId13"/>
                <a:stretch>
                  <a:fillRect l="-5941" r="-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Rounded Corners 64">
                <a:extLst>
                  <a:ext uri="{FF2B5EF4-FFF2-40B4-BE49-F238E27FC236}">
                    <a16:creationId xmlns:a16="http://schemas.microsoft.com/office/drawing/2014/main" id="{DF942495-78D6-4F0E-A507-6DB3A11B5CE8}"/>
                  </a:ext>
                </a:extLst>
              </p:cNvPr>
              <p:cNvSpPr/>
              <p:nvPr/>
            </p:nvSpPr>
            <p:spPr>
              <a:xfrm>
                <a:off x="9767513" y="2257020"/>
                <a:ext cx="600455" cy="461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altLang="zh-CN" i="1" smtClean="0">
                              <a:latin typeface="Cambria Math" panose="02040503050406030204" pitchFamily="18" charset="0"/>
                            </a:rPr>
                            <m:t>5</m:t>
                          </m:r>
                          <m:r>
                            <a:rPr lang="en-US" i="1">
                              <a:latin typeface="Cambria Math" panose="02040503050406030204" pitchFamily="18" charset="0"/>
                            </a:rPr>
                            <m:t>)</m:t>
                          </m:r>
                        </m:sub>
                      </m:sSub>
                    </m:oMath>
                  </m:oMathPara>
                </a14:m>
                <a:endParaRPr lang="en-US" dirty="0"/>
              </a:p>
            </p:txBody>
          </p:sp>
        </mc:Choice>
        <mc:Fallback xmlns="">
          <p:sp>
            <p:nvSpPr>
              <p:cNvPr id="65" name="Rectangle: Rounded Corners 64">
                <a:extLst>
                  <a:ext uri="{FF2B5EF4-FFF2-40B4-BE49-F238E27FC236}">
                    <a16:creationId xmlns:a16="http://schemas.microsoft.com/office/drawing/2014/main" id="{DF942495-78D6-4F0E-A507-6DB3A11B5CE8}"/>
                  </a:ext>
                </a:extLst>
              </p:cNvPr>
              <p:cNvSpPr>
                <a:spLocks noRot="1" noChangeAspect="1" noMove="1" noResize="1" noEditPoints="1" noAdjustHandles="1" noChangeArrowheads="1" noChangeShapeType="1" noTextEdit="1"/>
              </p:cNvSpPr>
              <p:nvPr/>
            </p:nvSpPr>
            <p:spPr>
              <a:xfrm>
                <a:off x="9767513" y="2257020"/>
                <a:ext cx="600455" cy="461260"/>
              </a:xfrm>
              <a:prstGeom prst="roundRect">
                <a:avLst/>
              </a:prstGeom>
              <a:blipFill>
                <a:blip r:embed="rId14"/>
                <a:stretch>
                  <a:fillRect l="-5941" r="-990"/>
                </a:stretch>
              </a:blipFill>
            </p:spPr>
            <p:txBody>
              <a:bodyPr/>
              <a:lstStyle/>
              <a:p>
                <a:r>
                  <a:rPr lang="en-US">
                    <a:noFill/>
                  </a:rPr>
                  <a:t> </a:t>
                </a:r>
              </a:p>
            </p:txBody>
          </p:sp>
        </mc:Fallback>
      </mc:AlternateContent>
      <p:cxnSp>
        <p:nvCxnSpPr>
          <p:cNvPr id="67" name="Straight Arrow Connector 66">
            <a:extLst>
              <a:ext uri="{FF2B5EF4-FFF2-40B4-BE49-F238E27FC236}">
                <a16:creationId xmlns:a16="http://schemas.microsoft.com/office/drawing/2014/main" id="{75799BAC-C05D-40FC-B8D3-1FA28DFDC8B8}"/>
              </a:ext>
            </a:extLst>
          </p:cNvPr>
          <p:cNvCxnSpPr>
            <a:stCxn id="27" idx="0"/>
            <a:endCxn id="62" idx="2"/>
          </p:cNvCxnSpPr>
          <p:nvPr/>
        </p:nvCxnSpPr>
        <p:spPr>
          <a:xfrm flipV="1">
            <a:off x="3580605" y="2755952"/>
            <a:ext cx="1960323" cy="627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Rectangle: Rounded Corners 72">
                <a:extLst>
                  <a:ext uri="{FF2B5EF4-FFF2-40B4-BE49-F238E27FC236}">
                    <a16:creationId xmlns:a16="http://schemas.microsoft.com/office/drawing/2014/main" id="{5B5CCB56-A18A-497D-A937-4D16CD540F56}"/>
                  </a:ext>
                </a:extLst>
              </p:cNvPr>
              <p:cNvSpPr/>
              <p:nvPr/>
            </p:nvSpPr>
            <p:spPr>
              <a:xfrm>
                <a:off x="5211644" y="4486064"/>
                <a:ext cx="629441" cy="4678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altLang="zh-CN" b="0" i="1">
                              <a:latin typeface="Cambria Math" panose="02040503050406030204" pitchFamily="18" charset="0"/>
                            </a:rPr>
                            <m:t>2</m:t>
                          </m:r>
                        </m:sup>
                      </m:sSup>
                    </m:oMath>
                  </m:oMathPara>
                </a14:m>
                <a:endParaRPr lang="en-US" dirty="0"/>
              </a:p>
            </p:txBody>
          </p:sp>
        </mc:Choice>
        <mc:Fallback xmlns="">
          <p:sp>
            <p:nvSpPr>
              <p:cNvPr id="73" name="Rectangle: Rounded Corners 72">
                <a:extLst>
                  <a:ext uri="{FF2B5EF4-FFF2-40B4-BE49-F238E27FC236}">
                    <a16:creationId xmlns:a16="http://schemas.microsoft.com/office/drawing/2014/main" id="{5B5CCB56-A18A-497D-A937-4D16CD540F56}"/>
                  </a:ext>
                </a:extLst>
              </p:cNvPr>
              <p:cNvSpPr>
                <a:spLocks noRot="1" noChangeAspect="1" noMove="1" noResize="1" noEditPoints="1" noAdjustHandles="1" noChangeArrowheads="1" noChangeShapeType="1" noTextEdit="1"/>
              </p:cNvSpPr>
              <p:nvPr/>
            </p:nvSpPr>
            <p:spPr>
              <a:xfrm>
                <a:off x="5211644" y="4486064"/>
                <a:ext cx="629441" cy="467832"/>
              </a:xfrm>
              <a:prstGeom prst="roundRect">
                <a:avLst/>
              </a:prstGeom>
              <a:blipFill>
                <a:blip r:embed="rId15"/>
                <a:stretch>
                  <a:fillRect/>
                </a:stretch>
              </a:blipFill>
            </p:spPr>
            <p:txBody>
              <a:bodyPr/>
              <a:lstStyle/>
              <a:p>
                <a:r>
                  <a:rPr lang="en-US">
                    <a:noFill/>
                  </a:rPr>
                  <a:t> </a:t>
                </a:r>
              </a:p>
            </p:txBody>
          </p:sp>
        </mc:Fallback>
      </mc:AlternateContent>
      <p:sp>
        <p:nvSpPr>
          <p:cNvPr id="74" name="Arrow: Up 73">
            <a:extLst>
              <a:ext uri="{FF2B5EF4-FFF2-40B4-BE49-F238E27FC236}">
                <a16:creationId xmlns:a16="http://schemas.microsoft.com/office/drawing/2014/main" id="{B72E72D4-B27D-4686-9F6C-BE369EFC20A6}"/>
              </a:ext>
            </a:extLst>
          </p:cNvPr>
          <p:cNvSpPr/>
          <p:nvPr/>
        </p:nvSpPr>
        <p:spPr>
          <a:xfrm>
            <a:off x="5441121" y="3987183"/>
            <a:ext cx="228600" cy="3598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5" name="Arrow: Up 74">
            <a:extLst>
              <a:ext uri="{FF2B5EF4-FFF2-40B4-BE49-F238E27FC236}">
                <a16:creationId xmlns:a16="http://schemas.microsoft.com/office/drawing/2014/main" id="{AE12D5C9-780B-428C-9D9B-57FE82DA8791}"/>
              </a:ext>
            </a:extLst>
          </p:cNvPr>
          <p:cNvSpPr/>
          <p:nvPr/>
        </p:nvSpPr>
        <p:spPr>
          <a:xfrm>
            <a:off x="5059442" y="4007613"/>
            <a:ext cx="228600" cy="3598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en-US" dirty="0"/>
          </a:p>
        </p:txBody>
      </p:sp>
      <p:sp>
        <p:nvSpPr>
          <p:cNvPr id="76" name="Arrow: Up 75">
            <a:extLst>
              <a:ext uri="{FF2B5EF4-FFF2-40B4-BE49-F238E27FC236}">
                <a16:creationId xmlns:a16="http://schemas.microsoft.com/office/drawing/2014/main" id="{ABD3F756-66C1-4F37-9D0C-0C8957F78F68}"/>
              </a:ext>
            </a:extLst>
          </p:cNvPr>
          <p:cNvSpPr/>
          <p:nvPr/>
        </p:nvSpPr>
        <p:spPr>
          <a:xfrm>
            <a:off x="5798079" y="4000036"/>
            <a:ext cx="228600" cy="3598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mc:AlternateContent xmlns:mc="http://schemas.openxmlformats.org/markup-compatibility/2006" xmlns:a14="http://schemas.microsoft.com/office/drawing/2010/main">
        <mc:Choice Requires="a14">
          <p:sp>
            <p:nvSpPr>
              <p:cNvPr id="77" name="Rectangle: Rounded Corners 76">
                <a:extLst>
                  <a:ext uri="{FF2B5EF4-FFF2-40B4-BE49-F238E27FC236}">
                    <a16:creationId xmlns:a16="http://schemas.microsoft.com/office/drawing/2014/main" id="{5E4CABD0-2464-4556-A267-5150DE795BCB}"/>
                  </a:ext>
                </a:extLst>
              </p:cNvPr>
              <p:cNvSpPr/>
              <p:nvPr/>
            </p:nvSpPr>
            <p:spPr>
              <a:xfrm>
                <a:off x="5022245" y="3417467"/>
                <a:ext cx="341542" cy="46126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𝑞</m:t>
                          </m:r>
                        </m:e>
                        <m:sup>
                          <m:r>
                            <a:rPr lang="en-US" altLang="zh-CN" i="1">
                              <a:latin typeface="Cambria Math" panose="02040503050406030204" pitchFamily="18" charset="0"/>
                            </a:rPr>
                            <m:t>2</m:t>
                          </m:r>
                        </m:sup>
                      </m:sSup>
                    </m:oMath>
                  </m:oMathPara>
                </a14:m>
                <a:endParaRPr lang="en-US" dirty="0"/>
              </a:p>
            </p:txBody>
          </p:sp>
        </mc:Choice>
        <mc:Fallback xmlns="">
          <p:sp>
            <p:nvSpPr>
              <p:cNvPr id="77" name="Rectangle: Rounded Corners 76">
                <a:extLst>
                  <a:ext uri="{FF2B5EF4-FFF2-40B4-BE49-F238E27FC236}">
                    <a16:creationId xmlns:a16="http://schemas.microsoft.com/office/drawing/2014/main" id="{5E4CABD0-2464-4556-A267-5150DE795BCB}"/>
                  </a:ext>
                </a:extLst>
              </p:cNvPr>
              <p:cNvSpPr>
                <a:spLocks noRot="1" noChangeAspect="1" noMove="1" noResize="1" noEditPoints="1" noAdjustHandles="1" noChangeArrowheads="1" noChangeShapeType="1" noTextEdit="1"/>
              </p:cNvSpPr>
              <p:nvPr/>
            </p:nvSpPr>
            <p:spPr>
              <a:xfrm>
                <a:off x="5022245" y="3417467"/>
                <a:ext cx="341542" cy="461260"/>
              </a:xfrm>
              <a:prstGeom prst="roundRect">
                <a:avLst/>
              </a:prstGeom>
              <a:blipFill>
                <a:blip r:embed="rId16"/>
                <a:stretch>
                  <a:fillRect l="-1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Rounded Corners 77">
                <a:extLst>
                  <a:ext uri="{FF2B5EF4-FFF2-40B4-BE49-F238E27FC236}">
                    <a16:creationId xmlns:a16="http://schemas.microsoft.com/office/drawing/2014/main" id="{E3F9CA00-B086-4AB8-A8AF-5ABC54AC9DA5}"/>
                  </a:ext>
                </a:extLst>
              </p:cNvPr>
              <p:cNvSpPr/>
              <p:nvPr/>
            </p:nvSpPr>
            <p:spPr>
              <a:xfrm>
                <a:off x="5384650" y="3417467"/>
                <a:ext cx="341542" cy="46126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𝑘</m:t>
                          </m:r>
                        </m:e>
                        <m:sup>
                          <m:r>
                            <a:rPr lang="en-US" altLang="zh-CN" i="1">
                              <a:latin typeface="Cambria Math" panose="02040503050406030204" pitchFamily="18" charset="0"/>
                            </a:rPr>
                            <m:t>2</m:t>
                          </m:r>
                        </m:sup>
                      </m:sSup>
                    </m:oMath>
                  </m:oMathPara>
                </a14:m>
                <a:endParaRPr lang="en-US" dirty="0"/>
              </a:p>
            </p:txBody>
          </p:sp>
        </mc:Choice>
        <mc:Fallback xmlns="">
          <p:sp>
            <p:nvSpPr>
              <p:cNvPr id="78" name="Rectangle: Rounded Corners 77">
                <a:extLst>
                  <a:ext uri="{FF2B5EF4-FFF2-40B4-BE49-F238E27FC236}">
                    <a16:creationId xmlns:a16="http://schemas.microsoft.com/office/drawing/2014/main" id="{E3F9CA00-B086-4AB8-A8AF-5ABC54AC9DA5}"/>
                  </a:ext>
                </a:extLst>
              </p:cNvPr>
              <p:cNvSpPr>
                <a:spLocks noRot="1" noChangeAspect="1" noMove="1" noResize="1" noEditPoints="1" noAdjustHandles="1" noChangeArrowheads="1" noChangeShapeType="1" noTextEdit="1"/>
              </p:cNvSpPr>
              <p:nvPr/>
            </p:nvSpPr>
            <p:spPr>
              <a:xfrm>
                <a:off x="5384650" y="3417467"/>
                <a:ext cx="341542" cy="461260"/>
              </a:xfrm>
              <a:prstGeom prst="roundRect">
                <a:avLst/>
              </a:prstGeom>
              <a:blipFill>
                <a:blip r:embed="rId17"/>
                <a:stretch>
                  <a:fillRect l="-1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Rounded Corners 78">
                <a:extLst>
                  <a:ext uri="{FF2B5EF4-FFF2-40B4-BE49-F238E27FC236}">
                    <a16:creationId xmlns:a16="http://schemas.microsoft.com/office/drawing/2014/main" id="{8EC04FBA-7466-4497-A686-6345ACD41788}"/>
                  </a:ext>
                </a:extLst>
              </p:cNvPr>
              <p:cNvSpPr/>
              <p:nvPr/>
            </p:nvSpPr>
            <p:spPr>
              <a:xfrm>
                <a:off x="5741608" y="3417467"/>
                <a:ext cx="341542" cy="46126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𝑣</m:t>
                          </m:r>
                        </m:e>
                        <m:sup>
                          <m:r>
                            <a:rPr lang="en-US" altLang="zh-CN" i="1">
                              <a:latin typeface="Cambria Math" panose="02040503050406030204" pitchFamily="18" charset="0"/>
                            </a:rPr>
                            <m:t>2</m:t>
                          </m:r>
                        </m:sup>
                      </m:sSup>
                    </m:oMath>
                  </m:oMathPara>
                </a14:m>
                <a:endParaRPr lang="en-US" dirty="0"/>
              </a:p>
            </p:txBody>
          </p:sp>
        </mc:Choice>
        <mc:Fallback xmlns="">
          <p:sp>
            <p:nvSpPr>
              <p:cNvPr id="79" name="Rectangle: Rounded Corners 78">
                <a:extLst>
                  <a:ext uri="{FF2B5EF4-FFF2-40B4-BE49-F238E27FC236}">
                    <a16:creationId xmlns:a16="http://schemas.microsoft.com/office/drawing/2014/main" id="{8EC04FBA-7466-4497-A686-6345ACD41788}"/>
                  </a:ext>
                </a:extLst>
              </p:cNvPr>
              <p:cNvSpPr>
                <a:spLocks noRot="1" noChangeAspect="1" noMove="1" noResize="1" noEditPoints="1" noAdjustHandles="1" noChangeArrowheads="1" noChangeShapeType="1" noTextEdit="1"/>
              </p:cNvSpPr>
              <p:nvPr/>
            </p:nvSpPr>
            <p:spPr>
              <a:xfrm>
                <a:off x="5741608" y="3417467"/>
                <a:ext cx="341542" cy="461260"/>
              </a:xfrm>
              <a:prstGeom prst="roundRect">
                <a:avLst/>
              </a:prstGeom>
              <a:blipFill>
                <a:blip r:embed="rId18"/>
                <a:stretch>
                  <a:fillRect l="-86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Rounded Corners 79">
                <a:extLst>
                  <a:ext uri="{FF2B5EF4-FFF2-40B4-BE49-F238E27FC236}">
                    <a16:creationId xmlns:a16="http://schemas.microsoft.com/office/drawing/2014/main" id="{7DB5E5AD-92D2-4D73-B0F8-4AFC6A1CE086}"/>
                  </a:ext>
                </a:extLst>
              </p:cNvPr>
              <p:cNvSpPr/>
              <p:nvPr/>
            </p:nvSpPr>
            <p:spPr>
              <a:xfrm>
                <a:off x="6715185" y="4467002"/>
                <a:ext cx="629441" cy="4678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altLang="zh-CN" i="1" smtClean="0">
                              <a:latin typeface="Cambria Math" panose="02040503050406030204" pitchFamily="18" charset="0"/>
                            </a:rPr>
                            <m:t>3</m:t>
                          </m:r>
                        </m:sup>
                      </m:sSup>
                    </m:oMath>
                  </m:oMathPara>
                </a14:m>
                <a:endParaRPr lang="en-US" dirty="0"/>
              </a:p>
            </p:txBody>
          </p:sp>
        </mc:Choice>
        <mc:Fallback xmlns="">
          <p:sp>
            <p:nvSpPr>
              <p:cNvPr id="80" name="Rectangle: Rounded Corners 79">
                <a:extLst>
                  <a:ext uri="{FF2B5EF4-FFF2-40B4-BE49-F238E27FC236}">
                    <a16:creationId xmlns:a16="http://schemas.microsoft.com/office/drawing/2014/main" id="{7DB5E5AD-92D2-4D73-B0F8-4AFC6A1CE086}"/>
                  </a:ext>
                </a:extLst>
              </p:cNvPr>
              <p:cNvSpPr>
                <a:spLocks noRot="1" noChangeAspect="1" noMove="1" noResize="1" noEditPoints="1" noAdjustHandles="1" noChangeArrowheads="1" noChangeShapeType="1" noTextEdit="1"/>
              </p:cNvSpPr>
              <p:nvPr/>
            </p:nvSpPr>
            <p:spPr>
              <a:xfrm>
                <a:off x="6715185" y="4467002"/>
                <a:ext cx="629441" cy="467832"/>
              </a:xfrm>
              <a:prstGeom prst="roundRect">
                <a:avLst/>
              </a:prstGeom>
              <a:blipFill>
                <a:blip r:embed="rId19"/>
                <a:stretch>
                  <a:fillRect/>
                </a:stretch>
              </a:blipFill>
            </p:spPr>
            <p:txBody>
              <a:bodyPr/>
              <a:lstStyle/>
              <a:p>
                <a:r>
                  <a:rPr lang="en-US">
                    <a:noFill/>
                  </a:rPr>
                  <a:t> </a:t>
                </a:r>
              </a:p>
            </p:txBody>
          </p:sp>
        </mc:Fallback>
      </mc:AlternateContent>
      <p:sp>
        <p:nvSpPr>
          <p:cNvPr id="81" name="Arrow: Up 80">
            <a:extLst>
              <a:ext uri="{FF2B5EF4-FFF2-40B4-BE49-F238E27FC236}">
                <a16:creationId xmlns:a16="http://schemas.microsoft.com/office/drawing/2014/main" id="{55F367AF-8F66-41FE-B6F1-B223F1964F57}"/>
              </a:ext>
            </a:extLst>
          </p:cNvPr>
          <p:cNvSpPr/>
          <p:nvPr/>
        </p:nvSpPr>
        <p:spPr>
          <a:xfrm>
            <a:off x="6895357" y="3950696"/>
            <a:ext cx="228600" cy="3598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2" name="Arrow: Up 81">
            <a:extLst>
              <a:ext uri="{FF2B5EF4-FFF2-40B4-BE49-F238E27FC236}">
                <a16:creationId xmlns:a16="http://schemas.microsoft.com/office/drawing/2014/main" id="{21E2831E-0767-40A1-816F-F63465BECBC7}"/>
              </a:ext>
            </a:extLst>
          </p:cNvPr>
          <p:cNvSpPr/>
          <p:nvPr/>
        </p:nvSpPr>
        <p:spPr>
          <a:xfrm>
            <a:off x="6513678" y="3971126"/>
            <a:ext cx="228600" cy="3598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3" name="Arrow: Up 82">
            <a:extLst>
              <a:ext uri="{FF2B5EF4-FFF2-40B4-BE49-F238E27FC236}">
                <a16:creationId xmlns:a16="http://schemas.microsoft.com/office/drawing/2014/main" id="{BE45A9E4-07C7-4087-9CD6-07BDDBCC357F}"/>
              </a:ext>
            </a:extLst>
          </p:cNvPr>
          <p:cNvSpPr/>
          <p:nvPr/>
        </p:nvSpPr>
        <p:spPr>
          <a:xfrm>
            <a:off x="7252315" y="3963549"/>
            <a:ext cx="228600" cy="3598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mc:AlternateContent xmlns:mc="http://schemas.openxmlformats.org/markup-compatibility/2006" xmlns:a14="http://schemas.microsoft.com/office/drawing/2010/main">
        <mc:Choice Requires="a14">
          <p:sp>
            <p:nvSpPr>
              <p:cNvPr id="84" name="Rectangle: Rounded Corners 83">
                <a:extLst>
                  <a:ext uri="{FF2B5EF4-FFF2-40B4-BE49-F238E27FC236}">
                    <a16:creationId xmlns:a16="http://schemas.microsoft.com/office/drawing/2014/main" id="{6C9E2FCF-26CC-4ED3-B331-FEC7F1FB14BC}"/>
                  </a:ext>
                </a:extLst>
              </p:cNvPr>
              <p:cNvSpPr/>
              <p:nvPr/>
            </p:nvSpPr>
            <p:spPr>
              <a:xfrm>
                <a:off x="6476481" y="3380980"/>
                <a:ext cx="341542" cy="46126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𝑞</m:t>
                          </m:r>
                        </m:e>
                        <m:sup>
                          <m:r>
                            <a:rPr lang="en-US" altLang="zh-CN" i="1">
                              <a:latin typeface="Cambria Math" panose="02040503050406030204" pitchFamily="18" charset="0"/>
                            </a:rPr>
                            <m:t>3</m:t>
                          </m:r>
                        </m:sup>
                      </m:sSup>
                    </m:oMath>
                  </m:oMathPara>
                </a14:m>
                <a:endParaRPr lang="en-US" dirty="0"/>
              </a:p>
            </p:txBody>
          </p:sp>
        </mc:Choice>
        <mc:Fallback xmlns="">
          <p:sp>
            <p:nvSpPr>
              <p:cNvPr id="84" name="Rectangle: Rounded Corners 83">
                <a:extLst>
                  <a:ext uri="{FF2B5EF4-FFF2-40B4-BE49-F238E27FC236}">
                    <a16:creationId xmlns:a16="http://schemas.microsoft.com/office/drawing/2014/main" id="{6C9E2FCF-26CC-4ED3-B331-FEC7F1FB14BC}"/>
                  </a:ext>
                </a:extLst>
              </p:cNvPr>
              <p:cNvSpPr>
                <a:spLocks noRot="1" noChangeAspect="1" noMove="1" noResize="1" noEditPoints="1" noAdjustHandles="1" noChangeArrowheads="1" noChangeShapeType="1" noTextEdit="1"/>
              </p:cNvSpPr>
              <p:nvPr/>
            </p:nvSpPr>
            <p:spPr>
              <a:xfrm>
                <a:off x="6476481" y="3380980"/>
                <a:ext cx="341542" cy="461260"/>
              </a:xfrm>
              <a:prstGeom prst="roundRect">
                <a:avLst/>
              </a:prstGeom>
              <a:blipFill>
                <a:blip r:embed="rId20"/>
                <a:stretch>
                  <a:fillRect l="-137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Rounded Corners 84">
                <a:extLst>
                  <a:ext uri="{FF2B5EF4-FFF2-40B4-BE49-F238E27FC236}">
                    <a16:creationId xmlns:a16="http://schemas.microsoft.com/office/drawing/2014/main" id="{A5BCC533-010B-4CE4-9011-AAC0C8F5B5B3}"/>
                  </a:ext>
                </a:extLst>
              </p:cNvPr>
              <p:cNvSpPr/>
              <p:nvPr/>
            </p:nvSpPr>
            <p:spPr>
              <a:xfrm>
                <a:off x="6838886" y="3380980"/>
                <a:ext cx="341542" cy="46126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𝑘</m:t>
                          </m:r>
                        </m:e>
                        <m:sup>
                          <m:r>
                            <a:rPr lang="en-US" altLang="zh-CN" i="1">
                              <a:latin typeface="Cambria Math" panose="02040503050406030204" pitchFamily="18" charset="0"/>
                            </a:rPr>
                            <m:t>3</m:t>
                          </m:r>
                        </m:sup>
                      </m:sSup>
                    </m:oMath>
                  </m:oMathPara>
                </a14:m>
                <a:endParaRPr lang="en-US" dirty="0"/>
              </a:p>
            </p:txBody>
          </p:sp>
        </mc:Choice>
        <mc:Fallback xmlns="">
          <p:sp>
            <p:nvSpPr>
              <p:cNvPr id="85" name="Rectangle: Rounded Corners 84">
                <a:extLst>
                  <a:ext uri="{FF2B5EF4-FFF2-40B4-BE49-F238E27FC236}">
                    <a16:creationId xmlns:a16="http://schemas.microsoft.com/office/drawing/2014/main" id="{A5BCC533-010B-4CE4-9011-AAC0C8F5B5B3}"/>
                  </a:ext>
                </a:extLst>
              </p:cNvPr>
              <p:cNvSpPr>
                <a:spLocks noRot="1" noChangeAspect="1" noMove="1" noResize="1" noEditPoints="1" noAdjustHandles="1" noChangeArrowheads="1" noChangeShapeType="1" noTextEdit="1"/>
              </p:cNvSpPr>
              <p:nvPr/>
            </p:nvSpPr>
            <p:spPr>
              <a:xfrm>
                <a:off x="6838886" y="3380980"/>
                <a:ext cx="341542" cy="461260"/>
              </a:xfrm>
              <a:prstGeom prst="roundRect">
                <a:avLst/>
              </a:prstGeom>
              <a:blipFill>
                <a:blip r:embed="rId21"/>
                <a:stretch>
                  <a:fillRect l="-1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tangle: Rounded Corners 85">
                <a:extLst>
                  <a:ext uri="{FF2B5EF4-FFF2-40B4-BE49-F238E27FC236}">
                    <a16:creationId xmlns:a16="http://schemas.microsoft.com/office/drawing/2014/main" id="{F30E3C72-D929-4472-8323-E1174931C73E}"/>
                  </a:ext>
                </a:extLst>
              </p:cNvPr>
              <p:cNvSpPr/>
              <p:nvPr/>
            </p:nvSpPr>
            <p:spPr>
              <a:xfrm>
                <a:off x="7195844" y="3380980"/>
                <a:ext cx="341542" cy="46126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𝑣</m:t>
                          </m:r>
                        </m:e>
                        <m:sup>
                          <m:r>
                            <a:rPr lang="en-US" altLang="zh-CN" b="0" i="1">
                              <a:latin typeface="Cambria Math" panose="02040503050406030204" pitchFamily="18" charset="0"/>
                            </a:rPr>
                            <m:t>3</m:t>
                          </m:r>
                        </m:sup>
                      </m:sSup>
                    </m:oMath>
                  </m:oMathPara>
                </a14:m>
                <a:endParaRPr lang="en-US" dirty="0"/>
              </a:p>
            </p:txBody>
          </p:sp>
        </mc:Choice>
        <mc:Fallback xmlns="">
          <p:sp>
            <p:nvSpPr>
              <p:cNvPr id="86" name="Rectangle: Rounded Corners 85">
                <a:extLst>
                  <a:ext uri="{FF2B5EF4-FFF2-40B4-BE49-F238E27FC236}">
                    <a16:creationId xmlns:a16="http://schemas.microsoft.com/office/drawing/2014/main" id="{F30E3C72-D929-4472-8323-E1174931C73E}"/>
                  </a:ext>
                </a:extLst>
              </p:cNvPr>
              <p:cNvSpPr>
                <a:spLocks noRot="1" noChangeAspect="1" noMove="1" noResize="1" noEditPoints="1" noAdjustHandles="1" noChangeArrowheads="1" noChangeShapeType="1" noTextEdit="1"/>
              </p:cNvSpPr>
              <p:nvPr/>
            </p:nvSpPr>
            <p:spPr>
              <a:xfrm>
                <a:off x="7195844" y="3380980"/>
                <a:ext cx="341542" cy="461260"/>
              </a:xfrm>
              <a:prstGeom prst="roundRect">
                <a:avLst/>
              </a:prstGeom>
              <a:blipFill>
                <a:blip r:embed="rId22"/>
                <a:stretch>
                  <a:fillRect l="-86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Rounded Corners 86">
                <a:extLst>
                  <a:ext uri="{FF2B5EF4-FFF2-40B4-BE49-F238E27FC236}">
                    <a16:creationId xmlns:a16="http://schemas.microsoft.com/office/drawing/2014/main" id="{9A6BBA2A-3AF1-492A-935D-667D8F294910}"/>
                  </a:ext>
                </a:extLst>
              </p:cNvPr>
              <p:cNvSpPr/>
              <p:nvPr/>
            </p:nvSpPr>
            <p:spPr>
              <a:xfrm>
                <a:off x="8317901" y="4467002"/>
                <a:ext cx="629441" cy="4678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oMath>
                  </m:oMathPara>
                </a14:m>
                <a:endParaRPr lang="en-US" dirty="0"/>
              </a:p>
            </p:txBody>
          </p:sp>
        </mc:Choice>
        <mc:Fallback xmlns="">
          <p:sp>
            <p:nvSpPr>
              <p:cNvPr id="87" name="Rectangle: Rounded Corners 86">
                <a:extLst>
                  <a:ext uri="{FF2B5EF4-FFF2-40B4-BE49-F238E27FC236}">
                    <a16:creationId xmlns:a16="http://schemas.microsoft.com/office/drawing/2014/main" id="{9A6BBA2A-3AF1-492A-935D-667D8F294910}"/>
                  </a:ext>
                </a:extLst>
              </p:cNvPr>
              <p:cNvSpPr>
                <a:spLocks noRot="1" noChangeAspect="1" noMove="1" noResize="1" noEditPoints="1" noAdjustHandles="1" noChangeArrowheads="1" noChangeShapeType="1" noTextEdit="1"/>
              </p:cNvSpPr>
              <p:nvPr/>
            </p:nvSpPr>
            <p:spPr>
              <a:xfrm>
                <a:off x="8317901" y="4467002"/>
                <a:ext cx="629441" cy="467832"/>
              </a:xfrm>
              <a:prstGeom prst="roundRect">
                <a:avLst/>
              </a:prstGeom>
              <a:blipFill>
                <a:blip r:embed="rId23"/>
                <a:stretch>
                  <a:fillRect/>
                </a:stretch>
              </a:blipFill>
            </p:spPr>
            <p:txBody>
              <a:bodyPr/>
              <a:lstStyle/>
              <a:p>
                <a:r>
                  <a:rPr lang="en-US">
                    <a:noFill/>
                  </a:rPr>
                  <a:t> </a:t>
                </a:r>
              </a:p>
            </p:txBody>
          </p:sp>
        </mc:Fallback>
      </mc:AlternateContent>
      <p:sp>
        <p:nvSpPr>
          <p:cNvPr id="88" name="Arrow: Up 87">
            <a:extLst>
              <a:ext uri="{FF2B5EF4-FFF2-40B4-BE49-F238E27FC236}">
                <a16:creationId xmlns:a16="http://schemas.microsoft.com/office/drawing/2014/main" id="{E2116562-FDC9-438F-83EF-8E3F4FAA68A8}"/>
              </a:ext>
            </a:extLst>
          </p:cNvPr>
          <p:cNvSpPr/>
          <p:nvPr/>
        </p:nvSpPr>
        <p:spPr>
          <a:xfrm>
            <a:off x="8566006" y="3942679"/>
            <a:ext cx="228600" cy="3598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9" name="Arrow: Up 88">
            <a:extLst>
              <a:ext uri="{FF2B5EF4-FFF2-40B4-BE49-F238E27FC236}">
                <a16:creationId xmlns:a16="http://schemas.microsoft.com/office/drawing/2014/main" id="{16AB735B-5C6B-4891-B0C7-3BFE45BC16A6}"/>
              </a:ext>
            </a:extLst>
          </p:cNvPr>
          <p:cNvSpPr/>
          <p:nvPr/>
        </p:nvSpPr>
        <p:spPr>
          <a:xfrm>
            <a:off x="8184327" y="3963109"/>
            <a:ext cx="228600" cy="3598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0" name="Arrow: Up 89">
            <a:extLst>
              <a:ext uri="{FF2B5EF4-FFF2-40B4-BE49-F238E27FC236}">
                <a16:creationId xmlns:a16="http://schemas.microsoft.com/office/drawing/2014/main" id="{CDFB22F0-B43C-4F86-A7C5-6C102839BE7D}"/>
              </a:ext>
            </a:extLst>
          </p:cNvPr>
          <p:cNvSpPr/>
          <p:nvPr/>
        </p:nvSpPr>
        <p:spPr>
          <a:xfrm>
            <a:off x="8922964" y="3955532"/>
            <a:ext cx="228600" cy="3598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mc:AlternateContent xmlns:mc="http://schemas.openxmlformats.org/markup-compatibility/2006" xmlns:a14="http://schemas.microsoft.com/office/drawing/2010/main">
        <mc:Choice Requires="a14">
          <p:sp>
            <p:nvSpPr>
              <p:cNvPr id="91" name="Rectangle: Rounded Corners 90">
                <a:extLst>
                  <a:ext uri="{FF2B5EF4-FFF2-40B4-BE49-F238E27FC236}">
                    <a16:creationId xmlns:a16="http://schemas.microsoft.com/office/drawing/2014/main" id="{9ADD7B79-EFAA-4223-A90E-10F507840784}"/>
                  </a:ext>
                </a:extLst>
              </p:cNvPr>
              <p:cNvSpPr/>
              <p:nvPr/>
            </p:nvSpPr>
            <p:spPr>
              <a:xfrm>
                <a:off x="8147130" y="3372963"/>
                <a:ext cx="341542" cy="46126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𝑞</m:t>
                          </m:r>
                        </m:e>
                        <m:sup>
                          <m:r>
                            <a:rPr lang="en-US" altLang="zh-CN" b="0" i="1">
                              <a:latin typeface="Cambria Math" panose="02040503050406030204" pitchFamily="18" charset="0"/>
                            </a:rPr>
                            <m:t>4</m:t>
                          </m:r>
                        </m:sup>
                      </m:sSup>
                    </m:oMath>
                  </m:oMathPara>
                </a14:m>
                <a:endParaRPr lang="en-US" dirty="0"/>
              </a:p>
            </p:txBody>
          </p:sp>
        </mc:Choice>
        <mc:Fallback xmlns="">
          <p:sp>
            <p:nvSpPr>
              <p:cNvPr id="91" name="Rectangle: Rounded Corners 90">
                <a:extLst>
                  <a:ext uri="{FF2B5EF4-FFF2-40B4-BE49-F238E27FC236}">
                    <a16:creationId xmlns:a16="http://schemas.microsoft.com/office/drawing/2014/main" id="{9ADD7B79-EFAA-4223-A90E-10F507840784}"/>
                  </a:ext>
                </a:extLst>
              </p:cNvPr>
              <p:cNvSpPr>
                <a:spLocks noRot="1" noChangeAspect="1" noMove="1" noResize="1" noEditPoints="1" noAdjustHandles="1" noChangeArrowheads="1" noChangeShapeType="1" noTextEdit="1"/>
              </p:cNvSpPr>
              <p:nvPr/>
            </p:nvSpPr>
            <p:spPr>
              <a:xfrm>
                <a:off x="8147130" y="3372963"/>
                <a:ext cx="341542" cy="461260"/>
              </a:xfrm>
              <a:prstGeom prst="roundRect">
                <a:avLst/>
              </a:prstGeom>
              <a:blipFill>
                <a:blip r:embed="rId24"/>
                <a:stretch>
                  <a:fillRect l="-137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Rectangle: Rounded Corners 91">
                <a:extLst>
                  <a:ext uri="{FF2B5EF4-FFF2-40B4-BE49-F238E27FC236}">
                    <a16:creationId xmlns:a16="http://schemas.microsoft.com/office/drawing/2014/main" id="{EC03E031-8132-4C84-8CC5-D7AA47D7DB1A}"/>
                  </a:ext>
                </a:extLst>
              </p:cNvPr>
              <p:cNvSpPr/>
              <p:nvPr/>
            </p:nvSpPr>
            <p:spPr>
              <a:xfrm>
                <a:off x="8509535" y="3372963"/>
                <a:ext cx="341542" cy="46126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𝑘</m:t>
                          </m:r>
                        </m:e>
                        <m:sup>
                          <m:r>
                            <a:rPr lang="en-US" altLang="zh-CN" b="0" i="1">
                              <a:latin typeface="Cambria Math" panose="02040503050406030204" pitchFamily="18" charset="0"/>
                            </a:rPr>
                            <m:t>4</m:t>
                          </m:r>
                        </m:sup>
                      </m:sSup>
                    </m:oMath>
                  </m:oMathPara>
                </a14:m>
                <a:endParaRPr lang="en-US" dirty="0"/>
              </a:p>
            </p:txBody>
          </p:sp>
        </mc:Choice>
        <mc:Fallback xmlns="">
          <p:sp>
            <p:nvSpPr>
              <p:cNvPr id="92" name="Rectangle: Rounded Corners 91">
                <a:extLst>
                  <a:ext uri="{FF2B5EF4-FFF2-40B4-BE49-F238E27FC236}">
                    <a16:creationId xmlns:a16="http://schemas.microsoft.com/office/drawing/2014/main" id="{EC03E031-8132-4C84-8CC5-D7AA47D7DB1A}"/>
                  </a:ext>
                </a:extLst>
              </p:cNvPr>
              <p:cNvSpPr>
                <a:spLocks noRot="1" noChangeAspect="1" noMove="1" noResize="1" noEditPoints="1" noAdjustHandles="1" noChangeArrowheads="1" noChangeShapeType="1" noTextEdit="1"/>
              </p:cNvSpPr>
              <p:nvPr/>
            </p:nvSpPr>
            <p:spPr>
              <a:xfrm>
                <a:off x="8509535" y="3372963"/>
                <a:ext cx="341542" cy="461260"/>
              </a:xfrm>
              <a:prstGeom prst="roundRect">
                <a:avLst/>
              </a:prstGeom>
              <a:blipFill>
                <a:blip r:embed="rId25"/>
                <a:stretch>
                  <a:fillRect l="-1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Rounded Corners 92">
                <a:extLst>
                  <a:ext uri="{FF2B5EF4-FFF2-40B4-BE49-F238E27FC236}">
                    <a16:creationId xmlns:a16="http://schemas.microsoft.com/office/drawing/2014/main" id="{6BC4179F-A9EA-495D-901F-45CEAB3CC98C}"/>
                  </a:ext>
                </a:extLst>
              </p:cNvPr>
              <p:cNvSpPr/>
              <p:nvPr/>
            </p:nvSpPr>
            <p:spPr>
              <a:xfrm>
                <a:off x="8866493" y="3372963"/>
                <a:ext cx="341542" cy="46126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𝑣</m:t>
                          </m:r>
                        </m:e>
                        <m:sup>
                          <m:r>
                            <a:rPr lang="en-US" altLang="zh-CN" b="0" i="1">
                              <a:latin typeface="Cambria Math" panose="02040503050406030204" pitchFamily="18" charset="0"/>
                            </a:rPr>
                            <m:t>4</m:t>
                          </m:r>
                        </m:sup>
                      </m:sSup>
                    </m:oMath>
                  </m:oMathPara>
                </a14:m>
                <a:endParaRPr lang="en-US" dirty="0"/>
              </a:p>
            </p:txBody>
          </p:sp>
        </mc:Choice>
        <mc:Fallback xmlns="">
          <p:sp>
            <p:nvSpPr>
              <p:cNvPr id="93" name="Rectangle: Rounded Corners 92">
                <a:extLst>
                  <a:ext uri="{FF2B5EF4-FFF2-40B4-BE49-F238E27FC236}">
                    <a16:creationId xmlns:a16="http://schemas.microsoft.com/office/drawing/2014/main" id="{6BC4179F-A9EA-495D-901F-45CEAB3CC98C}"/>
                  </a:ext>
                </a:extLst>
              </p:cNvPr>
              <p:cNvSpPr>
                <a:spLocks noRot="1" noChangeAspect="1" noMove="1" noResize="1" noEditPoints="1" noAdjustHandles="1" noChangeArrowheads="1" noChangeShapeType="1" noTextEdit="1"/>
              </p:cNvSpPr>
              <p:nvPr/>
            </p:nvSpPr>
            <p:spPr>
              <a:xfrm>
                <a:off x="8866493" y="3372963"/>
                <a:ext cx="341542" cy="461260"/>
              </a:xfrm>
              <a:prstGeom prst="roundRect">
                <a:avLst/>
              </a:prstGeom>
              <a:blipFill>
                <a:blip r:embed="rId26"/>
                <a:stretch>
                  <a:fillRect l="-8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Rectangle: Rounded Corners 93">
                <a:extLst>
                  <a:ext uri="{FF2B5EF4-FFF2-40B4-BE49-F238E27FC236}">
                    <a16:creationId xmlns:a16="http://schemas.microsoft.com/office/drawing/2014/main" id="{B2B71BCE-392D-4CE0-91F5-9650F8EB67B8}"/>
                  </a:ext>
                </a:extLst>
              </p:cNvPr>
              <p:cNvSpPr/>
              <p:nvPr/>
            </p:nvSpPr>
            <p:spPr>
              <a:xfrm>
                <a:off x="9795259" y="4467002"/>
                <a:ext cx="629441" cy="4678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5</m:t>
                          </m:r>
                        </m:sup>
                      </m:sSup>
                    </m:oMath>
                  </m:oMathPara>
                </a14:m>
                <a:endParaRPr lang="en-US" dirty="0"/>
              </a:p>
            </p:txBody>
          </p:sp>
        </mc:Choice>
        <mc:Fallback xmlns="">
          <p:sp>
            <p:nvSpPr>
              <p:cNvPr id="94" name="Rectangle: Rounded Corners 93">
                <a:extLst>
                  <a:ext uri="{FF2B5EF4-FFF2-40B4-BE49-F238E27FC236}">
                    <a16:creationId xmlns:a16="http://schemas.microsoft.com/office/drawing/2014/main" id="{B2B71BCE-392D-4CE0-91F5-9650F8EB67B8}"/>
                  </a:ext>
                </a:extLst>
              </p:cNvPr>
              <p:cNvSpPr>
                <a:spLocks noRot="1" noChangeAspect="1" noMove="1" noResize="1" noEditPoints="1" noAdjustHandles="1" noChangeArrowheads="1" noChangeShapeType="1" noTextEdit="1"/>
              </p:cNvSpPr>
              <p:nvPr/>
            </p:nvSpPr>
            <p:spPr>
              <a:xfrm>
                <a:off x="9795259" y="4467002"/>
                <a:ext cx="629441" cy="467832"/>
              </a:xfrm>
              <a:prstGeom prst="roundRect">
                <a:avLst/>
              </a:prstGeom>
              <a:blipFill>
                <a:blip r:embed="rId27"/>
                <a:stretch>
                  <a:fillRect/>
                </a:stretch>
              </a:blipFill>
            </p:spPr>
            <p:txBody>
              <a:bodyPr/>
              <a:lstStyle/>
              <a:p>
                <a:r>
                  <a:rPr lang="en-US">
                    <a:noFill/>
                  </a:rPr>
                  <a:t> </a:t>
                </a:r>
              </a:p>
            </p:txBody>
          </p:sp>
        </mc:Fallback>
      </mc:AlternateContent>
      <p:sp>
        <p:nvSpPr>
          <p:cNvPr id="95" name="Arrow: Up 94">
            <a:extLst>
              <a:ext uri="{FF2B5EF4-FFF2-40B4-BE49-F238E27FC236}">
                <a16:creationId xmlns:a16="http://schemas.microsoft.com/office/drawing/2014/main" id="{7938EC1B-4A65-4640-B2EC-C58DCB48458E}"/>
              </a:ext>
            </a:extLst>
          </p:cNvPr>
          <p:cNvSpPr/>
          <p:nvPr/>
        </p:nvSpPr>
        <p:spPr>
          <a:xfrm>
            <a:off x="9953442" y="3941963"/>
            <a:ext cx="228600" cy="3598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6" name="Arrow: Up 95">
            <a:extLst>
              <a:ext uri="{FF2B5EF4-FFF2-40B4-BE49-F238E27FC236}">
                <a16:creationId xmlns:a16="http://schemas.microsoft.com/office/drawing/2014/main" id="{97024CC7-891B-40AA-996C-549E9504D4C3}"/>
              </a:ext>
            </a:extLst>
          </p:cNvPr>
          <p:cNvSpPr/>
          <p:nvPr/>
        </p:nvSpPr>
        <p:spPr>
          <a:xfrm>
            <a:off x="9607013" y="3928852"/>
            <a:ext cx="228600" cy="3598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7" name="Arrow: Up 96">
            <a:extLst>
              <a:ext uri="{FF2B5EF4-FFF2-40B4-BE49-F238E27FC236}">
                <a16:creationId xmlns:a16="http://schemas.microsoft.com/office/drawing/2014/main" id="{6F3C3267-0EEE-44B5-9F5B-15337EA0033F}"/>
              </a:ext>
            </a:extLst>
          </p:cNvPr>
          <p:cNvSpPr/>
          <p:nvPr/>
        </p:nvSpPr>
        <p:spPr>
          <a:xfrm>
            <a:off x="10310400" y="3954816"/>
            <a:ext cx="228600" cy="3598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mc:AlternateContent xmlns:mc="http://schemas.openxmlformats.org/markup-compatibility/2006" xmlns:a14="http://schemas.microsoft.com/office/drawing/2010/main">
        <mc:Choice Requires="a14">
          <p:sp>
            <p:nvSpPr>
              <p:cNvPr id="98" name="Rectangle: Rounded Corners 97">
                <a:extLst>
                  <a:ext uri="{FF2B5EF4-FFF2-40B4-BE49-F238E27FC236}">
                    <a16:creationId xmlns:a16="http://schemas.microsoft.com/office/drawing/2014/main" id="{CDE92AC4-0F6B-4C09-BA15-9BF2207E62AC}"/>
                  </a:ext>
                </a:extLst>
              </p:cNvPr>
              <p:cNvSpPr/>
              <p:nvPr/>
            </p:nvSpPr>
            <p:spPr>
              <a:xfrm>
                <a:off x="9550542" y="3383600"/>
                <a:ext cx="341542" cy="46126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𝑞</m:t>
                          </m:r>
                        </m:e>
                        <m:sup>
                          <m:r>
                            <a:rPr lang="en-US" altLang="zh-CN" b="0" i="1">
                              <a:latin typeface="Cambria Math" panose="02040503050406030204" pitchFamily="18" charset="0"/>
                            </a:rPr>
                            <m:t>5</m:t>
                          </m:r>
                        </m:sup>
                      </m:sSup>
                    </m:oMath>
                  </m:oMathPara>
                </a14:m>
                <a:endParaRPr lang="en-US" dirty="0"/>
              </a:p>
            </p:txBody>
          </p:sp>
        </mc:Choice>
        <mc:Fallback xmlns="">
          <p:sp>
            <p:nvSpPr>
              <p:cNvPr id="98" name="Rectangle: Rounded Corners 97">
                <a:extLst>
                  <a:ext uri="{FF2B5EF4-FFF2-40B4-BE49-F238E27FC236}">
                    <a16:creationId xmlns:a16="http://schemas.microsoft.com/office/drawing/2014/main" id="{CDE92AC4-0F6B-4C09-BA15-9BF2207E62AC}"/>
                  </a:ext>
                </a:extLst>
              </p:cNvPr>
              <p:cNvSpPr>
                <a:spLocks noRot="1" noChangeAspect="1" noMove="1" noResize="1" noEditPoints="1" noAdjustHandles="1" noChangeArrowheads="1" noChangeShapeType="1" noTextEdit="1"/>
              </p:cNvSpPr>
              <p:nvPr/>
            </p:nvSpPr>
            <p:spPr>
              <a:xfrm>
                <a:off x="9550542" y="3383600"/>
                <a:ext cx="341542" cy="461260"/>
              </a:xfrm>
              <a:prstGeom prst="roundRect">
                <a:avLst/>
              </a:prstGeom>
              <a:blipFill>
                <a:blip r:embed="rId28"/>
                <a:stretch>
                  <a:fillRect l="-1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Rectangle: Rounded Corners 98">
                <a:extLst>
                  <a:ext uri="{FF2B5EF4-FFF2-40B4-BE49-F238E27FC236}">
                    <a16:creationId xmlns:a16="http://schemas.microsoft.com/office/drawing/2014/main" id="{9DDDD73E-F02A-4736-BFEA-F5C6CCF7351A}"/>
                  </a:ext>
                </a:extLst>
              </p:cNvPr>
              <p:cNvSpPr/>
              <p:nvPr/>
            </p:nvSpPr>
            <p:spPr>
              <a:xfrm>
                <a:off x="9896971" y="3372247"/>
                <a:ext cx="341542" cy="46126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𝑘</m:t>
                          </m:r>
                        </m:e>
                        <m:sup>
                          <m:r>
                            <a:rPr lang="en-US" altLang="zh-CN" b="0" i="1">
                              <a:latin typeface="Cambria Math" panose="02040503050406030204" pitchFamily="18" charset="0"/>
                            </a:rPr>
                            <m:t>5</m:t>
                          </m:r>
                        </m:sup>
                      </m:sSup>
                    </m:oMath>
                  </m:oMathPara>
                </a14:m>
                <a:endParaRPr lang="en-US" dirty="0"/>
              </a:p>
            </p:txBody>
          </p:sp>
        </mc:Choice>
        <mc:Fallback xmlns="">
          <p:sp>
            <p:nvSpPr>
              <p:cNvPr id="99" name="Rectangle: Rounded Corners 98">
                <a:extLst>
                  <a:ext uri="{FF2B5EF4-FFF2-40B4-BE49-F238E27FC236}">
                    <a16:creationId xmlns:a16="http://schemas.microsoft.com/office/drawing/2014/main" id="{9DDDD73E-F02A-4736-BFEA-F5C6CCF7351A}"/>
                  </a:ext>
                </a:extLst>
              </p:cNvPr>
              <p:cNvSpPr>
                <a:spLocks noRot="1" noChangeAspect="1" noMove="1" noResize="1" noEditPoints="1" noAdjustHandles="1" noChangeArrowheads="1" noChangeShapeType="1" noTextEdit="1"/>
              </p:cNvSpPr>
              <p:nvPr/>
            </p:nvSpPr>
            <p:spPr>
              <a:xfrm>
                <a:off x="9896971" y="3372247"/>
                <a:ext cx="341542" cy="461260"/>
              </a:xfrm>
              <a:prstGeom prst="roundRect">
                <a:avLst/>
              </a:prstGeom>
              <a:blipFill>
                <a:blip r:embed="rId29"/>
                <a:stretch>
                  <a:fillRect l="-17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Rectangle: Rounded Corners 99">
                <a:extLst>
                  <a:ext uri="{FF2B5EF4-FFF2-40B4-BE49-F238E27FC236}">
                    <a16:creationId xmlns:a16="http://schemas.microsoft.com/office/drawing/2014/main" id="{B893E0EB-7E8B-465D-9AC6-DB978572843E}"/>
                  </a:ext>
                </a:extLst>
              </p:cNvPr>
              <p:cNvSpPr/>
              <p:nvPr/>
            </p:nvSpPr>
            <p:spPr>
              <a:xfrm>
                <a:off x="10253929" y="3372247"/>
                <a:ext cx="341542" cy="46126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𝑣</m:t>
                          </m:r>
                        </m:e>
                        <m:sup>
                          <m:r>
                            <a:rPr lang="en-US" altLang="zh-CN" b="0" i="1">
                              <a:latin typeface="Cambria Math" panose="02040503050406030204" pitchFamily="18" charset="0"/>
                            </a:rPr>
                            <m:t>5</m:t>
                          </m:r>
                        </m:sup>
                      </m:sSup>
                    </m:oMath>
                  </m:oMathPara>
                </a14:m>
                <a:endParaRPr lang="en-US" dirty="0"/>
              </a:p>
            </p:txBody>
          </p:sp>
        </mc:Choice>
        <mc:Fallback xmlns="">
          <p:sp>
            <p:nvSpPr>
              <p:cNvPr id="100" name="Rectangle: Rounded Corners 99">
                <a:extLst>
                  <a:ext uri="{FF2B5EF4-FFF2-40B4-BE49-F238E27FC236}">
                    <a16:creationId xmlns:a16="http://schemas.microsoft.com/office/drawing/2014/main" id="{B893E0EB-7E8B-465D-9AC6-DB978572843E}"/>
                  </a:ext>
                </a:extLst>
              </p:cNvPr>
              <p:cNvSpPr>
                <a:spLocks noRot="1" noChangeAspect="1" noMove="1" noResize="1" noEditPoints="1" noAdjustHandles="1" noChangeArrowheads="1" noChangeShapeType="1" noTextEdit="1"/>
              </p:cNvSpPr>
              <p:nvPr/>
            </p:nvSpPr>
            <p:spPr>
              <a:xfrm>
                <a:off x="10253929" y="3372247"/>
                <a:ext cx="341542" cy="461260"/>
              </a:xfrm>
              <a:prstGeom prst="roundRect">
                <a:avLst/>
              </a:prstGeom>
              <a:blipFill>
                <a:blip r:embed="rId30"/>
                <a:stretch>
                  <a:fillRect l="-8621"/>
                </a:stretch>
              </a:blipFill>
            </p:spPr>
            <p:txBody>
              <a:bodyPr/>
              <a:lstStyle/>
              <a:p>
                <a:r>
                  <a:rPr lang="en-US">
                    <a:noFill/>
                  </a:rPr>
                  <a:t> </a:t>
                </a:r>
              </a:p>
            </p:txBody>
          </p:sp>
        </mc:Fallback>
      </mc:AlternateContent>
      <p:cxnSp>
        <p:nvCxnSpPr>
          <p:cNvPr id="103" name="Straight Arrow Connector 102">
            <a:extLst>
              <a:ext uri="{FF2B5EF4-FFF2-40B4-BE49-F238E27FC236}">
                <a16:creationId xmlns:a16="http://schemas.microsoft.com/office/drawing/2014/main" id="{8B5584E9-BD8D-4941-A88A-CF6BDDCD543B}"/>
              </a:ext>
            </a:extLst>
          </p:cNvPr>
          <p:cNvCxnSpPr>
            <a:stCxn id="78" idx="0"/>
            <a:endCxn id="62" idx="2"/>
          </p:cNvCxnSpPr>
          <p:nvPr/>
        </p:nvCxnSpPr>
        <p:spPr>
          <a:xfrm flipH="1" flipV="1">
            <a:off x="5540928" y="2755952"/>
            <a:ext cx="14493" cy="661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A48504D6-5A78-4C83-B357-AA4990F2DF5A}"/>
              </a:ext>
            </a:extLst>
          </p:cNvPr>
          <p:cNvCxnSpPr>
            <a:stCxn id="27" idx="0"/>
            <a:endCxn id="63" idx="2"/>
          </p:cNvCxnSpPr>
          <p:nvPr/>
        </p:nvCxnSpPr>
        <p:spPr>
          <a:xfrm flipV="1">
            <a:off x="3580605" y="2717308"/>
            <a:ext cx="3429051" cy="666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F85F549D-1B8F-4F01-B76E-AD7EC0C754C8}"/>
              </a:ext>
            </a:extLst>
          </p:cNvPr>
          <p:cNvCxnSpPr>
            <a:stCxn id="85" idx="0"/>
            <a:endCxn id="63" idx="2"/>
          </p:cNvCxnSpPr>
          <p:nvPr/>
        </p:nvCxnSpPr>
        <p:spPr>
          <a:xfrm flipH="1" flipV="1">
            <a:off x="7009656" y="2717308"/>
            <a:ext cx="1" cy="663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79D97F6D-CDFB-4807-84FF-FB0EED4A1E0B}"/>
              </a:ext>
            </a:extLst>
          </p:cNvPr>
          <p:cNvCxnSpPr>
            <a:stCxn id="92" idx="0"/>
            <a:endCxn id="64" idx="2"/>
          </p:cNvCxnSpPr>
          <p:nvPr/>
        </p:nvCxnSpPr>
        <p:spPr>
          <a:xfrm flipH="1" flipV="1">
            <a:off x="8671795" y="2700699"/>
            <a:ext cx="8511" cy="672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8F97E03-2B5B-450F-A5E8-8A34485D9152}"/>
              </a:ext>
            </a:extLst>
          </p:cNvPr>
          <p:cNvCxnSpPr>
            <a:stCxn id="27" idx="0"/>
            <a:endCxn id="64" idx="2"/>
          </p:cNvCxnSpPr>
          <p:nvPr/>
        </p:nvCxnSpPr>
        <p:spPr>
          <a:xfrm flipV="1">
            <a:off x="3580605" y="2700699"/>
            <a:ext cx="5091190" cy="682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43F1CA09-22E6-4CA5-BE89-F225FB35E690}"/>
              </a:ext>
            </a:extLst>
          </p:cNvPr>
          <p:cNvCxnSpPr>
            <a:stCxn id="99" idx="0"/>
            <a:endCxn id="65" idx="2"/>
          </p:cNvCxnSpPr>
          <p:nvPr/>
        </p:nvCxnSpPr>
        <p:spPr>
          <a:xfrm flipH="1" flipV="1">
            <a:off x="10067741" y="2718280"/>
            <a:ext cx="1" cy="653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4F835F4B-1A48-4840-B119-9B169144A5A5}"/>
              </a:ext>
            </a:extLst>
          </p:cNvPr>
          <p:cNvCxnSpPr>
            <a:stCxn id="27" idx="0"/>
            <a:endCxn id="65" idx="2"/>
          </p:cNvCxnSpPr>
          <p:nvPr/>
        </p:nvCxnSpPr>
        <p:spPr>
          <a:xfrm flipV="1">
            <a:off x="3580605" y="2718280"/>
            <a:ext cx="6487136" cy="665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Rectangle 123">
            <a:extLst>
              <a:ext uri="{FF2B5EF4-FFF2-40B4-BE49-F238E27FC236}">
                <a16:creationId xmlns:a16="http://schemas.microsoft.com/office/drawing/2014/main" id="{D9E134FF-8403-4699-8939-B96C7FA57542}"/>
              </a:ext>
            </a:extLst>
          </p:cNvPr>
          <p:cNvSpPr/>
          <p:nvPr/>
        </p:nvSpPr>
        <p:spPr>
          <a:xfrm>
            <a:off x="1124085" y="1817219"/>
            <a:ext cx="9869882" cy="40319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altLang="zh-CN" dirty="0" err="1"/>
              <a:t>Softmax</a:t>
            </a:r>
            <a:endParaRPr lang="en-US" dirty="0"/>
          </a:p>
        </p:txBody>
      </p:sp>
      <mc:AlternateContent xmlns:mc="http://schemas.openxmlformats.org/markup-compatibility/2006" xmlns:a14="http://schemas.microsoft.com/office/drawing/2010/main">
        <mc:Choice Requires="a14">
          <p:sp>
            <p:nvSpPr>
              <p:cNvPr id="126" name="Rectangle: Rounded Corners 125">
                <a:extLst>
                  <a:ext uri="{FF2B5EF4-FFF2-40B4-BE49-F238E27FC236}">
                    <a16:creationId xmlns:a16="http://schemas.microsoft.com/office/drawing/2014/main" id="{434D007D-776B-4B32-A62F-898799C6779D}"/>
                  </a:ext>
                </a:extLst>
              </p:cNvPr>
              <p:cNvSpPr/>
              <p:nvPr/>
            </p:nvSpPr>
            <p:spPr>
              <a:xfrm>
                <a:off x="3640341" y="1277530"/>
                <a:ext cx="600455" cy="461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e>
                        <m:sub>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sub>
                      </m:sSub>
                    </m:oMath>
                  </m:oMathPara>
                </a14:m>
                <a:endParaRPr lang="en-US" dirty="0"/>
              </a:p>
            </p:txBody>
          </p:sp>
        </mc:Choice>
        <mc:Fallback xmlns="">
          <p:sp>
            <p:nvSpPr>
              <p:cNvPr id="126" name="Rectangle: Rounded Corners 125">
                <a:extLst>
                  <a:ext uri="{FF2B5EF4-FFF2-40B4-BE49-F238E27FC236}">
                    <a16:creationId xmlns:a16="http://schemas.microsoft.com/office/drawing/2014/main" id="{434D007D-776B-4B32-A62F-898799C6779D}"/>
                  </a:ext>
                </a:extLst>
              </p:cNvPr>
              <p:cNvSpPr>
                <a:spLocks noRot="1" noChangeAspect="1" noMove="1" noResize="1" noEditPoints="1" noAdjustHandles="1" noChangeArrowheads="1" noChangeShapeType="1" noTextEdit="1"/>
              </p:cNvSpPr>
              <p:nvPr/>
            </p:nvSpPr>
            <p:spPr>
              <a:xfrm>
                <a:off x="3640341" y="1277530"/>
                <a:ext cx="600455" cy="461260"/>
              </a:xfrm>
              <a:prstGeom prst="roundRect">
                <a:avLst/>
              </a:prstGeom>
              <a:blipFill>
                <a:blip r:embed="rId31"/>
                <a:stretch>
                  <a:fillRect l="-10891" r="-49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7" name="Rectangle: Rounded Corners 126">
                <a:extLst>
                  <a:ext uri="{FF2B5EF4-FFF2-40B4-BE49-F238E27FC236}">
                    <a16:creationId xmlns:a16="http://schemas.microsoft.com/office/drawing/2014/main" id="{FC14FA75-320D-4D64-A42D-F9B882F1A978}"/>
                  </a:ext>
                </a:extLst>
              </p:cNvPr>
              <p:cNvSpPr/>
              <p:nvPr/>
            </p:nvSpPr>
            <p:spPr>
              <a:xfrm>
                <a:off x="5173742" y="1276522"/>
                <a:ext cx="600455" cy="461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e>
                        <m:sub>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m:t>
                          </m:r>
                        </m:sub>
                      </m:sSub>
                    </m:oMath>
                  </m:oMathPara>
                </a14:m>
                <a:endParaRPr lang="en-US" dirty="0"/>
              </a:p>
            </p:txBody>
          </p:sp>
        </mc:Choice>
        <mc:Fallback xmlns="">
          <p:sp>
            <p:nvSpPr>
              <p:cNvPr id="127" name="Rectangle: Rounded Corners 126">
                <a:extLst>
                  <a:ext uri="{FF2B5EF4-FFF2-40B4-BE49-F238E27FC236}">
                    <a16:creationId xmlns:a16="http://schemas.microsoft.com/office/drawing/2014/main" id="{FC14FA75-320D-4D64-A42D-F9B882F1A978}"/>
                  </a:ext>
                </a:extLst>
              </p:cNvPr>
              <p:cNvSpPr>
                <a:spLocks noRot="1" noChangeAspect="1" noMove="1" noResize="1" noEditPoints="1" noAdjustHandles="1" noChangeArrowheads="1" noChangeShapeType="1" noTextEdit="1"/>
              </p:cNvSpPr>
              <p:nvPr/>
            </p:nvSpPr>
            <p:spPr>
              <a:xfrm>
                <a:off x="5173742" y="1276522"/>
                <a:ext cx="600455" cy="461260"/>
              </a:xfrm>
              <a:prstGeom prst="roundRect">
                <a:avLst/>
              </a:prstGeom>
              <a:blipFill>
                <a:blip r:embed="rId32"/>
                <a:stretch>
                  <a:fillRect l="-11000" r="-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Rectangle: Rounded Corners 127">
                <a:extLst>
                  <a:ext uri="{FF2B5EF4-FFF2-40B4-BE49-F238E27FC236}">
                    <a16:creationId xmlns:a16="http://schemas.microsoft.com/office/drawing/2014/main" id="{83D04534-B8F0-488A-8705-1620DE354909}"/>
                  </a:ext>
                </a:extLst>
              </p:cNvPr>
              <p:cNvSpPr/>
              <p:nvPr/>
            </p:nvSpPr>
            <p:spPr>
              <a:xfrm>
                <a:off x="6650387" y="1277530"/>
                <a:ext cx="600455" cy="461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e>
                        <m:sub>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m:t>
                          </m:r>
                        </m:sub>
                      </m:sSub>
                    </m:oMath>
                  </m:oMathPara>
                </a14:m>
                <a:endParaRPr lang="en-US" dirty="0"/>
              </a:p>
            </p:txBody>
          </p:sp>
        </mc:Choice>
        <mc:Fallback xmlns="">
          <p:sp>
            <p:nvSpPr>
              <p:cNvPr id="128" name="Rectangle: Rounded Corners 127">
                <a:extLst>
                  <a:ext uri="{FF2B5EF4-FFF2-40B4-BE49-F238E27FC236}">
                    <a16:creationId xmlns:a16="http://schemas.microsoft.com/office/drawing/2014/main" id="{83D04534-B8F0-488A-8705-1620DE354909}"/>
                  </a:ext>
                </a:extLst>
              </p:cNvPr>
              <p:cNvSpPr>
                <a:spLocks noRot="1" noChangeAspect="1" noMove="1" noResize="1" noEditPoints="1" noAdjustHandles="1" noChangeArrowheads="1" noChangeShapeType="1" noTextEdit="1"/>
              </p:cNvSpPr>
              <p:nvPr/>
            </p:nvSpPr>
            <p:spPr>
              <a:xfrm>
                <a:off x="6650387" y="1277530"/>
                <a:ext cx="600455" cy="461260"/>
              </a:xfrm>
              <a:prstGeom prst="roundRect">
                <a:avLst/>
              </a:prstGeom>
              <a:blipFill>
                <a:blip r:embed="rId33"/>
                <a:stretch>
                  <a:fillRect l="-11000" r="-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9" name="Rectangle: Rounded Corners 128">
                <a:extLst>
                  <a:ext uri="{FF2B5EF4-FFF2-40B4-BE49-F238E27FC236}">
                    <a16:creationId xmlns:a16="http://schemas.microsoft.com/office/drawing/2014/main" id="{F8272DE0-D822-4FDC-8730-36F5398C3506}"/>
                  </a:ext>
                </a:extLst>
              </p:cNvPr>
              <p:cNvSpPr/>
              <p:nvPr/>
            </p:nvSpPr>
            <p:spPr>
              <a:xfrm>
                <a:off x="8350709" y="1259620"/>
                <a:ext cx="600455" cy="461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e>
                        <m:sub>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m:t>
                          </m:r>
                        </m:sub>
                      </m:sSub>
                    </m:oMath>
                  </m:oMathPara>
                </a14:m>
                <a:endParaRPr lang="en-US" dirty="0"/>
              </a:p>
            </p:txBody>
          </p:sp>
        </mc:Choice>
        <mc:Fallback xmlns="">
          <p:sp>
            <p:nvSpPr>
              <p:cNvPr id="129" name="Rectangle: Rounded Corners 128">
                <a:extLst>
                  <a:ext uri="{FF2B5EF4-FFF2-40B4-BE49-F238E27FC236}">
                    <a16:creationId xmlns:a16="http://schemas.microsoft.com/office/drawing/2014/main" id="{F8272DE0-D822-4FDC-8730-36F5398C3506}"/>
                  </a:ext>
                </a:extLst>
              </p:cNvPr>
              <p:cNvSpPr>
                <a:spLocks noRot="1" noChangeAspect="1" noMove="1" noResize="1" noEditPoints="1" noAdjustHandles="1" noChangeArrowheads="1" noChangeShapeType="1" noTextEdit="1"/>
              </p:cNvSpPr>
              <p:nvPr/>
            </p:nvSpPr>
            <p:spPr>
              <a:xfrm>
                <a:off x="8350709" y="1259620"/>
                <a:ext cx="600455" cy="461260"/>
              </a:xfrm>
              <a:prstGeom prst="roundRect">
                <a:avLst/>
              </a:prstGeom>
              <a:blipFill>
                <a:blip r:embed="rId34"/>
                <a:stretch>
                  <a:fillRect l="-11000" r="-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Rectangle: Rounded Corners 129">
                <a:extLst>
                  <a:ext uri="{FF2B5EF4-FFF2-40B4-BE49-F238E27FC236}">
                    <a16:creationId xmlns:a16="http://schemas.microsoft.com/office/drawing/2014/main" id="{0CDA94B3-8451-4601-BB1C-58CDEF44B462}"/>
                  </a:ext>
                </a:extLst>
              </p:cNvPr>
              <p:cNvSpPr/>
              <p:nvPr/>
            </p:nvSpPr>
            <p:spPr>
              <a:xfrm>
                <a:off x="9750803" y="1270198"/>
                <a:ext cx="600455" cy="461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e>
                        <m:sub>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m:t>
                          </m:r>
                        </m:sub>
                      </m:sSub>
                    </m:oMath>
                  </m:oMathPara>
                </a14:m>
                <a:endParaRPr lang="en-US" dirty="0"/>
              </a:p>
            </p:txBody>
          </p:sp>
        </mc:Choice>
        <mc:Fallback xmlns="">
          <p:sp>
            <p:nvSpPr>
              <p:cNvPr id="130" name="Rectangle: Rounded Corners 129">
                <a:extLst>
                  <a:ext uri="{FF2B5EF4-FFF2-40B4-BE49-F238E27FC236}">
                    <a16:creationId xmlns:a16="http://schemas.microsoft.com/office/drawing/2014/main" id="{0CDA94B3-8451-4601-BB1C-58CDEF44B462}"/>
                  </a:ext>
                </a:extLst>
              </p:cNvPr>
              <p:cNvSpPr>
                <a:spLocks noRot="1" noChangeAspect="1" noMove="1" noResize="1" noEditPoints="1" noAdjustHandles="1" noChangeArrowheads="1" noChangeShapeType="1" noTextEdit="1"/>
              </p:cNvSpPr>
              <p:nvPr/>
            </p:nvSpPr>
            <p:spPr>
              <a:xfrm>
                <a:off x="9750803" y="1270198"/>
                <a:ext cx="600455" cy="461260"/>
              </a:xfrm>
              <a:prstGeom prst="roundRect">
                <a:avLst/>
              </a:prstGeom>
              <a:blipFill>
                <a:blip r:embed="rId35"/>
                <a:stretch>
                  <a:fillRect l="-12000" r="-5000"/>
                </a:stretch>
              </a:blipFill>
            </p:spPr>
            <p:txBody>
              <a:bodyPr/>
              <a:lstStyle/>
              <a:p>
                <a:r>
                  <a:rPr lang="en-US">
                    <a:noFill/>
                  </a:rPr>
                  <a:t> </a:t>
                </a:r>
              </a:p>
            </p:txBody>
          </p:sp>
        </mc:Fallback>
      </mc:AlternateContent>
      <p:sp>
        <p:nvSpPr>
          <p:cNvPr id="132" name="Rectangle 131">
            <a:extLst>
              <a:ext uri="{FF2B5EF4-FFF2-40B4-BE49-F238E27FC236}">
                <a16:creationId xmlns:a16="http://schemas.microsoft.com/office/drawing/2014/main" id="{631D0C91-419F-4A0A-B4CE-CBF039D58B84}"/>
              </a:ext>
            </a:extLst>
          </p:cNvPr>
          <p:cNvSpPr/>
          <p:nvPr/>
        </p:nvSpPr>
        <p:spPr>
          <a:xfrm>
            <a:off x="1124085" y="789171"/>
            <a:ext cx="9831782" cy="40319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zh-CN" altLang="en-US" dirty="0"/>
              <a:t>计算结果</a:t>
            </a:r>
            <a:r>
              <a:rPr lang="en-US" altLang="zh-CN" dirty="0"/>
              <a:t>y</a:t>
            </a:r>
            <a:endParaRPr lang="en-US" dirty="0"/>
          </a:p>
        </p:txBody>
      </p:sp>
      <mc:AlternateContent xmlns:mc="http://schemas.openxmlformats.org/markup-compatibility/2006" xmlns:a14="http://schemas.microsoft.com/office/drawing/2010/main">
        <mc:Choice Requires="a14">
          <p:sp>
            <p:nvSpPr>
              <p:cNvPr id="136" name="Rectangle: Rounded Corners 135">
                <a:extLst>
                  <a:ext uri="{FF2B5EF4-FFF2-40B4-BE49-F238E27FC236}">
                    <a16:creationId xmlns:a16="http://schemas.microsoft.com/office/drawing/2014/main" id="{B12D1740-3817-4AEA-BA0E-DF56CD41FB87}"/>
                  </a:ext>
                </a:extLst>
              </p:cNvPr>
              <p:cNvSpPr/>
              <p:nvPr/>
            </p:nvSpPr>
            <p:spPr>
              <a:xfrm>
                <a:off x="4337349" y="1292364"/>
                <a:ext cx="341542" cy="46126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1</m:t>
                          </m:r>
                        </m:sup>
                      </m:sSup>
                    </m:oMath>
                  </m:oMathPara>
                </a14:m>
                <a:endParaRPr lang="en-US" dirty="0"/>
              </a:p>
            </p:txBody>
          </p:sp>
        </mc:Choice>
        <mc:Fallback xmlns="">
          <p:sp>
            <p:nvSpPr>
              <p:cNvPr id="136" name="Rectangle: Rounded Corners 135">
                <a:extLst>
                  <a:ext uri="{FF2B5EF4-FFF2-40B4-BE49-F238E27FC236}">
                    <a16:creationId xmlns:a16="http://schemas.microsoft.com/office/drawing/2014/main" id="{B12D1740-3817-4AEA-BA0E-DF56CD41FB87}"/>
                  </a:ext>
                </a:extLst>
              </p:cNvPr>
              <p:cNvSpPr>
                <a:spLocks noRot="1" noChangeAspect="1" noMove="1" noResize="1" noEditPoints="1" noAdjustHandles="1" noChangeArrowheads="1" noChangeShapeType="1" noTextEdit="1"/>
              </p:cNvSpPr>
              <p:nvPr/>
            </p:nvSpPr>
            <p:spPr>
              <a:xfrm>
                <a:off x="4337349" y="1292364"/>
                <a:ext cx="341542" cy="461260"/>
              </a:xfrm>
              <a:prstGeom prst="roundRect">
                <a:avLst/>
              </a:prstGeom>
              <a:blipFill>
                <a:blip r:embed="rId36"/>
                <a:stretch>
                  <a:fillRect l="-86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7" name="Rectangle: Rounded Corners 136">
                <a:extLst>
                  <a:ext uri="{FF2B5EF4-FFF2-40B4-BE49-F238E27FC236}">
                    <a16:creationId xmlns:a16="http://schemas.microsoft.com/office/drawing/2014/main" id="{4BE76688-A73F-4160-833B-36CFE89509D9}"/>
                  </a:ext>
                </a:extLst>
              </p:cNvPr>
              <p:cNvSpPr/>
              <p:nvPr/>
            </p:nvSpPr>
            <p:spPr>
              <a:xfrm>
                <a:off x="5855908" y="1274502"/>
                <a:ext cx="341542" cy="46126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𝑣</m:t>
                          </m:r>
                        </m:e>
                        <m:sup>
                          <m:r>
                            <a:rPr lang="en-US" altLang="zh-CN" i="1">
                              <a:latin typeface="Cambria Math" panose="02040503050406030204" pitchFamily="18" charset="0"/>
                            </a:rPr>
                            <m:t>2</m:t>
                          </m:r>
                        </m:sup>
                      </m:sSup>
                    </m:oMath>
                  </m:oMathPara>
                </a14:m>
                <a:endParaRPr lang="en-US" dirty="0"/>
              </a:p>
            </p:txBody>
          </p:sp>
        </mc:Choice>
        <mc:Fallback xmlns="">
          <p:sp>
            <p:nvSpPr>
              <p:cNvPr id="137" name="Rectangle: Rounded Corners 136">
                <a:extLst>
                  <a:ext uri="{FF2B5EF4-FFF2-40B4-BE49-F238E27FC236}">
                    <a16:creationId xmlns:a16="http://schemas.microsoft.com/office/drawing/2014/main" id="{4BE76688-A73F-4160-833B-36CFE89509D9}"/>
                  </a:ext>
                </a:extLst>
              </p:cNvPr>
              <p:cNvSpPr>
                <a:spLocks noRot="1" noChangeAspect="1" noMove="1" noResize="1" noEditPoints="1" noAdjustHandles="1" noChangeArrowheads="1" noChangeShapeType="1" noTextEdit="1"/>
              </p:cNvSpPr>
              <p:nvPr/>
            </p:nvSpPr>
            <p:spPr>
              <a:xfrm>
                <a:off x="5855908" y="1274502"/>
                <a:ext cx="341542" cy="461260"/>
              </a:xfrm>
              <a:prstGeom prst="roundRect">
                <a:avLst/>
              </a:prstGeom>
              <a:blipFill>
                <a:blip r:embed="rId37"/>
                <a:stretch>
                  <a:fillRect l="-103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8" name="Rectangle: Rounded Corners 137">
                <a:extLst>
                  <a:ext uri="{FF2B5EF4-FFF2-40B4-BE49-F238E27FC236}">
                    <a16:creationId xmlns:a16="http://schemas.microsoft.com/office/drawing/2014/main" id="{00F51845-2BA0-4015-8037-D64CD9BCF2AC}"/>
                  </a:ext>
                </a:extLst>
              </p:cNvPr>
              <p:cNvSpPr/>
              <p:nvPr/>
            </p:nvSpPr>
            <p:spPr>
              <a:xfrm>
                <a:off x="7322116" y="1277530"/>
                <a:ext cx="341542" cy="46126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𝑣</m:t>
                          </m:r>
                        </m:e>
                        <m:sup>
                          <m:r>
                            <a:rPr lang="en-US" altLang="zh-CN" b="0" i="1">
                              <a:latin typeface="Cambria Math" panose="02040503050406030204" pitchFamily="18" charset="0"/>
                            </a:rPr>
                            <m:t>3</m:t>
                          </m:r>
                        </m:sup>
                      </m:sSup>
                    </m:oMath>
                  </m:oMathPara>
                </a14:m>
                <a:endParaRPr lang="en-US" dirty="0"/>
              </a:p>
            </p:txBody>
          </p:sp>
        </mc:Choice>
        <mc:Fallback xmlns="">
          <p:sp>
            <p:nvSpPr>
              <p:cNvPr id="138" name="Rectangle: Rounded Corners 137">
                <a:extLst>
                  <a:ext uri="{FF2B5EF4-FFF2-40B4-BE49-F238E27FC236}">
                    <a16:creationId xmlns:a16="http://schemas.microsoft.com/office/drawing/2014/main" id="{00F51845-2BA0-4015-8037-D64CD9BCF2AC}"/>
                  </a:ext>
                </a:extLst>
              </p:cNvPr>
              <p:cNvSpPr>
                <a:spLocks noRot="1" noChangeAspect="1" noMove="1" noResize="1" noEditPoints="1" noAdjustHandles="1" noChangeArrowheads="1" noChangeShapeType="1" noTextEdit="1"/>
              </p:cNvSpPr>
              <p:nvPr/>
            </p:nvSpPr>
            <p:spPr>
              <a:xfrm>
                <a:off x="7322116" y="1277530"/>
                <a:ext cx="341542" cy="461260"/>
              </a:xfrm>
              <a:prstGeom prst="roundRect">
                <a:avLst/>
              </a:prstGeom>
              <a:blipFill>
                <a:blip r:embed="rId38"/>
                <a:stretch>
                  <a:fillRect l="-86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9" name="Rectangle: Rounded Corners 138">
                <a:extLst>
                  <a:ext uri="{FF2B5EF4-FFF2-40B4-BE49-F238E27FC236}">
                    <a16:creationId xmlns:a16="http://schemas.microsoft.com/office/drawing/2014/main" id="{51EEFA5D-EA64-4D58-9006-A3D7866008D0}"/>
                  </a:ext>
                </a:extLst>
              </p:cNvPr>
              <p:cNvSpPr/>
              <p:nvPr/>
            </p:nvSpPr>
            <p:spPr>
              <a:xfrm>
                <a:off x="9039881" y="1257748"/>
                <a:ext cx="341542" cy="46126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𝑣</m:t>
                          </m:r>
                        </m:e>
                        <m:sup>
                          <m:r>
                            <a:rPr lang="en-US" altLang="zh-CN" b="0" i="1">
                              <a:latin typeface="Cambria Math" panose="02040503050406030204" pitchFamily="18" charset="0"/>
                            </a:rPr>
                            <m:t>4</m:t>
                          </m:r>
                        </m:sup>
                      </m:sSup>
                    </m:oMath>
                  </m:oMathPara>
                </a14:m>
                <a:endParaRPr lang="en-US" dirty="0"/>
              </a:p>
            </p:txBody>
          </p:sp>
        </mc:Choice>
        <mc:Fallback xmlns="">
          <p:sp>
            <p:nvSpPr>
              <p:cNvPr id="139" name="Rectangle: Rounded Corners 138">
                <a:extLst>
                  <a:ext uri="{FF2B5EF4-FFF2-40B4-BE49-F238E27FC236}">
                    <a16:creationId xmlns:a16="http://schemas.microsoft.com/office/drawing/2014/main" id="{51EEFA5D-EA64-4D58-9006-A3D7866008D0}"/>
                  </a:ext>
                </a:extLst>
              </p:cNvPr>
              <p:cNvSpPr>
                <a:spLocks noRot="1" noChangeAspect="1" noMove="1" noResize="1" noEditPoints="1" noAdjustHandles="1" noChangeArrowheads="1" noChangeShapeType="1" noTextEdit="1"/>
              </p:cNvSpPr>
              <p:nvPr/>
            </p:nvSpPr>
            <p:spPr>
              <a:xfrm>
                <a:off x="9039881" y="1257748"/>
                <a:ext cx="341542" cy="461260"/>
              </a:xfrm>
              <a:prstGeom prst="roundRect">
                <a:avLst/>
              </a:prstGeom>
              <a:blipFill>
                <a:blip r:embed="rId39"/>
                <a:stretch>
                  <a:fillRect l="-86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0" name="Rectangle: Rounded Corners 139">
                <a:extLst>
                  <a:ext uri="{FF2B5EF4-FFF2-40B4-BE49-F238E27FC236}">
                    <a16:creationId xmlns:a16="http://schemas.microsoft.com/office/drawing/2014/main" id="{68B6CC40-8827-406C-BE01-4067F7BFE9EA}"/>
                  </a:ext>
                </a:extLst>
              </p:cNvPr>
              <p:cNvSpPr/>
              <p:nvPr/>
            </p:nvSpPr>
            <p:spPr>
              <a:xfrm>
                <a:off x="10367968" y="1265574"/>
                <a:ext cx="341542" cy="46126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𝑣</m:t>
                          </m:r>
                        </m:e>
                        <m:sup>
                          <m:r>
                            <a:rPr lang="en-US" altLang="zh-CN" b="0" i="1">
                              <a:latin typeface="Cambria Math" panose="02040503050406030204" pitchFamily="18" charset="0"/>
                            </a:rPr>
                            <m:t>5</m:t>
                          </m:r>
                        </m:sup>
                      </m:sSup>
                    </m:oMath>
                  </m:oMathPara>
                </a14:m>
                <a:endParaRPr lang="en-US" dirty="0"/>
              </a:p>
            </p:txBody>
          </p:sp>
        </mc:Choice>
        <mc:Fallback xmlns="">
          <p:sp>
            <p:nvSpPr>
              <p:cNvPr id="140" name="Rectangle: Rounded Corners 139">
                <a:extLst>
                  <a:ext uri="{FF2B5EF4-FFF2-40B4-BE49-F238E27FC236}">
                    <a16:creationId xmlns:a16="http://schemas.microsoft.com/office/drawing/2014/main" id="{68B6CC40-8827-406C-BE01-4067F7BFE9EA}"/>
                  </a:ext>
                </a:extLst>
              </p:cNvPr>
              <p:cNvSpPr>
                <a:spLocks noRot="1" noChangeAspect="1" noMove="1" noResize="1" noEditPoints="1" noAdjustHandles="1" noChangeArrowheads="1" noChangeShapeType="1" noTextEdit="1"/>
              </p:cNvSpPr>
              <p:nvPr/>
            </p:nvSpPr>
            <p:spPr>
              <a:xfrm>
                <a:off x="10367968" y="1265574"/>
                <a:ext cx="341542" cy="461260"/>
              </a:xfrm>
              <a:prstGeom prst="roundRect">
                <a:avLst/>
              </a:prstGeom>
              <a:blipFill>
                <a:blip r:embed="rId40"/>
                <a:stretch>
                  <a:fillRect l="-86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1" name="Rectangle: Rounded Corners 140">
                <a:extLst>
                  <a:ext uri="{FF2B5EF4-FFF2-40B4-BE49-F238E27FC236}">
                    <a16:creationId xmlns:a16="http://schemas.microsoft.com/office/drawing/2014/main" id="{C40FB793-E034-47AD-B9E1-9EC88AE687D7}"/>
                  </a:ext>
                </a:extLst>
              </p:cNvPr>
              <p:cNvSpPr/>
              <p:nvPr/>
            </p:nvSpPr>
            <p:spPr>
              <a:xfrm>
                <a:off x="6822871" y="231933"/>
                <a:ext cx="629441" cy="46783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1</m:t>
                          </m:r>
                        </m:sup>
                      </m:sSup>
                    </m:oMath>
                  </m:oMathPara>
                </a14:m>
                <a:endParaRPr lang="en-US" dirty="0"/>
              </a:p>
            </p:txBody>
          </p:sp>
        </mc:Choice>
        <mc:Fallback xmlns="">
          <p:sp>
            <p:nvSpPr>
              <p:cNvPr id="141" name="Rectangle: Rounded Corners 140">
                <a:extLst>
                  <a:ext uri="{FF2B5EF4-FFF2-40B4-BE49-F238E27FC236}">
                    <a16:creationId xmlns:a16="http://schemas.microsoft.com/office/drawing/2014/main" id="{C40FB793-E034-47AD-B9E1-9EC88AE687D7}"/>
                  </a:ext>
                </a:extLst>
              </p:cNvPr>
              <p:cNvSpPr>
                <a:spLocks noRot="1" noChangeAspect="1" noMove="1" noResize="1" noEditPoints="1" noAdjustHandles="1" noChangeArrowheads="1" noChangeShapeType="1" noTextEdit="1"/>
              </p:cNvSpPr>
              <p:nvPr/>
            </p:nvSpPr>
            <p:spPr>
              <a:xfrm>
                <a:off x="6822871" y="231933"/>
                <a:ext cx="629441" cy="467832"/>
              </a:xfrm>
              <a:prstGeom prst="roundRect">
                <a:avLst/>
              </a:prstGeom>
              <a:blipFill>
                <a:blip r:embed="rId4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TextBox 146">
                <a:extLst>
                  <a:ext uri="{FF2B5EF4-FFF2-40B4-BE49-F238E27FC236}">
                    <a16:creationId xmlns:a16="http://schemas.microsoft.com/office/drawing/2014/main" id="{EAE9C534-7145-44FD-81C1-311F7E319A97}"/>
                  </a:ext>
                </a:extLst>
              </p:cNvPr>
              <p:cNvSpPr txBox="1"/>
              <p:nvPr/>
            </p:nvSpPr>
            <p:spPr>
              <a:xfrm>
                <a:off x="1376221" y="1384660"/>
                <a:ext cx="2063131" cy="303673"/>
              </a:xfrm>
              <a:prstGeom prst="rect">
                <a:avLst/>
              </a:prstGeom>
              <a:noFill/>
            </p:spPr>
            <p:txBody>
              <a:bodyPr wrap="squar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a:t>
                </a:r>
                <a14:m>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𝑘</m:t>
                        </m:r>
                      </m:sub>
                      <m:sup/>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m:t>
                            </m:r>
                          </m:e>
                          <m:sub>
                            <m:r>
                              <a:rPr lang="en-US" i="1">
                                <a:latin typeface="Cambria Math" panose="02040503050406030204" pitchFamily="18" charset="0"/>
                              </a:rPr>
                              <m:t>(</m:t>
                            </m:r>
                            <m:r>
                              <a:rPr lang="en-US" b="0" i="1" smtClean="0">
                                <a:latin typeface="Cambria Math" panose="02040503050406030204" pitchFamily="18" charset="0"/>
                              </a:rPr>
                              <m:t>𝑖</m:t>
                            </m:r>
                            <m:r>
                              <a:rPr lang="en-US" i="1">
                                <a:latin typeface="Cambria Math" panose="02040503050406030204" pitchFamily="18" charset="0"/>
                              </a:rPr>
                              <m:t>,</m:t>
                            </m:r>
                            <m:r>
                              <a:rPr lang="en-US" b="0" i="1" smtClean="0">
                                <a:latin typeface="Cambria Math" panose="02040503050406030204" pitchFamily="18" charset="0"/>
                              </a:rPr>
                              <m:t>𝑘</m:t>
                            </m:r>
                            <m:r>
                              <a:rPr lang="en-US" i="1">
                                <a:latin typeface="Cambria Math" panose="02040503050406030204" pitchFamily="18" charset="0"/>
                              </a:rPr>
                              <m:t>)</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𝑖</m:t>
                            </m:r>
                          </m:sub>
                        </m:sSub>
                      </m:e>
                    </m:nary>
                  </m:oMath>
                </a14:m>
                <a:endParaRPr lang="en-US" dirty="0"/>
              </a:p>
            </p:txBody>
          </p:sp>
        </mc:Choice>
        <mc:Fallback xmlns="">
          <p:sp>
            <p:nvSpPr>
              <p:cNvPr id="147" name="TextBox 146">
                <a:extLst>
                  <a:ext uri="{FF2B5EF4-FFF2-40B4-BE49-F238E27FC236}">
                    <a16:creationId xmlns:a16="http://schemas.microsoft.com/office/drawing/2014/main" id="{EAE9C534-7145-44FD-81C1-311F7E319A97}"/>
                  </a:ext>
                </a:extLst>
              </p:cNvPr>
              <p:cNvSpPr txBox="1">
                <a:spLocks noRot="1" noChangeAspect="1" noMove="1" noResize="1" noEditPoints="1" noAdjustHandles="1" noChangeArrowheads="1" noChangeShapeType="1" noTextEdit="1"/>
              </p:cNvSpPr>
              <p:nvPr/>
            </p:nvSpPr>
            <p:spPr>
              <a:xfrm>
                <a:off x="1376221" y="1384660"/>
                <a:ext cx="2063131" cy="303673"/>
              </a:xfrm>
              <a:prstGeom prst="rect">
                <a:avLst/>
              </a:prstGeom>
              <a:blipFill>
                <a:blip r:embed="rId42"/>
                <a:stretch>
                  <a:fillRect l="-4142" t="-158000" b="-234000"/>
                </a:stretch>
              </a:blipFill>
            </p:spPr>
            <p:txBody>
              <a:bodyPr/>
              <a:lstStyle/>
              <a:p>
                <a:r>
                  <a:rPr lang="en-US">
                    <a:noFill/>
                  </a:rPr>
                  <a:t> </a:t>
                </a:r>
              </a:p>
            </p:txBody>
          </p:sp>
        </mc:Fallback>
      </mc:AlternateContent>
      <p:sp>
        <p:nvSpPr>
          <p:cNvPr id="152" name="Rectangle: Rounded Corners 151">
            <a:extLst>
              <a:ext uri="{FF2B5EF4-FFF2-40B4-BE49-F238E27FC236}">
                <a16:creationId xmlns:a16="http://schemas.microsoft.com/office/drawing/2014/main" id="{11458728-349C-449C-A1B1-4C466FB302EE}"/>
              </a:ext>
            </a:extLst>
          </p:cNvPr>
          <p:cNvSpPr/>
          <p:nvPr/>
        </p:nvSpPr>
        <p:spPr>
          <a:xfrm>
            <a:off x="3580605" y="1257748"/>
            <a:ext cx="1150637" cy="495876"/>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3" name="Rectangle: Rounded Corners 152">
            <a:extLst>
              <a:ext uri="{FF2B5EF4-FFF2-40B4-BE49-F238E27FC236}">
                <a16:creationId xmlns:a16="http://schemas.microsoft.com/office/drawing/2014/main" id="{04D4D30E-AD32-4C8F-A0C0-4E2E347A690D}"/>
              </a:ext>
            </a:extLst>
          </p:cNvPr>
          <p:cNvSpPr/>
          <p:nvPr/>
        </p:nvSpPr>
        <p:spPr>
          <a:xfrm>
            <a:off x="5099777" y="1259317"/>
            <a:ext cx="1150637" cy="495876"/>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4" name="Rectangle: Rounded Corners 153">
            <a:extLst>
              <a:ext uri="{FF2B5EF4-FFF2-40B4-BE49-F238E27FC236}">
                <a16:creationId xmlns:a16="http://schemas.microsoft.com/office/drawing/2014/main" id="{4621D158-DCAE-470A-8AB0-4F8C24137A9A}"/>
              </a:ext>
            </a:extLst>
          </p:cNvPr>
          <p:cNvSpPr/>
          <p:nvPr/>
        </p:nvSpPr>
        <p:spPr>
          <a:xfrm>
            <a:off x="6573836" y="1266498"/>
            <a:ext cx="1150637" cy="495876"/>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5" name="Rectangle: Rounded Corners 154">
            <a:extLst>
              <a:ext uri="{FF2B5EF4-FFF2-40B4-BE49-F238E27FC236}">
                <a16:creationId xmlns:a16="http://schemas.microsoft.com/office/drawing/2014/main" id="{F88AD2C3-EB35-42CF-8061-DAC825CD8A4C}"/>
              </a:ext>
            </a:extLst>
          </p:cNvPr>
          <p:cNvSpPr/>
          <p:nvPr/>
        </p:nvSpPr>
        <p:spPr>
          <a:xfrm>
            <a:off x="8275758" y="1240763"/>
            <a:ext cx="1150637" cy="495876"/>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6" name="Rectangle: Rounded Corners 155">
            <a:extLst>
              <a:ext uri="{FF2B5EF4-FFF2-40B4-BE49-F238E27FC236}">
                <a16:creationId xmlns:a16="http://schemas.microsoft.com/office/drawing/2014/main" id="{79FC799C-C73D-4A42-9825-E42865FD4049}"/>
              </a:ext>
            </a:extLst>
          </p:cNvPr>
          <p:cNvSpPr/>
          <p:nvPr/>
        </p:nvSpPr>
        <p:spPr>
          <a:xfrm>
            <a:off x="9664408" y="1248850"/>
            <a:ext cx="1150637" cy="495876"/>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158" name="Straight Arrow Connector 157">
            <a:extLst>
              <a:ext uri="{FF2B5EF4-FFF2-40B4-BE49-F238E27FC236}">
                <a16:creationId xmlns:a16="http://schemas.microsoft.com/office/drawing/2014/main" id="{A0832ADF-3699-4BFC-AE69-D0265B76113D}"/>
              </a:ext>
            </a:extLst>
          </p:cNvPr>
          <p:cNvCxnSpPr>
            <a:stCxn id="152" idx="0"/>
            <a:endCxn id="141" idx="2"/>
          </p:cNvCxnSpPr>
          <p:nvPr/>
        </p:nvCxnSpPr>
        <p:spPr>
          <a:xfrm flipV="1">
            <a:off x="4155924" y="699765"/>
            <a:ext cx="2981668" cy="557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10BD490A-9EA7-498A-B746-6577F96D28C7}"/>
              </a:ext>
            </a:extLst>
          </p:cNvPr>
          <p:cNvCxnSpPr>
            <a:stCxn id="153" idx="0"/>
            <a:endCxn id="141" idx="2"/>
          </p:cNvCxnSpPr>
          <p:nvPr/>
        </p:nvCxnSpPr>
        <p:spPr>
          <a:xfrm flipV="1">
            <a:off x="5675096" y="699765"/>
            <a:ext cx="1462496" cy="559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93EDF5A0-B3D1-46FB-A504-39A2430BCA7F}"/>
              </a:ext>
            </a:extLst>
          </p:cNvPr>
          <p:cNvCxnSpPr>
            <a:stCxn id="154" idx="0"/>
            <a:endCxn id="141" idx="2"/>
          </p:cNvCxnSpPr>
          <p:nvPr/>
        </p:nvCxnSpPr>
        <p:spPr>
          <a:xfrm flipH="1" flipV="1">
            <a:off x="7137592" y="699765"/>
            <a:ext cx="11563" cy="566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1956896F-ADD1-4734-983A-0450F8906096}"/>
              </a:ext>
            </a:extLst>
          </p:cNvPr>
          <p:cNvCxnSpPr>
            <a:stCxn id="155" idx="0"/>
            <a:endCxn id="141" idx="2"/>
          </p:cNvCxnSpPr>
          <p:nvPr/>
        </p:nvCxnSpPr>
        <p:spPr>
          <a:xfrm flipH="1" flipV="1">
            <a:off x="7137592" y="699765"/>
            <a:ext cx="1713485" cy="540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29B4BE91-9C77-4F86-88E0-484DBE2C4C2B}"/>
              </a:ext>
            </a:extLst>
          </p:cNvPr>
          <p:cNvCxnSpPr>
            <a:stCxn id="156" idx="0"/>
            <a:endCxn id="141" idx="2"/>
          </p:cNvCxnSpPr>
          <p:nvPr/>
        </p:nvCxnSpPr>
        <p:spPr>
          <a:xfrm flipH="1" flipV="1">
            <a:off x="7137592" y="699765"/>
            <a:ext cx="3102135" cy="549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Arrow: Up 180">
            <a:extLst>
              <a:ext uri="{FF2B5EF4-FFF2-40B4-BE49-F238E27FC236}">
                <a16:creationId xmlns:a16="http://schemas.microsoft.com/office/drawing/2014/main" id="{4072E6DC-0301-4ADE-A2BE-6791D674B8C4}"/>
              </a:ext>
            </a:extLst>
          </p:cNvPr>
          <p:cNvSpPr/>
          <p:nvPr/>
        </p:nvSpPr>
        <p:spPr>
          <a:xfrm>
            <a:off x="3828710" y="1818593"/>
            <a:ext cx="228600" cy="3598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Arrow: Up 181">
            <a:extLst>
              <a:ext uri="{FF2B5EF4-FFF2-40B4-BE49-F238E27FC236}">
                <a16:creationId xmlns:a16="http://schemas.microsoft.com/office/drawing/2014/main" id="{27C9EB46-885C-4F8A-9DE3-7F4EA15B4243}"/>
              </a:ext>
            </a:extLst>
          </p:cNvPr>
          <p:cNvSpPr/>
          <p:nvPr/>
        </p:nvSpPr>
        <p:spPr>
          <a:xfrm>
            <a:off x="5414306" y="1855801"/>
            <a:ext cx="228600" cy="3598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Arrow: Up 182">
            <a:extLst>
              <a:ext uri="{FF2B5EF4-FFF2-40B4-BE49-F238E27FC236}">
                <a16:creationId xmlns:a16="http://schemas.microsoft.com/office/drawing/2014/main" id="{C99D5034-2CBD-47A9-9E9D-26611C9E1672}"/>
              </a:ext>
            </a:extLst>
          </p:cNvPr>
          <p:cNvSpPr/>
          <p:nvPr/>
        </p:nvSpPr>
        <p:spPr>
          <a:xfrm>
            <a:off x="6876488" y="1839462"/>
            <a:ext cx="228600" cy="3598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Arrow: Up 183">
            <a:extLst>
              <a:ext uri="{FF2B5EF4-FFF2-40B4-BE49-F238E27FC236}">
                <a16:creationId xmlns:a16="http://schemas.microsoft.com/office/drawing/2014/main" id="{9F7B195A-965A-4A62-BFF6-7402377073C6}"/>
              </a:ext>
            </a:extLst>
          </p:cNvPr>
          <p:cNvSpPr/>
          <p:nvPr/>
        </p:nvSpPr>
        <p:spPr>
          <a:xfrm>
            <a:off x="8566006" y="1855801"/>
            <a:ext cx="228600" cy="3598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Arrow: Up 185">
            <a:extLst>
              <a:ext uri="{FF2B5EF4-FFF2-40B4-BE49-F238E27FC236}">
                <a16:creationId xmlns:a16="http://schemas.microsoft.com/office/drawing/2014/main" id="{83187309-1BDC-448A-A24B-BB50B90D4ED5}"/>
              </a:ext>
            </a:extLst>
          </p:cNvPr>
          <p:cNvSpPr/>
          <p:nvPr/>
        </p:nvSpPr>
        <p:spPr>
          <a:xfrm>
            <a:off x="9960013" y="1831352"/>
            <a:ext cx="228600" cy="3598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F3802000-9F2A-4FED-980C-90202956B56B}"/>
              </a:ext>
            </a:extLst>
          </p:cNvPr>
          <p:cNvSpPr/>
          <p:nvPr/>
        </p:nvSpPr>
        <p:spPr>
          <a:xfrm>
            <a:off x="1085988" y="3957875"/>
            <a:ext cx="9869879" cy="4482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zh-CN" altLang="en-US" dirty="0"/>
              <a:t>计算</a:t>
            </a:r>
            <a:r>
              <a:rPr lang="en-US" altLang="zh-CN" dirty="0" err="1"/>
              <a:t>k,q,v</a:t>
            </a:r>
            <a:endParaRPr lang="en-US" dirty="0"/>
          </a:p>
        </p:txBody>
      </p:sp>
      <p:sp>
        <p:nvSpPr>
          <p:cNvPr id="204" name="TextBox 203">
            <a:extLst>
              <a:ext uri="{FF2B5EF4-FFF2-40B4-BE49-F238E27FC236}">
                <a16:creationId xmlns:a16="http://schemas.microsoft.com/office/drawing/2014/main" id="{EC965E8E-C1B3-483E-B286-E1270981EBF4}"/>
              </a:ext>
            </a:extLst>
          </p:cNvPr>
          <p:cNvSpPr txBox="1"/>
          <p:nvPr/>
        </p:nvSpPr>
        <p:spPr>
          <a:xfrm>
            <a:off x="402931" y="149163"/>
            <a:ext cx="2003177" cy="369332"/>
          </a:xfrm>
          <a:prstGeom prst="rect">
            <a:avLst/>
          </a:prstGeom>
          <a:noFill/>
        </p:spPr>
        <p:txBody>
          <a:bodyPr wrap="none" rtlCol="0">
            <a:spAutoFit/>
          </a:bodyPr>
          <a:lstStyle/>
          <a:p>
            <a:r>
              <a:rPr lang="en-US" altLang="zh-CN" dirty="0"/>
              <a:t>3.2.1 Self-Attention</a:t>
            </a:r>
            <a:endParaRPr lang="en-US" dirty="0"/>
          </a:p>
        </p:txBody>
      </p:sp>
      <mc:AlternateContent xmlns:mc="http://schemas.openxmlformats.org/markup-compatibility/2006" xmlns:a14="http://schemas.microsoft.com/office/drawing/2010/main">
        <mc:Choice Requires="a14">
          <p:sp>
            <p:nvSpPr>
              <p:cNvPr id="205" name="TextBox 204">
                <a:extLst>
                  <a:ext uri="{FF2B5EF4-FFF2-40B4-BE49-F238E27FC236}">
                    <a16:creationId xmlns:a16="http://schemas.microsoft.com/office/drawing/2014/main" id="{047B8201-FFCD-4064-942C-9509B0E28061}"/>
                  </a:ext>
                </a:extLst>
              </p:cNvPr>
              <p:cNvSpPr txBox="1"/>
              <p:nvPr/>
            </p:nvSpPr>
            <p:spPr>
              <a:xfrm>
                <a:off x="1163525" y="4535659"/>
                <a:ext cx="2246321" cy="254237"/>
              </a:xfrm>
              <a:prstGeom prst="rect">
                <a:avLst/>
              </a:prstGeom>
              <a:noFill/>
            </p:spPr>
            <p:txBody>
              <a:bodyPr wrap="none" lIns="0" tIns="0" rIns="0" bIns="0" rtlCol="0">
                <a:spAutoFit/>
              </a:bodyPr>
              <a:lstStyle/>
              <a:p>
                <a14:m>
                  <m:oMath xmlns:m="http://schemas.openxmlformats.org/officeDocument/2006/math">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𝑞</m:t>
                        </m:r>
                        <m:r>
                          <a:rPr lang="en-US" sz="1600" b="0" i="1" smtClean="0">
                            <a:latin typeface="Cambria Math" panose="02040503050406030204" pitchFamily="18" charset="0"/>
                          </a:rPr>
                          <m:t>,</m:t>
                        </m:r>
                        <m:r>
                          <a:rPr lang="en-US" sz="1600" b="0" i="1" smtClean="0">
                            <a:latin typeface="Cambria Math" panose="02040503050406030204" pitchFamily="18" charset="0"/>
                          </a:rPr>
                          <m:t>𝑘</m:t>
                        </m:r>
                        <m:r>
                          <a:rPr lang="en-US" sz="1600" b="0" i="1" smtClean="0">
                            <a:latin typeface="Cambria Math" panose="02040503050406030204" pitchFamily="18" charset="0"/>
                          </a:rPr>
                          <m:t>,</m:t>
                        </m:r>
                        <m:r>
                          <a:rPr lang="en-US" sz="1600" b="0" i="1" smtClean="0">
                            <a:latin typeface="Cambria Math" panose="02040503050406030204" pitchFamily="18" charset="0"/>
                          </a:rPr>
                          <m:t>𝑣</m:t>
                        </m:r>
                      </m:e>
                    </m:d>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𝑤</m:t>
                        </m:r>
                      </m:e>
                      <m:sup>
                        <m:r>
                          <a:rPr lang="en-US" sz="1600" b="0" i="1" smtClean="0">
                            <a:latin typeface="Cambria Math" panose="02040503050406030204" pitchFamily="18" charset="0"/>
                          </a:rPr>
                          <m:t>𝑞</m:t>
                        </m:r>
                      </m:sup>
                    </m:sSup>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𝑤</m:t>
                        </m:r>
                      </m:e>
                      <m:sup>
                        <m:r>
                          <a:rPr lang="en-US" sz="1600" b="0" i="1" smtClean="0">
                            <a:latin typeface="Cambria Math" panose="02040503050406030204" pitchFamily="18" charset="0"/>
                          </a:rPr>
                          <m:t>𝑘</m:t>
                        </m:r>
                      </m:sup>
                    </m:sSup>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𝑤</m:t>
                        </m:r>
                      </m:e>
                      <m:sup>
                        <m:r>
                          <a:rPr lang="en-US" sz="1600" b="0" i="1" smtClean="0">
                            <a:latin typeface="Cambria Math" panose="02040503050406030204" pitchFamily="18" charset="0"/>
                          </a:rPr>
                          <m:t>𝑣</m:t>
                        </m:r>
                      </m:sup>
                    </m:sSup>
                    <m:r>
                      <a:rPr lang="en-US" sz="1600" b="0" i="1" smtClean="0">
                        <a:latin typeface="Cambria Math" panose="02040503050406030204" pitchFamily="18" charset="0"/>
                      </a:rPr>
                      <m:t>]</m:t>
                    </m:r>
                  </m:oMath>
                </a14:m>
                <a:r>
                  <a:rPr lang="en-US" sz="1600" dirty="0"/>
                  <a:t>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𝑥</m:t>
                        </m:r>
                      </m:e>
                      <m:sup>
                        <m:r>
                          <a:rPr lang="en-US" sz="1600" i="1">
                            <a:latin typeface="Cambria Math" panose="02040503050406030204" pitchFamily="18" charset="0"/>
                          </a:rPr>
                          <m:t>𝑖</m:t>
                        </m:r>
                      </m:sup>
                    </m:sSup>
                  </m:oMath>
                </a14:m>
                <a:endParaRPr lang="en-US" sz="1600" dirty="0"/>
              </a:p>
            </p:txBody>
          </p:sp>
        </mc:Choice>
        <mc:Fallback xmlns="">
          <p:sp>
            <p:nvSpPr>
              <p:cNvPr id="205" name="TextBox 204">
                <a:extLst>
                  <a:ext uri="{FF2B5EF4-FFF2-40B4-BE49-F238E27FC236}">
                    <a16:creationId xmlns:a16="http://schemas.microsoft.com/office/drawing/2014/main" id="{047B8201-FFCD-4064-942C-9509B0E28061}"/>
                  </a:ext>
                </a:extLst>
              </p:cNvPr>
              <p:cNvSpPr txBox="1">
                <a:spLocks noRot="1" noChangeAspect="1" noMove="1" noResize="1" noEditPoints="1" noAdjustHandles="1" noChangeArrowheads="1" noChangeShapeType="1" noTextEdit="1"/>
              </p:cNvSpPr>
              <p:nvPr/>
            </p:nvSpPr>
            <p:spPr>
              <a:xfrm>
                <a:off x="1163525" y="4535659"/>
                <a:ext cx="2246321" cy="254237"/>
              </a:xfrm>
              <a:prstGeom prst="rect">
                <a:avLst/>
              </a:prstGeom>
              <a:blipFill>
                <a:blip r:embed="rId43"/>
                <a:stretch>
                  <a:fillRect t="-2381" r="-1087" b="-33333"/>
                </a:stretch>
              </a:blipFill>
            </p:spPr>
            <p:txBody>
              <a:bodyPr/>
              <a:lstStyle/>
              <a:p>
                <a:r>
                  <a:rPr lang="en-US">
                    <a:noFill/>
                  </a:rPr>
                  <a:t> </a:t>
                </a:r>
              </a:p>
            </p:txBody>
          </p:sp>
        </mc:Fallback>
      </mc:AlternateContent>
    </p:spTree>
    <p:extLst>
      <p:ext uri="{BB962C8B-B14F-4D97-AF65-F5344CB8AC3E}">
        <p14:creationId xmlns:p14="http://schemas.microsoft.com/office/powerpoint/2010/main" val="4230017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p:cTn id="32" dur="500" fill="hold"/>
                                        <p:tgtEl>
                                          <p:spTgt spid="18"/>
                                        </p:tgtEl>
                                        <p:attrNameLst>
                                          <p:attrName>ppt_w</p:attrName>
                                        </p:attrNameLst>
                                      </p:cBhvr>
                                      <p:tavLst>
                                        <p:tav tm="0">
                                          <p:val>
                                            <p:fltVal val="0"/>
                                          </p:val>
                                        </p:tav>
                                        <p:tav tm="100000">
                                          <p:val>
                                            <p:strVal val="#ppt_w"/>
                                          </p:val>
                                        </p:tav>
                                      </p:tavLst>
                                    </p:anim>
                                    <p:anim calcmode="lin" valueType="num">
                                      <p:cBhvr>
                                        <p:cTn id="33" dur="500" fill="hold"/>
                                        <p:tgtEl>
                                          <p:spTgt spid="18"/>
                                        </p:tgtEl>
                                        <p:attrNameLst>
                                          <p:attrName>ppt_h</p:attrName>
                                        </p:attrNameLst>
                                      </p:cBhvr>
                                      <p:tavLst>
                                        <p:tav tm="0">
                                          <p:val>
                                            <p:fltVal val="0"/>
                                          </p:val>
                                        </p:tav>
                                        <p:tav tm="100000">
                                          <p:val>
                                            <p:strVal val="#ppt_h"/>
                                          </p:val>
                                        </p:tav>
                                      </p:tavLst>
                                    </p:anim>
                                    <p:animEffect transition="in" filter="fade">
                                      <p:cBhvr>
                                        <p:cTn id="34" dur="500"/>
                                        <p:tgtEl>
                                          <p:spTgt spid="18"/>
                                        </p:tgtEl>
                                      </p:cBhvr>
                                    </p:animEffect>
                                  </p:childTnLst>
                                </p:cTn>
                              </p:par>
                              <p:par>
                                <p:cTn id="35" presetID="53" presetClass="entr" presetSubtype="16"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anim calcmode="lin" valueType="num">
                                      <p:cBhvr>
                                        <p:cTn id="37" dur="500" fill="hold"/>
                                        <p:tgtEl>
                                          <p:spTgt spid="43"/>
                                        </p:tgtEl>
                                        <p:attrNameLst>
                                          <p:attrName>ppt_w</p:attrName>
                                        </p:attrNameLst>
                                      </p:cBhvr>
                                      <p:tavLst>
                                        <p:tav tm="0">
                                          <p:val>
                                            <p:fltVal val="0"/>
                                          </p:val>
                                        </p:tav>
                                        <p:tav tm="100000">
                                          <p:val>
                                            <p:strVal val="#ppt_w"/>
                                          </p:val>
                                        </p:tav>
                                      </p:tavLst>
                                    </p:anim>
                                    <p:anim calcmode="lin" valueType="num">
                                      <p:cBhvr>
                                        <p:cTn id="38" dur="500" fill="hold"/>
                                        <p:tgtEl>
                                          <p:spTgt spid="43"/>
                                        </p:tgtEl>
                                        <p:attrNameLst>
                                          <p:attrName>ppt_h</p:attrName>
                                        </p:attrNameLst>
                                      </p:cBhvr>
                                      <p:tavLst>
                                        <p:tav tm="0">
                                          <p:val>
                                            <p:fltVal val="0"/>
                                          </p:val>
                                        </p:tav>
                                        <p:tav tm="100000">
                                          <p:val>
                                            <p:strVal val="#ppt_h"/>
                                          </p:val>
                                        </p:tav>
                                      </p:tavLst>
                                    </p:anim>
                                    <p:animEffect transition="in" filter="fade">
                                      <p:cBhvr>
                                        <p:cTn id="39" dur="500"/>
                                        <p:tgtEl>
                                          <p:spTgt spid="43"/>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p:cTn id="42" dur="500" fill="hold"/>
                                        <p:tgtEl>
                                          <p:spTgt spid="19"/>
                                        </p:tgtEl>
                                        <p:attrNameLst>
                                          <p:attrName>ppt_w</p:attrName>
                                        </p:attrNameLst>
                                      </p:cBhvr>
                                      <p:tavLst>
                                        <p:tav tm="0">
                                          <p:val>
                                            <p:fltVal val="0"/>
                                          </p:val>
                                        </p:tav>
                                        <p:tav tm="100000">
                                          <p:val>
                                            <p:strVal val="#ppt_w"/>
                                          </p:val>
                                        </p:tav>
                                      </p:tavLst>
                                    </p:anim>
                                    <p:anim calcmode="lin" valueType="num">
                                      <p:cBhvr>
                                        <p:cTn id="43" dur="500" fill="hold"/>
                                        <p:tgtEl>
                                          <p:spTgt spid="19"/>
                                        </p:tgtEl>
                                        <p:attrNameLst>
                                          <p:attrName>ppt_h</p:attrName>
                                        </p:attrNameLst>
                                      </p:cBhvr>
                                      <p:tavLst>
                                        <p:tav tm="0">
                                          <p:val>
                                            <p:fltVal val="0"/>
                                          </p:val>
                                        </p:tav>
                                        <p:tav tm="100000">
                                          <p:val>
                                            <p:strVal val="#ppt_h"/>
                                          </p:val>
                                        </p:tav>
                                      </p:tavLst>
                                    </p:anim>
                                    <p:animEffect transition="in" filter="fade">
                                      <p:cBhvr>
                                        <p:cTn id="44" dur="500"/>
                                        <p:tgtEl>
                                          <p:spTgt spid="19"/>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73"/>
                                        </p:tgtEl>
                                        <p:attrNameLst>
                                          <p:attrName>style.visibility</p:attrName>
                                        </p:attrNameLst>
                                      </p:cBhvr>
                                      <p:to>
                                        <p:strVal val="visible"/>
                                      </p:to>
                                    </p:set>
                                    <p:anim calcmode="lin" valueType="num">
                                      <p:cBhvr>
                                        <p:cTn id="47" dur="500" fill="hold"/>
                                        <p:tgtEl>
                                          <p:spTgt spid="73"/>
                                        </p:tgtEl>
                                        <p:attrNameLst>
                                          <p:attrName>ppt_w</p:attrName>
                                        </p:attrNameLst>
                                      </p:cBhvr>
                                      <p:tavLst>
                                        <p:tav tm="0">
                                          <p:val>
                                            <p:fltVal val="0"/>
                                          </p:val>
                                        </p:tav>
                                        <p:tav tm="100000">
                                          <p:val>
                                            <p:strVal val="#ppt_w"/>
                                          </p:val>
                                        </p:tav>
                                      </p:tavLst>
                                    </p:anim>
                                    <p:anim calcmode="lin" valueType="num">
                                      <p:cBhvr>
                                        <p:cTn id="48" dur="500" fill="hold"/>
                                        <p:tgtEl>
                                          <p:spTgt spid="73"/>
                                        </p:tgtEl>
                                        <p:attrNameLst>
                                          <p:attrName>ppt_h</p:attrName>
                                        </p:attrNameLst>
                                      </p:cBhvr>
                                      <p:tavLst>
                                        <p:tav tm="0">
                                          <p:val>
                                            <p:fltVal val="0"/>
                                          </p:val>
                                        </p:tav>
                                        <p:tav tm="100000">
                                          <p:val>
                                            <p:strVal val="#ppt_h"/>
                                          </p:val>
                                        </p:tav>
                                      </p:tavLst>
                                    </p:anim>
                                    <p:animEffect transition="in" filter="fade">
                                      <p:cBhvr>
                                        <p:cTn id="49" dur="500"/>
                                        <p:tgtEl>
                                          <p:spTgt spid="73"/>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80"/>
                                        </p:tgtEl>
                                        <p:attrNameLst>
                                          <p:attrName>style.visibility</p:attrName>
                                        </p:attrNameLst>
                                      </p:cBhvr>
                                      <p:to>
                                        <p:strVal val="visible"/>
                                      </p:to>
                                    </p:set>
                                    <p:anim calcmode="lin" valueType="num">
                                      <p:cBhvr>
                                        <p:cTn id="52" dur="500" fill="hold"/>
                                        <p:tgtEl>
                                          <p:spTgt spid="80"/>
                                        </p:tgtEl>
                                        <p:attrNameLst>
                                          <p:attrName>ppt_w</p:attrName>
                                        </p:attrNameLst>
                                      </p:cBhvr>
                                      <p:tavLst>
                                        <p:tav tm="0">
                                          <p:val>
                                            <p:fltVal val="0"/>
                                          </p:val>
                                        </p:tav>
                                        <p:tav tm="100000">
                                          <p:val>
                                            <p:strVal val="#ppt_w"/>
                                          </p:val>
                                        </p:tav>
                                      </p:tavLst>
                                    </p:anim>
                                    <p:anim calcmode="lin" valueType="num">
                                      <p:cBhvr>
                                        <p:cTn id="53" dur="500" fill="hold"/>
                                        <p:tgtEl>
                                          <p:spTgt spid="80"/>
                                        </p:tgtEl>
                                        <p:attrNameLst>
                                          <p:attrName>ppt_h</p:attrName>
                                        </p:attrNameLst>
                                      </p:cBhvr>
                                      <p:tavLst>
                                        <p:tav tm="0">
                                          <p:val>
                                            <p:fltVal val="0"/>
                                          </p:val>
                                        </p:tav>
                                        <p:tav tm="100000">
                                          <p:val>
                                            <p:strVal val="#ppt_h"/>
                                          </p:val>
                                        </p:tav>
                                      </p:tavLst>
                                    </p:anim>
                                    <p:animEffect transition="in" filter="fade">
                                      <p:cBhvr>
                                        <p:cTn id="54" dur="500"/>
                                        <p:tgtEl>
                                          <p:spTgt spid="80"/>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87"/>
                                        </p:tgtEl>
                                        <p:attrNameLst>
                                          <p:attrName>style.visibility</p:attrName>
                                        </p:attrNameLst>
                                      </p:cBhvr>
                                      <p:to>
                                        <p:strVal val="visible"/>
                                      </p:to>
                                    </p:set>
                                    <p:anim calcmode="lin" valueType="num">
                                      <p:cBhvr>
                                        <p:cTn id="57" dur="500" fill="hold"/>
                                        <p:tgtEl>
                                          <p:spTgt spid="87"/>
                                        </p:tgtEl>
                                        <p:attrNameLst>
                                          <p:attrName>ppt_w</p:attrName>
                                        </p:attrNameLst>
                                      </p:cBhvr>
                                      <p:tavLst>
                                        <p:tav tm="0">
                                          <p:val>
                                            <p:fltVal val="0"/>
                                          </p:val>
                                        </p:tav>
                                        <p:tav tm="100000">
                                          <p:val>
                                            <p:strVal val="#ppt_w"/>
                                          </p:val>
                                        </p:tav>
                                      </p:tavLst>
                                    </p:anim>
                                    <p:anim calcmode="lin" valueType="num">
                                      <p:cBhvr>
                                        <p:cTn id="58" dur="500" fill="hold"/>
                                        <p:tgtEl>
                                          <p:spTgt spid="87"/>
                                        </p:tgtEl>
                                        <p:attrNameLst>
                                          <p:attrName>ppt_h</p:attrName>
                                        </p:attrNameLst>
                                      </p:cBhvr>
                                      <p:tavLst>
                                        <p:tav tm="0">
                                          <p:val>
                                            <p:fltVal val="0"/>
                                          </p:val>
                                        </p:tav>
                                        <p:tav tm="100000">
                                          <p:val>
                                            <p:strVal val="#ppt_h"/>
                                          </p:val>
                                        </p:tav>
                                      </p:tavLst>
                                    </p:anim>
                                    <p:animEffect transition="in" filter="fade">
                                      <p:cBhvr>
                                        <p:cTn id="59" dur="500"/>
                                        <p:tgtEl>
                                          <p:spTgt spid="87"/>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94"/>
                                        </p:tgtEl>
                                        <p:attrNameLst>
                                          <p:attrName>style.visibility</p:attrName>
                                        </p:attrNameLst>
                                      </p:cBhvr>
                                      <p:to>
                                        <p:strVal val="visible"/>
                                      </p:to>
                                    </p:set>
                                    <p:anim calcmode="lin" valueType="num">
                                      <p:cBhvr>
                                        <p:cTn id="62" dur="500" fill="hold"/>
                                        <p:tgtEl>
                                          <p:spTgt spid="94"/>
                                        </p:tgtEl>
                                        <p:attrNameLst>
                                          <p:attrName>ppt_w</p:attrName>
                                        </p:attrNameLst>
                                      </p:cBhvr>
                                      <p:tavLst>
                                        <p:tav tm="0">
                                          <p:val>
                                            <p:fltVal val="0"/>
                                          </p:val>
                                        </p:tav>
                                        <p:tav tm="100000">
                                          <p:val>
                                            <p:strVal val="#ppt_w"/>
                                          </p:val>
                                        </p:tav>
                                      </p:tavLst>
                                    </p:anim>
                                    <p:anim calcmode="lin" valueType="num">
                                      <p:cBhvr>
                                        <p:cTn id="63" dur="500" fill="hold"/>
                                        <p:tgtEl>
                                          <p:spTgt spid="94"/>
                                        </p:tgtEl>
                                        <p:attrNameLst>
                                          <p:attrName>ppt_h</p:attrName>
                                        </p:attrNameLst>
                                      </p:cBhvr>
                                      <p:tavLst>
                                        <p:tav tm="0">
                                          <p:val>
                                            <p:fltVal val="0"/>
                                          </p:val>
                                        </p:tav>
                                        <p:tav tm="100000">
                                          <p:val>
                                            <p:strVal val="#ppt_h"/>
                                          </p:val>
                                        </p:tav>
                                      </p:tavLst>
                                    </p:anim>
                                    <p:animEffect transition="in" filter="fade">
                                      <p:cBhvr>
                                        <p:cTn id="64" dur="500"/>
                                        <p:tgtEl>
                                          <p:spTgt spid="94"/>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24"/>
                                        </p:tgtEl>
                                        <p:attrNameLst>
                                          <p:attrName>style.visibility</p:attrName>
                                        </p:attrNameLst>
                                      </p:cBhvr>
                                      <p:to>
                                        <p:strVal val="visible"/>
                                      </p:to>
                                    </p:set>
                                    <p:anim calcmode="lin" valueType="num">
                                      <p:cBhvr>
                                        <p:cTn id="69" dur="500" fill="hold"/>
                                        <p:tgtEl>
                                          <p:spTgt spid="24"/>
                                        </p:tgtEl>
                                        <p:attrNameLst>
                                          <p:attrName>ppt_w</p:attrName>
                                        </p:attrNameLst>
                                      </p:cBhvr>
                                      <p:tavLst>
                                        <p:tav tm="0">
                                          <p:val>
                                            <p:fltVal val="0"/>
                                          </p:val>
                                        </p:tav>
                                        <p:tav tm="100000">
                                          <p:val>
                                            <p:strVal val="#ppt_w"/>
                                          </p:val>
                                        </p:tav>
                                      </p:tavLst>
                                    </p:anim>
                                    <p:anim calcmode="lin" valueType="num">
                                      <p:cBhvr>
                                        <p:cTn id="70" dur="500" fill="hold"/>
                                        <p:tgtEl>
                                          <p:spTgt spid="24"/>
                                        </p:tgtEl>
                                        <p:attrNameLst>
                                          <p:attrName>ppt_h</p:attrName>
                                        </p:attrNameLst>
                                      </p:cBhvr>
                                      <p:tavLst>
                                        <p:tav tm="0">
                                          <p:val>
                                            <p:fltVal val="0"/>
                                          </p:val>
                                        </p:tav>
                                        <p:tav tm="100000">
                                          <p:val>
                                            <p:strVal val="#ppt_h"/>
                                          </p:val>
                                        </p:tav>
                                      </p:tavLst>
                                    </p:anim>
                                    <p:animEffect transition="in" filter="fade">
                                      <p:cBhvr>
                                        <p:cTn id="71" dur="500"/>
                                        <p:tgtEl>
                                          <p:spTgt spid="24"/>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25"/>
                                        </p:tgtEl>
                                        <p:attrNameLst>
                                          <p:attrName>style.visibility</p:attrName>
                                        </p:attrNameLst>
                                      </p:cBhvr>
                                      <p:to>
                                        <p:strVal val="visible"/>
                                      </p:to>
                                    </p:set>
                                    <p:anim calcmode="lin" valueType="num">
                                      <p:cBhvr>
                                        <p:cTn id="74" dur="500" fill="hold"/>
                                        <p:tgtEl>
                                          <p:spTgt spid="25"/>
                                        </p:tgtEl>
                                        <p:attrNameLst>
                                          <p:attrName>ppt_w</p:attrName>
                                        </p:attrNameLst>
                                      </p:cBhvr>
                                      <p:tavLst>
                                        <p:tav tm="0">
                                          <p:val>
                                            <p:fltVal val="0"/>
                                          </p:val>
                                        </p:tav>
                                        <p:tav tm="100000">
                                          <p:val>
                                            <p:strVal val="#ppt_w"/>
                                          </p:val>
                                        </p:tav>
                                      </p:tavLst>
                                    </p:anim>
                                    <p:anim calcmode="lin" valueType="num">
                                      <p:cBhvr>
                                        <p:cTn id="75" dur="500" fill="hold"/>
                                        <p:tgtEl>
                                          <p:spTgt spid="25"/>
                                        </p:tgtEl>
                                        <p:attrNameLst>
                                          <p:attrName>ppt_h</p:attrName>
                                        </p:attrNameLst>
                                      </p:cBhvr>
                                      <p:tavLst>
                                        <p:tav tm="0">
                                          <p:val>
                                            <p:fltVal val="0"/>
                                          </p:val>
                                        </p:tav>
                                        <p:tav tm="100000">
                                          <p:val>
                                            <p:strVal val="#ppt_h"/>
                                          </p:val>
                                        </p:tav>
                                      </p:tavLst>
                                    </p:anim>
                                    <p:animEffect transition="in" filter="fade">
                                      <p:cBhvr>
                                        <p:cTn id="76" dur="500"/>
                                        <p:tgtEl>
                                          <p:spTgt spid="25"/>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 calcmode="lin" valueType="num">
                                      <p:cBhvr>
                                        <p:cTn id="79" dur="500" fill="hold"/>
                                        <p:tgtEl>
                                          <p:spTgt spid="26"/>
                                        </p:tgtEl>
                                        <p:attrNameLst>
                                          <p:attrName>ppt_w</p:attrName>
                                        </p:attrNameLst>
                                      </p:cBhvr>
                                      <p:tavLst>
                                        <p:tav tm="0">
                                          <p:val>
                                            <p:fltVal val="0"/>
                                          </p:val>
                                        </p:tav>
                                        <p:tav tm="100000">
                                          <p:val>
                                            <p:strVal val="#ppt_w"/>
                                          </p:val>
                                        </p:tav>
                                      </p:tavLst>
                                    </p:anim>
                                    <p:anim calcmode="lin" valueType="num">
                                      <p:cBhvr>
                                        <p:cTn id="80" dur="500" fill="hold"/>
                                        <p:tgtEl>
                                          <p:spTgt spid="26"/>
                                        </p:tgtEl>
                                        <p:attrNameLst>
                                          <p:attrName>ppt_h</p:attrName>
                                        </p:attrNameLst>
                                      </p:cBhvr>
                                      <p:tavLst>
                                        <p:tav tm="0">
                                          <p:val>
                                            <p:fltVal val="0"/>
                                          </p:val>
                                        </p:tav>
                                        <p:tav tm="100000">
                                          <p:val>
                                            <p:strVal val="#ppt_h"/>
                                          </p:val>
                                        </p:tav>
                                      </p:tavLst>
                                    </p:anim>
                                    <p:animEffect transition="in" filter="fade">
                                      <p:cBhvr>
                                        <p:cTn id="81" dur="500"/>
                                        <p:tgtEl>
                                          <p:spTgt spid="26"/>
                                        </p:tgtEl>
                                      </p:cBhvr>
                                    </p:animEffect>
                                  </p:childTnLst>
                                </p:cTn>
                              </p:par>
                              <p:par>
                                <p:cTn id="82" presetID="53" presetClass="entr" presetSubtype="16" fill="hold" grpId="0" nodeType="withEffect">
                                  <p:stCondLst>
                                    <p:cond delay="0"/>
                                  </p:stCondLst>
                                  <p:childTnLst>
                                    <p:set>
                                      <p:cBhvr>
                                        <p:cTn id="83" dur="1" fill="hold">
                                          <p:stCondLst>
                                            <p:cond delay="0"/>
                                          </p:stCondLst>
                                        </p:cTn>
                                        <p:tgtEl>
                                          <p:spTgt spid="27"/>
                                        </p:tgtEl>
                                        <p:attrNameLst>
                                          <p:attrName>style.visibility</p:attrName>
                                        </p:attrNameLst>
                                      </p:cBhvr>
                                      <p:to>
                                        <p:strVal val="visible"/>
                                      </p:to>
                                    </p:set>
                                    <p:anim calcmode="lin" valueType="num">
                                      <p:cBhvr>
                                        <p:cTn id="84" dur="500" fill="hold"/>
                                        <p:tgtEl>
                                          <p:spTgt spid="27"/>
                                        </p:tgtEl>
                                        <p:attrNameLst>
                                          <p:attrName>ppt_w</p:attrName>
                                        </p:attrNameLst>
                                      </p:cBhvr>
                                      <p:tavLst>
                                        <p:tav tm="0">
                                          <p:val>
                                            <p:fltVal val="0"/>
                                          </p:val>
                                        </p:tav>
                                        <p:tav tm="100000">
                                          <p:val>
                                            <p:strVal val="#ppt_w"/>
                                          </p:val>
                                        </p:tav>
                                      </p:tavLst>
                                    </p:anim>
                                    <p:anim calcmode="lin" valueType="num">
                                      <p:cBhvr>
                                        <p:cTn id="85" dur="500" fill="hold"/>
                                        <p:tgtEl>
                                          <p:spTgt spid="27"/>
                                        </p:tgtEl>
                                        <p:attrNameLst>
                                          <p:attrName>ppt_h</p:attrName>
                                        </p:attrNameLst>
                                      </p:cBhvr>
                                      <p:tavLst>
                                        <p:tav tm="0">
                                          <p:val>
                                            <p:fltVal val="0"/>
                                          </p:val>
                                        </p:tav>
                                        <p:tav tm="100000">
                                          <p:val>
                                            <p:strVal val="#ppt_h"/>
                                          </p:val>
                                        </p:tav>
                                      </p:tavLst>
                                    </p:anim>
                                    <p:animEffect transition="in" filter="fade">
                                      <p:cBhvr>
                                        <p:cTn id="86" dur="500"/>
                                        <p:tgtEl>
                                          <p:spTgt spid="27"/>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28"/>
                                        </p:tgtEl>
                                        <p:attrNameLst>
                                          <p:attrName>style.visibility</p:attrName>
                                        </p:attrNameLst>
                                      </p:cBhvr>
                                      <p:to>
                                        <p:strVal val="visible"/>
                                      </p:to>
                                    </p:set>
                                    <p:anim calcmode="lin" valueType="num">
                                      <p:cBhvr>
                                        <p:cTn id="89" dur="500" fill="hold"/>
                                        <p:tgtEl>
                                          <p:spTgt spid="28"/>
                                        </p:tgtEl>
                                        <p:attrNameLst>
                                          <p:attrName>ppt_w</p:attrName>
                                        </p:attrNameLst>
                                      </p:cBhvr>
                                      <p:tavLst>
                                        <p:tav tm="0">
                                          <p:val>
                                            <p:fltVal val="0"/>
                                          </p:val>
                                        </p:tav>
                                        <p:tav tm="100000">
                                          <p:val>
                                            <p:strVal val="#ppt_w"/>
                                          </p:val>
                                        </p:tav>
                                      </p:tavLst>
                                    </p:anim>
                                    <p:anim calcmode="lin" valueType="num">
                                      <p:cBhvr>
                                        <p:cTn id="90" dur="500" fill="hold"/>
                                        <p:tgtEl>
                                          <p:spTgt spid="28"/>
                                        </p:tgtEl>
                                        <p:attrNameLst>
                                          <p:attrName>ppt_h</p:attrName>
                                        </p:attrNameLst>
                                      </p:cBhvr>
                                      <p:tavLst>
                                        <p:tav tm="0">
                                          <p:val>
                                            <p:fltVal val="0"/>
                                          </p:val>
                                        </p:tav>
                                        <p:tav tm="100000">
                                          <p:val>
                                            <p:strVal val="#ppt_h"/>
                                          </p:val>
                                        </p:tav>
                                      </p:tavLst>
                                    </p:anim>
                                    <p:animEffect transition="in" filter="fade">
                                      <p:cBhvr>
                                        <p:cTn id="91" dur="500"/>
                                        <p:tgtEl>
                                          <p:spTgt spid="28"/>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29"/>
                                        </p:tgtEl>
                                        <p:attrNameLst>
                                          <p:attrName>style.visibility</p:attrName>
                                        </p:attrNameLst>
                                      </p:cBhvr>
                                      <p:to>
                                        <p:strVal val="visible"/>
                                      </p:to>
                                    </p:set>
                                    <p:anim calcmode="lin" valueType="num">
                                      <p:cBhvr>
                                        <p:cTn id="94" dur="500" fill="hold"/>
                                        <p:tgtEl>
                                          <p:spTgt spid="29"/>
                                        </p:tgtEl>
                                        <p:attrNameLst>
                                          <p:attrName>ppt_w</p:attrName>
                                        </p:attrNameLst>
                                      </p:cBhvr>
                                      <p:tavLst>
                                        <p:tav tm="0">
                                          <p:val>
                                            <p:fltVal val="0"/>
                                          </p:val>
                                        </p:tav>
                                        <p:tav tm="100000">
                                          <p:val>
                                            <p:strVal val="#ppt_w"/>
                                          </p:val>
                                        </p:tav>
                                      </p:tavLst>
                                    </p:anim>
                                    <p:anim calcmode="lin" valueType="num">
                                      <p:cBhvr>
                                        <p:cTn id="95" dur="500" fill="hold"/>
                                        <p:tgtEl>
                                          <p:spTgt spid="29"/>
                                        </p:tgtEl>
                                        <p:attrNameLst>
                                          <p:attrName>ppt_h</p:attrName>
                                        </p:attrNameLst>
                                      </p:cBhvr>
                                      <p:tavLst>
                                        <p:tav tm="0">
                                          <p:val>
                                            <p:fltVal val="0"/>
                                          </p:val>
                                        </p:tav>
                                        <p:tav tm="100000">
                                          <p:val>
                                            <p:strVal val="#ppt_h"/>
                                          </p:val>
                                        </p:tav>
                                      </p:tavLst>
                                    </p:anim>
                                    <p:animEffect transition="in" filter="fade">
                                      <p:cBhvr>
                                        <p:cTn id="96" dur="500"/>
                                        <p:tgtEl>
                                          <p:spTgt spid="29"/>
                                        </p:tgtEl>
                                      </p:cBhvr>
                                    </p:animEffect>
                                  </p:childTnLst>
                                </p:cTn>
                              </p:par>
                              <p:par>
                                <p:cTn id="97" presetID="53" presetClass="entr" presetSubtype="16" fill="hold" grpId="0" nodeType="withEffect">
                                  <p:stCondLst>
                                    <p:cond delay="0"/>
                                  </p:stCondLst>
                                  <p:childTnLst>
                                    <p:set>
                                      <p:cBhvr>
                                        <p:cTn id="98" dur="1" fill="hold">
                                          <p:stCondLst>
                                            <p:cond delay="0"/>
                                          </p:stCondLst>
                                        </p:cTn>
                                        <p:tgtEl>
                                          <p:spTgt spid="74"/>
                                        </p:tgtEl>
                                        <p:attrNameLst>
                                          <p:attrName>style.visibility</p:attrName>
                                        </p:attrNameLst>
                                      </p:cBhvr>
                                      <p:to>
                                        <p:strVal val="visible"/>
                                      </p:to>
                                    </p:set>
                                    <p:anim calcmode="lin" valueType="num">
                                      <p:cBhvr>
                                        <p:cTn id="99" dur="500" fill="hold"/>
                                        <p:tgtEl>
                                          <p:spTgt spid="74"/>
                                        </p:tgtEl>
                                        <p:attrNameLst>
                                          <p:attrName>ppt_w</p:attrName>
                                        </p:attrNameLst>
                                      </p:cBhvr>
                                      <p:tavLst>
                                        <p:tav tm="0">
                                          <p:val>
                                            <p:fltVal val="0"/>
                                          </p:val>
                                        </p:tav>
                                        <p:tav tm="100000">
                                          <p:val>
                                            <p:strVal val="#ppt_w"/>
                                          </p:val>
                                        </p:tav>
                                      </p:tavLst>
                                    </p:anim>
                                    <p:anim calcmode="lin" valueType="num">
                                      <p:cBhvr>
                                        <p:cTn id="100" dur="500" fill="hold"/>
                                        <p:tgtEl>
                                          <p:spTgt spid="74"/>
                                        </p:tgtEl>
                                        <p:attrNameLst>
                                          <p:attrName>ppt_h</p:attrName>
                                        </p:attrNameLst>
                                      </p:cBhvr>
                                      <p:tavLst>
                                        <p:tav tm="0">
                                          <p:val>
                                            <p:fltVal val="0"/>
                                          </p:val>
                                        </p:tav>
                                        <p:tav tm="100000">
                                          <p:val>
                                            <p:strVal val="#ppt_h"/>
                                          </p:val>
                                        </p:tav>
                                      </p:tavLst>
                                    </p:anim>
                                    <p:animEffect transition="in" filter="fade">
                                      <p:cBhvr>
                                        <p:cTn id="101" dur="500"/>
                                        <p:tgtEl>
                                          <p:spTgt spid="74"/>
                                        </p:tgtEl>
                                      </p:cBhvr>
                                    </p:animEffect>
                                  </p:childTnLst>
                                </p:cTn>
                              </p:par>
                              <p:par>
                                <p:cTn id="102" presetID="53" presetClass="entr" presetSubtype="16" fill="hold" grpId="0" nodeType="withEffect">
                                  <p:stCondLst>
                                    <p:cond delay="0"/>
                                  </p:stCondLst>
                                  <p:childTnLst>
                                    <p:set>
                                      <p:cBhvr>
                                        <p:cTn id="103" dur="1" fill="hold">
                                          <p:stCondLst>
                                            <p:cond delay="0"/>
                                          </p:stCondLst>
                                        </p:cTn>
                                        <p:tgtEl>
                                          <p:spTgt spid="75"/>
                                        </p:tgtEl>
                                        <p:attrNameLst>
                                          <p:attrName>style.visibility</p:attrName>
                                        </p:attrNameLst>
                                      </p:cBhvr>
                                      <p:to>
                                        <p:strVal val="visible"/>
                                      </p:to>
                                    </p:set>
                                    <p:anim calcmode="lin" valueType="num">
                                      <p:cBhvr>
                                        <p:cTn id="104" dur="500" fill="hold"/>
                                        <p:tgtEl>
                                          <p:spTgt spid="75"/>
                                        </p:tgtEl>
                                        <p:attrNameLst>
                                          <p:attrName>ppt_w</p:attrName>
                                        </p:attrNameLst>
                                      </p:cBhvr>
                                      <p:tavLst>
                                        <p:tav tm="0">
                                          <p:val>
                                            <p:fltVal val="0"/>
                                          </p:val>
                                        </p:tav>
                                        <p:tav tm="100000">
                                          <p:val>
                                            <p:strVal val="#ppt_w"/>
                                          </p:val>
                                        </p:tav>
                                      </p:tavLst>
                                    </p:anim>
                                    <p:anim calcmode="lin" valueType="num">
                                      <p:cBhvr>
                                        <p:cTn id="105" dur="500" fill="hold"/>
                                        <p:tgtEl>
                                          <p:spTgt spid="75"/>
                                        </p:tgtEl>
                                        <p:attrNameLst>
                                          <p:attrName>ppt_h</p:attrName>
                                        </p:attrNameLst>
                                      </p:cBhvr>
                                      <p:tavLst>
                                        <p:tav tm="0">
                                          <p:val>
                                            <p:fltVal val="0"/>
                                          </p:val>
                                        </p:tav>
                                        <p:tav tm="100000">
                                          <p:val>
                                            <p:strVal val="#ppt_h"/>
                                          </p:val>
                                        </p:tav>
                                      </p:tavLst>
                                    </p:anim>
                                    <p:animEffect transition="in" filter="fade">
                                      <p:cBhvr>
                                        <p:cTn id="106" dur="500"/>
                                        <p:tgtEl>
                                          <p:spTgt spid="75"/>
                                        </p:tgtEl>
                                      </p:cBhvr>
                                    </p:animEffect>
                                  </p:childTnLst>
                                </p:cTn>
                              </p:par>
                              <p:par>
                                <p:cTn id="107" presetID="53" presetClass="entr" presetSubtype="16" fill="hold" grpId="0" nodeType="withEffect">
                                  <p:stCondLst>
                                    <p:cond delay="0"/>
                                  </p:stCondLst>
                                  <p:childTnLst>
                                    <p:set>
                                      <p:cBhvr>
                                        <p:cTn id="108" dur="1" fill="hold">
                                          <p:stCondLst>
                                            <p:cond delay="0"/>
                                          </p:stCondLst>
                                        </p:cTn>
                                        <p:tgtEl>
                                          <p:spTgt spid="76"/>
                                        </p:tgtEl>
                                        <p:attrNameLst>
                                          <p:attrName>style.visibility</p:attrName>
                                        </p:attrNameLst>
                                      </p:cBhvr>
                                      <p:to>
                                        <p:strVal val="visible"/>
                                      </p:to>
                                    </p:set>
                                    <p:anim calcmode="lin" valueType="num">
                                      <p:cBhvr>
                                        <p:cTn id="109" dur="500" fill="hold"/>
                                        <p:tgtEl>
                                          <p:spTgt spid="76"/>
                                        </p:tgtEl>
                                        <p:attrNameLst>
                                          <p:attrName>ppt_w</p:attrName>
                                        </p:attrNameLst>
                                      </p:cBhvr>
                                      <p:tavLst>
                                        <p:tav tm="0">
                                          <p:val>
                                            <p:fltVal val="0"/>
                                          </p:val>
                                        </p:tav>
                                        <p:tav tm="100000">
                                          <p:val>
                                            <p:strVal val="#ppt_w"/>
                                          </p:val>
                                        </p:tav>
                                      </p:tavLst>
                                    </p:anim>
                                    <p:anim calcmode="lin" valueType="num">
                                      <p:cBhvr>
                                        <p:cTn id="110" dur="500" fill="hold"/>
                                        <p:tgtEl>
                                          <p:spTgt spid="76"/>
                                        </p:tgtEl>
                                        <p:attrNameLst>
                                          <p:attrName>ppt_h</p:attrName>
                                        </p:attrNameLst>
                                      </p:cBhvr>
                                      <p:tavLst>
                                        <p:tav tm="0">
                                          <p:val>
                                            <p:fltVal val="0"/>
                                          </p:val>
                                        </p:tav>
                                        <p:tav tm="100000">
                                          <p:val>
                                            <p:strVal val="#ppt_h"/>
                                          </p:val>
                                        </p:tav>
                                      </p:tavLst>
                                    </p:anim>
                                    <p:animEffect transition="in" filter="fade">
                                      <p:cBhvr>
                                        <p:cTn id="111" dur="500"/>
                                        <p:tgtEl>
                                          <p:spTgt spid="76"/>
                                        </p:tgtEl>
                                      </p:cBhvr>
                                    </p:animEffect>
                                  </p:childTnLst>
                                </p:cTn>
                              </p:par>
                              <p:par>
                                <p:cTn id="112" presetID="53" presetClass="entr" presetSubtype="16" fill="hold" grpId="0" nodeType="withEffect">
                                  <p:stCondLst>
                                    <p:cond delay="0"/>
                                  </p:stCondLst>
                                  <p:childTnLst>
                                    <p:set>
                                      <p:cBhvr>
                                        <p:cTn id="113" dur="1" fill="hold">
                                          <p:stCondLst>
                                            <p:cond delay="0"/>
                                          </p:stCondLst>
                                        </p:cTn>
                                        <p:tgtEl>
                                          <p:spTgt spid="77"/>
                                        </p:tgtEl>
                                        <p:attrNameLst>
                                          <p:attrName>style.visibility</p:attrName>
                                        </p:attrNameLst>
                                      </p:cBhvr>
                                      <p:to>
                                        <p:strVal val="visible"/>
                                      </p:to>
                                    </p:set>
                                    <p:anim calcmode="lin" valueType="num">
                                      <p:cBhvr>
                                        <p:cTn id="114" dur="500" fill="hold"/>
                                        <p:tgtEl>
                                          <p:spTgt spid="77"/>
                                        </p:tgtEl>
                                        <p:attrNameLst>
                                          <p:attrName>ppt_w</p:attrName>
                                        </p:attrNameLst>
                                      </p:cBhvr>
                                      <p:tavLst>
                                        <p:tav tm="0">
                                          <p:val>
                                            <p:fltVal val="0"/>
                                          </p:val>
                                        </p:tav>
                                        <p:tav tm="100000">
                                          <p:val>
                                            <p:strVal val="#ppt_w"/>
                                          </p:val>
                                        </p:tav>
                                      </p:tavLst>
                                    </p:anim>
                                    <p:anim calcmode="lin" valueType="num">
                                      <p:cBhvr>
                                        <p:cTn id="115" dur="500" fill="hold"/>
                                        <p:tgtEl>
                                          <p:spTgt spid="77"/>
                                        </p:tgtEl>
                                        <p:attrNameLst>
                                          <p:attrName>ppt_h</p:attrName>
                                        </p:attrNameLst>
                                      </p:cBhvr>
                                      <p:tavLst>
                                        <p:tav tm="0">
                                          <p:val>
                                            <p:fltVal val="0"/>
                                          </p:val>
                                        </p:tav>
                                        <p:tav tm="100000">
                                          <p:val>
                                            <p:strVal val="#ppt_h"/>
                                          </p:val>
                                        </p:tav>
                                      </p:tavLst>
                                    </p:anim>
                                    <p:animEffect transition="in" filter="fade">
                                      <p:cBhvr>
                                        <p:cTn id="116" dur="500"/>
                                        <p:tgtEl>
                                          <p:spTgt spid="77"/>
                                        </p:tgtEl>
                                      </p:cBhvr>
                                    </p:animEffect>
                                  </p:childTnLst>
                                </p:cTn>
                              </p:par>
                              <p:par>
                                <p:cTn id="117" presetID="53" presetClass="entr" presetSubtype="16" fill="hold" grpId="0" nodeType="withEffect">
                                  <p:stCondLst>
                                    <p:cond delay="0"/>
                                  </p:stCondLst>
                                  <p:childTnLst>
                                    <p:set>
                                      <p:cBhvr>
                                        <p:cTn id="118" dur="1" fill="hold">
                                          <p:stCondLst>
                                            <p:cond delay="0"/>
                                          </p:stCondLst>
                                        </p:cTn>
                                        <p:tgtEl>
                                          <p:spTgt spid="78"/>
                                        </p:tgtEl>
                                        <p:attrNameLst>
                                          <p:attrName>style.visibility</p:attrName>
                                        </p:attrNameLst>
                                      </p:cBhvr>
                                      <p:to>
                                        <p:strVal val="visible"/>
                                      </p:to>
                                    </p:set>
                                    <p:anim calcmode="lin" valueType="num">
                                      <p:cBhvr>
                                        <p:cTn id="119" dur="500" fill="hold"/>
                                        <p:tgtEl>
                                          <p:spTgt spid="78"/>
                                        </p:tgtEl>
                                        <p:attrNameLst>
                                          <p:attrName>ppt_w</p:attrName>
                                        </p:attrNameLst>
                                      </p:cBhvr>
                                      <p:tavLst>
                                        <p:tav tm="0">
                                          <p:val>
                                            <p:fltVal val="0"/>
                                          </p:val>
                                        </p:tav>
                                        <p:tav tm="100000">
                                          <p:val>
                                            <p:strVal val="#ppt_w"/>
                                          </p:val>
                                        </p:tav>
                                      </p:tavLst>
                                    </p:anim>
                                    <p:anim calcmode="lin" valueType="num">
                                      <p:cBhvr>
                                        <p:cTn id="120" dur="500" fill="hold"/>
                                        <p:tgtEl>
                                          <p:spTgt spid="78"/>
                                        </p:tgtEl>
                                        <p:attrNameLst>
                                          <p:attrName>ppt_h</p:attrName>
                                        </p:attrNameLst>
                                      </p:cBhvr>
                                      <p:tavLst>
                                        <p:tav tm="0">
                                          <p:val>
                                            <p:fltVal val="0"/>
                                          </p:val>
                                        </p:tav>
                                        <p:tav tm="100000">
                                          <p:val>
                                            <p:strVal val="#ppt_h"/>
                                          </p:val>
                                        </p:tav>
                                      </p:tavLst>
                                    </p:anim>
                                    <p:animEffect transition="in" filter="fade">
                                      <p:cBhvr>
                                        <p:cTn id="121" dur="500"/>
                                        <p:tgtEl>
                                          <p:spTgt spid="78"/>
                                        </p:tgtEl>
                                      </p:cBhvr>
                                    </p:animEffect>
                                  </p:childTnLst>
                                </p:cTn>
                              </p:par>
                              <p:par>
                                <p:cTn id="122" presetID="53" presetClass="entr" presetSubtype="16" fill="hold" grpId="0" nodeType="withEffect">
                                  <p:stCondLst>
                                    <p:cond delay="0"/>
                                  </p:stCondLst>
                                  <p:childTnLst>
                                    <p:set>
                                      <p:cBhvr>
                                        <p:cTn id="123" dur="1" fill="hold">
                                          <p:stCondLst>
                                            <p:cond delay="0"/>
                                          </p:stCondLst>
                                        </p:cTn>
                                        <p:tgtEl>
                                          <p:spTgt spid="79"/>
                                        </p:tgtEl>
                                        <p:attrNameLst>
                                          <p:attrName>style.visibility</p:attrName>
                                        </p:attrNameLst>
                                      </p:cBhvr>
                                      <p:to>
                                        <p:strVal val="visible"/>
                                      </p:to>
                                    </p:set>
                                    <p:anim calcmode="lin" valueType="num">
                                      <p:cBhvr>
                                        <p:cTn id="124" dur="500" fill="hold"/>
                                        <p:tgtEl>
                                          <p:spTgt spid="79"/>
                                        </p:tgtEl>
                                        <p:attrNameLst>
                                          <p:attrName>ppt_w</p:attrName>
                                        </p:attrNameLst>
                                      </p:cBhvr>
                                      <p:tavLst>
                                        <p:tav tm="0">
                                          <p:val>
                                            <p:fltVal val="0"/>
                                          </p:val>
                                        </p:tav>
                                        <p:tav tm="100000">
                                          <p:val>
                                            <p:strVal val="#ppt_w"/>
                                          </p:val>
                                        </p:tav>
                                      </p:tavLst>
                                    </p:anim>
                                    <p:anim calcmode="lin" valueType="num">
                                      <p:cBhvr>
                                        <p:cTn id="125" dur="500" fill="hold"/>
                                        <p:tgtEl>
                                          <p:spTgt spid="79"/>
                                        </p:tgtEl>
                                        <p:attrNameLst>
                                          <p:attrName>ppt_h</p:attrName>
                                        </p:attrNameLst>
                                      </p:cBhvr>
                                      <p:tavLst>
                                        <p:tav tm="0">
                                          <p:val>
                                            <p:fltVal val="0"/>
                                          </p:val>
                                        </p:tav>
                                        <p:tav tm="100000">
                                          <p:val>
                                            <p:strVal val="#ppt_h"/>
                                          </p:val>
                                        </p:tav>
                                      </p:tavLst>
                                    </p:anim>
                                    <p:animEffect transition="in" filter="fade">
                                      <p:cBhvr>
                                        <p:cTn id="126" dur="500"/>
                                        <p:tgtEl>
                                          <p:spTgt spid="79"/>
                                        </p:tgtEl>
                                      </p:cBhvr>
                                    </p:animEffect>
                                  </p:childTnLst>
                                </p:cTn>
                              </p:par>
                              <p:par>
                                <p:cTn id="127" presetID="53" presetClass="entr" presetSubtype="16" fill="hold" grpId="0" nodeType="withEffect">
                                  <p:stCondLst>
                                    <p:cond delay="0"/>
                                  </p:stCondLst>
                                  <p:childTnLst>
                                    <p:set>
                                      <p:cBhvr>
                                        <p:cTn id="128" dur="1" fill="hold">
                                          <p:stCondLst>
                                            <p:cond delay="0"/>
                                          </p:stCondLst>
                                        </p:cTn>
                                        <p:tgtEl>
                                          <p:spTgt spid="81"/>
                                        </p:tgtEl>
                                        <p:attrNameLst>
                                          <p:attrName>style.visibility</p:attrName>
                                        </p:attrNameLst>
                                      </p:cBhvr>
                                      <p:to>
                                        <p:strVal val="visible"/>
                                      </p:to>
                                    </p:set>
                                    <p:anim calcmode="lin" valueType="num">
                                      <p:cBhvr>
                                        <p:cTn id="129" dur="500" fill="hold"/>
                                        <p:tgtEl>
                                          <p:spTgt spid="81"/>
                                        </p:tgtEl>
                                        <p:attrNameLst>
                                          <p:attrName>ppt_w</p:attrName>
                                        </p:attrNameLst>
                                      </p:cBhvr>
                                      <p:tavLst>
                                        <p:tav tm="0">
                                          <p:val>
                                            <p:fltVal val="0"/>
                                          </p:val>
                                        </p:tav>
                                        <p:tav tm="100000">
                                          <p:val>
                                            <p:strVal val="#ppt_w"/>
                                          </p:val>
                                        </p:tav>
                                      </p:tavLst>
                                    </p:anim>
                                    <p:anim calcmode="lin" valueType="num">
                                      <p:cBhvr>
                                        <p:cTn id="130" dur="500" fill="hold"/>
                                        <p:tgtEl>
                                          <p:spTgt spid="81"/>
                                        </p:tgtEl>
                                        <p:attrNameLst>
                                          <p:attrName>ppt_h</p:attrName>
                                        </p:attrNameLst>
                                      </p:cBhvr>
                                      <p:tavLst>
                                        <p:tav tm="0">
                                          <p:val>
                                            <p:fltVal val="0"/>
                                          </p:val>
                                        </p:tav>
                                        <p:tav tm="100000">
                                          <p:val>
                                            <p:strVal val="#ppt_h"/>
                                          </p:val>
                                        </p:tav>
                                      </p:tavLst>
                                    </p:anim>
                                    <p:animEffect transition="in" filter="fade">
                                      <p:cBhvr>
                                        <p:cTn id="131" dur="500"/>
                                        <p:tgtEl>
                                          <p:spTgt spid="81"/>
                                        </p:tgtEl>
                                      </p:cBhvr>
                                    </p:animEffect>
                                  </p:childTnLst>
                                </p:cTn>
                              </p:par>
                              <p:par>
                                <p:cTn id="132" presetID="53" presetClass="entr" presetSubtype="16" fill="hold" grpId="0" nodeType="withEffect">
                                  <p:stCondLst>
                                    <p:cond delay="0"/>
                                  </p:stCondLst>
                                  <p:childTnLst>
                                    <p:set>
                                      <p:cBhvr>
                                        <p:cTn id="133" dur="1" fill="hold">
                                          <p:stCondLst>
                                            <p:cond delay="0"/>
                                          </p:stCondLst>
                                        </p:cTn>
                                        <p:tgtEl>
                                          <p:spTgt spid="82"/>
                                        </p:tgtEl>
                                        <p:attrNameLst>
                                          <p:attrName>style.visibility</p:attrName>
                                        </p:attrNameLst>
                                      </p:cBhvr>
                                      <p:to>
                                        <p:strVal val="visible"/>
                                      </p:to>
                                    </p:set>
                                    <p:anim calcmode="lin" valueType="num">
                                      <p:cBhvr>
                                        <p:cTn id="134" dur="500" fill="hold"/>
                                        <p:tgtEl>
                                          <p:spTgt spid="82"/>
                                        </p:tgtEl>
                                        <p:attrNameLst>
                                          <p:attrName>ppt_w</p:attrName>
                                        </p:attrNameLst>
                                      </p:cBhvr>
                                      <p:tavLst>
                                        <p:tav tm="0">
                                          <p:val>
                                            <p:fltVal val="0"/>
                                          </p:val>
                                        </p:tav>
                                        <p:tav tm="100000">
                                          <p:val>
                                            <p:strVal val="#ppt_w"/>
                                          </p:val>
                                        </p:tav>
                                      </p:tavLst>
                                    </p:anim>
                                    <p:anim calcmode="lin" valueType="num">
                                      <p:cBhvr>
                                        <p:cTn id="135" dur="500" fill="hold"/>
                                        <p:tgtEl>
                                          <p:spTgt spid="82"/>
                                        </p:tgtEl>
                                        <p:attrNameLst>
                                          <p:attrName>ppt_h</p:attrName>
                                        </p:attrNameLst>
                                      </p:cBhvr>
                                      <p:tavLst>
                                        <p:tav tm="0">
                                          <p:val>
                                            <p:fltVal val="0"/>
                                          </p:val>
                                        </p:tav>
                                        <p:tav tm="100000">
                                          <p:val>
                                            <p:strVal val="#ppt_h"/>
                                          </p:val>
                                        </p:tav>
                                      </p:tavLst>
                                    </p:anim>
                                    <p:animEffect transition="in" filter="fade">
                                      <p:cBhvr>
                                        <p:cTn id="136" dur="500"/>
                                        <p:tgtEl>
                                          <p:spTgt spid="82"/>
                                        </p:tgtEl>
                                      </p:cBhvr>
                                    </p:animEffect>
                                  </p:childTnLst>
                                </p:cTn>
                              </p:par>
                              <p:par>
                                <p:cTn id="137" presetID="53" presetClass="entr" presetSubtype="16" fill="hold" grpId="0" nodeType="withEffect">
                                  <p:stCondLst>
                                    <p:cond delay="0"/>
                                  </p:stCondLst>
                                  <p:childTnLst>
                                    <p:set>
                                      <p:cBhvr>
                                        <p:cTn id="138" dur="1" fill="hold">
                                          <p:stCondLst>
                                            <p:cond delay="0"/>
                                          </p:stCondLst>
                                        </p:cTn>
                                        <p:tgtEl>
                                          <p:spTgt spid="83"/>
                                        </p:tgtEl>
                                        <p:attrNameLst>
                                          <p:attrName>style.visibility</p:attrName>
                                        </p:attrNameLst>
                                      </p:cBhvr>
                                      <p:to>
                                        <p:strVal val="visible"/>
                                      </p:to>
                                    </p:set>
                                    <p:anim calcmode="lin" valueType="num">
                                      <p:cBhvr>
                                        <p:cTn id="139" dur="500" fill="hold"/>
                                        <p:tgtEl>
                                          <p:spTgt spid="83"/>
                                        </p:tgtEl>
                                        <p:attrNameLst>
                                          <p:attrName>ppt_w</p:attrName>
                                        </p:attrNameLst>
                                      </p:cBhvr>
                                      <p:tavLst>
                                        <p:tav tm="0">
                                          <p:val>
                                            <p:fltVal val="0"/>
                                          </p:val>
                                        </p:tav>
                                        <p:tav tm="100000">
                                          <p:val>
                                            <p:strVal val="#ppt_w"/>
                                          </p:val>
                                        </p:tav>
                                      </p:tavLst>
                                    </p:anim>
                                    <p:anim calcmode="lin" valueType="num">
                                      <p:cBhvr>
                                        <p:cTn id="140" dur="500" fill="hold"/>
                                        <p:tgtEl>
                                          <p:spTgt spid="83"/>
                                        </p:tgtEl>
                                        <p:attrNameLst>
                                          <p:attrName>ppt_h</p:attrName>
                                        </p:attrNameLst>
                                      </p:cBhvr>
                                      <p:tavLst>
                                        <p:tav tm="0">
                                          <p:val>
                                            <p:fltVal val="0"/>
                                          </p:val>
                                        </p:tav>
                                        <p:tav tm="100000">
                                          <p:val>
                                            <p:strVal val="#ppt_h"/>
                                          </p:val>
                                        </p:tav>
                                      </p:tavLst>
                                    </p:anim>
                                    <p:animEffect transition="in" filter="fade">
                                      <p:cBhvr>
                                        <p:cTn id="141" dur="500"/>
                                        <p:tgtEl>
                                          <p:spTgt spid="83"/>
                                        </p:tgtEl>
                                      </p:cBhvr>
                                    </p:animEffect>
                                  </p:childTnLst>
                                </p:cTn>
                              </p:par>
                              <p:par>
                                <p:cTn id="142" presetID="53" presetClass="entr" presetSubtype="16" fill="hold" grpId="0" nodeType="withEffect">
                                  <p:stCondLst>
                                    <p:cond delay="0"/>
                                  </p:stCondLst>
                                  <p:childTnLst>
                                    <p:set>
                                      <p:cBhvr>
                                        <p:cTn id="143" dur="1" fill="hold">
                                          <p:stCondLst>
                                            <p:cond delay="0"/>
                                          </p:stCondLst>
                                        </p:cTn>
                                        <p:tgtEl>
                                          <p:spTgt spid="84"/>
                                        </p:tgtEl>
                                        <p:attrNameLst>
                                          <p:attrName>style.visibility</p:attrName>
                                        </p:attrNameLst>
                                      </p:cBhvr>
                                      <p:to>
                                        <p:strVal val="visible"/>
                                      </p:to>
                                    </p:set>
                                    <p:anim calcmode="lin" valueType="num">
                                      <p:cBhvr>
                                        <p:cTn id="144" dur="500" fill="hold"/>
                                        <p:tgtEl>
                                          <p:spTgt spid="84"/>
                                        </p:tgtEl>
                                        <p:attrNameLst>
                                          <p:attrName>ppt_w</p:attrName>
                                        </p:attrNameLst>
                                      </p:cBhvr>
                                      <p:tavLst>
                                        <p:tav tm="0">
                                          <p:val>
                                            <p:fltVal val="0"/>
                                          </p:val>
                                        </p:tav>
                                        <p:tav tm="100000">
                                          <p:val>
                                            <p:strVal val="#ppt_w"/>
                                          </p:val>
                                        </p:tav>
                                      </p:tavLst>
                                    </p:anim>
                                    <p:anim calcmode="lin" valueType="num">
                                      <p:cBhvr>
                                        <p:cTn id="145" dur="500" fill="hold"/>
                                        <p:tgtEl>
                                          <p:spTgt spid="84"/>
                                        </p:tgtEl>
                                        <p:attrNameLst>
                                          <p:attrName>ppt_h</p:attrName>
                                        </p:attrNameLst>
                                      </p:cBhvr>
                                      <p:tavLst>
                                        <p:tav tm="0">
                                          <p:val>
                                            <p:fltVal val="0"/>
                                          </p:val>
                                        </p:tav>
                                        <p:tav tm="100000">
                                          <p:val>
                                            <p:strVal val="#ppt_h"/>
                                          </p:val>
                                        </p:tav>
                                      </p:tavLst>
                                    </p:anim>
                                    <p:animEffect transition="in" filter="fade">
                                      <p:cBhvr>
                                        <p:cTn id="146" dur="500"/>
                                        <p:tgtEl>
                                          <p:spTgt spid="84"/>
                                        </p:tgtEl>
                                      </p:cBhvr>
                                    </p:animEffect>
                                  </p:childTnLst>
                                </p:cTn>
                              </p:par>
                              <p:par>
                                <p:cTn id="147" presetID="53" presetClass="entr" presetSubtype="16" fill="hold" grpId="0" nodeType="withEffect">
                                  <p:stCondLst>
                                    <p:cond delay="0"/>
                                  </p:stCondLst>
                                  <p:childTnLst>
                                    <p:set>
                                      <p:cBhvr>
                                        <p:cTn id="148" dur="1" fill="hold">
                                          <p:stCondLst>
                                            <p:cond delay="0"/>
                                          </p:stCondLst>
                                        </p:cTn>
                                        <p:tgtEl>
                                          <p:spTgt spid="85"/>
                                        </p:tgtEl>
                                        <p:attrNameLst>
                                          <p:attrName>style.visibility</p:attrName>
                                        </p:attrNameLst>
                                      </p:cBhvr>
                                      <p:to>
                                        <p:strVal val="visible"/>
                                      </p:to>
                                    </p:set>
                                    <p:anim calcmode="lin" valueType="num">
                                      <p:cBhvr>
                                        <p:cTn id="149" dur="500" fill="hold"/>
                                        <p:tgtEl>
                                          <p:spTgt spid="85"/>
                                        </p:tgtEl>
                                        <p:attrNameLst>
                                          <p:attrName>ppt_w</p:attrName>
                                        </p:attrNameLst>
                                      </p:cBhvr>
                                      <p:tavLst>
                                        <p:tav tm="0">
                                          <p:val>
                                            <p:fltVal val="0"/>
                                          </p:val>
                                        </p:tav>
                                        <p:tav tm="100000">
                                          <p:val>
                                            <p:strVal val="#ppt_w"/>
                                          </p:val>
                                        </p:tav>
                                      </p:tavLst>
                                    </p:anim>
                                    <p:anim calcmode="lin" valueType="num">
                                      <p:cBhvr>
                                        <p:cTn id="150" dur="500" fill="hold"/>
                                        <p:tgtEl>
                                          <p:spTgt spid="85"/>
                                        </p:tgtEl>
                                        <p:attrNameLst>
                                          <p:attrName>ppt_h</p:attrName>
                                        </p:attrNameLst>
                                      </p:cBhvr>
                                      <p:tavLst>
                                        <p:tav tm="0">
                                          <p:val>
                                            <p:fltVal val="0"/>
                                          </p:val>
                                        </p:tav>
                                        <p:tav tm="100000">
                                          <p:val>
                                            <p:strVal val="#ppt_h"/>
                                          </p:val>
                                        </p:tav>
                                      </p:tavLst>
                                    </p:anim>
                                    <p:animEffect transition="in" filter="fade">
                                      <p:cBhvr>
                                        <p:cTn id="151" dur="500"/>
                                        <p:tgtEl>
                                          <p:spTgt spid="85"/>
                                        </p:tgtEl>
                                      </p:cBhvr>
                                    </p:animEffect>
                                  </p:childTnLst>
                                </p:cTn>
                              </p:par>
                              <p:par>
                                <p:cTn id="152" presetID="53" presetClass="entr" presetSubtype="16" fill="hold" grpId="0" nodeType="withEffect">
                                  <p:stCondLst>
                                    <p:cond delay="0"/>
                                  </p:stCondLst>
                                  <p:childTnLst>
                                    <p:set>
                                      <p:cBhvr>
                                        <p:cTn id="153" dur="1" fill="hold">
                                          <p:stCondLst>
                                            <p:cond delay="0"/>
                                          </p:stCondLst>
                                        </p:cTn>
                                        <p:tgtEl>
                                          <p:spTgt spid="86"/>
                                        </p:tgtEl>
                                        <p:attrNameLst>
                                          <p:attrName>style.visibility</p:attrName>
                                        </p:attrNameLst>
                                      </p:cBhvr>
                                      <p:to>
                                        <p:strVal val="visible"/>
                                      </p:to>
                                    </p:set>
                                    <p:anim calcmode="lin" valueType="num">
                                      <p:cBhvr>
                                        <p:cTn id="154" dur="500" fill="hold"/>
                                        <p:tgtEl>
                                          <p:spTgt spid="86"/>
                                        </p:tgtEl>
                                        <p:attrNameLst>
                                          <p:attrName>ppt_w</p:attrName>
                                        </p:attrNameLst>
                                      </p:cBhvr>
                                      <p:tavLst>
                                        <p:tav tm="0">
                                          <p:val>
                                            <p:fltVal val="0"/>
                                          </p:val>
                                        </p:tav>
                                        <p:tav tm="100000">
                                          <p:val>
                                            <p:strVal val="#ppt_w"/>
                                          </p:val>
                                        </p:tav>
                                      </p:tavLst>
                                    </p:anim>
                                    <p:anim calcmode="lin" valueType="num">
                                      <p:cBhvr>
                                        <p:cTn id="155" dur="500" fill="hold"/>
                                        <p:tgtEl>
                                          <p:spTgt spid="86"/>
                                        </p:tgtEl>
                                        <p:attrNameLst>
                                          <p:attrName>ppt_h</p:attrName>
                                        </p:attrNameLst>
                                      </p:cBhvr>
                                      <p:tavLst>
                                        <p:tav tm="0">
                                          <p:val>
                                            <p:fltVal val="0"/>
                                          </p:val>
                                        </p:tav>
                                        <p:tav tm="100000">
                                          <p:val>
                                            <p:strVal val="#ppt_h"/>
                                          </p:val>
                                        </p:tav>
                                      </p:tavLst>
                                    </p:anim>
                                    <p:animEffect transition="in" filter="fade">
                                      <p:cBhvr>
                                        <p:cTn id="156" dur="500"/>
                                        <p:tgtEl>
                                          <p:spTgt spid="86"/>
                                        </p:tgtEl>
                                      </p:cBhvr>
                                    </p:animEffect>
                                  </p:childTnLst>
                                </p:cTn>
                              </p:par>
                              <p:par>
                                <p:cTn id="157" presetID="53" presetClass="entr" presetSubtype="16" fill="hold" grpId="0" nodeType="withEffect">
                                  <p:stCondLst>
                                    <p:cond delay="0"/>
                                  </p:stCondLst>
                                  <p:childTnLst>
                                    <p:set>
                                      <p:cBhvr>
                                        <p:cTn id="158" dur="1" fill="hold">
                                          <p:stCondLst>
                                            <p:cond delay="0"/>
                                          </p:stCondLst>
                                        </p:cTn>
                                        <p:tgtEl>
                                          <p:spTgt spid="88"/>
                                        </p:tgtEl>
                                        <p:attrNameLst>
                                          <p:attrName>style.visibility</p:attrName>
                                        </p:attrNameLst>
                                      </p:cBhvr>
                                      <p:to>
                                        <p:strVal val="visible"/>
                                      </p:to>
                                    </p:set>
                                    <p:anim calcmode="lin" valueType="num">
                                      <p:cBhvr>
                                        <p:cTn id="159" dur="500" fill="hold"/>
                                        <p:tgtEl>
                                          <p:spTgt spid="88"/>
                                        </p:tgtEl>
                                        <p:attrNameLst>
                                          <p:attrName>ppt_w</p:attrName>
                                        </p:attrNameLst>
                                      </p:cBhvr>
                                      <p:tavLst>
                                        <p:tav tm="0">
                                          <p:val>
                                            <p:fltVal val="0"/>
                                          </p:val>
                                        </p:tav>
                                        <p:tav tm="100000">
                                          <p:val>
                                            <p:strVal val="#ppt_w"/>
                                          </p:val>
                                        </p:tav>
                                      </p:tavLst>
                                    </p:anim>
                                    <p:anim calcmode="lin" valueType="num">
                                      <p:cBhvr>
                                        <p:cTn id="160" dur="500" fill="hold"/>
                                        <p:tgtEl>
                                          <p:spTgt spid="88"/>
                                        </p:tgtEl>
                                        <p:attrNameLst>
                                          <p:attrName>ppt_h</p:attrName>
                                        </p:attrNameLst>
                                      </p:cBhvr>
                                      <p:tavLst>
                                        <p:tav tm="0">
                                          <p:val>
                                            <p:fltVal val="0"/>
                                          </p:val>
                                        </p:tav>
                                        <p:tav tm="100000">
                                          <p:val>
                                            <p:strVal val="#ppt_h"/>
                                          </p:val>
                                        </p:tav>
                                      </p:tavLst>
                                    </p:anim>
                                    <p:animEffect transition="in" filter="fade">
                                      <p:cBhvr>
                                        <p:cTn id="161" dur="500"/>
                                        <p:tgtEl>
                                          <p:spTgt spid="88"/>
                                        </p:tgtEl>
                                      </p:cBhvr>
                                    </p:animEffect>
                                  </p:childTnLst>
                                </p:cTn>
                              </p:par>
                              <p:par>
                                <p:cTn id="162" presetID="53" presetClass="entr" presetSubtype="16" fill="hold" grpId="0" nodeType="withEffect">
                                  <p:stCondLst>
                                    <p:cond delay="0"/>
                                  </p:stCondLst>
                                  <p:childTnLst>
                                    <p:set>
                                      <p:cBhvr>
                                        <p:cTn id="163" dur="1" fill="hold">
                                          <p:stCondLst>
                                            <p:cond delay="0"/>
                                          </p:stCondLst>
                                        </p:cTn>
                                        <p:tgtEl>
                                          <p:spTgt spid="89"/>
                                        </p:tgtEl>
                                        <p:attrNameLst>
                                          <p:attrName>style.visibility</p:attrName>
                                        </p:attrNameLst>
                                      </p:cBhvr>
                                      <p:to>
                                        <p:strVal val="visible"/>
                                      </p:to>
                                    </p:set>
                                    <p:anim calcmode="lin" valueType="num">
                                      <p:cBhvr>
                                        <p:cTn id="164" dur="500" fill="hold"/>
                                        <p:tgtEl>
                                          <p:spTgt spid="89"/>
                                        </p:tgtEl>
                                        <p:attrNameLst>
                                          <p:attrName>ppt_w</p:attrName>
                                        </p:attrNameLst>
                                      </p:cBhvr>
                                      <p:tavLst>
                                        <p:tav tm="0">
                                          <p:val>
                                            <p:fltVal val="0"/>
                                          </p:val>
                                        </p:tav>
                                        <p:tav tm="100000">
                                          <p:val>
                                            <p:strVal val="#ppt_w"/>
                                          </p:val>
                                        </p:tav>
                                      </p:tavLst>
                                    </p:anim>
                                    <p:anim calcmode="lin" valueType="num">
                                      <p:cBhvr>
                                        <p:cTn id="165" dur="500" fill="hold"/>
                                        <p:tgtEl>
                                          <p:spTgt spid="89"/>
                                        </p:tgtEl>
                                        <p:attrNameLst>
                                          <p:attrName>ppt_h</p:attrName>
                                        </p:attrNameLst>
                                      </p:cBhvr>
                                      <p:tavLst>
                                        <p:tav tm="0">
                                          <p:val>
                                            <p:fltVal val="0"/>
                                          </p:val>
                                        </p:tav>
                                        <p:tav tm="100000">
                                          <p:val>
                                            <p:strVal val="#ppt_h"/>
                                          </p:val>
                                        </p:tav>
                                      </p:tavLst>
                                    </p:anim>
                                    <p:animEffect transition="in" filter="fade">
                                      <p:cBhvr>
                                        <p:cTn id="166" dur="500"/>
                                        <p:tgtEl>
                                          <p:spTgt spid="89"/>
                                        </p:tgtEl>
                                      </p:cBhvr>
                                    </p:animEffect>
                                  </p:childTnLst>
                                </p:cTn>
                              </p:par>
                              <p:par>
                                <p:cTn id="167" presetID="53" presetClass="entr" presetSubtype="16" fill="hold" grpId="0" nodeType="withEffect">
                                  <p:stCondLst>
                                    <p:cond delay="0"/>
                                  </p:stCondLst>
                                  <p:childTnLst>
                                    <p:set>
                                      <p:cBhvr>
                                        <p:cTn id="168" dur="1" fill="hold">
                                          <p:stCondLst>
                                            <p:cond delay="0"/>
                                          </p:stCondLst>
                                        </p:cTn>
                                        <p:tgtEl>
                                          <p:spTgt spid="90"/>
                                        </p:tgtEl>
                                        <p:attrNameLst>
                                          <p:attrName>style.visibility</p:attrName>
                                        </p:attrNameLst>
                                      </p:cBhvr>
                                      <p:to>
                                        <p:strVal val="visible"/>
                                      </p:to>
                                    </p:set>
                                    <p:anim calcmode="lin" valueType="num">
                                      <p:cBhvr>
                                        <p:cTn id="169" dur="500" fill="hold"/>
                                        <p:tgtEl>
                                          <p:spTgt spid="90"/>
                                        </p:tgtEl>
                                        <p:attrNameLst>
                                          <p:attrName>ppt_w</p:attrName>
                                        </p:attrNameLst>
                                      </p:cBhvr>
                                      <p:tavLst>
                                        <p:tav tm="0">
                                          <p:val>
                                            <p:fltVal val="0"/>
                                          </p:val>
                                        </p:tav>
                                        <p:tav tm="100000">
                                          <p:val>
                                            <p:strVal val="#ppt_w"/>
                                          </p:val>
                                        </p:tav>
                                      </p:tavLst>
                                    </p:anim>
                                    <p:anim calcmode="lin" valueType="num">
                                      <p:cBhvr>
                                        <p:cTn id="170" dur="500" fill="hold"/>
                                        <p:tgtEl>
                                          <p:spTgt spid="90"/>
                                        </p:tgtEl>
                                        <p:attrNameLst>
                                          <p:attrName>ppt_h</p:attrName>
                                        </p:attrNameLst>
                                      </p:cBhvr>
                                      <p:tavLst>
                                        <p:tav tm="0">
                                          <p:val>
                                            <p:fltVal val="0"/>
                                          </p:val>
                                        </p:tav>
                                        <p:tav tm="100000">
                                          <p:val>
                                            <p:strVal val="#ppt_h"/>
                                          </p:val>
                                        </p:tav>
                                      </p:tavLst>
                                    </p:anim>
                                    <p:animEffect transition="in" filter="fade">
                                      <p:cBhvr>
                                        <p:cTn id="171" dur="500"/>
                                        <p:tgtEl>
                                          <p:spTgt spid="90"/>
                                        </p:tgtEl>
                                      </p:cBhvr>
                                    </p:animEffect>
                                  </p:childTnLst>
                                </p:cTn>
                              </p:par>
                              <p:par>
                                <p:cTn id="172" presetID="53" presetClass="entr" presetSubtype="16" fill="hold" grpId="0" nodeType="withEffect">
                                  <p:stCondLst>
                                    <p:cond delay="0"/>
                                  </p:stCondLst>
                                  <p:childTnLst>
                                    <p:set>
                                      <p:cBhvr>
                                        <p:cTn id="173" dur="1" fill="hold">
                                          <p:stCondLst>
                                            <p:cond delay="0"/>
                                          </p:stCondLst>
                                        </p:cTn>
                                        <p:tgtEl>
                                          <p:spTgt spid="91"/>
                                        </p:tgtEl>
                                        <p:attrNameLst>
                                          <p:attrName>style.visibility</p:attrName>
                                        </p:attrNameLst>
                                      </p:cBhvr>
                                      <p:to>
                                        <p:strVal val="visible"/>
                                      </p:to>
                                    </p:set>
                                    <p:anim calcmode="lin" valueType="num">
                                      <p:cBhvr>
                                        <p:cTn id="174" dur="500" fill="hold"/>
                                        <p:tgtEl>
                                          <p:spTgt spid="91"/>
                                        </p:tgtEl>
                                        <p:attrNameLst>
                                          <p:attrName>ppt_w</p:attrName>
                                        </p:attrNameLst>
                                      </p:cBhvr>
                                      <p:tavLst>
                                        <p:tav tm="0">
                                          <p:val>
                                            <p:fltVal val="0"/>
                                          </p:val>
                                        </p:tav>
                                        <p:tav tm="100000">
                                          <p:val>
                                            <p:strVal val="#ppt_w"/>
                                          </p:val>
                                        </p:tav>
                                      </p:tavLst>
                                    </p:anim>
                                    <p:anim calcmode="lin" valueType="num">
                                      <p:cBhvr>
                                        <p:cTn id="175" dur="500" fill="hold"/>
                                        <p:tgtEl>
                                          <p:spTgt spid="91"/>
                                        </p:tgtEl>
                                        <p:attrNameLst>
                                          <p:attrName>ppt_h</p:attrName>
                                        </p:attrNameLst>
                                      </p:cBhvr>
                                      <p:tavLst>
                                        <p:tav tm="0">
                                          <p:val>
                                            <p:fltVal val="0"/>
                                          </p:val>
                                        </p:tav>
                                        <p:tav tm="100000">
                                          <p:val>
                                            <p:strVal val="#ppt_h"/>
                                          </p:val>
                                        </p:tav>
                                      </p:tavLst>
                                    </p:anim>
                                    <p:animEffect transition="in" filter="fade">
                                      <p:cBhvr>
                                        <p:cTn id="176" dur="500"/>
                                        <p:tgtEl>
                                          <p:spTgt spid="91"/>
                                        </p:tgtEl>
                                      </p:cBhvr>
                                    </p:animEffect>
                                  </p:childTnLst>
                                </p:cTn>
                              </p:par>
                              <p:par>
                                <p:cTn id="177" presetID="53" presetClass="entr" presetSubtype="16" fill="hold" grpId="0" nodeType="withEffect">
                                  <p:stCondLst>
                                    <p:cond delay="0"/>
                                  </p:stCondLst>
                                  <p:childTnLst>
                                    <p:set>
                                      <p:cBhvr>
                                        <p:cTn id="178" dur="1" fill="hold">
                                          <p:stCondLst>
                                            <p:cond delay="0"/>
                                          </p:stCondLst>
                                        </p:cTn>
                                        <p:tgtEl>
                                          <p:spTgt spid="92"/>
                                        </p:tgtEl>
                                        <p:attrNameLst>
                                          <p:attrName>style.visibility</p:attrName>
                                        </p:attrNameLst>
                                      </p:cBhvr>
                                      <p:to>
                                        <p:strVal val="visible"/>
                                      </p:to>
                                    </p:set>
                                    <p:anim calcmode="lin" valueType="num">
                                      <p:cBhvr>
                                        <p:cTn id="179" dur="500" fill="hold"/>
                                        <p:tgtEl>
                                          <p:spTgt spid="92"/>
                                        </p:tgtEl>
                                        <p:attrNameLst>
                                          <p:attrName>ppt_w</p:attrName>
                                        </p:attrNameLst>
                                      </p:cBhvr>
                                      <p:tavLst>
                                        <p:tav tm="0">
                                          <p:val>
                                            <p:fltVal val="0"/>
                                          </p:val>
                                        </p:tav>
                                        <p:tav tm="100000">
                                          <p:val>
                                            <p:strVal val="#ppt_w"/>
                                          </p:val>
                                        </p:tav>
                                      </p:tavLst>
                                    </p:anim>
                                    <p:anim calcmode="lin" valueType="num">
                                      <p:cBhvr>
                                        <p:cTn id="180" dur="500" fill="hold"/>
                                        <p:tgtEl>
                                          <p:spTgt spid="92"/>
                                        </p:tgtEl>
                                        <p:attrNameLst>
                                          <p:attrName>ppt_h</p:attrName>
                                        </p:attrNameLst>
                                      </p:cBhvr>
                                      <p:tavLst>
                                        <p:tav tm="0">
                                          <p:val>
                                            <p:fltVal val="0"/>
                                          </p:val>
                                        </p:tav>
                                        <p:tav tm="100000">
                                          <p:val>
                                            <p:strVal val="#ppt_h"/>
                                          </p:val>
                                        </p:tav>
                                      </p:tavLst>
                                    </p:anim>
                                    <p:animEffect transition="in" filter="fade">
                                      <p:cBhvr>
                                        <p:cTn id="181" dur="500"/>
                                        <p:tgtEl>
                                          <p:spTgt spid="92"/>
                                        </p:tgtEl>
                                      </p:cBhvr>
                                    </p:animEffect>
                                  </p:childTnLst>
                                </p:cTn>
                              </p:par>
                              <p:par>
                                <p:cTn id="182" presetID="53" presetClass="entr" presetSubtype="16" fill="hold" grpId="0" nodeType="withEffect">
                                  <p:stCondLst>
                                    <p:cond delay="0"/>
                                  </p:stCondLst>
                                  <p:childTnLst>
                                    <p:set>
                                      <p:cBhvr>
                                        <p:cTn id="183" dur="1" fill="hold">
                                          <p:stCondLst>
                                            <p:cond delay="0"/>
                                          </p:stCondLst>
                                        </p:cTn>
                                        <p:tgtEl>
                                          <p:spTgt spid="93"/>
                                        </p:tgtEl>
                                        <p:attrNameLst>
                                          <p:attrName>style.visibility</p:attrName>
                                        </p:attrNameLst>
                                      </p:cBhvr>
                                      <p:to>
                                        <p:strVal val="visible"/>
                                      </p:to>
                                    </p:set>
                                    <p:anim calcmode="lin" valueType="num">
                                      <p:cBhvr>
                                        <p:cTn id="184" dur="500" fill="hold"/>
                                        <p:tgtEl>
                                          <p:spTgt spid="93"/>
                                        </p:tgtEl>
                                        <p:attrNameLst>
                                          <p:attrName>ppt_w</p:attrName>
                                        </p:attrNameLst>
                                      </p:cBhvr>
                                      <p:tavLst>
                                        <p:tav tm="0">
                                          <p:val>
                                            <p:fltVal val="0"/>
                                          </p:val>
                                        </p:tav>
                                        <p:tav tm="100000">
                                          <p:val>
                                            <p:strVal val="#ppt_w"/>
                                          </p:val>
                                        </p:tav>
                                      </p:tavLst>
                                    </p:anim>
                                    <p:anim calcmode="lin" valueType="num">
                                      <p:cBhvr>
                                        <p:cTn id="185" dur="500" fill="hold"/>
                                        <p:tgtEl>
                                          <p:spTgt spid="93"/>
                                        </p:tgtEl>
                                        <p:attrNameLst>
                                          <p:attrName>ppt_h</p:attrName>
                                        </p:attrNameLst>
                                      </p:cBhvr>
                                      <p:tavLst>
                                        <p:tav tm="0">
                                          <p:val>
                                            <p:fltVal val="0"/>
                                          </p:val>
                                        </p:tav>
                                        <p:tav tm="100000">
                                          <p:val>
                                            <p:strVal val="#ppt_h"/>
                                          </p:val>
                                        </p:tav>
                                      </p:tavLst>
                                    </p:anim>
                                    <p:animEffect transition="in" filter="fade">
                                      <p:cBhvr>
                                        <p:cTn id="186" dur="500"/>
                                        <p:tgtEl>
                                          <p:spTgt spid="93"/>
                                        </p:tgtEl>
                                      </p:cBhvr>
                                    </p:animEffect>
                                  </p:childTnLst>
                                </p:cTn>
                              </p:par>
                              <p:par>
                                <p:cTn id="187" presetID="53" presetClass="entr" presetSubtype="16" fill="hold" grpId="0" nodeType="withEffect">
                                  <p:stCondLst>
                                    <p:cond delay="0"/>
                                  </p:stCondLst>
                                  <p:childTnLst>
                                    <p:set>
                                      <p:cBhvr>
                                        <p:cTn id="188" dur="1" fill="hold">
                                          <p:stCondLst>
                                            <p:cond delay="0"/>
                                          </p:stCondLst>
                                        </p:cTn>
                                        <p:tgtEl>
                                          <p:spTgt spid="95"/>
                                        </p:tgtEl>
                                        <p:attrNameLst>
                                          <p:attrName>style.visibility</p:attrName>
                                        </p:attrNameLst>
                                      </p:cBhvr>
                                      <p:to>
                                        <p:strVal val="visible"/>
                                      </p:to>
                                    </p:set>
                                    <p:anim calcmode="lin" valueType="num">
                                      <p:cBhvr>
                                        <p:cTn id="189" dur="500" fill="hold"/>
                                        <p:tgtEl>
                                          <p:spTgt spid="95"/>
                                        </p:tgtEl>
                                        <p:attrNameLst>
                                          <p:attrName>ppt_w</p:attrName>
                                        </p:attrNameLst>
                                      </p:cBhvr>
                                      <p:tavLst>
                                        <p:tav tm="0">
                                          <p:val>
                                            <p:fltVal val="0"/>
                                          </p:val>
                                        </p:tav>
                                        <p:tav tm="100000">
                                          <p:val>
                                            <p:strVal val="#ppt_w"/>
                                          </p:val>
                                        </p:tav>
                                      </p:tavLst>
                                    </p:anim>
                                    <p:anim calcmode="lin" valueType="num">
                                      <p:cBhvr>
                                        <p:cTn id="190" dur="500" fill="hold"/>
                                        <p:tgtEl>
                                          <p:spTgt spid="95"/>
                                        </p:tgtEl>
                                        <p:attrNameLst>
                                          <p:attrName>ppt_h</p:attrName>
                                        </p:attrNameLst>
                                      </p:cBhvr>
                                      <p:tavLst>
                                        <p:tav tm="0">
                                          <p:val>
                                            <p:fltVal val="0"/>
                                          </p:val>
                                        </p:tav>
                                        <p:tav tm="100000">
                                          <p:val>
                                            <p:strVal val="#ppt_h"/>
                                          </p:val>
                                        </p:tav>
                                      </p:tavLst>
                                    </p:anim>
                                    <p:animEffect transition="in" filter="fade">
                                      <p:cBhvr>
                                        <p:cTn id="191" dur="500"/>
                                        <p:tgtEl>
                                          <p:spTgt spid="95"/>
                                        </p:tgtEl>
                                      </p:cBhvr>
                                    </p:animEffect>
                                  </p:childTnLst>
                                </p:cTn>
                              </p:par>
                              <p:par>
                                <p:cTn id="192" presetID="53" presetClass="entr" presetSubtype="16" fill="hold" grpId="0" nodeType="withEffect">
                                  <p:stCondLst>
                                    <p:cond delay="0"/>
                                  </p:stCondLst>
                                  <p:childTnLst>
                                    <p:set>
                                      <p:cBhvr>
                                        <p:cTn id="193" dur="1" fill="hold">
                                          <p:stCondLst>
                                            <p:cond delay="0"/>
                                          </p:stCondLst>
                                        </p:cTn>
                                        <p:tgtEl>
                                          <p:spTgt spid="96"/>
                                        </p:tgtEl>
                                        <p:attrNameLst>
                                          <p:attrName>style.visibility</p:attrName>
                                        </p:attrNameLst>
                                      </p:cBhvr>
                                      <p:to>
                                        <p:strVal val="visible"/>
                                      </p:to>
                                    </p:set>
                                    <p:anim calcmode="lin" valueType="num">
                                      <p:cBhvr>
                                        <p:cTn id="194" dur="500" fill="hold"/>
                                        <p:tgtEl>
                                          <p:spTgt spid="96"/>
                                        </p:tgtEl>
                                        <p:attrNameLst>
                                          <p:attrName>ppt_w</p:attrName>
                                        </p:attrNameLst>
                                      </p:cBhvr>
                                      <p:tavLst>
                                        <p:tav tm="0">
                                          <p:val>
                                            <p:fltVal val="0"/>
                                          </p:val>
                                        </p:tav>
                                        <p:tav tm="100000">
                                          <p:val>
                                            <p:strVal val="#ppt_w"/>
                                          </p:val>
                                        </p:tav>
                                      </p:tavLst>
                                    </p:anim>
                                    <p:anim calcmode="lin" valueType="num">
                                      <p:cBhvr>
                                        <p:cTn id="195" dur="500" fill="hold"/>
                                        <p:tgtEl>
                                          <p:spTgt spid="96"/>
                                        </p:tgtEl>
                                        <p:attrNameLst>
                                          <p:attrName>ppt_h</p:attrName>
                                        </p:attrNameLst>
                                      </p:cBhvr>
                                      <p:tavLst>
                                        <p:tav tm="0">
                                          <p:val>
                                            <p:fltVal val="0"/>
                                          </p:val>
                                        </p:tav>
                                        <p:tav tm="100000">
                                          <p:val>
                                            <p:strVal val="#ppt_h"/>
                                          </p:val>
                                        </p:tav>
                                      </p:tavLst>
                                    </p:anim>
                                    <p:animEffect transition="in" filter="fade">
                                      <p:cBhvr>
                                        <p:cTn id="196" dur="500"/>
                                        <p:tgtEl>
                                          <p:spTgt spid="96"/>
                                        </p:tgtEl>
                                      </p:cBhvr>
                                    </p:animEffect>
                                  </p:childTnLst>
                                </p:cTn>
                              </p:par>
                              <p:par>
                                <p:cTn id="197" presetID="53" presetClass="entr" presetSubtype="16" fill="hold" grpId="0" nodeType="withEffect">
                                  <p:stCondLst>
                                    <p:cond delay="0"/>
                                  </p:stCondLst>
                                  <p:childTnLst>
                                    <p:set>
                                      <p:cBhvr>
                                        <p:cTn id="198" dur="1" fill="hold">
                                          <p:stCondLst>
                                            <p:cond delay="0"/>
                                          </p:stCondLst>
                                        </p:cTn>
                                        <p:tgtEl>
                                          <p:spTgt spid="97"/>
                                        </p:tgtEl>
                                        <p:attrNameLst>
                                          <p:attrName>style.visibility</p:attrName>
                                        </p:attrNameLst>
                                      </p:cBhvr>
                                      <p:to>
                                        <p:strVal val="visible"/>
                                      </p:to>
                                    </p:set>
                                    <p:anim calcmode="lin" valueType="num">
                                      <p:cBhvr>
                                        <p:cTn id="199" dur="500" fill="hold"/>
                                        <p:tgtEl>
                                          <p:spTgt spid="97"/>
                                        </p:tgtEl>
                                        <p:attrNameLst>
                                          <p:attrName>ppt_w</p:attrName>
                                        </p:attrNameLst>
                                      </p:cBhvr>
                                      <p:tavLst>
                                        <p:tav tm="0">
                                          <p:val>
                                            <p:fltVal val="0"/>
                                          </p:val>
                                        </p:tav>
                                        <p:tav tm="100000">
                                          <p:val>
                                            <p:strVal val="#ppt_w"/>
                                          </p:val>
                                        </p:tav>
                                      </p:tavLst>
                                    </p:anim>
                                    <p:anim calcmode="lin" valueType="num">
                                      <p:cBhvr>
                                        <p:cTn id="200" dur="500" fill="hold"/>
                                        <p:tgtEl>
                                          <p:spTgt spid="97"/>
                                        </p:tgtEl>
                                        <p:attrNameLst>
                                          <p:attrName>ppt_h</p:attrName>
                                        </p:attrNameLst>
                                      </p:cBhvr>
                                      <p:tavLst>
                                        <p:tav tm="0">
                                          <p:val>
                                            <p:fltVal val="0"/>
                                          </p:val>
                                        </p:tav>
                                        <p:tav tm="100000">
                                          <p:val>
                                            <p:strVal val="#ppt_h"/>
                                          </p:val>
                                        </p:tav>
                                      </p:tavLst>
                                    </p:anim>
                                    <p:animEffect transition="in" filter="fade">
                                      <p:cBhvr>
                                        <p:cTn id="201" dur="500"/>
                                        <p:tgtEl>
                                          <p:spTgt spid="97"/>
                                        </p:tgtEl>
                                      </p:cBhvr>
                                    </p:animEffect>
                                  </p:childTnLst>
                                </p:cTn>
                              </p:par>
                              <p:par>
                                <p:cTn id="202" presetID="53" presetClass="entr" presetSubtype="16" fill="hold" grpId="0" nodeType="withEffect">
                                  <p:stCondLst>
                                    <p:cond delay="0"/>
                                  </p:stCondLst>
                                  <p:childTnLst>
                                    <p:set>
                                      <p:cBhvr>
                                        <p:cTn id="203" dur="1" fill="hold">
                                          <p:stCondLst>
                                            <p:cond delay="0"/>
                                          </p:stCondLst>
                                        </p:cTn>
                                        <p:tgtEl>
                                          <p:spTgt spid="98"/>
                                        </p:tgtEl>
                                        <p:attrNameLst>
                                          <p:attrName>style.visibility</p:attrName>
                                        </p:attrNameLst>
                                      </p:cBhvr>
                                      <p:to>
                                        <p:strVal val="visible"/>
                                      </p:to>
                                    </p:set>
                                    <p:anim calcmode="lin" valueType="num">
                                      <p:cBhvr>
                                        <p:cTn id="204" dur="500" fill="hold"/>
                                        <p:tgtEl>
                                          <p:spTgt spid="98"/>
                                        </p:tgtEl>
                                        <p:attrNameLst>
                                          <p:attrName>ppt_w</p:attrName>
                                        </p:attrNameLst>
                                      </p:cBhvr>
                                      <p:tavLst>
                                        <p:tav tm="0">
                                          <p:val>
                                            <p:fltVal val="0"/>
                                          </p:val>
                                        </p:tav>
                                        <p:tav tm="100000">
                                          <p:val>
                                            <p:strVal val="#ppt_w"/>
                                          </p:val>
                                        </p:tav>
                                      </p:tavLst>
                                    </p:anim>
                                    <p:anim calcmode="lin" valueType="num">
                                      <p:cBhvr>
                                        <p:cTn id="205" dur="500" fill="hold"/>
                                        <p:tgtEl>
                                          <p:spTgt spid="98"/>
                                        </p:tgtEl>
                                        <p:attrNameLst>
                                          <p:attrName>ppt_h</p:attrName>
                                        </p:attrNameLst>
                                      </p:cBhvr>
                                      <p:tavLst>
                                        <p:tav tm="0">
                                          <p:val>
                                            <p:fltVal val="0"/>
                                          </p:val>
                                        </p:tav>
                                        <p:tav tm="100000">
                                          <p:val>
                                            <p:strVal val="#ppt_h"/>
                                          </p:val>
                                        </p:tav>
                                      </p:tavLst>
                                    </p:anim>
                                    <p:animEffect transition="in" filter="fade">
                                      <p:cBhvr>
                                        <p:cTn id="206" dur="500"/>
                                        <p:tgtEl>
                                          <p:spTgt spid="98"/>
                                        </p:tgtEl>
                                      </p:cBhvr>
                                    </p:animEffect>
                                  </p:childTnLst>
                                </p:cTn>
                              </p:par>
                              <p:par>
                                <p:cTn id="207" presetID="53" presetClass="entr" presetSubtype="16" fill="hold" grpId="0" nodeType="withEffect">
                                  <p:stCondLst>
                                    <p:cond delay="0"/>
                                  </p:stCondLst>
                                  <p:childTnLst>
                                    <p:set>
                                      <p:cBhvr>
                                        <p:cTn id="208" dur="1" fill="hold">
                                          <p:stCondLst>
                                            <p:cond delay="0"/>
                                          </p:stCondLst>
                                        </p:cTn>
                                        <p:tgtEl>
                                          <p:spTgt spid="99"/>
                                        </p:tgtEl>
                                        <p:attrNameLst>
                                          <p:attrName>style.visibility</p:attrName>
                                        </p:attrNameLst>
                                      </p:cBhvr>
                                      <p:to>
                                        <p:strVal val="visible"/>
                                      </p:to>
                                    </p:set>
                                    <p:anim calcmode="lin" valueType="num">
                                      <p:cBhvr>
                                        <p:cTn id="209" dur="500" fill="hold"/>
                                        <p:tgtEl>
                                          <p:spTgt spid="99"/>
                                        </p:tgtEl>
                                        <p:attrNameLst>
                                          <p:attrName>ppt_w</p:attrName>
                                        </p:attrNameLst>
                                      </p:cBhvr>
                                      <p:tavLst>
                                        <p:tav tm="0">
                                          <p:val>
                                            <p:fltVal val="0"/>
                                          </p:val>
                                        </p:tav>
                                        <p:tav tm="100000">
                                          <p:val>
                                            <p:strVal val="#ppt_w"/>
                                          </p:val>
                                        </p:tav>
                                      </p:tavLst>
                                    </p:anim>
                                    <p:anim calcmode="lin" valueType="num">
                                      <p:cBhvr>
                                        <p:cTn id="210" dur="500" fill="hold"/>
                                        <p:tgtEl>
                                          <p:spTgt spid="99"/>
                                        </p:tgtEl>
                                        <p:attrNameLst>
                                          <p:attrName>ppt_h</p:attrName>
                                        </p:attrNameLst>
                                      </p:cBhvr>
                                      <p:tavLst>
                                        <p:tav tm="0">
                                          <p:val>
                                            <p:fltVal val="0"/>
                                          </p:val>
                                        </p:tav>
                                        <p:tav tm="100000">
                                          <p:val>
                                            <p:strVal val="#ppt_h"/>
                                          </p:val>
                                        </p:tav>
                                      </p:tavLst>
                                    </p:anim>
                                    <p:animEffect transition="in" filter="fade">
                                      <p:cBhvr>
                                        <p:cTn id="211" dur="500"/>
                                        <p:tgtEl>
                                          <p:spTgt spid="99"/>
                                        </p:tgtEl>
                                      </p:cBhvr>
                                    </p:animEffect>
                                  </p:childTnLst>
                                </p:cTn>
                              </p:par>
                              <p:par>
                                <p:cTn id="212" presetID="53" presetClass="entr" presetSubtype="16" fill="hold" grpId="0" nodeType="withEffect">
                                  <p:stCondLst>
                                    <p:cond delay="0"/>
                                  </p:stCondLst>
                                  <p:childTnLst>
                                    <p:set>
                                      <p:cBhvr>
                                        <p:cTn id="213" dur="1" fill="hold">
                                          <p:stCondLst>
                                            <p:cond delay="0"/>
                                          </p:stCondLst>
                                        </p:cTn>
                                        <p:tgtEl>
                                          <p:spTgt spid="100"/>
                                        </p:tgtEl>
                                        <p:attrNameLst>
                                          <p:attrName>style.visibility</p:attrName>
                                        </p:attrNameLst>
                                      </p:cBhvr>
                                      <p:to>
                                        <p:strVal val="visible"/>
                                      </p:to>
                                    </p:set>
                                    <p:anim calcmode="lin" valueType="num">
                                      <p:cBhvr>
                                        <p:cTn id="214" dur="500" fill="hold"/>
                                        <p:tgtEl>
                                          <p:spTgt spid="100"/>
                                        </p:tgtEl>
                                        <p:attrNameLst>
                                          <p:attrName>ppt_w</p:attrName>
                                        </p:attrNameLst>
                                      </p:cBhvr>
                                      <p:tavLst>
                                        <p:tav tm="0">
                                          <p:val>
                                            <p:fltVal val="0"/>
                                          </p:val>
                                        </p:tav>
                                        <p:tav tm="100000">
                                          <p:val>
                                            <p:strVal val="#ppt_w"/>
                                          </p:val>
                                        </p:tav>
                                      </p:tavLst>
                                    </p:anim>
                                    <p:anim calcmode="lin" valueType="num">
                                      <p:cBhvr>
                                        <p:cTn id="215" dur="500" fill="hold"/>
                                        <p:tgtEl>
                                          <p:spTgt spid="100"/>
                                        </p:tgtEl>
                                        <p:attrNameLst>
                                          <p:attrName>ppt_h</p:attrName>
                                        </p:attrNameLst>
                                      </p:cBhvr>
                                      <p:tavLst>
                                        <p:tav tm="0">
                                          <p:val>
                                            <p:fltVal val="0"/>
                                          </p:val>
                                        </p:tav>
                                        <p:tav tm="100000">
                                          <p:val>
                                            <p:strVal val="#ppt_h"/>
                                          </p:val>
                                        </p:tav>
                                      </p:tavLst>
                                    </p:anim>
                                    <p:animEffect transition="in" filter="fade">
                                      <p:cBhvr>
                                        <p:cTn id="216" dur="500"/>
                                        <p:tgtEl>
                                          <p:spTgt spid="100"/>
                                        </p:tgtEl>
                                      </p:cBhvr>
                                    </p:animEffect>
                                  </p:childTnLst>
                                </p:cTn>
                              </p:par>
                              <p:par>
                                <p:cTn id="217" presetID="53" presetClass="entr" presetSubtype="16" fill="hold" grpId="0" nodeType="withEffect">
                                  <p:stCondLst>
                                    <p:cond delay="0"/>
                                  </p:stCondLst>
                                  <p:childTnLst>
                                    <p:set>
                                      <p:cBhvr>
                                        <p:cTn id="218" dur="1" fill="hold">
                                          <p:stCondLst>
                                            <p:cond delay="0"/>
                                          </p:stCondLst>
                                        </p:cTn>
                                        <p:tgtEl>
                                          <p:spTgt spid="187"/>
                                        </p:tgtEl>
                                        <p:attrNameLst>
                                          <p:attrName>style.visibility</p:attrName>
                                        </p:attrNameLst>
                                      </p:cBhvr>
                                      <p:to>
                                        <p:strVal val="visible"/>
                                      </p:to>
                                    </p:set>
                                    <p:anim calcmode="lin" valueType="num">
                                      <p:cBhvr>
                                        <p:cTn id="219" dur="500" fill="hold"/>
                                        <p:tgtEl>
                                          <p:spTgt spid="187"/>
                                        </p:tgtEl>
                                        <p:attrNameLst>
                                          <p:attrName>ppt_w</p:attrName>
                                        </p:attrNameLst>
                                      </p:cBhvr>
                                      <p:tavLst>
                                        <p:tav tm="0">
                                          <p:val>
                                            <p:fltVal val="0"/>
                                          </p:val>
                                        </p:tav>
                                        <p:tav tm="100000">
                                          <p:val>
                                            <p:strVal val="#ppt_w"/>
                                          </p:val>
                                        </p:tav>
                                      </p:tavLst>
                                    </p:anim>
                                    <p:anim calcmode="lin" valueType="num">
                                      <p:cBhvr>
                                        <p:cTn id="220" dur="500" fill="hold"/>
                                        <p:tgtEl>
                                          <p:spTgt spid="187"/>
                                        </p:tgtEl>
                                        <p:attrNameLst>
                                          <p:attrName>ppt_h</p:attrName>
                                        </p:attrNameLst>
                                      </p:cBhvr>
                                      <p:tavLst>
                                        <p:tav tm="0">
                                          <p:val>
                                            <p:fltVal val="0"/>
                                          </p:val>
                                        </p:tav>
                                        <p:tav tm="100000">
                                          <p:val>
                                            <p:strVal val="#ppt_h"/>
                                          </p:val>
                                        </p:tav>
                                      </p:tavLst>
                                    </p:anim>
                                    <p:animEffect transition="in" filter="fade">
                                      <p:cBhvr>
                                        <p:cTn id="221" dur="500"/>
                                        <p:tgtEl>
                                          <p:spTgt spid="187"/>
                                        </p:tgtEl>
                                      </p:cBhvr>
                                    </p:animEffect>
                                  </p:childTnLst>
                                </p:cTn>
                              </p:par>
                            </p:childTnLst>
                          </p:cTn>
                        </p:par>
                      </p:childTnLst>
                    </p:cTn>
                  </p:par>
                  <p:par>
                    <p:cTn id="222" fill="hold">
                      <p:stCondLst>
                        <p:cond delay="indefinite"/>
                      </p:stCondLst>
                      <p:childTnLst>
                        <p:par>
                          <p:cTn id="223" fill="hold">
                            <p:stCondLst>
                              <p:cond delay="0"/>
                            </p:stCondLst>
                            <p:childTnLst>
                              <p:par>
                                <p:cTn id="224" presetID="53" presetClass="entr" presetSubtype="16" fill="hold" grpId="0" nodeType="clickEffect">
                                  <p:stCondLst>
                                    <p:cond delay="0"/>
                                  </p:stCondLst>
                                  <p:childTnLst>
                                    <p:set>
                                      <p:cBhvr>
                                        <p:cTn id="225" dur="1" fill="hold">
                                          <p:stCondLst>
                                            <p:cond delay="0"/>
                                          </p:stCondLst>
                                        </p:cTn>
                                        <p:tgtEl>
                                          <p:spTgt spid="42"/>
                                        </p:tgtEl>
                                        <p:attrNameLst>
                                          <p:attrName>style.visibility</p:attrName>
                                        </p:attrNameLst>
                                      </p:cBhvr>
                                      <p:to>
                                        <p:strVal val="visible"/>
                                      </p:to>
                                    </p:set>
                                    <p:anim calcmode="lin" valueType="num">
                                      <p:cBhvr>
                                        <p:cTn id="226" dur="500" fill="hold"/>
                                        <p:tgtEl>
                                          <p:spTgt spid="42"/>
                                        </p:tgtEl>
                                        <p:attrNameLst>
                                          <p:attrName>ppt_w</p:attrName>
                                        </p:attrNameLst>
                                      </p:cBhvr>
                                      <p:tavLst>
                                        <p:tav tm="0">
                                          <p:val>
                                            <p:fltVal val="0"/>
                                          </p:val>
                                        </p:tav>
                                        <p:tav tm="100000">
                                          <p:val>
                                            <p:strVal val="#ppt_w"/>
                                          </p:val>
                                        </p:tav>
                                      </p:tavLst>
                                    </p:anim>
                                    <p:anim calcmode="lin" valueType="num">
                                      <p:cBhvr>
                                        <p:cTn id="227" dur="500" fill="hold"/>
                                        <p:tgtEl>
                                          <p:spTgt spid="42"/>
                                        </p:tgtEl>
                                        <p:attrNameLst>
                                          <p:attrName>ppt_h</p:attrName>
                                        </p:attrNameLst>
                                      </p:cBhvr>
                                      <p:tavLst>
                                        <p:tav tm="0">
                                          <p:val>
                                            <p:fltVal val="0"/>
                                          </p:val>
                                        </p:tav>
                                        <p:tav tm="100000">
                                          <p:val>
                                            <p:strVal val="#ppt_h"/>
                                          </p:val>
                                        </p:tav>
                                      </p:tavLst>
                                    </p:anim>
                                    <p:animEffect transition="in" filter="fade">
                                      <p:cBhvr>
                                        <p:cTn id="228" dur="500"/>
                                        <p:tgtEl>
                                          <p:spTgt spid="42"/>
                                        </p:tgtEl>
                                      </p:cBhvr>
                                    </p:animEffect>
                                  </p:childTnLst>
                                </p:cTn>
                              </p:par>
                              <p:par>
                                <p:cTn id="229" presetID="53" presetClass="entr" presetSubtype="16" fill="hold" nodeType="withEffect">
                                  <p:stCondLst>
                                    <p:cond delay="0"/>
                                  </p:stCondLst>
                                  <p:childTnLst>
                                    <p:set>
                                      <p:cBhvr>
                                        <p:cTn id="230" dur="1" fill="hold">
                                          <p:stCondLst>
                                            <p:cond delay="0"/>
                                          </p:stCondLst>
                                        </p:cTn>
                                        <p:tgtEl>
                                          <p:spTgt spid="47"/>
                                        </p:tgtEl>
                                        <p:attrNameLst>
                                          <p:attrName>style.visibility</p:attrName>
                                        </p:attrNameLst>
                                      </p:cBhvr>
                                      <p:to>
                                        <p:strVal val="visible"/>
                                      </p:to>
                                    </p:set>
                                    <p:anim calcmode="lin" valueType="num">
                                      <p:cBhvr>
                                        <p:cTn id="231" dur="500" fill="hold"/>
                                        <p:tgtEl>
                                          <p:spTgt spid="47"/>
                                        </p:tgtEl>
                                        <p:attrNameLst>
                                          <p:attrName>ppt_w</p:attrName>
                                        </p:attrNameLst>
                                      </p:cBhvr>
                                      <p:tavLst>
                                        <p:tav tm="0">
                                          <p:val>
                                            <p:fltVal val="0"/>
                                          </p:val>
                                        </p:tav>
                                        <p:tav tm="100000">
                                          <p:val>
                                            <p:strVal val="#ppt_w"/>
                                          </p:val>
                                        </p:tav>
                                      </p:tavLst>
                                    </p:anim>
                                    <p:anim calcmode="lin" valueType="num">
                                      <p:cBhvr>
                                        <p:cTn id="232" dur="500" fill="hold"/>
                                        <p:tgtEl>
                                          <p:spTgt spid="47"/>
                                        </p:tgtEl>
                                        <p:attrNameLst>
                                          <p:attrName>ppt_h</p:attrName>
                                        </p:attrNameLst>
                                      </p:cBhvr>
                                      <p:tavLst>
                                        <p:tav tm="0">
                                          <p:val>
                                            <p:fltVal val="0"/>
                                          </p:val>
                                        </p:tav>
                                        <p:tav tm="100000">
                                          <p:val>
                                            <p:strVal val="#ppt_h"/>
                                          </p:val>
                                        </p:tav>
                                      </p:tavLst>
                                    </p:anim>
                                    <p:animEffect transition="in" filter="fade">
                                      <p:cBhvr>
                                        <p:cTn id="233" dur="500"/>
                                        <p:tgtEl>
                                          <p:spTgt spid="47"/>
                                        </p:tgtEl>
                                      </p:cBhvr>
                                    </p:animEffect>
                                  </p:childTnLst>
                                </p:cTn>
                              </p:par>
                              <p:par>
                                <p:cTn id="234" presetID="53" presetClass="entr" presetSubtype="16" fill="hold" nodeType="withEffect">
                                  <p:stCondLst>
                                    <p:cond delay="0"/>
                                  </p:stCondLst>
                                  <p:childTnLst>
                                    <p:set>
                                      <p:cBhvr>
                                        <p:cTn id="235" dur="1" fill="hold">
                                          <p:stCondLst>
                                            <p:cond delay="0"/>
                                          </p:stCondLst>
                                        </p:cTn>
                                        <p:tgtEl>
                                          <p:spTgt spid="49"/>
                                        </p:tgtEl>
                                        <p:attrNameLst>
                                          <p:attrName>style.visibility</p:attrName>
                                        </p:attrNameLst>
                                      </p:cBhvr>
                                      <p:to>
                                        <p:strVal val="visible"/>
                                      </p:to>
                                    </p:set>
                                    <p:anim calcmode="lin" valueType="num">
                                      <p:cBhvr>
                                        <p:cTn id="236" dur="500" fill="hold"/>
                                        <p:tgtEl>
                                          <p:spTgt spid="49"/>
                                        </p:tgtEl>
                                        <p:attrNameLst>
                                          <p:attrName>ppt_w</p:attrName>
                                        </p:attrNameLst>
                                      </p:cBhvr>
                                      <p:tavLst>
                                        <p:tav tm="0">
                                          <p:val>
                                            <p:fltVal val="0"/>
                                          </p:val>
                                        </p:tav>
                                        <p:tav tm="100000">
                                          <p:val>
                                            <p:strVal val="#ppt_w"/>
                                          </p:val>
                                        </p:tav>
                                      </p:tavLst>
                                    </p:anim>
                                    <p:anim calcmode="lin" valueType="num">
                                      <p:cBhvr>
                                        <p:cTn id="237" dur="500" fill="hold"/>
                                        <p:tgtEl>
                                          <p:spTgt spid="49"/>
                                        </p:tgtEl>
                                        <p:attrNameLst>
                                          <p:attrName>ppt_h</p:attrName>
                                        </p:attrNameLst>
                                      </p:cBhvr>
                                      <p:tavLst>
                                        <p:tav tm="0">
                                          <p:val>
                                            <p:fltVal val="0"/>
                                          </p:val>
                                        </p:tav>
                                        <p:tav tm="100000">
                                          <p:val>
                                            <p:strVal val="#ppt_h"/>
                                          </p:val>
                                        </p:tav>
                                      </p:tavLst>
                                    </p:anim>
                                    <p:animEffect transition="in" filter="fade">
                                      <p:cBhvr>
                                        <p:cTn id="238" dur="500"/>
                                        <p:tgtEl>
                                          <p:spTgt spid="49"/>
                                        </p:tgtEl>
                                      </p:cBhvr>
                                    </p:animEffect>
                                  </p:childTnLst>
                                </p:cTn>
                              </p:par>
                              <p:par>
                                <p:cTn id="239" presetID="53" presetClass="entr" presetSubtype="16" fill="hold" nodeType="withEffect">
                                  <p:stCondLst>
                                    <p:cond delay="0"/>
                                  </p:stCondLst>
                                  <p:childTnLst>
                                    <p:set>
                                      <p:cBhvr>
                                        <p:cTn id="240" dur="1" fill="hold">
                                          <p:stCondLst>
                                            <p:cond delay="0"/>
                                          </p:stCondLst>
                                        </p:cTn>
                                        <p:tgtEl>
                                          <p:spTgt spid="67"/>
                                        </p:tgtEl>
                                        <p:attrNameLst>
                                          <p:attrName>style.visibility</p:attrName>
                                        </p:attrNameLst>
                                      </p:cBhvr>
                                      <p:to>
                                        <p:strVal val="visible"/>
                                      </p:to>
                                    </p:set>
                                    <p:anim calcmode="lin" valueType="num">
                                      <p:cBhvr>
                                        <p:cTn id="241" dur="500" fill="hold"/>
                                        <p:tgtEl>
                                          <p:spTgt spid="67"/>
                                        </p:tgtEl>
                                        <p:attrNameLst>
                                          <p:attrName>ppt_w</p:attrName>
                                        </p:attrNameLst>
                                      </p:cBhvr>
                                      <p:tavLst>
                                        <p:tav tm="0">
                                          <p:val>
                                            <p:fltVal val="0"/>
                                          </p:val>
                                        </p:tav>
                                        <p:tav tm="100000">
                                          <p:val>
                                            <p:strVal val="#ppt_w"/>
                                          </p:val>
                                        </p:tav>
                                      </p:tavLst>
                                    </p:anim>
                                    <p:anim calcmode="lin" valueType="num">
                                      <p:cBhvr>
                                        <p:cTn id="242" dur="500" fill="hold"/>
                                        <p:tgtEl>
                                          <p:spTgt spid="67"/>
                                        </p:tgtEl>
                                        <p:attrNameLst>
                                          <p:attrName>ppt_h</p:attrName>
                                        </p:attrNameLst>
                                      </p:cBhvr>
                                      <p:tavLst>
                                        <p:tav tm="0">
                                          <p:val>
                                            <p:fltVal val="0"/>
                                          </p:val>
                                        </p:tav>
                                        <p:tav tm="100000">
                                          <p:val>
                                            <p:strVal val="#ppt_h"/>
                                          </p:val>
                                        </p:tav>
                                      </p:tavLst>
                                    </p:anim>
                                    <p:animEffect transition="in" filter="fade">
                                      <p:cBhvr>
                                        <p:cTn id="243" dur="500"/>
                                        <p:tgtEl>
                                          <p:spTgt spid="67"/>
                                        </p:tgtEl>
                                      </p:cBhvr>
                                    </p:animEffect>
                                  </p:childTnLst>
                                </p:cTn>
                              </p:par>
                              <p:par>
                                <p:cTn id="244" presetID="53" presetClass="entr" presetSubtype="16" fill="hold" nodeType="withEffect">
                                  <p:stCondLst>
                                    <p:cond delay="0"/>
                                  </p:stCondLst>
                                  <p:childTnLst>
                                    <p:set>
                                      <p:cBhvr>
                                        <p:cTn id="245" dur="1" fill="hold">
                                          <p:stCondLst>
                                            <p:cond delay="0"/>
                                          </p:stCondLst>
                                        </p:cTn>
                                        <p:tgtEl>
                                          <p:spTgt spid="103"/>
                                        </p:tgtEl>
                                        <p:attrNameLst>
                                          <p:attrName>style.visibility</p:attrName>
                                        </p:attrNameLst>
                                      </p:cBhvr>
                                      <p:to>
                                        <p:strVal val="visible"/>
                                      </p:to>
                                    </p:set>
                                    <p:anim calcmode="lin" valueType="num">
                                      <p:cBhvr>
                                        <p:cTn id="246" dur="500" fill="hold"/>
                                        <p:tgtEl>
                                          <p:spTgt spid="103"/>
                                        </p:tgtEl>
                                        <p:attrNameLst>
                                          <p:attrName>ppt_w</p:attrName>
                                        </p:attrNameLst>
                                      </p:cBhvr>
                                      <p:tavLst>
                                        <p:tav tm="0">
                                          <p:val>
                                            <p:fltVal val="0"/>
                                          </p:val>
                                        </p:tav>
                                        <p:tav tm="100000">
                                          <p:val>
                                            <p:strVal val="#ppt_w"/>
                                          </p:val>
                                        </p:tav>
                                      </p:tavLst>
                                    </p:anim>
                                    <p:anim calcmode="lin" valueType="num">
                                      <p:cBhvr>
                                        <p:cTn id="247" dur="500" fill="hold"/>
                                        <p:tgtEl>
                                          <p:spTgt spid="103"/>
                                        </p:tgtEl>
                                        <p:attrNameLst>
                                          <p:attrName>ppt_h</p:attrName>
                                        </p:attrNameLst>
                                      </p:cBhvr>
                                      <p:tavLst>
                                        <p:tav tm="0">
                                          <p:val>
                                            <p:fltVal val="0"/>
                                          </p:val>
                                        </p:tav>
                                        <p:tav tm="100000">
                                          <p:val>
                                            <p:strVal val="#ppt_h"/>
                                          </p:val>
                                        </p:tav>
                                      </p:tavLst>
                                    </p:anim>
                                    <p:animEffect transition="in" filter="fade">
                                      <p:cBhvr>
                                        <p:cTn id="248" dur="500"/>
                                        <p:tgtEl>
                                          <p:spTgt spid="103"/>
                                        </p:tgtEl>
                                      </p:cBhvr>
                                    </p:animEffect>
                                  </p:childTnLst>
                                </p:cTn>
                              </p:par>
                              <p:par>
                                <p:cTn id="249" presetID="53" presetClass="entr" presetSubtype="16" fill="hold" nodeType="withEffect">
                                  <p:stCondLst>
                                    <p:cond delay="0"/>
                                  </p:stCondLst>
                                  <p:childTnLst>
                                    <p:set>
                                      <p:cBhvr>
                                        <p:cTn id="250" dur="1" fill="hold">
                                          <p:stCondLst>
                                            <p:cond delay="0"/>
                                          </p:stCondLst>
                                        </p:cTn>
                                        <p:tgtEl>
                                          <p:spTgt spid="109"/>
                                        </p:tgtEl>
                                        <p:attrNameLst>
                                          <p:attrName>style.visibility</p:attrName>
                                        </p:attrNameLst>
                                      </p:cBhvr>
                                      <p:to>
                                        <p:strVal val="visible"/>
                                      </p:to>
                                    </p:set>
                                    <p:anim calcmode="lin" valueType="num">
                                      <p:cBhvr>
                                        <p:cTn id="251" dur="500" fill="hold"/>
                                        <p:tgtEl>
                                          <p:spTgt spid="109"/>
                                        </p:tgtEl>
                                        <p:attrNameLst>
                                          <p:attrName>ppt_w</p:attrName>
                                        </p:attrNameLst>
                                      </p:cBhvr>
                                      <p:tavLst>
                                        <p:tav tm="0">
                                          <p:val>
                                            <p:fltVal val="0"/>
                                          </p:val>
                                        </p:tav>
                                        <p:tav tm="100000">
                                          <p:val>
                                            <p:strVal val="#ppt_w"/>
                                          </p:val>
                                        </p:tav>
                                      </p:tavLst>
                                    </p:anim>
                                    <p:anim calcmode="lin" valueType="num">
                                      <p:cBhvr>
                                        <p:cTn id="252" dur="500" fill="hold"/>
                                        <p:tgtEl>
                                          <p:spTgt spid="109"/>
                                        </p:tgtEl>
                                        <p:attrNameLst>
                                          <p:attrName>ppt_h</p:attrName>
                                        </p:attrNameLst>
                                      </p:cBhvr>
                                      <p:tavLst>
                                        <p:tav tm="0">
                                          <p:val>
                                            <p:fltVal val="0"/>
                                          </p:val>
                                        </p:tav>
                                        <p:tav tm="100000">
                                          <p:val>
                                            <p:strVal val="#ppt_h"/>
                                          </p:val>
                                        </p:tav>
                                      </p:tavLst>
                                    </p:anim>
                                    <p:animEffect transition="in" filter="fade">
                                      <p:cBhvr>
                                        <p:cTn id="253" dur="500"/>
                                        <p:tgtEl>
                                          <p:spTgt spid="109"/>
                                        </p:tgtEl>
                                      </p:cBhvr>
                                    </p:animEffect>
                                  </p:childTnLst>
                                </p:cTn>
                              </p:par>
                              <p:par>
                                <p:cTn id="254" presetID="53" presetClass="entr" presetSubtype="16" fill="hold" nodeType="withEffect">
                                  <p:stCondLst>
                                    <p:cond delay="0"/>
                                  </p:stCondLst>
                                  <p:childTnLst>
                                    <p:set>
                                      <p:cBhvr>
                                        <p:cTn id="255" dur="1" fill="hold">
                                          <p:stCondLst>
                                            <p:cond delay="0"/>
                                          </p:stCondLst>
                                        </p:cTn>
                                        <p:tgtEl>
                                          <p:spTgt spid="111"/>
                                        </p:tgtEl>
                                        <p:attrNameLst>
                                          <p:attrName>style.visibility</p:attrName>
                                        </p:attrNameLst>
                                      </p:cBhvr>
                                      <p:to>
                                        <p:strVal val="visible"/>
                                      </p:to>
                                    </p:set>
                                    <p:anim calcmode="lin" valueType="num">
                                      <p:cBhvr>
                                        <p:cTn id="256" dur="500" fill="hold"/>
                                        <p:tgtEl>
                                          <p:spTgt spid="111"/>
                                        </p:tgtEl>
                                        <p:attrNameLst>
                                          <p:attrName>ppt_w</p:attrName>
                                        </p:attrNameLst>
                                      </p:cBhvr>
                                      <p:tavLst>
                                        <p:tav tm="0">
                                          <p:val>
                                            <p:fltVal val="0"/>
                                          </p:val>
                                        </p:tav>
                                        <p:tav tm="100000">
                                          <p:val>
                                            <p:strVal val="#ppt_w"/>
                                          </p:val>
                                        </p:tav>
                                      </p:tavLst>
                                    </p:anim>
                                    <p:anim calcmode="lin" valueType="num">
                                      <p:cBhvr>
                                        <p:cTn id="257" dur="500" fill="hold"/>
                                        <p:tgtEl>
                                          <p:spTgt spid="111"/>
                                        </p:tgtEl>
                                        <p:attrNameLst>
                                          <p:attrName>ppt_h</p:attrName>
                                        </p:attrNameLst>
                                      </p:cBhvr>
                                      <p:tavLst>
                                        <p:tav tm="0">
                                          <p:val>
                                            <p:fltVal val="0"/>
                                          </p:val>
                                        </p:tav>
                                        <p:tav tm="100000">
                                          <p:val>
                                            <p:strVal val="#ppt_h"/>
                                          </p:val>
                                        </p:tav>
                                      </p:tavLst>
                                    </p:anim>
                                    <p:animEffect transition="in" filter="fade">
                                      <p:cBhvr>
                                        <p:cTn id="258" dur="500"/>
                                        <p:tgtEl>
                                          <p:spTgt spid="111"/>
                                        </p:tgtEl>
                                      </p:cBhvr>
                                    </p:animEffect>
                                  </p:childTnLst>
                                </p:cTn>
                              </p:par>
                              <p:par>
                                <p:cTn id="259" presetID="53" presetClass="entr" presetSubtype="16" fill="hold" nodeType="withEffect">
                                  <p:stCondLst>
                                    <p:cond delay="0"/>
                                  </p:stCondLst>
                                  <p:childTnLst>
                                    <p:set>
                                      <p:cBhvr>
                                        <p:cTn id="260" dur="1" fill="hold">
                                          <p:stCondLst>
                                            <p:cond delay="0"/>
                                          </p:stCondLst>
                                        </p:cTn>
                                        <p:tgtEl>
                                          <p:spTgt spid="115"/>
                                        </p:tgtEl>
                                        <p:attrNameLst>
                                          <p:attrName>style.visibility</p:attrName>
                                        </p:attrNameLst>
                                      </p:cBhvr>
                                      <p:to>
                                        <p:strVal val="visible"/>
                                      </p:to>
                                    </p:set>
                                    <p:anim calcmode="lin" valueType="num">
                                      <p:cBhvr>
                                        <p:cTn id="261" dur="500" fill="hold"/>
                                        <p:tgtEl>
                                          <p:spTgt spid="115"/>
                                        </p:tgtEl>
                                        <p:attrNameLst>
                                          <p:attrName>ppt_w</p:attrName>
                                        </p:attrNameLst>
                                      </p:cBhvr>
                                      <p:tavLst>
                                        <p:tav tm="0">
                                          <p:val>
                                            <p:fltVal val="0"/>
                                          </p:val>
                                        </p:tav>
                                        <p:tav tm="100000">
                                          <p:val>
                                            <p:strVal val="#ppt_w"/>
                                          </p:val>
                                        </p:tav>
                                      </p:tavLst>
                                    </p:anim>
                                    <p:anim calcmode="lin" valueType="num">
                                      <p:cBhvr>
                                        <p:cTn id="262" dur="500" fill="hold"/>
                                        <p:tgtEl>
                                          <p:spTgt spid="115"/>
                                        </p:tgtEl>
                                        <p:attrNameLst>
                                          <p:attrName>ppt_h</p:attrName>
                                        </p:attrNameLst>
                                      </p:cBhvr>
                                      <p:tavLst>
                                        <p:tav tm="0">
                                          <p:val>
                                            <p:fltVal val="0"/>
                                          </p:val>
                                        </p:tav>
                                        <p:tav tm="100000">
                                          <p:val>
                                            <p:strVal val="#ppt_h"/>
                                          </p:val>
                                        </p:tav>
                                      </p:tavLst>
                                    </p:anim>
                                    <p:animEffect transition="in" filter="fade">
                                      <p:cBhvr>
                                        <p:cTn id="263" dur="500"/>
                                        <p:tgtEl>
                                          <p:spTgt spid="115"/>
                                        </p:tgtEl>
                                      </p:cBhvr>
                                    </p:animEffect>
                                  </p:childTnLst>
                                </p:cTn>
                              </p:par>
                              <p:par>
                                <p:cTn id="264" presetID="53" presetClass="entr" presetSubtype="16" fill="hold" nodeType="withEffect">
                                  <p:stCondLst>
                                    <p:cond delay="0"/>
                                  </p:stCondLst>
                                  <p:childTnLst>
                                    <p:set>
                                      <p:cBhvr>
                                        <p:cTn id="265" dur="1" fill="hold">
                                          <p:stCondLst>
                                            <p:cond delay="0"/>
                                          </p:stCondLst>
                                        </p:cTn>
                                        <p:tgtEl>
                                          <p:spTgt spid="118"/>
                                        </p:tgtEl>
                                        <p:attrNameLst>
                                          <p:attrName>style.visibility</p:attrName>
                                        </p:attrNameLst>
                                      </p:cBhvr>
                                      <p:to>
                                        <p:strVal val="visible"/>
                                      </p:to>
                                    </p:set>
                                    <p:anim calcmode="lin" valueType="num">
                                      <p:cBhvr>
                                        <p:cTn id="266" dur="500" fill="hold"/>
                                        <p:tgtEl>
                                          <p:spTgt spid="118"/>
                                        </p:tgtEl>
                                        <p:attrNameLst>
                                          <p:attrName>ppt_w</p:attrName>
                                        </p:attrNameLst>
                                      </p:cBhvr>
                                      <p:tavLst>
                                        <p:tav tm="0">
                                          <p:val>
                                            <p:fltVal val="0"/>
                                          </p:val>
                                        </p:tav>
                                        <p:tav tm="100000">
                                          <p:val>
                                            <p:strVal val="#ppt_w"/>
                                          </p:val>
                                        </p:tav>
                                      </p:tavLst>
                                    </p:anim>
                                    <p:anim calcmode="lin" valueType="num">
                                      <p:cBhvr>
                                        <p:cTn id="267" dur="500" fill="hold"/>
                                        <p:tgtEl>
                                          <p:spTgt spid="118"/>
                                        </p:tgtEl>
                                        <p:attrNameLst>
                                          <p:attrName>ppt_h</p:attrName>
                                        </p:attrNameLst>
                                      </p:cBhvr>
                                      <p:tavLst>
                                        <p:tav tm="0">
                                          <p:val>
                                            <p:fltVal val="0"/>
                                          </p:val>
                                        </p:tav>
                                        <p:tav tm="100000">
                                          <p:val>
                                            <p:strVal val="#ppt_h"/>
                                          </p:val>
                                        </p:tav>
                                      </p:tavLst>
                                    </p:anim>
                                    <p:animEffect transition="in" filter="fade">
                                      <p:cBhvr>
                                        <p:cTn id="268" dur="500"/>
                                        <p:tgtEl>
                                          <p:spTgt spid="118"/>
                                        </p:tgtEl>
                                      </p:cBhvr>
                                    </p:animEffect>
                                  </p:childTnLst>
                                </p:cTn>
                              </p:par>
                              <p:par>
                                <p:cTn id="269" presetID="53" presetClass="entr" presetSubtype="16" fill="hold" nodeType="withEffect">
                                  <p:stCondLst>
                                    <p:cond delay="0"/>
                                  </p:stCondLst>
                                  <p:childTnLst>
                                    <p:set>
                                      <p:cBhvr>
                                        <p:cTn id="270" dur="1" fill="hold">
                                          <p:stCondLst>
                                            <p:cond delay="0"/>
                                          </p:stCondLst>
                                        </p:cTn>
                                        <p:tgtEl>
                                          <p:spTgt spid="120"/>
                                        </p:tgtEl>
                                        <p:attrNameLst>
                                          <p:attrName>style.visibility</p:attrName>
                                        </p:attrNameLst>
                                      </p:cBhvr>
                                      <p:to>
                                        <p:strVal val="visible"/>
                                      </p:to>
                                    </p:set>
                                    <p:anim calcmode="lin" valueType="num">
                                      <p:cBhvr>
                                        <p:cTn id="271" dur="500" fill="hold"/>
                                        <p:tgtEl>
                                          <p:spTgt spid="120"/>
                                        </p:tgtEl>
                                        <p:attrNameLst>
                                          <p:attrName>ppt_w</p:attrName>
                                        </p:attrNameLst>
                                      </p:cBhvr>
                                      <p:tavLst>
                                        <p:tav tm="0">
                                          <p:val>
                                            <p:fltVal val="0"/>
                                          </p:val>
                                        </p:tav>
                                        <p:tav tm="100000">
                                          <p:val>
                                            <p:strVal val="#ppt_w"/>
                                          </p:val>
                                        </p:tav>
                                      </p:tavLst>
                                    </p:anim>
                                    <p:anim calcmode="lin" valueType="num">
                                      <p:cBhvr>
                                        <p:cTn id="272" dur="500" fill="hold"/>
                                        <p:tgtEl>
                                          <p:spTgt spid="120"/>
                                        </p:tgtEl>
                                        <p:attrNameLst>
                                          <p:attrName>ppt_h</p:attrName>
                                        </p:attrNameLst>
                                      </p:cBhvr>
                                      <p:tavLst>
                                        <p:tav tm="0">
                                          <p:val>
                                            <p:fltVal val="0"/>
                                          </p:val>
                                        </p:tav>
                                        <p:tav tm="100000">
                                          <p:val>
                                            <p:strVal val="#ppt_h"/>
                                          </p:val>
                                        </p:tav>
                                      </p:tavLst>
                                    </p:anim>
                                    <p:animEffect transition="in" filter="fade">
                                      <p:cBhvr>
                                        <p:cTn id="273" dur="500"/>
                                        <p:tgtEl>
                                          <p:spTgt spid="120"/>
                                        </p:tgtEl>
                                      </p:cBhvr>
                                    </p:animEffect>
                                  </p:childTnLst>
                                </p:cTn>
                              </p:par>
                              <p:par>
                                <p:cTn id="274" presetID="53" presetClass="entr" presetSubtype="16" fill="hold" nodeType="withEffect">
                                  <p:stCondLst>
                                    <p:cond delay="0"/>
                                  </p:stCondLst>
                                  <p:childTnLst>
                                    <p:set>
                                      <p:cBhvr>
                                        <p:cTn id="275" dur="1" fill="hold">
                                          <p:stCondLst>
                                            <p:cond delay="0"/>
                                          </p:stCondLst>
                                        </p:cTn>
                                        <p:tgtEl>
                                          <p:spTgt spid="123"/>
                                        </p:tgtEl>
                                        <p:attrNameLst>
                                          <p:attrName>style.visibility</p:attrName>
                                        </p:attrNameLst>
                                      </p:cBhvr>
                                      <p:to>
                                        <p:strVal val="visible"/>
                                      </p:to>
                                    </p:set>
                                    <p:anim calcmode="lin" valueType="num">
                                      <p:cBhvr>
                                        <p:cTn id="276" dur="500" fill="hold"/>
                                        <p:tgtEl>
                                          <p:spTgt spid="123"/>
                                        </p:tgtEl>
                                        <p:attrNameLst>
                                          <p:attrName>ppt_w</p:attrName>
                                        </p:attrNameLst>
                                      </p:cBhvr>
                                      <p:tavLst>
                                        <p:tav tm="0">
                                          <p:val>
                                            <p:fltVal val="0"/>
                                          </p:val>
                                        </p:tav>
                                        <p:tav tm="100000">
                                          <p:val>
                                            <p:strVal val="#ppt_w"/>
                                          </p:val>
                                        </p:tav>
                                      </p:tavLst>
                                    </p:anim>
                                    <p:anim calcmode="lin" valueType="num">
                                      <p:cBhvr>
                                        <p:cTn id="277" dur="500" fill="hold"/>
                                        <p:tgtEl>
                                          <p:spTgt spid="123"/>
                                        </p:tgtEl>
                                        <p:attrNameLst>
                                          <p:attrName>ppt_h</p:attrName>
                                        </p:attrNameLst>
                                      </p:cBhvr>
                                      <p:tavLst>
                                        <p:tav tm="0">
                                          <p:val>
                                            <p:fltVal val="0"/>
                                          </p:val>
                                        </p:tav>
                                        <p:tav tm="100000">
                                          <p:val>
                                            <p:strVal val="#ppt_h"/>
                                          </p:val>
                                        </p:tav>
                                      </p:tavLst>
                                    </p:anim>
                                    <p:animEffect transition="in" filter="fade">
                                      <p:cBhvr>
                                        <p:cTn id="278" dur="500"/>
                                        <p:tgtEl>
                                          <p:spTgt spid="123"/>
                                        </p:tgtEl>
                                      </p:cBhvr>
                                    </p:animEffect>
                                  </p:childTnLst>
                                </p:cTn>
                              </p:par>
                              <p:par>
                                <p:cTn id="279" presetID="53" presetClass="entr" presetSubtype="16" fill="hold" grpId="0" nodeType="withEffect">
                                  <p:stCondLst>
                                    <p:cond delay="0"/>
                                  </p:stCondLst>
                                  <p:childTnLst>
                                    <p:set>
                                      <p:cBhvr>
                                        <p:cTn id="280" dur="1" fill="hold">
                                          <p:stCondLst>
                                            <p:cond delay="0"/>
                                          </p:stCondLst>
                                        </p:cTn>
                                        <p:tgtEl>
                                          <p:spTgt spid="44"/>
                                        </p:tgtEl>
                                        <p:attrNameLst>
                                          <p:attrName>style.visibility</p:attrName>
                                        </p:attrNameLst>
                                      </p:cBhvr>
                                      <p:to>
                                        <p:strVal val="visible"/>
                                      </p:to>
                                    </p:set>
                                    <p:anim calcmode="lin" valueType="num">
                                      <p:cBhvr>
                                        <p:cTn id="281" dur="500" fill="hold"/>
                                        <p:tgtEl>
                                          <p:spTgt spid="44"/>
                                        </p:tgtEl>
                                        <p:attrNameLst>
                                          <p:attrName>ppt_w</p:attrName>
                                        </p:attrNameLst>
                                      </p:cBhvr>
                                      <p:tavLst>
                                        <p:tav tm="0">
                                          <p:val>
                                            <p:fltVal val="0"/>
                                          </p:val>
                                        </p:tav>
                                        <p:tav tm="100000">
                                          <p:val>
                                            <p:strVal val="#ppt_w"/>
                                          </p:val>
                                        </p:tav>
                                      </p:tavLst>
                                    </p:anim>
                                    <p:anim calcmode="lin" valueType="num">
                                      <p:cBhvr>
                                        <p:cTn id="282" dur="500" fill="hold"/>
                                        <p:tgtEl>
                                          <p:spTgt spid="44"/>
                                        </p:tgtEl>
                                        <p:attrNameLst>
                                          <p:attrName>ppt_h</p:attrName>
                                        </p:attrNameLst>
                                      </p:cBhvr>
                                      <p:tavLst>
                                        <p:tav tm="0">
                                          <p:val>
                                            <p:fltVal val="0"/>
                                          </p:val>
                                        </p:tav>
                                        <p:tav tm="100000">
                                          <p:val>
                                            <p:strVal val="#ppt_h"/>
                                          </p:val>
                                        </p:tav>
                                      </p:tavLst>
                                    </p:anim>
                                    <p:animEffect transition="in" filter="fade">
                                      <p:cBhvr>
                                        <p:cTn id="283" dur="500"/>
                                        <p:tgtEl>
                                          <p:spTgt spid="44"/>
                                        </p:tgtEl>
                                      </p:cBhvr>
                                    </p:animEffect>
                                  </p:childTnLst>
                                </p:cTn>
                              </p:par>
                              <p:par>
                                <p:cTn id="284" presetID="53" presetClass="entr" presetSubtype="16" fill="hold" grpId="0" nodeType="withEffect">
                                  <p:stCondLst>
                                    <p:cond delay="0"/>
                                  </p:stCondLst>
                                  <p:childTnLst>
                                    <p:set>
                                      <p:cBhvr>
                                        <p:cTn id="285" dur="1" fill="hold">
                                          <p:stCondLst>
                                            <p:cond delay="0"/>
                                          </p:stCondLst>
                                        </p:cTn>
                                        <p:tgtEl>
                                          <p:spTgt spid="45"/>
                                        </p:tgtEl>
                                        <p:attrNameLst>
                                          <p:attrName>style.visibility</p:attrName>
                                        </p:attrNameLst>
                                      </p:cBhvr>
                                      <p:to>
                                        <p:strVal val="visible"/>
                                      </p:to>
                                    </p:set>
                                    <p:anim calcmode="lin" valueType="num">
                                      <p:cBhvr>
                                        <p:cTn id="286" dur="500" fill="hold"/>
                                        <p:tgtEl>
                                          <p:spTgt spid="45"/>
                                        </p:tgtEl>
                                        <p:attrNameLst>
                                          <p:attrName>ppt_w</p:attrName>
                                        </p:attrNameLst>
                                      </p:cBhvr>
                                      <p:tavLst>
                                        <p:tav tm="0">
                                          <p:val>
                                            <p:fltVal val="0"/>
                                          </p:val>
                                        </p:tav>
                                        <p:tav tm="100000">
                                          <p:val>
                                            <p:strVal val="#ppt_w"/>
                                          </p:val>
                                        </p:tav>
                                      </p:tavLst>
                                    </p:anim>
                                    <p:anim calcmode="lin" valueType="num">
                                      <p:cBhvr>
                                        <p:cTn id="287" dur="500" fill="hold"/>
                                        <p:tgtEl>
                                          <p:spTgt spid="45"/>
                                        </p:tgtEl>
                                        <p:attrNameLst>
                                          <p:attrName>ppt_h</p:attrName>
                                        </p:attrNameLst>
                                      </p:cBhvr>
                                      <p:tavLst>
                                        <p:tav tm="0">
                                          <p:val>
                                            <p:fltVal val="0"/>
                                          </p:val>
                                        </p:tav>
                                        <p:tav tm="100000">
                                          <p:val>
                                            <p:strVal val="#ppt_h"/>
                                          </p:val>
                                        </p:tav>
                                      </p:tavLst>
                                    </p:anim>
                                    <p:animEffect transition="in" filter="fade">
                                      <p:cBhvr>
                                        <p:cTn id="288" dur="500"/>
                                        <p:tgtEl>
                                          <p:spTgt spid="45"/>
                                        </p:tgtEl>
                                      </p:cBhvr>
                                    </p:animEffect>
                                  </p:childTnLst>
                                </p:cTn>
                              </p:par>
                              <p:par>
                                <p:cTn id="289" presetID="53" presetClass="entr" presetSubtype="16" fill="hold" grpId="0" nodeType="withEffect">
                                  <p:stCondLst>
                                    <p:cond delay="0"/>
                                  </p:stCondLst>
                                  <p:childTnLst>
                                    <p:set>
                                      <p:cBhvr>
                                        <p:cTn id="290" dur="1" fill="hold">
                                          <p:stCondLst>
                                            <p:cond delay="0"/>
                                          </p:stCondLst>
                                        </p:cTn>
                                        <p:tgtEl>
                                          <p:spTgt spid="62"/>
                                        </p:tgtEl>
                                        <p:attrNameLst>
                                          <p:attrName>style.visibility</p:attrName>
                                        </p:attrNameLst>
                                      </p:cBhvr>
                                      <p:to>
                                        <p:strVal val="visible"/>
                                      </p:to>
                                    </p:set>
                                    <p:anim calcmode="lin" valueType="num">
                                      <p:cBhvr>
                                        <p:cTn id="291" dur="500" fill="hold"/>
                                        <p:tgtEl>
                                          <p:spTgt spid="62"/>
                                        </p:tgtEl>
                                        <p:attrNameLst>
                                          <p:attrName>ppt_w</p:attrName>
                                        </p:attrNameLst>
                                      </p:cBhvr>
                                      <p:tavLst>
                                        <p:tav tm="0">
                                          <p:val>
                                            <p:fltVal val="0"/>
                                          </p:val>
                                        </p:tav>
                                        <p:tav tm="100000">
                                          <p:val>
                                            <p:strVal val="#ppt_w"/>
                                          </p:val>
                                        </p:tav>
                                      </p:tavLst>
                                    </p:anim>
                                    <p:anim calcmode="lin" valueType="num">
                                      <p:cBhvr>
                                        <p:cTn id="292" dur="500" fill="hold"/>
                                        <p:tgtEl>
                                          <p:spTgt spid="62"/>
                                        </p:tgtEl>
                                        <p:attrNameLst>
                                          <p:attrName>ppt_h</p:attrName>
                                        </p:attrNameLst>
                                      </p:cBhvr>
                                      <p:tavLst>
                                        <p:tav tm="0">
                                          <p:val>
                                            <p:fltVal val="0"/>
                                          </p:val>
                                        </p:tav>
                                        <p:tav tm="100000">
                                          <p:val>
                                            <p:strVal val="#ppt_h"/>
                                          </p:val>
                                        </p:tav>
                                      </p:tavLst>
                                    </p:anim>
                                    <p:animEffect transition="in" filter="fade">
                                      <p:cBhvr>
                                        <p:cTn id="293" dur="500"/>
                                        <p:tgtEl>
                                          <p:spTgt spid="62"/>
                                        </p:tgtEl>
                                      </p:cBhvr>
                                    </p:animEffect>
                                  </p:childTnLst>
                                </p:cTn>
                              </p:par>
                              <p:par>
                                <p:cTn id="294" presetID="53" presetClass="entr" presetSubtype="16" fill="hold" grpId="0" nodeType="withEffect">
                                  <p:stCondLst>
                                    <p:cond delay="0"/>
                                  </p:stCondLst>
                                  <p:childTnLst>
                                    <p:set>
                                      <p:cBhvr>
                                        <p:cTn id="295" dur="1" fill="hold">
                                          <p:stCondLst>
                                            <p:cond delay="0"/>
                                          </p:stCondLst>
                                        </p:cTn>
                                        <p:tgtEl>
                                          <p:spTgt spid="63"/>
                                        </p:tgtEl>
                                        <p:attrNameLst>
                                          <p:attrName>style.visibility</p:attrName>
                                        </p:attrNameLst>
                                      </p:cBhvr>
                                      <p:to>
                                        <p:strVal val="visible"/>
                                      </p:to>
                                    </p:set>
                                    <p:anim calcmode="lin" valueType="num">
                                      <p:cBhvr>
                                        <p:cTn id="296" dur="500" fill="hold"/>
                                        <p:tgtEl>
                                          <p:spTgt spid="63"/>
                                        </p:tgtEl>
                                        <p:attrNameLst>
                                          <p:attrName>ppt_w</p:attrName>
                                        </p:attrNameLst>
                                      </p:cBhvr>
                                      <p:tavLst>
                                        <p:tav tm="0">
                                          <p:val>
                                            <p:fltVal val="0"/>
                                          </p:val>
                                        </p:tav>
                                        <p:tav tm="100000">
                                          <p:val>
                                            <p:strVal val="#ppt_w"/>
                                          </p:val>
                                        </p:tav>
                                      </p:tavLst>
                                    </p:anim>
                                    <p:anim calcmode="lin" valueType="num">
                                      <p:cBhvr>
                                        <p:cTn id="297" dur="500" fill="hold"/>
                                        <p:tgtEl>
                                          <p:spTgt spid="63"/>
                                        </p:tgtEl>
                                        <p:attrNameLst>
                                          <p:attrName>ppt_h</p:attrName>
                                        </p:attrNameLst>
                                      </p:cBhvr>
                                      <p:tavLst>
                                        <p:tav tm="0">
                                          <p:val>
                                            <p:fltVal val="0"/>
                                          </p:val>
                                        </p:tav>
                                        <p:tav tm="100000">
                                          <p:val>
                                            <p:strVal val="#ppt_h"/>
                                          </p:val>
                                        </p:tav>
                                      </p:tavLst>
                                    </p:anim>
                                    <p:animEffect transition="in" filter="fade">
                                      <p:cBhvr>
                                        <p:cTn id="298" dur="500"/>
                                        <p:tgtEl>
                                          <p:spTgt spid="63"/>
                                        </p:tgtEl>
                                      </p:cBhvr>
                                    </p:animEffect>
                                  </p:childTnLst>
                                </p:cTn>
                              </p:par>
                              <p:par>
                                <p:cTn id="299" presetID="53" presetClass="entr" presetSubtype="16" fill="hold" grpId="0" nodeType="withEffect">
                                  <p:stCondLst>
                                    <p:cond delay="0"/>
                                  </p:stCondLst>
                                  <p:childTnLst>
                                    <p:set>
                                      <p:cBhvr>
                                        <p:cTn id="300" dur="1" fill="hold">
                                          <p:stCondLst>
                                            <p:cond delay="0"/>
                                          </p:stCondLst>
                                        </p:cTn>
                                        <p:tgtEl>
                                          <p:spTgt spid="64"/>
                                        </p:tgtEl>
                                        <p:attrNameLst>
                                          <p:attrName>style.visibility</p:attrName>
                                        </p:attrNameLst>
                                      </p:cBhvr>
                                      <p:to>
                                        <p:strVal val="visible"/>
                                      </p:to>
                                    </p:set>
                                    <p:anim calcmode="lin" valueType="num">
                                      <p:cBhvr>
                                        <p:cTn id="301" dur="500" fill="hold"/>
                                        <p:tgtEl>
                                          <p:spTgt spid="64"/>
                                        </p:tgtEl>
                                        <p:attrNameLst>
                                          <p:attrName>ppt_w</p:attrName>
                                        </p:attrNameLst>
                                      </p:cBhvr>
                                      <p:tavLst>
                                        <p:tav tm="0">
                                          <p:val>
                                            <p:fltVal val="0"/>
                                          </p:val>
                                        </p:tav>
                                        <p:tav tm="100000">
                                          <p:val>
                                            <p:strVal val="#ppt_w"/>
                                          </p:val>
                                        </p:tav>
                                      </p:tavLst>
                                    </p:anim>
                                    <p:anim calcmode="lin" valueType="num">
                                      <p:cBhvr>
                                        <p:cTn id="302" dur="500" fill="hold"/>
                                        <p:tgtEl>
                                          <p:spTgt spid="64"/>
                                        </p:tgtEl>
                                        <p:attrNameLst>
                                          <p:attrName>ppt_h</p:attrName>
                                        </p:attrNameLst>
                                      </p:cBhvr>
                                      <p:tavLst>
                                        <p:tav tm="0">
                                          <p:val>
                                            <p:fltVal val="0"/>
                                          </p:val>
                                        </p:tav>
                                        <p:tav tm="100000">
                                          <p:val>
                                            <p:strVal val="#ppt_h"/>
                                          </p:val>
                                        </p:tav>
                                      </p:tavLst>
                                    </p:anim>
                                    <p:animEffect transition="in" filter="fade">
                                      <p:cBhvr>
                                        <p:cTn id="303" dur="500"/>
                                        <p:tgtEl>
                                          <p:spTgt spid="64"/>
                                        </p:tgtEl>
                                      </p:cBhvr>
                                    </p:animEffect>
                                  </p:childTnLst>
                                </p:cTn>
                              </p:par>
                              <p:par>
                                <p:cTn id="304" presetID="53" presetClass="entr" presetSubtype="16" fill="hold" grpId="0" nodeType="withEffect">
                                  <p:stCondLst>
                                    <p:cond delay="0"/>
                                  </p:stCondLst>
                                  <p:childTnLst>
                                    <p:set>
                                      <p:cBhvr>
                                        <p:cTn id="305" dur="1" fill="hold">
                                          <p:stCondLst>
                                            <p:cond delay="0"/>
                                          </p:stCondLst>
                                        </p:cTn>
                                        <p:tgtEl>
                                          <p:spTgt spid="65"/>
                                        </p:tgtEl>
                                        <p:attrNameLst>
                                          <p:attrName>style.visibility</p:attrName>
                                        </p:attrNameLst>
                                      </p:cBhvr>
                                      <p:to>
                                        <p:strVal val="visible"/>
                                      </p:to>
                                    </p:set>
                                    <p:anim calcmode="lin" valueType="num">
                                      <p:cBhvr>
                                        <p:cTn id="306" dur="500" fill="hold"/>
                                        <p:tgtEl>
                                          <p:spTgt spid="65"/>
                                        </p:tgtEl>
                                        <p:attrNameLst>
                                          <p:attrName>ppt_w</p:attrName>
                                        </p:attrNameLst>
                                      </p:cBhvr>
                                      <p:tavLst>
                                        <p:tav tm="0">
                                          <p:val>
                                            <p:fltVal val="0"/>
                                          </p:val>
                                        </p:tav>
                                        <p:tav tm="100000">
                                          <p:val>
                                            <p:strVal val="#ppt_w"/>
                                          </p:val>
                                        </p:tav>
                                      </p:tavLst>
                                    </p:anim>
                                    <p:anim calcmode="lin" valueType="num">
                                      <p:cBhvr>
                                        <p:cTn id="307" dur="500" fill="hold"/>
                                        <p:tgtEl>
                                          <p:spTgt spid="65"/>
                                        </p:tgtEl>
                                        <p:attrNameLst>
                                          <p:attrName>ppt_h</p:attrName>
                                        </p:attrNameLst>
                                      </p:cBhvr>
                                      <p:tavLst>
                                        <p:tav tm="0">
                                          <p:val>
                                            <p:fltVal val="0"/>
                                          </p:val>
                                        </p:tav>
                                        <p:tav tm="100000">
                                          <p:val>
                                            <p:strVal val="#ppt_h"/>
                                          </p:val>
                                        </p:tav>
                                      </p:tavLst>
                                    </p:anim>
                                    <p:animEffect transition="in" filter="fade">
                                      <p:cBhvr>
                                        <p:cTn id="308" dur="500"/>
                                        <p:tgtEl>
                                          <p:spTgt spid="65"/>
                                        </p:tgtEl>
                                      </p:cBhvr>
                                    </p:animEffect>
                                  </p:childTnLst>
                                </p:cTn>
                              </p:par>
                            </p:childTnLst>
                          </p:cTn>
                        </p:par>
                      </p:childTnLst>
                    </p:cTn>
                  </p:par>
                  <p:par>
                    <p:cTn id="309" fill="hold">
                      <p:stCondLst>
                        <p:cond delay="indefinite"/>
                      </p:stCondLst>
                      <p:childTnLst>
                        <p:par>
                          <p:cTn id="310" fill="hold">
                            <p:stCondLst>
                              <p:cond delay="0"/>
                            </p:stCondLst>
                            <p:childTnLst>
                              <p:par>
                                <p:cTn id="311" presetID="53" presetClass="entr" presetSubtype="16" fill="hold" grpId="0" nodeType="clickEffect">
                                  <p:stCondLst>
                                    <p:cond delay="0"/>
                                  </p:stCondLst>
                                  <p:childTnLst>
                                    <p:set>
                                      <p:cBhvr>
                                        <p:cTn id="312" dur="1" fill="hold">
                                          <p:stCondLst>
                                            <p:cond delay="0"/>
                                          </p:stCondLst>
                                        </p:cTn>
                                        <p:tgtEl>
                                          <p:spTgt spid="124"/>
                                        </p:tgtEl>
                                        <p:attrNameLst>
                                          <p:attrName>style.visibility</p:attrName>
                                        </p:attrNameLst>
                                      </p:cBhvr>
                                      <p:to>
                                        <p:strVal val="visible"/>
                                      </p:to>
                                    </p:set>
                                    <p:anim calcmode="lin" valueType="num">
                                      <p:cBhvr>
                                        <p:cTn id="313" dur="500" fill="hold"/>
                                        <p:tgtEl>
                                          <p:spTgt spid="124"/>
                                        </p:tgtEl>
                                        <p:attrNameLst>
                                          <p:attrName>ppt_w</p:attrName>
                                        </p:attrNameLst>
                                      </p:cBhvr>
                                      <p:tavLst>
                                        <p:tav tm="0">
                                          <p:val>
                                            <p:fltVal val="0"/>
                                          </p:val>
                                        </p:tav>
                                        <p:tav tm="100000">
                                          <p:val>
                                            <p:strVal val="#ppt_w"/>
                                          </p:val>
                                        </p:tav>
                                      </p:tavLst>
                                    </p:anim>
                                    <p:anim calcmode="lin" valueType="num">
                                      <p:cBhvr>
                                        <p:cTn id="314" dur="500" fill="hold"/>
                                        <p:tgtEl>
                                          <p:spTgt spid="124"/>
                                        </p:tgtEl>
                                        <p:attrNameLst>
                                          <p:attrName>ppt_h</p:attrName>
                                        </p:attrNameLst>
                                      </p:cBhvr>
                                      <p:tavLst>
                                        <p:tav tm="0">
                                          <p:val>
                                            <p:fltVal val="0"/>
                                          </p:val>
                                        </p:tav>
                                        <p:tav tm="100000">
                                          <p:val>
                                            <p:strVal val="#ppt_h"/>
                                          </p:val>
                                        </p:tav>
                                      </p:tavLst>
                                    </p:anim>
                                    <p:animEffect transition="in" filter="fade">
                                      <p:cBhvr>
                                        <p:cTn id="315" dur="500"/>
                                        <p:tgtEl>
                                          <p:spTgt spid="124"/>
                                        </p:tgtEl>
                                      </p:cBhvr>
                                    </p:animEffect>
                                  </p:childTnLst>
                                </p:cTn>
                              </p:par>
                              <p:par>
                                <p:cTn id="316" presetID="53" presetClass="entr" presetSubtype="16" fill="hold" grpId="0" nodeType="withEffect">
                                  <p:stCondLst>
                                    <p:cond delay="0"/>
                                  </p:stCondLst>
                                  <p:childTnLst>
                                    <p:set>
                                      <p:cBhvr>
                                        <p:cTn id="317" dur="1" fill="hold">
                                          <p:stCondLst>
                                            <p:cond delay="0"/>
                                          </p:stCondLst>
                                        </p:cTn>
                                        <p:tgtEl>
                                          <p:spTgt spid="126"/>
                                        </p:tgtEl>
                                        <p:attrNameLst>
                                          <p:attrName>style.visibility</p:attrName>
                                        </p:attrNameLst>
                                      </p:cBhvr>
                                      <p:to>
                                        <p:strVal val="visible"/>
                                      </p:to>
                                    </p:set>
                                    <p:anim calcmode="lin" valueType="num">
                                      <p:cBhvr>
                                        <p:cTn id="318" dur="500" fill="hold"/>
                                        <p:tgtEl>
                                          <p:spTgt spid="126"/>
                                        </p:tgtEl>
                                        <p:attrNameLst>
                                          <p:attrName>ppt_w</p:attrName>
                                        </p:attrNameLst>
                                      </p:cBhvr>
                                      <p:tavLst>
                                        <p:tav tm="0">
                                          <p:val>
                                            <p:fltVal val="0"/>
                                          </p:val>
                                        </p:tav>
                                        <p:tav tm="100000">
                                          <p:val>
                                            <p:strVal val="#ppt_w"/>
                                          </p:val>
                                        </p:tav>
                                      </p:tavLst>
                                    </p:anim>
                                    <p:anim calcmode="lin" valueType="num">
                                      <p:cBhvr>
                                        <p:cTn id="319" dur="500" fill="hold"/>
                                        <p:tgtEl>
                                          <p:spTgt spid="126"/>
                                        </p:tgtEl>
                                        <p:attrNameLst>
                                          <p:attrName>ppt_h</p:attrName>
                                        </p:attrNameLst>
                                      </p:cBhvr>
                                      <p:tavLst>
                                        <p:tav tm="0">
                                          <p:val>
                                            <p:fltVal val="0"/>
                                          </p:val>
                                        </p:tav>
                                        <p:tav tm="100000">
                                          <p:val>
                                            <p:strVal val="#ppt_h"/>
                                          </p:val>
                                        </p:tav>
                                      </p:tavLst>
                                    </p:anim>
                                    <p:animEffect transition="in" filter="fade">
                                      <p:cBhvr>
                                        <p:cTn id="320" dur="500"/>
                                        <p:tgtEl>
                                          <p:spTgt spid="126"/>
                                        </p:tgtEl>
                                      </p:cBhvr>
                                    </p:animEffect>
                                  </p:childTnLst>
                                </p:cTn>
                              </p:par>
                              <p:par>
                                <p:cTn id="321" presetID="53" presetClass="entr" presetSubtype="16" fill="hold" grpId="0" nodeType="withEffect">
                                  <p:stCondLst>
                                    <p:cond delay="0"/>
                                  </p:stCondLst>
                                  <p:childTnLst>
                                    <p:set>
                                      <p:cBhvr>
                                        <p:cTn id="322" dur="1" fill="hold">
                                          <p:stCondLst>
                                            <p:cond delay="0"/>
                                          </p:stCondLst>
                                        </p:cTn>
                                        <p:tgtEl>
                                          <p:spTgt spid="127"/>
                                        </p:tgtEl>
                                        <p:attrNameLst>
                                          <p:attrName>style.visibility</p:attrName>
                                        </p:attrNameLst>
                                      </p:cBhvr>
                                      <p:to>
                                        <p:strVal val="visible"/>
                                      </p:to>
                                    </p:set>
                                    <p:anim calcmode="lin" valueType="num">
                                      <p:cBhvr>
                                        <p:cTn id="323" dur="500" fill="hold"/>
                                        <p:tgtEl>
                                          <p:spTgt spid="127"/>
                                        </p:tgtEl>
                                        <p:attrNameLst>
                                          <p:attrName>ppt_w</p:attrName>
                                        </p:attrNameLst>
                                      </p:cBhvr>
                                      <p:tavLst>
                                        <p:tav tm="0">
                                          <p:val>
                                            <p:fltVal val="0"/>
                                          </p:val>
                                        </p:tav>
                                        <p:tav tm="100000">
                                          <p:val>
                                            <p:strVal val="#ppt_w"/>
                                          </p:val>
                                        </p:tav>
                                      </p:tavLst>
                                    </p:anim>
                                    <p:anim calcmode="lin" valueType="num">
                                      <p:cBhvr>
                                        <p:cTn id="324" dur="500" fill="hold"/>
                                        <p:tgtEl>
                                          <p:spTgt spid="127"/>
                                        </p:tgtEl>
                                        <p:attrNameLst>
                                          <p:attrName>ppt_h</p:attrName>
                                        </p:attrNameLst>
                                      </p:cBhvr>
                                      <p:tavLst>
                                        <p:tav tm="0">
                                          <p:val>
                                            <p:fltVal val="0"/>
                                          </p:val>
                                        </p:tav>
                                        <p:tav tm="100000">
                                          <p:val>
                                            <p:strVal val="#ppt_h"/>
                                          </p:val>
                                        </p:tav>
                                      </p:tavLst>
                                    </p:anim>
                                    <p:animEffect transition="in" filter="fade">
                                      <p:cBhvr>
                                        <p:cTn id="325" dur="500"/>
                                        <p:tgtEl>
                                          <p:spTgt spid="127"/>
                                        </p:tgtEl>
                                      </p:cBhvr>
                                    </p:animEffect>
                                  </p:childTnLst>
                                </p:cTn>
                              </p:par>
                              <p:par>
                                <p:cTn id="326" presetID="53" presetClass="entr" presetSubtype="16" fill="hold" grpId="0" nodeType="withEffect">
                                  <p:stCondLst>
                                    <p:cond delay="0"/>
                                  </p:stCondLst>
                                  <p:childTnLst>
                                    <p:set>
                                      <p:cBhvr>
                                        <p:cTn id="327" dur="1" fill="hold">
                                          <p:stCondLst>
                                            <p:cond delay="0"/>
                                          </p:stCondLst>
                                        </p:cTn>
                                        <p:tgtEl>
                                          <p:spTgt spid="128"/>
                                        </p:tgtEl>
                                        <p:attrNameLst>
                                          <p:attrName>style.visibility</p:attrName>
                                        </p:attrNameLst>
                                      </p:cBhvr>
                                      <p:to>
                                        <p:strVal val="visible"/>
                                      </p:to>
                                    </p:set>
                                    <p:anim calcmode="lin" valueType="num">
                                      <p:cBhvr>
                                        <p:cTn id="328" dur="500" fill="hold"/>
                                        <p:tgtEl>
                                          <p:spTgt spid="128"/>
                                        </p:tgtEl>
                                        <p:attrNameLst>
                                          <p:attrName>ppt_w</p:attrName>
                                        </p:attrNameLst>
                                      </p:cBhvr>
                                      <p:tavLst>
                                        <p:tav tm="0">
                                          <p:val>
                                            <p:fltVal val="0"/>
                                          </p:val>
                                        </p:tav>
                                        <p:tav tm="100000">
                                          <p:val>
                                            <p:strVal val="#ppt_w"/>
                                          </p:val>
                                        </p:tav>
                                      </p:tavLst>
                                    </p:anim>
                                    <p:anim calcmode="lin" valueType="num">
                                      <p:cBhvr>
                                        <p:cTn id="329" dur="500" fill="hold"/>
                                        <p:tgtEl>
                                          <p:spTgt spid="128"/>
                                        </p:tgtEl>
                                        <p:attrNameLst>
                                          <p:attrName>ppt_h</p:attrName>
                                        </p:attrNameLst>
                                      </p:cBhvr>
                                      <p:tavLst>
                                        <p:tav tm="0">
                                          <p:val>
                                            <p:fltVal val="0"/>
                                          </p:val>
                                        </p:tav>
                                        <p:tav tm="100000">
                                          <p:val>
                                            <p:strVal val="#ppt_h"/>
                                          </p:val>
                                        </p:tav>
                                      </p:tavLst>
                                    </p:anim>
                                    <p:animEffect transition="in" filter="fade">
                                      <p:cBhvr>
                                        <p:cTn id="330" dur="500"/>
                                        <p:tgtEl>
                                          <p:spTgt spid="128"/>
                                        </p:tgtEl>
                                      </p:cBhvr>
                                    </p:animEffect>
                                  </p:childTnLst>
                                </p:cTn>
                              </p:par>
                              <p:par>
                                <p:cTn id="331" presetID="53" presetClass="entr" presetSubtype="16" fill="hold" grpId="0" nodeType="withEffect">
                                  <p:stCondLst>
                                    <p:cond delay="0"/>
                                  </p:stCondLst>
                                  <p:childTnLst>
                                    <p:set>
                                      <p:cBhvr>
                                        <p:cTn id="332" dur="1" fill="hold">
                                          <p:stCondLst>
                                            <p:cond delay="0"/>
                                          </p:stCondLst>
                                        </p:cTn>
                                        <p:tgtEl>
                                          <p:spTgt spid="129"/>
                                        </p:tgtEl>
                                        <p:attrNameLst>
                                          <p:attrName>style.visibility</p:attrName>
                                        </p:attrNameLst>
                                      </p:cBhvr>
                                      <p:to>
                                        <p:strVal val="visible"/>
                                      </p:to>
                                    </p:set>
                                    <p:anim calcmode="lin" valueType="num">
                                      <p:cBhvr>
                                        <p:cTn id="333" dur="500" fill="hold"/>
                                        <p:tgtEl>
                                          <p:spTgt spid="129"/>
                                        </p:tgtEl>
                                        <p:attrNameLst>
                                          <p:attrName>ppt_w</p:attrName>
                                        </p:attrNameLst>
                                      </p:cBhvr>
                                      <p:tavLst>
                                        <p:tav tm="0">
                                          <p:val>
                                            <p:fltVal val="0"/>
                                          </p:val>
                                        </p:tav>
                                        <p:tav tm="100000">
                                          <p:val>
                                            <p:strVal val="#ppt_w"/>
                                          </p:val>
                                        </p:tav>
                                      </p:tavLst>
                                    </p:anim>
                                    <p:anim calcmode="lin" valueType="num">
                                      <p:cBhvr>
                                        <p:cTn id="334" dur="500" fill="hold"/>
                                        <p:tgtEl>
                                          <p:spTgt spid="129"/>
                                        </p:tgtEl>
                                        <p:attrNameLst>
                                          <p:attrName>ppt_h</p:attrName>
                                        </p:attrNameLst>
                                      </p:cBhvr>
                                      <p:tavLst>
                                        <p:tav tm="0">
                                          <p:val>
                                            <p:fltVal val="0"/>
                                          </p:val>
                                        </p:tav>
                                        <p:tav tm="100000">
                                          <p:val>
                                            <p:strVal val="#ppt_h"/>
                                          </p:val>
                                        </p:tav>
                                      </p:tavLst>
                                    </p:anim>
                                    <p:animEffect transition="in" filter="fade">
                                      <p:cBhvr>
                                        <p:cTn id="335" dur="500"/>
                                        <p:tgtEl>
                                          <p:spTgt spid="129"/>
                                        </p:tgtEl>
                                      </p:cBhvr>
                                    </p:animEffect>
                                  </p:childTnLst>
                                </p:cTn>
                              </p:par>
                              <p:par>
                                <p:cTn id="336" presetID="53" presetClass="entr" presetSubtype="16" fill="hold" grpId="0" nodeType="withEffect">
                                  <p:stCondLst>
                                    <p:cond delay="0"/>
                                  </p:stCondLst>
                                  <p:childTnLst>
                                    <p:set>
                                      <p:cBhvr>
                                        <p:cTn id="337" dur="1" fill="hold">
                                          <p:stCondLst>
                                            <p:cond delay="0"/>
                                          </p:stCondLst>
                                        </p:cTn>
                                        <p:tgtEl>
                                          <p:spTgt spid="130"/>
                                        </p:tgtEl>
                                        <p:attrNameLst>
                                          <p:attrName>style.visibility</p:attrName>
                                        </p:attrNameLst>
                                      </p:cBhvr>
                                      <p:to>
                                        <p:strVal val="visible"/>
                                      </p:to>
                                    </p:set>
                                    <p:anim calcmode="lin" valueType="num">
                                      <p:cBhvr>
                                        <p:cTn id="338" dur="500" fill="hold"/>
                                        <p:tgtEl>
                                          <p:spTgt spid="130"/>
                                        </p:tgtEl>
                                        <p:attrNameLst>
                                          <p:attrName>ppt_w</p:attrName>
                                        </p:attrNameLst>
                                      </p:cBhvr>
                                      <p:tavLst>
                                        <p:tav tm="0">
                                          <p:val>
                                            <p:fltVal val="0"/>
                                          </p:val>
                                        </p:tav>
                                        <p:tav tm="100000">
                                          <p:val>
                                            <p:strVal val="#ppt_w"/>
                                          </p:val>
                                        </p:tav>
                                      </p:tavLst>
                                    </p:anim>
                                    <p:anim calcmode="lin" valueType="num">
                                      <p:cBhvr>
                                        <p:cTn id="339" dur="500" fill="hold"/>
                                        <p:tgtEl>
                                          <p:spTgt spid="130"/>
                                        </p:tgtEl>
                                        <p:attrNameLst>
                                          <p:attrName>ppt_h</p:attrName>
                                        </p:attrNameLst>
                                      </p:cBhvr>
                                      <p:tavLst>
                                        <p:tav tm="0">
                                          <p:val>
                                            <p:fltVal val="0"/>
                                          </p:val>
                                        </p:tav>
                                        <p:tav tm="100000">
                                          <p:val>
                                            <p:strVal val="#ppt_h"/>
                                          </p:val>
                                        </p:tav>
                                      </p:tavLst>
                                    </p:anim>
                                    <p:animEffect transition="in" filter="fade">
                                      <p:cBhvr>
                                        <p:cTn id="340" dur="500"/>
                                        <p:tgtEl>
                                          <p:spTgt spid="130"/>
                                        </p:tgtEl>
                                      </p:cBhvr>
                                    </p:animEffect>
                                  </p:childTnLst>
                                </p:cTn>
                              </p:par>
                              <p:par>
                                <p:cTn id="341" presetID="53" presetClass="entr" presetSubtype="16" fill="hold" grpId="0" nodeType="withEffect">
                                  <p:stCondLst>
                                    <p:cond delay="0"/>
                                  </p:stCondLst>
                                  <p:childTnLst>
                                    <p:set>
                                      <p:cBhvr>
                                        <p:cTn id="342" dur="1" fill="hold">
                                          <p:stCondLst>
                                            <p:cond delay="0"/>
                                          </p:stCondLst>
                                        </p:cTn>
                                        <p:tgtEl>
                                          <p:spTgt spid="136"/>
                                        </p:tgtEl>
                                        <p:attrNameLst>
                                          <p:attrName>style.visibility</p:attrName>
                                        </p:attrNameLst>
                                      </p:cBhvr>
                                      <p:to>
                                        <p:strVal val="visible"/>
                                      </p:to>
                                    </p:set>
                                    <p:anim calcmode="lin" valueType="num">
                                      <p:cBhvr>
                                        <p:cTn id="343" dur="500" fill="hold"/>
                                        <p:tgtEl>
                                          <p:spTgt spid="136"/>
                                        </p:tgtEl>
                                        <p:attrNameLst>
                                          <p:attrName>ppt_w</p:attrName>
                                        </p:attrNameLst>
                                      </p:cBhvr>
                                      <p:tavLst>
                                        <p:tav tm="0">
                                          <p:val>
                                            <p:fltVal val="0"/>
                                          </p:val>
                                        </p:tav>
                                        <p:tav tm="100000">
                                          <p:val>
                                            <p:strVal val="#ppt_w"/>
                                          </p:val>
                                        </p:tav>
                                      </p:tavLst>
                                    </p:anim>
                                    <p:anim calcmode="lin" valueType="num">
                                      <p:cBhvr>
                                        <p:cTn id="344" dur="500" fill="hold"/>
                                        <p:tgtEl>
                                          <p:spTgt spid="136"/>
                                        </p:tgtEl>
                                        <p:attrNameLst>
                                          <p:attrName>ppt_h</p:attrName>
                                        </p:attrNameLst>
                                      </p:cBhvr>
                                      <p:tavLst>
                                        <p:tav tm="0">
                                          <p:val>
                                            <p:fltVal val="0"/>
                                          </p:val>
                                        </p:tav>
                                        <p:tav tm="100000">
                                          <p:val>
                                            <p:strVal val="#ppt_h"/>
                                          </p:val>
                                        </p:tav>
                                      </p:tavLst>
                                    </p:anim>
                                    <p:animEffect transition="in" filter="fade">
                                      <p:cBhvr>
                                        <p:cTn id="345" dur="500"/>
                                        <p:tgtEl>
                                          <p:spTgt spid="136"/>
                                        </p:tgtEl>
                                      </p:cBhvr>
                                    </p:animEffect>
                                  </p:childTnLst>
                                </p:cTn>
                              </p:par>
                              <p:par>
                                <p:cTn id="346" presetID="53" presetClass="entr" presetSubtype="16" fill="hold" grpId="0" nodeType="withEffect">
                                  <p:stCondLst>
                                    <p:cond delay="0"/>
                                  </p:stCondLst>
                                  <p:childTnLst>
                                    <p:set>
                                      <p:cBhvr>
                                        <p:cTn id="347" dur="1" fill="hold">
                                          <p:stCondLst>
                                            <p:cond delay="0"/>
                                          </p:stCondLst>
                                        </p:cTn>
                                        <p:tgtEl>
                                          <p:spTgt spid="137"/>
                                        </p:tgtEl>
                                        <p:attrNameLst>
                                          <p:attrName>style.visibility</p:attrName>
                                        </p:attrNameLst>
                                      </p:cBhvr>
                                      <p:to>
                                        <p:strVal val="visible"/>
                                      </p:to>
                                    </p:set>
                                    <p:anim calcmode="lin" valueType="num">
                                      <p:cBhvr>
                                        <p:cTn id="348" dur="500" fill="hold"/>
                                        <p:tgtEl>
                                          <p:spTgt spid="137"/>
                                        </p:tgtEl>
                                        <p:attrNameLst>
                                          <p:attrName>ppt_w</p:attrName>
                                        </p:attrNameLst>
                                      </p:cBhvr>
                                      <p:tavLst>
                                        <p:tav tm="0">
                                          <p:val>
                                            <p:fltVal val="0"/>
                                          </p:val>
                                        </p:tav>
                                        <p:tav tm="100000">
                                          <p:val>
                                            <p:strVal val="#ppt_w"/>
                                          </p:val>
                                        </p:tav>
                                      </p:tavLst>
                                    </p:anim>
                                    <p:anim calcmode="lin" valueType="num">
                                      <p:cBhvr>
                                        <p:cTn id="349" dur="500" fill="hold"/>
                                        <p:tgtEl>
                                          <p:spTgt spid="137"/>
                                        </p:tgtEl>
                                        <p:attrNameLst>
                                          <p:attrName>ppt_h</p:attrName>
                                        </p:attrNameLst>
                                      </p:cBhvr>
                                      <p:tavLst>
                                        <p:tav tm="0">
                                          <p:val>
                                            <p:fltVal val="0"/>
                                          </p:val>
                                        </p:tav>
                                        <p:tav tm="100000">
                                          <p:val>
                                            <p:strVal val="#ppt_h"/>
                                          </p:val>
                                        </p:tav>
                                      </p:tavLst>
                                    </p:anim>
                                    <p:animEffect transition="in" filter="fade">
                                      <p:cBhvr>
                                        <p:cTn id="350" dur="500"/>
                                        <p:tgtEl>
                                          <p:spTgt spid="137"/>
                                        </p:tgtEl>
                                      </p:cBhvr>
                                    </p:animEffect>
                                  </p:childTnLst>
                                </p:cTn>
                              </p:par>
                              <p:par>
                                <p:cTn id="351" presetID="53" presetClass="entr" presetSubtype="16" fill="hold" grpId="0" nodeType="withEffect">
                                  <p:stCondLst>
                                    <p:cond delay="0"/>
                                  </p:stCondLst>
                                  <p:childTnLst>
                                    <p:set>
                                      <p:cBhvr>
                                        <p:cTn id="352" dur="1" fill="hold">
                                          <p:stCondLst>
                                            <p:cond delay="0"/>
                                          </p:stCondLst>
                                        </p:cTn>
                                        <p:tgtEl>
                                          <p:spTgt spid="138"/>
                                        </p:tgtEl>
                                        <p:attrNameLst>
                                          <p:attrName>style.visibility</p:attrName>
                                        </p:attrNameLst>
                                      </p:cBhvr>
                                      <p:to>
                                        <p:strVal val="visible"/>
                                      </p:to>
                                    </p:set>
                                    <p:anim calcmode="lin" valueType="num">
                                      <p:cBhvr>
                                        <p:cTn id="353" dur="500" fill="hold"/>
                                        <p:tgtEl>
                                          <p:spTgt spid="138"/>
                                        </p:tgtEl>
                                        <p:attrNameLst>
                                          <p:attrName>ppt_w</p:attrName>
                                        </p:attrNameLst>
                                      </p:cBhvr>
                                      <p:tavLst>
                                        <p:tav tm="0">
                                          <p:val>
                                            <p:fltVal val="0"/>
                                          </p:val>
                                        </p:tav>
                                        <p:tav tm="100000">
                                          <p:val>
                                            <p:strVal val="#ppt_w"/>
                                          </p:val>
                                        </p:tav>
                                      </p:tavLst>
                                    </p:anim>
                                    <p:anim calcmode="lin" valueType="num">
                                      <p:cBhvr>
                                        <p:cTn id="354" dur="500" fill="hold"/>
                                        <p:tgtEl>
                                          <p:spTgt spid="138"/>
                                        </p:tgtEl>
                                        <p:attrNameLst>
                                          <p:attrName>ppt_h</p:attrName>
                                        </p:attrNameLst>
                                      </p:cBhvr>
                                      <p:tavLst>
                                        <p:tav tm="0">
                                          <p:val>
                                            <p:fltVal val="0"/>
                                          </p:val>
                                        </p:tav>
                                        <p:tav tm="100000">
                                          <p:val>
                                            <p:strVal val="#ppt_h"/>
                                          </p:val>
                                        </p:tav>
                                      </p:tavLst>
                                    </p:anim>
                                    <p:animEffect transition="in" filter="fade">
                                      <p:cBhvr>
                                        <p:cTn id="355" dur="500"/>
                                        <p:tgtEl>
                                          <p:spTgt spid="138"/>
                                        </p:tgtEl>
                                      </p:cBhvr>
                                    </p:animEffect>
                                  </p:childTnLst>
                                </p:cTn>
                              </p:par>
                              <p:par>
                                <p:cTn id="356" presetID="53" presetClass="entr" presetSubtype="16" fill="hold" grpId="0" nodeType="withEffect">
                                  <p:stCondLst>
                                    <p:cond delay="0"/>
                                  </p:stCondLst>
                                  <p:childTnLst>
                                    <p:set>
                                      <p:cBhvr>
                                        <p:cTn id="357" dur="1" fill="hold">
                                          <p:stCondLst>
                                            <p:cond delay="0"/>
                                          </p:stCondLst>
                                        </p:cTn>
                                        <p:tgtEl>
                                          <p:spTgt spid="139"/>
                                        </p:tgtEl>
                                        <p:attrNameLst>
                                          <p:attrName>style.visibility</p:attrName>
                                        </p:attrNameLst>
                                      </p:cBhvr>
                                      <p:to>
                                        <p:strVal val="visible"/>
                                      </p:to>
                                    </p:set>
                                    <p:anim calcmode="lin" valueType="num">
                                      <p:cBhvr>
                                        <p:cTn id="358" dur="500" fill="hold"/>
                                        <p:tgtEl>
                                          <p:spTgt spid="139"/>
                                        </p:tgtEl>
                                        <p:attrNameLst>
                                          <p:attrName>ppt_w</p:attrName>
                                        </p:attrNameLst>
                                      </p:cBhvr>
                                      <p:tavLst>
                                        <p:tav tm="0">
                                          <p:val>
                                            <p:fltVal val="0"/>
                                          </p:val>
                                        </p:tav>
                                        <p:tav tm="100000">
                                          <p:val>
                                            <p:strVal val="#ppt_w"/>
                                          </p:val>
                                        </p:tav>
                                      </p:tavLst>
                                    </p:anim>
                                    <p:anim calcmode="lin" valueType="num">
                                      <p:cBhvr>
                                        <p:cTn id="359" dur="500" fill="hold"/>
                                        <p:tgtEl>
                                          <p:spTgt spid="139"/>
                                        </p:tgtEl>
                                        <p:attrNameLst>
                                          <p:attrName>ppt_h</p:attrName>
                                        </p:attrNameLst>
                                      </p:cBhvr>
                                      <p:tavLst>
                                        <p:tav tm="0">
                                          <p:val>
                                            <p:fltVal val="0"/>
                                          </p:val>
                                        </p:tav>
                                        <p:tav tm="100000">
                                          <p:val>
                                            <p:strVal val="#ppt_h"/>
                                          </p:val>
                                        </p:tav>
                                      </p:tavLst>
                                    </p:anim>
                                    <p:animEffect transition="in" filter="fade">
                                      <p:cBhvr>
                                        <p:cTn id="360" dur="500"/>
                                        <p:tgtEl>
                                          <p:spTgt spid="139"/>
                                        </p:tgtEl>
                                      </p:cBhvr>
                                    </p:animEffect>
                                  </p:childTnLst>
                                </p:cTn>
                              </p:par>
                              <p:par>
                                <p:cTn id="361" presetID="53" presetClass="entr" presetSubtype="16" fill="hold" grpId="0" nodeType="withEffect">
                                  <p:stCondLst>
                                    <p:cond delay="0"/>
                                  </p:stCondLst>
                                  <p:childTnLst>
                                    <p:set>
                                      <p:cBhvr>
                                        <p:cTn id="362" dur="1" fill="hold">
                                          <p:stCondLst>
                                            <p:cond delay="0"/>
                                          </p:stCondLst>
                                        </p:cTn>
                                        <p:tgtEl>
                                          <p:spTgt spid="140"/>
                                        </p:tgtEl>
                                        <p:attrNameLst>
                                          <p:attrName>style.visibility</p:attrName>
                                        </p:attrNameLst>
                                      </p:cBhvr>
                                      <p:to>
                                        <p:strVal val="visible"/>
                                      </p:to>
                                    </p:set>
                                    <p:anim calcmode="lin" valueType="num">
                                      <p:cBhvr>
                                        <p:cTn id="363" dur="500" fill="hold"/>
                                        <p:tgtEl>
                                          <p:spTgt spid="140"/>
                                        </p:tgtEl>
                                        <p:attrNameLst>
                                          <p:attrName>ppt_w</p:attrName>
                                        </p:attrNameLst>
                                      </p:cBhvr>
                                      <p:tavLst>
                                        <p:tav tm="0">
                                          <p:val>
                                            <p:fltVal val="0"/>
                                          </p:val>
                                        </p:tav>
                                        <p:tav tm="100000">
                                          <p:val>
                                            <p:strVal val="#ppt_w"/>
                                          </p:val>
                                        </p:tav>
                                      </p:tavLst>
                                    </p:anim>
                                    <p:anim calcmode="lin" valueType="num">
                                      <p:cBhvr>
                                        <p:cTn id="364" dur="500" fill="hold"/>
                                        <p:tgtEl>
                                          <p:spTgt spid="140"/>
                                        </p:tgtEl>
                                        <p:attrNameLst>
                                          <p:attrName>ppt_h</p:attrName>
                                        </p:attrNameLst>
                                      </p:cBhvr>
                                      <p:tavLst>
                                        <p:tav tm="0">
                                          <p:val>
                                            <p:fltVal val="0"/>
                                          </p:val>
                                        </p:tav>
                                        <p:tav tm="100000">
                                          <p:val>
                                            <p:strVal val="#ppt_h"/>
                                          </p:val>
                                        </p:tav>
                                      </p:tavLst>
                                    </p:anim>
                                    <p:animEffect transition="in" filter="fade">
                                      <p:cBhvr>
                                        <p:cTn id="365" dur="500"/>
                                        <p:tgtEl>
                                          <p:spTgt spid="140"/>
                                        </p:tgtEl>
                                      </p:cBhvr>
                                    </p:animEffect>
                                  </p:childTnLst>
                                </p:cTn>
                              </p:par>
                              <p:par>
                                <p:cTn id="366" presetID="53" presetClass="entr" presetSubtype="16" fill="hold" grpId="0" nodeType="withEffect">
                                  <p:stCondLst>
                                    <p:cond delay="0"/>
                                  </p:stCondLst>
                                  <p:childTnLst>
                                    <p:set>
                                      <p:cBhvr>
                                        <p:cTn id="367" dur="1" fill="hold">
                                          <p:stCondLst>
                                            <p:cond delay="0"/>
                                          </p:stCondLst>
                                        </p:cTn>
                                        <p:tgtEl>
                                          <p:spTgt spid="152"/>
                                        </p:tgtEl>
                                        <p:attrNameLst>
                                          <p:attrName>style.visibility</p:attrName>
                                        </p:attrNameLst>
                                      </p:cBhvr>
                                      <p:to>
                                        <p:strVal val="visible"/>
                                      </p:to>
                                    </p:set>
                                    <p:anim calcmode="lin" valueType="num">
                                      <p:cBhvr>
                                        <p:cTn id="368" dur="500" fill="hold"/>
                                        <p:tgtEl>
                                          <p:spTgt spid="152"/>
                                        </p:tgtEl>
                                        <p:attrNameLst>
                                          <p:attrName>ppt_w</p:attrName>
                                        </p:attrNameLst>
                                      </p:cBhvr>
                                      <p:tavLst>
                                        <p:tav tm="0">
                                          <p:val>
                                            <p:fltVal val="0"/>
                                          </p:val>
                                        </p:tav>
                                        <p:tav tm="100000">
                                          <p:val>
                                            <p:strVal val="#ppt_w"/>
                                          </p:val>
                                        </p:tav>
                                      </p:tavLst>
                                    </p:anim>
                                    <p:anim calcmode="lin" valueType="num">
                                      <p:cBhvr>
                                        <p:cTn id="369" dur="500" fill="hold"/>
                                        <p:tgtEl>
                                          <p:spTgt spid="152"/>
                                        </p:tgtEl>
                                        <p:attrNameLst>
                                          <p:attrName>ppt_h</p:attrName>
                                        </p:attrNameLst>
                                      </p:cBhvr>
                                      <p:tavLst>
                                        <p:tav tm="0">
                                          <p:val>
                                            <p:fltVal val="0"/>
                                          </p:val>
                                        </p:tav>
                                        <p:tav tm="100000">
                                          <p:val>
                                            <p:strVal val="#ppt_h"/>
                                          </p:val>
                                        </p:tav>
                                      </p:tavLst>
                                    </p:anim>
                                    <p:animEffect transition="in" filter="fade">
                                      <p:cBhvr>
                                        <p:cTn id="370" dur="500"/>
                                        <p:tgtEl>
                                          <p:spTgt spid="152"/>
                                        </p:tgtEl>
                                      </p:cBhvr>
                                    </p:animEffect>
                                  </p:childTnLst>
                                </p:cTn>
                              </p:par>
                              <p:par>
                                <p:cTn id="371" presetID="53" presetClass="entr" presetSubtype="16" fill="hold" grpId="0" nodeType="withEffect">
                                  <p:stCondLst>
                                    <p:cond delay="0"/>
                                  </p:stCondLst>
                                  <p:childTnLst>
                                    <p:set>
                                      <p:cBhvr>
                                        <p:cTn id="372" dur="1" fill="hold">
                                          <p:stCondLst>
                                            <p:cond delay="0"/>
                                          </p:stCondLst>
                                        </p:cTn>
                                        <p:tgtEl>
                                          <p:spTgt spid="153"/>
                                        </p:tgtEl>
                                        <p:attrNameLst>
                                          <p:attrName>style.visibility</p:attrName>
                                        </p:attrNameLst>
                                      </p:cBhvr>
                                      <p:to>
                                        <p:strVal val="visible"/>
                                      </p:to>
                                    </p:set>
                                    <p:anim calcmode="lin" valueType="num">
                                      <p:cBhvr>
                                        <p:cTn id="373" dur="500" fill="hold"/>
                                        <p:tgtEl>
                                          <p:spTgt spid="153"/>
                                        </p:tgtEl>
                                        <p:attrNameLst>
                                          <p:attrName>ppt_w</p:attrName>
                                        </p:attrNameLst>
                                      </p:cBhvr>
                                      <p:tavLst>
                                        <p:tav tm="0">
                                          <p:val>
                                            <p:fltVal val="0"/>
                                          </p:val>
                                        </p:tav>
                                        <p:tav tm="100000">
                                          <p:val>
                                            <p:strVal val="#ppt_w"/>
                                          </p:val>
                                        </p:tav>
                                      </p:tavLst>
                                    </p:anim>
                                    <p:anim calcmode="lin" valueType="num">
                                      <p:cBhvr>
                                        <p:cTn id="374" dur="500" fill="hold"/>
                                        <p:tgtEl>
                                          <p:spTgt spid="153"/>
                                        </p:tgtEl>
                                        <p:attrNameLst>
                                          <p:attrName>ppt_h</p:attrName>
                                        </p:attrNameLst>
                                      </p:cBhvr>
                                      <p:tavLst>
                                        <p:tav tm="0">
                                          <p:val>
                                            <p:fltVal val="0"/>
                                          </p:val>
                                        </p:tav>
                                        <p:tav tm="100000">
                                          <p:val>
                                            <p:strVal val="#ppt_h"/>
                                          </p:val>
                                        </p:tav>
                                      </p:tavLst>
                                    </p:anim>
                                    <p:animEffect transition="in" filter="fade">
                                      <p:cBhvr>
                                        <p:cTn id="375" dur="500"/>
                                        <p:tgtEl>
                                          <p:spTgt spid="153"/>
                                        </p:tgtEl>
                                      </p:cBhvr>
                                    </p:animEffect>
                                  </p:childTnLst>
                                </p:cTn>
                              </p:par>
                              <p:par>
                                <p:cTn id="376" presetID="53" presetClass="entr" presetSubtype="16" fill="hold" grpId="0" nodeType="withEffect">
                                  <p:stCondLst>
                                    <p:cond delay="0"/>
                                  </p:stCondLst>
                                  <p:childTnLst>
                                    <p:set>
                                      <p:cBhvr>
                                        <p:cTn id="377" dur="1" fill="hold">
                                          <p:stCondLst>
                                            <p:cond delay="0"/>
                                          </p:stCondLst>
                                        </p:cTn>
                                        <p:tgtEl>
                                          <p:spTgt spid="154"/>
                                        </p:tgtEl>
                                        <p:attrNameLst>
                                          <p:attrName>style.visibility</p:attrName>
                                        </p:attrNameLst>
                                      </p:cBhvr>
                                      <p:to>
                                        <p:strVal val="visible"/>
                                      </p:to>
                                    </p:set>
                                    <p:anim calcmode="lin" valueType="num">
                                      <p:cBhvr>
                                        <p:cTn id="378" dur="500" fill="hold"/>
                                        <p:tgtEl>
                                          <p:spTgt spid="154"/>
                                        </p:tgtEl>
                                        <p:attrNameLst>
                                          <p:attrName>ppt_w</p:attrName>
                                        </p:attrNameLst>
                                      </p:cBhvr>
                                      <p:tavLst>
                                        <p:tav tm="0">
                                          <p:val>
                                            <p:fltVal val="0"/>
                                          </p:val>
                                        </p:tav>
                                        <p:tav tm="100000">
                                          <p:val>
                                            <p:strVal val="#ppt_w"/>
                                          </p:val>
                                        </p:tav>
                                      </p:tavLst>
                                    </p:anim>
                                    <p:anim calcmode="lin" valueType="num">
                                      <p:cBhvr>
                                        <p:cTn id="379" dur="500" fill="hold"/>
                                        <p:tgtEl>
                                          <p:spTgt spid="154"/>
                                        </p:tgtEl>
                                        <p:attrNameLst>
                                          <p:attrName>ppt_h</p:attrName>
                                        </p:attrNameLst>
                                      </p:cBhvr>
                                      <p:tavLst>
                                        <p:tav tm="0">
                                          <p:val>
                                            <p:fltVal val="0"/>
                                          </p:val>
                                        </p:tav>
                                        <p:tav tm="100000">
                                          <p:val>
                                            <p:strVal val="#ppt_h"/>
                                          </p:val>
                                        </p:tav>
                                      </p:tavLst>
                                    </p:anim>
                                    <p:animEffect transition="in" filter="fade">
                                      <p:cBhvr>
                                        <p:cTn id="380" dur="500"/>
                                        <p:tgtEl>
                                          <p:spTgt spid="154"/>
                                        </p:tgtEl>
                                      </p:cBhvr>
                                    </p:animEffect>
                                  </p:childTnLst>
                                </p:cTn>
                              </p:par>
                              <p:par>
                                <p:cTn id="381" presetID="53" presetClass="entr" presetSubtype="16" fill="hold" grpId="0" nodeType="withEffect">
                                  <p:stCondLst>
                                    <p:cond delay="0"/>
                                  </p:stCondLst>
                                  <p:childTnLst>
                                    <p:set>
                                      <p:cBhvr>
                                        <p:cTn id="382" dur="1" fill="hold">
                                          <p:stCondLst>
                                            <p:cond delay="0"/>
                                          </p:stCondLst>
                                        </p:cTn>
                                        <p:tgtEl>
                                          <p:spTgt spid="155"/>
                                        </p:tgtEl>
                                        <p:attrNameLst>
                                          <p:attrName>style.visibility</p:attrName>
                                        </p:attrNameLst>
                                      </p:cBhvr>
                                      <p:to>
                                        <p:strVal val="visible"/>
                                      </p:to>
                                    </p:set>
                                    <p:anim calcmode="lin" valueType="num">
                                      <p:cBhvr>
                                        <p:cTn id="383" dur="500" fill="hold"/>
                                        <p:tgtEl>
                                          <p:spTgt spid="155"/>
                                        </p:tgtEl>
                                        <p:attrNameLst>
                                          <p:attrName>ppt_w</p:attrName>
                                        </p:attrNameLst>
                                      </p:cBhvr>
                                      <p:tavLst>
                                        <p:tav tm="0">
                                          <p:val>
                                            <p:fltVal val="0"/>
                                          </p:val>
                                        </p:tav>
                                        <p:tav tm="100000">
                                          <p:val>
                                            <p:strVal val="#ppt_w"/>
                                          </p:val>
                                        </p:tav>
                                      </p:tavLst>
                                    </p:anim>
                                    <p:anim calcmode="lin" valueType="num">
                                      <p:cBhvr>
                                        <p:cTn id="384" dur="500" fill="hold"/>
                                        <p:tgtEl>
                                          <p:spTgt spid="155"/>
                                        </p:tgtEl>
                                        <p:attrNameLst>
                                          <p:attrName>ppt_h</p:attrName>
                                        </p:attrNameLst>
                                      </p:cBhvr>
                                      <p:tavLst>
                                        <p:tav tm="0">
                                          <p:val>
                                            <p:fltVal val="0"/>
                                          </p:val>
                                        </p:tav>
                                        <p:tav tm="100000">
                                          <p:val>
                                            <p:strVal val="#ppt_h"/>
                                          </p:val>
                                        </p:tav>
                                      </p:tavLst>
                                    </p:anim>
                                    <p:animEffect transition="in" filter="fade">
                                      <p:cBhvr>
                                        <p:cTn id="385" dur="500"/>
                                        <p:tgtEl>
                                          <p:spTgt spid="155"/>
                                        </p:tgtEl>
                                      </p:cBhvr>
                                    </p:animEffect>
                                  </p:childTnLst>
                                </p:cTn>
                              </p:par>
                              <p:par>
                                <p:cTn id="386" presetID="53" presetClass="entr" presetSubtype="16" fill="hold" grpId="0" nodeType="withEffect">
                                  <p:stCondLst>
                                    <p:cond delay="0"/>
                                  </p:stCondLst>
                                  <p:childTnLst>
                                    <p:set>
                                      <p:cBhvr>
                                        <p:cTn id="387" dur="1" fill="hold">
                                          <p:stCondLst>
                                            <p:cond delay="0"/>
                                          </p:stCondLst>
                                        </p:cTn>
                                        <p:tgtEl>
                                          <p:spTgt spid="156"/>
                                        </p:tgtEl>
                                        <p:attrNameLst>
                                          <p:attrName>style.visibility</p:attrName>
                                        </p:attrNameLst>
                                      </p:cBhvr>
                                      <p:to>
                                        <p:strVal val="visible"/>
                                      </p:to>
                                    </p:set>
                                    <p:anim calcmode="lin" valueType="num">
                                      <p:cBhvr>
                                        <p:cTn id="388" dur="500" fill="hold"/>
                                        <p:tgtEl>
                                          <p:spTgt spid="156"/>
                                        </p:tgtEl>
                                        <p:attrNameLst>
                                          <p:attrName>ppt_w</p:attrName>
                                        </p:attrNameLst>
                                      </p:cBhvr>
                                      <p:tavLst>
                                        <p:tav tm="0">
                                          <p:val>
                                            <p:fltVal val="0"/>
                                          </p:val>
                                        </p:tav>
                                        <p:tav tm="100000">
                                          <p:val>
                                            <p:strVal val="#ppt_w"/>
                                          </p:val>
                                        </p:tav>
                                      </p:tavLst>
                                    </p:anim>
                                    <p:anim calcmode="lin" valueType="num">
                                      <p:cBhvr>
                                        <p:cTn id="389" dur="500" fill="hold"/>
                                        <p:tgtEl>
                                          <p:spTgt spid="156"/>
                                        </p:tgtEl>
                                        <p:attrNameLst>
                                          <p:attrName>ppt_h</p:attrName>
                                        </p:attrNameLst>
                                      </p:cBhvr>
                                      <p:tavLst>
                                        <p:tav tm="0">
                                          <p:val>
                                            <p:fltVal val="0"/>
                                          </p:val>
                                        </p:tav>
                                        <p:tav tm="100000">
                                          <p:val>
                                            <p:strVal val="#ppt_h"/>
                                          </p:val>
                                        </p:tav>
                                      </p:tavLst>
                                    </p:anim>
                                    <p:animEffect transition="in" filter="fade">
                                      <p:cBhvr>
                                        <p:cTn id="390" dur="500"/>
                                        <p:tgtEl>
                                          <p:spTgt spid="156"/>
                                        </p:tgtEl>
                                      </p:cBhvr>
                                    </p:animEffect>
                                  </p:childTnLst>
                                </p:cTn>
                              </p:par>
                              <p:par>
                                <p:cTn id="391" presetID="53" presetClass="entr" presetSubtype="16" fill="hold" grpId="0" nodeType="withEffect">
                                  <p:stCondLst>
                                    <p:cond delay="0"/>
                                  </p:stCondLst>
                                  <p:childTnLst>
                                    <p:set>
                                      <p:cBhvr>
                                        <p:cTn id="392" dur="1" fill="hold">
                                          <p:stCondLst>
                                            <p:cond delay="0"/>
                                          </p:stCondLst>
                                        </p:cTn>
                                        <p:tgtEl>
                                          <p:spTgt spid="181"/>
                                        </p:tgtEl>
                                        <p:attrNameLst>
                                          <p:attrName>style.visibility</p:attrName>
                                        </p:attrNameLst>
                                      </p:cBhvr>
                                      <p:to>
                                        <p:strVal val="visible"/>
                                      </p:to>
                                    </p:set>
                                    <p:anim calcmode="lin" valueType="num">
                                      <p:cBhvr>
                                        <p:cTn id="393" dur="500" fill="hold"/>
                                        <p:tgtEl>
                                          <p:spTgt spid="181"/>
                                        </p:tgtEl>
                                        <p:attrNameLst>
                                          <p:attrName>ppt_w</p:attrName>
                                        </p:attrNameLst>
                                      </p:cBhvr>
                                      <p:tavLst>
                                        <p:tav tm="0">
                                          <p:val>
                                            <p:fltVal val="0"/>
                                          </p:val>
                                        </p:tav>
                                        <p:tav tm="100000">
                                          <p:val>
                                            <p:strVal val="#ppt_w"/>
                                          </p:val>
                                        </p:tav>
                                      </p:tavLst>
                                    </p:anim>
                                    <p:anim calcmode="lin" valueType="num">
                                      <p:cBhvr>
                                        <p:cTn id="394" dur="500" fill="hold"/>
                                        <p:tgtEl>
                                          <p:spTgt spid="181"/>
                                        </p:tgtEl>
                                        <p:attrNameLst>
                                          <p:attrName>ppt_h</p:attrName>
                                        </p:attrNameLst>
                                      </p:cBhvr>
                                      <p:tavLst>
                                        <p:tav tm="0">
                                          <p:val>
                                            <p:fltVal val="0"/>
                                          </p:val>
                                        </p:tav>
                                        <p:tav tm="100000">
                                          <p:val>
                                            <p:strVal val="#ppt_h"/>
                                          </p:val>
                                        </p:tav>
                                      </p:tavLst>
                                    </p:anim>
                                    <p:animEffect transition="in" filter="fade">
                                      <p:cBhvr>
                                        <p:cTn id="395" dur="500"/>
                                        <p:tgtEl>
                                          <p:spTgt spid="181"/>
                                        </p:tgtEl>
                                      </p:cBhvr>
                                    </p:animEffect>
                                  </p:childTnLst>
                                </p:cTn>
                              </p:par>
                              <p:par>
                                <p:cTn id="396" presetID="53" presetClass="entr" presetSubtype="16" fill="hold" grpId="0" nodeType="withEffect">
                                  <p:stCondLst>
                                    <p:cond delay="0"/>
                                  </p:stCondLst>
                                  <p:childTnLst>
                                    <p:set>
                                      <p:cBhvr>
                                        <p:cTn id="397" dur="1" fill="hold">
                                          <p:stCondLst>
                                            <p:cond delay="0"/>
                                          </p:stCondLst>
                                        </p:cTn>
                                        <p:tgtEl>
                                          <p:spTgt spid="182"/>
                                        </p:tgtEl>
                                        <p:attrNameLst>
                                          <p:attrName>style.visibility</p:attrName>
                                        </p:attrNameLst>
                                      </p:cBhvr>
                                      <p:to>
                                        <p:strVal val="visible"/>
                                      </p:to>
                                    </p:set>
                                    <p:anim calcmode="lin" valueType="num">
                                      <p:cBhvr>
                                        <p:cTn id="398" dur="500" fill="hold"/>
                                        <p:tgtEl>
                                          <p:spTgt spid="182"/>
                                        </p:tgtEl>
                                        <p:attrNameLst>
                                          <p:attrName>ppt_w</p:attrName>
                                        </p:attrNameLst>
                                      </p:cBhvr>
                                      <p:tavLst>
                                        <p:tav tm="0">
                                          <p:val>
                                            <p:fltVal val="0"/>
                                          </p:val>
                                        </p:tav>
                                        <p:tav tm="100000">
                                          <p:val>
                                            <p:strVal val="#ppt_w"/>
                                          </p:val>
                                        </p:tav>
                                      </p:tavLst>
                                    </p:anim>
                                    <p:anim calcmode="lin" valueType="num">
                                      <p:cBhvr>
                                        <p:cTn id="399" dur="500" fill="hold"/>
                                        <p:tgtEl>
                                          <p:spTgt spid="182"/>
                                        </p:tgtEl>
                                        <p:attrNameLst>
                                          <p:attrName>ppt_h</p:attrName>
                                        </p:attrNameLst>
                                      </p:cBhvr>
                                      <p:tavLst>
                                        <p:tav tm="0">
                                          <p:val>
                                            <p:fltVal val="0"/>
                                          </p:val>
                                        </p:tav>
                                        <p:tav tm="100000">
                                          <p:val>
                                            <p:strVal val="#ppt_h"/>
                                          </p:val>
                                        </p:tav>
                                      </p:tavLst>
                                    </p:anim>
                                    <p:animEffect transition="in" filter="fade">
                                      <p:cBhvr>
                                        <p:cTn id="400" dur="500"/>
                                        <p:tgtEl>
                                          <p:spTgt spid="182"/>
                                        </p:tgtEl>
                                      </p:cBhvr>
                                    </p:animEffect>
                                  </p:childTnLst>
                                </p:cTn>
                              </p:par>
                              <p:par>
                                <p:cTn id="401" presetID="53" presetClass="entr" presetSubtype="16" fill="hold" grpId="0" nodeType="withEffect">
                                  <p:stCondLst>
                                    <p:cond delay="0"/>
                                  </p:stCondLst>
                                  <p:childTnLst>
                                    <p:set>
                                      <p:cBhvr>
                                        <p:cTn id="402" dur="1" fill="hold">
                                          <p:stCondLst>
                                            <p:cond delay="0"/>
                                          </p:stCondLst>
                                        </p:cTn>
                                        <p:tgtEl>
                                          <p:spTgt spid="183"/>
                                        </p:tgtEl>
                                        <p:attrNameLst>
                                          <p:attrName>style.visibility</p:attrName>
                                        </p:attrNameLst>
                                      </p:cBhvr>
                                      <p:to>
                                        <p:strVal val="visible"/>
                                      </p:to>
                                    </p:set>
                                    <p:anim calcmode="lin" valueType="num">
                                      <p:cBhvr>
                                        <p:cTn id="403" dur="500" fill="hold"/>
                                        <p:tgtEl>
                                          <p:spTgt spid="183"/>
                                        </p:tgtEl>
                                        <p:attrNameLst>
                                          <p:attrName>ppt_w</p:attrName>
                                        </p:attrNameLst>
                                      </p:cBhvr>
                                      <p:tavLst>
                                        <p:tav tm="0">
                                          <p:val>
                                            <p:fltVal val="0"/>
                                          </p:val>
                                        </p:tav>
                                        <p:tav tm="100000">
                                          <p:val>
                                            <p:strVal val="#ppt_w"/>
                                          </p:val>
                                        </p:tav>
                                      </p:tavLst>
                                    </p:anim>
                                    <p:anim calcmode="lin" valueType="num">
                                      <p:cBhvr>
                                        <p:cTn id="404" dur="500" fill="hold"/>
                                        <p:tgtEl>
                                          <p:spTgt spid="183"/>
                                        </p:tgtEl>
                                        <p:attrNameLst>
                                          <p:attrName>ppt_h</p:attrName>
                                        </p:attrNameLst>
                                      </p:cBhvr>
                                      <p:tavLst>
                                        <p:tav tm="0">
                                          <p:val>
                                            <p:fltVal val="0"/>
                                          </p:val>
                                        </p:tav>
                                        <p:tav tm="100000">
                                          <p:val>
                                            <p:strVal val="#ppt_h"/>
                                          </p:val>
                                        </p:tav>
                                      </p:tavLst>
                                    </p:anim>
                                    <p:animEffect transition="in" filter="fade">
                                      <p:cBhvr>
                                        <p:cTn id="405" dur="500"/>
                                        <p:tgtEl>
                                          <p:spTgt spid="183"/>
                                        </p:tgtEl>
                                      </p:cBhvr>
                                    </p:animEffect>
                                  </p:childTnLst>
                                </p:cTn>
                              </p:par>
                              <p:par>
                                <p:cTn id="406" presetID="53" presetClass="entr" presetSubtype="16" fill="hold" grpId="0" nodeType="withEffect">
                                  <p:stCondLst>
                                    <p:cond delay="0"/>
                                  </p:stCondLst>
                                  <p:childTnLst>
                                    <p:set>
                                      <p:cBhvr>
                                        <p:cTn id="407" dur="1" fill="hold">
                                          <p:stCondLst>
                                            <p:cond delay="0"/>
                                          </p:stCondLst>
                                        </p:cTn>
                                        <p:tgtEl>
                                          <p:spTgt spid="184"/>
                                        </p:tgtEl>
                                        <p:attrNameLst>
                                          <p:attrName>style.visibility</p:attrName>
                                        </p:attrNameLst>
                                      </p:cBhvr>
                                      <p:to>
                                        <p:strVal val="visible"/>
                                      </p:to>
                                    </p:set>
                                    <p:anim calcmode="lin" valueType="num">
                                      <p:cBhvr>
                                        <p:cTn id="408" dur="500" fill="hold"/>
                                        <p:tgtEl>
                                          <p:spTgt spid="184"/>
                                        </p:tgtEl>
                                        <p:attrNameLst>
                                          <p:attrName>ppt_w</p:attrName>
                                        </p:attrNameLst>
                                      </p:cBhvr>
                                      <p:tavLst>
                                        <p:tav tm="0">
                                          <p:val>
                                            <p:fltVal val="0"/>
                                          </p:val>
                                        </p:tav>
                                        <p:tav tm="100000">
                                          <p:val>
                                            <p:strVal val="#ppt_w"/>
                                          </p:val>
                                        </p:tav>
                                      </p:tavLst>
                                    </p:anim>
                                    <p:anim calcmode="lin" valueType="num">
                                      <p:cBhvr>
                                        <p:cTn id="409" dur="500" fill="hold"/>
                                        <p:tgtEl>
                                          <p:spTgt spid="184"/>
                                        </p:tgtEl>
                                        <p:attrNameLst>
                                          <p:attrName>ppt_h</p:attrName>
                                        </p:attrNameLst>
                                      </p:cBhvr>
                                      <p:tavLst>
                                        <p:tav tm="0">
                                          <p:val>
                                            <p:fltVal val="0"/>
                                          </p:val>
                                        </p:tav>
                                        <p:tav tm="100000">
                                          <p:val>
                                            <p:strVal val="#ppt_h"/>
                                          </p:val>
                                        </p:tav>
                                      </p:tavLst>
                                    </p:anim>
                                    <p:animEffect transition="in" filter="fade">
                                      <p:cBhvr>
                                        <p:cTn id="410" dur="500"/>
                                        <p:tgtEl>
                                          <p:spTgt spid="184"/>
                                        </p:tgtEl>
                                      </p:cBhvr>
                                    </p:animEffect>
                                  </p:childTnLst>
                                </p:cTn>
                              </p:par>
                              <p:par>
                                <p:cTn id="411" presetID="53" presetClass="entr" presetSubtype="16" fill="hold" grpId="0" nodeType="withEffect">
                                  <p:stCondLst>
                                    <p:cond delay="0"/>
                                  </p:stCondLst>
                                  <p:childTnLst>
                                    <p:set>
                                      <p:cBhvr>
                                        <p:cTn id="412" dur="1" fill="hold">
                                          <p:stCondLst>
                                            <p:cond delay="0"/>
                                          </p:stCondLst>
                                        </p:cTn>
                                        <p:tgtEl>
                                          <p:spTgt spid="186"/>
                                        </p:tgtEl>
                                        <p:attrNameLst>
                                          <p:attrName>style.visibility</p:attrName>
                                        </p:attrNameLst>
                                      </p:cBhvr>
                                      <p:to>
                                        <p:strVal val="visible"/>
                                      </p:to>
                                    </p:set>
                                    <p:anim calcmode="lin" valueType="num">
                                      <p:cBhvr>
                                        <p:cTn id="413" dur="500" fill="hold"/>
                                        <p:tgtEl>
                                          <p:spTgt spid="186"/>
                                        </p:tgtEl>
                                        <p:attrNameLst>
                                          <p:attrName>ppt_w</p:attrName>
                                        </p:attrNameLst>
                                      </p:cBhvr>
                                      <p:tavLst>
                                        <p:tav tm="0">
                                          <p:val>
                                            <p:fltVal val="0"/>
                                          </p:val>
                                        </p:tav>
                                        <p:tav tm="100000">
                                          <p:val>
                                            <p:strVal val="#ppt_w"/>
                                          </p:val>
                                        </p:tav>
                                      </p:tavLst>
                                    </p:anim>
                                    <p:anim calcmode="lin" valueType="num">
                                      <p:cBhvr>
                                        <p:cTn id="414" dur="500" fill="hold"/>
                                        <p:tgtEl>
                                          <p:spTgt spid="186"/>
                                        </p:tgtEl>
                                        <p:attrNameLst>
                                          <p:attrName>ppt_h</p:attrName>
                                        </p:attrNameLst>
                                      </p:cBhvr>
                                      <p:tavLst>
                                        <p:tav tm="0">
                                          <p:val>
                                            <p:fltVal val="0"/>
                                          </p:val>
                                        </p:tav>
                                        <p:tav tm="100000">
                                          <p:val>
                                            <p:strVal val="#ppt_h"/>
                                          </p:val>
                                        </p:tav>
                                      </p:tavLst>
                                    </p:anim>
                                    <p:animEffect transition="in" filter="fade">
                                      <p:cBhvr>
                                        <p:cTn id="415" dur="500"/>
                                        <p:tgtEl>
                                          <p:spTgt spid="186"/>
                                        </p:tgtEl>
                                      </p:cBhvr>
                                    </p:animEffect>
                                  </p:childTnLst>
                                </p:cTn>
                              </p:par>
                            </p:childTnLst>
                          </p:cTn>
                        </p:par>
                      </p:childTnLst>
                    </p:cTn>
                  </p:par>
                  <p:par>
                    <p:cTn id="416" fill="hold">
                      <p:stCondLst>
                        <p:cond delay="indefinite"/>
                      </p:stCondLst>
                      <p:childTnLst>
                        <p:par>
                          <p:cTn id="417" fill="hold">
                            <p:stCondLst>
                              <p:cond delay="0"/>
                            </p:stCondLst>
                            <p:childTnLst>
                              <p:par>
                                <p:cTn id="418" presetID="53" presetClass="entr" presetSubtype="16" fill="hold" grpId="0" nodeType="clickEffect">
                                  <p:stCondLst>
                                    <p:cond delay="0"/>
                                  </p:stCondLst>
                                  <p:childTnLst>
                                    <p:set>
                                      <p:cBhvr>
                                        <p:cTn id="419" dur="1" fill="hold">
                                          <p:stCondLst>
                                            <p:cond delay="0"/>
                                          </p:stCondLst>
                                        </p:cTn>
                                        <p:tgtEl>
                                          <p:spTgt spid="132"/>
                                        </p:tgtEl>
                                        <p:attrNameLst>
                                          <p:attrName>style.visibility</p:attrName>
                                        </p:attrNameLst>
                                      </p:cBhvr>
                                      <p:to>
                                        <p:strVal val="visible"/>
                                      </p:to>
                                    </p:set>
                                    <p:anim calcmode="lin" valueType="num">
                                      <p:cBhvr>
                                        <p:cTn id="420" dur="500" fill="hold"/>
                                        <p:tgtEl>
                                          <p:spTgt spid="132"/>
                                        </p:tgtEl>
                                        <p:attrNameLst>
                                          <p:attrName>ppt_w</p:attrName>
                                        </p:attrNameLst>
                                      </p:cBhvr>
                                      <p:tavLst>
                                        <p:tav tm="0">
                                          <p:val>
                                            <p:fltVal val="0"/>
                                          </p:val>
                                        </p:tav>
                                        <p:tav tm="100000">
                                          <p:val>
                                            <p:strVal val="#ppt_w"/>
                                          </p:val>
                                        </p:tav>
                                      </p:tavLst>
                                    </p:anim>
                                    <p:anim calcmode="lin" valueType="num">
                                      <p:cBhvr>
                                        <p:cTn id="421" dur="500" fill="hold"/>
                                        <p:tgtEl>
                                          <p:spTgt spid="132"/>
                                        </p:tgtEl>
                                        <p:attrNameLst>
                                          <p:attrName>ppt_h</p:attrName>
                                        </p:attrNameLst>
                                      </p:cBhvr>
                                      <p:tavLst>
                                        <p:tav tm="0">
                                          <p:val>
                                            <p:fltVal val="0"/>
                                          </p:val>
                                        </p:tav>
                                        <p:tav tm="100000">
                                          <p:val>
                                            <p:strVal val="#ppt_h"/>
                                          </p:val>
                                        </p:tav>
                                      </p:tavLst>
                                    </p:anim>
                                    <p:animEffect transition="in" filter="fade">
                                      <p:cBhvr>
                                        <p:cTn id="422" dur="500"/>
                                        <p:tgtEl>
                                          <p:spTgt spid="132"/>
                                        </p:tgtEl>
                                      </p:cBhvr>
                                    </p:animEffect>
                                  </p:childTnLst>
                                </p:cTn>
                              </p:par>
                              <p:par>
                                <p:cTn id="423" presetID="53" presetClass="entr" presetSubtype="16" fill="hold" grpId="0" nodeType="withEffect">
                                  <p:stCondLst>
                                    <p:cond delay="0"/>
                                  </p:stCondLst>
                                  <p:childTnLst>
                                    <p:set>
                                      <p:cBhvr>
                                        <p:cTn id="424" dur="1" fill="hold">
                                          <p:stCondLst>
                                            <p:cond delay="0"/>
                                          </p:stCondLst>
                                        </p:cTn>
                                        <p:tgtEl>
                                          <p:spTgt spid="141"/>
                                        </p:tgtEl>
                                        <p:attrNameLst>
                                          <p:attrName>style.visibility</p:attrName>
                                        </p:attrNameLst>
                                      </p:cBhvr>
                                      <p:to>
                                        <p:strVal val="visible"/>
                                      </p:to>
                                    </p:set>
                                    <p:anim calcmode="lin" valueType="num">
                                      <p:cBhvr>
                                        <p:cTn id="425" dur="500" fill="hold"/>
                                        <p:tgtEl>
                                          <p:spTgt spid="141"/>
                                        </p:tgtEl>
                                        <p:attrNameLst>
                                          <p:attrName>ppt_w</p:attrName>
                                        </p:attrNameLst>
                                      </p:cBhvr>
                                      <p:tavLst>
                                        <p:tav tm="0">
                                          <p:val>
                                            <p:fltVal val="0"/>
                                          </p:val>
                                        </p:tav>
                                        <p:tav tm="100000">
                                          <p:val>
                                            <p:strVal val="#ppt_w"/>
                                          </p:val>
                                        </p:tav>
                                      </p:tavLst>
                                    </p:anim>
                                    <p:anim calcmode="lin" valueType="num">
                                      <p:cBhvr>
                                        <p:cTn id="426" dur="500" fill="hold"/>
                                        <p:tgtEl>
                                          <p:spTgt spid="141"/>
                                        </p:tgtEl>
                                        <p:attrNameLst>
                                          <p:attrName>ppt_h</p:attrName>
                                        </p:attrNameLst>
                                      </p:cBhvr>
                                      <p:tavLst>
                                        <p:tav tm="0">
                                          <p:val>
                                            <p:fltVal val="0"/>
                                          </p:val>
                                        </p:tav>
                                        <p:tav tm="100000">
                                          <p:val>
                                            <p:strVal val="#ppt_h"/>
                                          </p:val>
                                        </p:tav>
                                      </p:tavLst>
                                    </p:anim>
                                    <p:animEffect transition="in" filter="fade">
                                      <p:cBhvr>
                                        <p:cTn id="427" dur="500"/>
                                        <p:tgtEl>
                                          <p:spTgt spid="141"/>
                                        </p:tgtEl>
                                      </p:cBhvr>
                                    </p:animEffect>
                                  </p:childTnLst>
                                </p:cTn>
                              </p:par>
                              <p:par>
                                <p:cTn id="428" presetID="53" presetClass="entr" presetSubtype="16" fill="hold" nodeType="withEffect">
                                  <p:stCondLst>
                                    <p:cond delay="0"/>
                                  </p:stCondLst>
                                  <p:childTnLst>
                                    <p:set>
                                      <p:cBhvr>
                                        <p:cTn id="429" dur="1" fill="hold">
                                          <p:stCondLst>
                                            <p:cond delay="0"/>
                                          </p:stCondLst>
                                        </p:cTn>
                                        <p:tgtEl>
                                          <p:spTgt spid="158"/>
                                        </p:tgtEl>
                                        <p:attrNameLst>
                                          <p:attrName>style.visibility</p:attrName>
                                        </p:attrNameLst>
                                      </p:cBhvr>
                                      <p:to>
                                        <p:strVal val="visible"/>
                                      </p:to>
                                    </p:set>
                                    <p:anim calcmode="lin" valueType="num">
                                      <p:cBhvr>
                                        <p:cTn id="430" dur="500" fill="hold"/>
                                        <p:tgtEl>
                                          <p:spTgt spid="158"/>
                                        </p:tgtEl>
                                        <p:attrNameLst>
                                          <p:attrName>ppt_w</p:attrName>
                                        </p:attrNameLst>
                                      </p:cBhvr>
                                      <p:tavLst>
                                        <p:tav tm="0">
                                          <p:val>
                                            <p:fltVal val="0"/>
                                          </p:val>
                                        </p:tav>
                                        <p:tav tm="100000">
                                          <p:val>
                                            <p:strVal val="#ppt_w"/>
                                          </p:val>
                                        </p:tav>
                                      </p:tavLst>
                                    </p:anim>
                                    <p:anim calcmode="lin" valueType="num">
                                      <p:cBhvr>
                                        <p:cTn id="431" dur="500" fill="hold"/>
                                        <p:tgtEl>
                                          <p:spTgt spid="158"/>
                                        </p:tgtEl>
                                        <p:attrNameLst>
                                          <p:attrName>ppt_h</p:attrName>
                                        </p:attrNameLst>
                                      </p:cBhvr>
                                      <p:tavLst>
                                        <p:tav tm="0">
                                          <p:val>
                                            <p:fltVal val="0"/>
                                          </p:val>
                                        </p:tav>
                                        <p:tav tm="100000">
                                          <p:val>
                                            <p:strVal val="#ppt_h"/>
                                          </p:val>
                                        </p:tav>
                                      </p:tavLst>
                                    </p:anim>
                                    <p:animEffect transition="in" filter="fade">
                                      <p:cBhvr>
                                        <p:cTn id="432" dur="500"/>
                                        <p:tgtEl>
                                          <p:spTgt spid="158"/>
                                        </p:tgtEl>
                                      </p:cBhvr>
                                    </p:animEffect>
                                  </p:childTnLst>
                                </p:cTn>
                              </p:par>
                              <p:par>
                                <p:cTn id="433" presetID="53" presetClass="entr" presetSubtype="16" fill="hold" nodeType="withEffect">
                                  <p:stCondLst>
                                    <p:cond delay="0"/>
                                  </p:stCondLst>
                                  <p:childTnLst>
                                    <p:set>
                                      <p:cBhvr>
                                        <p:cTn id="434" dur="1" fill="hold">
                                          <p:stCondLst>
                                            <p:cond delay="0"/>
                                          </p:stCondLst>
                                        </p:cTn>
                                        <p:tgtEl>
                                          <p:spTgt spid="161"/>
                                        </p:tgtEl>
                                        <p:attrNameLst>
                                          <p:attrName>style.visibility</p:attrName>
                                        </p:attrNameLst>
                                      </p:cBhvr>
                                      <p:to>
                                        <p:strVal val="visible"/>
                                      </p:to>
                                    </p:set>
                                    <p:anim calcmode="lin" valueType="num">
                                      <p:cBhvr>
                                        <p:cTn id="435" dur="500" fill="hold"/>
                                        <p:tgtEl>
                                          <p:spTgt spid="161"/>
                                        </p:tgtEl>
                                        <p:attrNameLst>
                                          <p:attrName>ppt_w</p:attrName>
                                        </p:attrNameLst>
                                      </p:cBhvr>
                                      <p:tavLst>
                                        <p:tav tm="0">
                                          <p:val>
                                            <p:fltVal val="0"/>
                                          </p:val>
                                        </p:tav>
                                        <p:tav tm="100000">
                                          <p:val>
                                            <p:strVal val="#ppt_w"/>
                                          </p:val>
                                        </p:tav>
                                      </p:tavLst>
                                    </p:anim>
                                    <p:anim calcmode="lin" valueType="num">
                                      <p:cBhvr>
                                        <p:cTn id="436" dur="500" fill="hold"/>
                                        <p:tgtEl>
                                          <p:spTgt spid="161"/>
                                        </p:tgtEl>
                                        <p:attrNameLst>
                                          <p:attrName>ppt_h</p:attrName>
                                        </p:attrNameLst>
                                      </p:cBhvr>
                                      <p:tavLst>
                                        <p:tav tm="0">
                                          <p:val>
                                            <p:fltVal val="0"/>
                                          </p:val>
                                        </p:tav>
                                        <p:tav tm="100000">
                                          <p:val>
                                            <p:strVal val="#ppt_h"/>
                                          </p:val>
                                        </p:tav>
                                      </p:tavLst>
                                    </p:anim>
                                    <p:animEffect transition="in" filter="fade">
                                      <p:cBhvr>
                                        <p:cTn id="437" dur="500"/>
                                        <p:tgtEl>
                                          <p:spTgt spid="161"/>
                                        </p:tgtEl>
                                      </p:cBhvr>
                                    </p:animEffect>
                                  </p:childTnLst>
                                </p:cTn>
                              </p:par>
                              <p:par>
                                <p:cTn id="438" presetID="53" presetClass="entr" presetSubtype="16" fill="hold" nodeType="withEffect">
                                  <p:stCondLst>
                                    <p:cond delay="0"/>
                                  </p:stCondLst>
                                  <p:childTnLst>
                                    <p:set>
                                      <p:cBhvr>
                                        <p:cTn id="439" dur="1" fill="hold">
                                          <p:stCondLst>
                                            <p:cond delay="0"/>
                                          </p:stCondLst>
                                        </p:cTn>
                                        <p:tgtEl>
                                          <p:spTgt spid="165"/>
                                        </p:tgtEl>
                                        <p:attrNameLst>
                                          <p:attrName>style.visibility</p:attrName>
                                        </p:attrNameLst>
                                      </p:cBhvr>
                                      <p:to>
                                        <p:strVal val="visible"/>
                                      </p:to>
                                    </p:set>
                                    <p:anim calcmode="lin" valueType="num">
                                      <p:cBhvr>
                                        <p:cTn id="440" dur="500" fill="hold"/>
                                        <p:tgtEl>
                                          <p:spTgt spid="165"/>
                                        </p:tgtEl>
                                        <p:attrNameLst>
                                          <p:attrName>ppt_w</p:attrName>
                                        </p:attrNameLst>
                                      </p:cBhvr>
                                      <p:tavLst>
                                        <p:tav tm="0">
                                          <p:val>
                                            <p:fltVal val="0"/>
                                          </p:val>
                                        </p:tav>
                                        <p:tav tm="100000">
                                          <p:val>
                                            <p:strVal val="#ppt_w"/>
                                          </p:val>
                                        </p:tav>
                                      </p:tavLst>
                                    </p:anim>
                                    <p:anim calcmode="lin" valueType="num">
                                      <p:cBhvr>
                                        <p:cTn id="441" dur="500" fill="hold"/>
                                        <p:tgtEl>
                                          <p:spTgt spid="165"/>
                                        </p:tgtEl>
                                        <p:attrNameLst>
                                          <p:attrName>ppt_h</p:attrName>
                                        </p:attrNameLst>
                                      </p:cBhvr>
                                      <p:tavLst>
                                        <p:tav tm="0">
                                          <p:val>
                                            <p:fltVal val="0"/>
                                          </p:val>
                                        </p:tav>
                                        <p:tav tm="100000">
                                          <p:val>
                                            <p:strVal val="#ppt_h"/>
                                          </p:val>
                                        </p:tav>
                                      </p:tavLst>
                                    </p:anim>
                                    <p:animEffect transition="in" filter="fade">
                                      <p:cBhvr>
                                        <p:cTn id="442" dur="500"/>
                                        <p:tgtEl>
                                          <p:spTgt spid="165"/>
                                        </p:tgtEl>
                                      </p:cBhvr>
                                    </p:animEffect>
                                  </p:childTnLst>
                                </p:cTn>
                              </p:par>
                              <p:par>
                                <p:cTn id="443" presetID="53" presetClass="entr" presetSubtype="16" fill="hold" nodeType="withEffect">
                                  <p:stCondLst>
                                    <p:cond delay="0"/>
                                  </p:stCondLst>
                                  <p:childTnLst>
                                    <p:set>
                                      <p:cBhvr>
                                        <p:cTn id="444" dur="1" fill="hold">
                                          <p:stCondLst>
                                            <p:cond delay="0"/>
                                          </p:stCondLst>
                                        </p:cTn>
                                        <p:tgtEl>
                                          <p:spTgt spid="173"/>
                                        </p:tgtEl>
                                        <p:attrNameLst>
                                          <p:attrName>style.visibility</p:attrName>
                                        </p:attrNameLst>
                                      </p:cBhvr>
                                      <p:to>
                                        <p:strVal val="visible"/>
                                      </p:to>
                                    </p:set>
                                    <p:anim calcmode="lin" valueType="num">
                                      <p:cBhvr>
                                        <p:cTn id="445" dur="500" fill="hold"/>
                                        <p:tgtEl>
                                          <p:spTgt spid="173"/>
                                        </p:tgtEl>
                                        <p:attrNameLst>
                                          <p:attrName>ppt_w</p:attrName>
                                        </p:attrNameLst>
                                      </p:cBhvr>
                                      <p:tavLst>
                                        <p:tav tm="0">
                                          <p:val>
                                            <p:fltVal val="0"/>
                                          </p:val>
                                        </p:tav>
                                        <p:tav tm="100000">
                                          <p:val>
                                            <p:strVal val="#ppt_w"/>
                                          </p:val>
                                        </p:tav>
                                      </p:tavLst>
                                    </p:anim>
                                    <p:anim calcmode="lin" valueType="num">
                                      <p:cBhvr>
                                        <p:cTn id="446" dur="500" fill="hold"/>
                                        <p:tgtEl>
                                          <p:spTgt spid="173"/>
                                        </p:tgtEl>
                                        <p:attrNameLst>
                                          <p:attrName>ppt_h</p:attrName>
                                        </p:attrNameLst>
                                      </p:cBhvr>
                                      <p:tavLst>
                                        <p:tav tm="0">
                                          <p:val>
                                            <p:fltVal val="0"/>
                                          </p:val>
                                        </p:tav>
                                        <p:tav tm="100000">
                                          <p:val>
                                            <p:strVal val="#ppt_h"/>
                                          </p:val>
                                        </p:tav>
                                      </p:tavLst>
                                    </p:anim>
                                    <p:animEffect transition="in" filter="fade">
                                      <p:cBhvr>
                                        <p:cTn id="447" dur="500"/>
                                        <p:tgtEl>
                                          <p:spTgt spid="173"/>
                                        </p:tgtEl>
                                      </p:cBhvr>
                                    </p:animEffect>
                                  </p:childTnLst>
                                </p:cTn>
                              </p:par>
                              <p:par>
                                <p:cTn id="448" presetID="53" presetClass="entr" presetSubtype="16" fill="hold" nodeType="withEffect">
                                  <p:stCondLst>
                                    <p:cond delay="0"/>
                                  </p:stCondLst>
                                  <p:childTnLst>
                                    <p:set>
                                      <p:cBhvr>
                                        <p:cTn id="449" dur="1" fill="hold">
                                          <p:stCondLst>
                                            <p:cond delay="0"/>
                                          </p:stCondLst>
                                        </p:cTn>
                                        <p:tgtEl>
                                          <p:spTgt spid="175"/>
                                        </p:tgtEl>
                                        <p:attrNameLst>
                                          <p:attrName>style.visibility</p:attrName>
                                        </p:attrNameLst>
                                      </p:cBhvr>
                                      <p:to>
                                        <p:strVal val="visible"/>
                                      </p:to>
                                    </p:set>
                                    <p:anim calcmode="lin" valueType="num">
                                      <p:cBhvr>
                                        <p:cTn id="450" dur="500" fill="hold"/>
                                        <p:tgtEl>
                                          <p:spTgt spid="175"/>
                                        </p:tgtEl>
                                        <p:attrNameLst>
                                          <p:attrName>ppt_w</p:attrName>
                                        </p:attrNameLst>
                                      </p:cBhvr>
                                      <p:tavLst>
                                        <p:tav tm="0">
                                          <p:val>
                                            <p:fltVal val="0"/>
                                          </p:val>
                                        </p:tav>
                                        <p:tav tm="100000">
                                          <p:val>
                                            <p:strVal val="#ppt_w"/>
                                          </p:val>
                                        </p:tav>
                                      </p:tavLst>
                                    </p:anim>
                                    <p:anim calcmode="lin" valueType="num">
                                      <p:cBhvr>
                                        <p:cTn id="451" dur="500" fill="hold"/>
                                        <p:tgtEl>
                                          <p:spTgt spid="175"/>
                                        </p:tgtEl>
                                        <p:attrNameLst>
                                          <p:attrName>ppt_h</p:attrName>
                                        </p:attrNameLst>
                                      </p:cBhvr>
                                      <p:tavLst>
                                        <p:tav tm="0">
                                          <p:val>
                                            <p:fltVal val="0"/>
                                          </p:val>
                                        </p:tav>
                                        <p:tav tm="100000">
                                          <p:val>
                                            <p:strVal val="#ppt_h"/>
                                          </p:val>
                                        </p:tav>
                                      </p:tavLst>
                                    </p:anim>
                                    <p:animEffect transition="in" filter="fade">
                                      <p:cBhvr>
                                        <p:cTn id="452" dur="500"/>
                                        <p:tgtEl>
                                          <p:spTgt spid="175"/>
                                        </p:tgtEl>
                                      </p:cBhvr>
                                    </p:animEffect>
                                  </p:childTnLst>
                                </p:cTn>
                              </p:par>
                              <p:par>
                                <p:cTn id="453" presetID="53" presetClass="entr" presetSubtype="16" fill="hold" grpId="0" nodeType="withEffect">
                                  <p:stCondLst>
                                    <p:cond delay="0"/>
                                  </p:stCondLst>
                                  <p:childTnLst>
                                    <p:set>
                                      <p:cBhvr>
                                        <p:cTn id="454" dur="1" fill="hold">
                                          <p:stCondLst>
                                            <p:cond delay="0"/>
                                          </p:stCondLst>
                                        </p:cTn>
                                        <p:tgtEl>
                                          <p:spTgt spid="147"/>
                                        </p:tgtEl>
                                        <p:attrNameLst>
                                          <p:attrName>style.visibility</p:attrName>
                                        </p:attrNameLst>
                                      </p:cBhvr>
                                      <p:to>
                                        <p:strVal val="visible"/>
                                      </p:to>
                                    </p:set>
                                    <p:anim calcmode="lin" valueType="num">
                                      <p:cBhvr>
                                        <p:cTn id="455" dur="500" fill="hold"/>
                                        <p:tgtEl>
                                          <p:spTgt spid="147"/>
                                        </p:tgtEl>
                                        <p:attrNameLst>
                                          <p:attrName>ppt_w</p:attrName>
                                        </p:attrNameLst>
                                      </p:cBhvr>
                                      <p:tavLst>
                                        <p:tav tm="0">
                                          <p:val>
                                            <p:fltVal val="0"/>
                                          </p:val>
                                        </p:tav>
                                        <p:tav tm="100000">
                                          <p:val>
                                            <p:strVal val="#ppt_w"/>
                                          </p:val>
                                        </p:tav>
                                      </p:tavLst>
                                    </p:anim>
                                    <p:anim calcmode="lin" valueType="num">
                                      <p:cBhvr>
                                        <p:cTn id="456" dur="500" fill="hold"/>
                                        <p:tgtEl>
                                          <p:spTgt spid="147"/>
                                        </p:tgtEl>
                                        <p:attrNameLst>
                                          <p:attrName>ppt_h</p:attrName>
                                        </p:attrNameLst>
                                      </p:cBhvr>
                                      <p:tavLst>
                                        <p:tav tm="0">
                                          <p:val>
                                            <p:fltVal val="0"/>
                                          </p:val>
                                        </p:tav>
                                        <p:tav tm="100000">
                                          <p:val>
                                            <p:strVal val="#ppt_h"/>
                                          </p:val>
                                        </p:tav>
                                      </p:tavLst>
                                    </p:anim>
                                    <p:animEffect transition="in" filter="fade">
                                      <p:cBhvr>
                                        <p:cTn id="457" dur="5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8" grpId="0" animBg="1"/>
      <p:bldP spid="19" grpId="0" animBg="1"/>
      <p:bldP spid="24" grpId="0" animBg="1"/>
      <p:bldP spid="25" grpId="0" animBg="1"/>
      <p:bldP spid="26" grpId="0" animBg="1"/>
      <p:bldP spid="27" grpId="0" animBg="1"/>
      <p:bldP spid="28" grpId="0" animBg="1"/>
      <p:bldP spid="29" grpId="0" animBg="1"/>
      <p:bldP spid="42" grpId="0" animBg="1"/>
      <p:bldP spid="44" grpId="0"/>
      <p:bldP spid="45" grpId="0" animBg="1"/>
      <p:bldP spid="62" grpId="0" animBg="1"/>
      <p:bldP spid="63" grpId="0" animBg="1"/>
      <p:bldP spid="64" grpId="0" animBg="1"/>
      <p:bldP spid="65"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24" grpId="0" animBg="1"/>
      <p:bldP spid="126" grpId="0" animBg="1"/>
      <p:bldP spid="127" grpId="0" animBg="1"/>
      <p:bldP spid="128" grpId="0" animBg="1"/>
      <p:bldP spid="129" grpId="0" animBg="1"/>
      <p:bldP spid="130" grpId="0" animBg="1"/>
      <p:bldP spid="132" grpId="0" animBg="1"/>
      <p:bldP spid="136" grpId="0" animBg="1"/>
      <p:bldP spid="137" grpId="0" animBg="1"/>
      <p:bldP spid="138" grpId="0" animBg="1"/>
      <p:bldP spid="139" grpId="0" animBg="1"/>
      <p:bldP spid="140" grpId="0" animBg="1"/>
      <p:bldP spid="141" grpId="0" animBg="1"/>
      <p:bldP spid="147" grpId="0"/>
      <p:bldP spid="152" grpId="0" animBg="1"/>
      <p:bldP spid="153" grpId="0" animBg="1"/>
      <p:bldP spid="154" grpId="0" animBg="1"/>
      <p:bldP spid="155" grpId="0" animBg="1"/>
      <p:bldP spid="156" grpId="0" animBg="1"/>
      <p:bldP spid="181" grpId="0" animBg="1"/>
      <p:bldP spid="182" grpId="0" animBg="1"/>
      <p:bldP spid="183" grpId="0" animBg="1"/>
      <p:bldP spid="184" grpId="0" animBg="1"/>
      <p:bldP spid="186" grpId="0" animBg="1"/>
      <p:bldP spid="18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B78499E3-CE46-42CA-AEF1-F23CCD574F44}"/>
              </a:ext>
            </a:extLst>
          </p:cNvPr>
          <p:cNvSpPr/>
          <p:nvPr/>
        </p:nvSpPr>
        <p:spPr>
          <a:xfrm>
            <a:off x="3671658" y="5480819"/>
            <a:ext cx="629441" cy="4678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你</a:t>
            </a:r>
            <a:endParaRPr lang="en-US" dirty="0"/>
          </a:p>
        </p:txBody>
      </p:sp>
      <p:sp>
        <p:nvSpPr>
          <p:cNvPr id="7" name="Rectangle: Rounded Corners 6">
            <a:extLst>
              <a:ext uri="{FF2B5EF4-FFF2-40B4-BE49-F238E27FC236}">
                <a16:creationId xmlns:a16="http://schemas.microsoft.com/office/drawing/2014/main" id="{C7133BEF-9A48-442F-AA68-CD17225F5943}"/>
              </a:ext>
            </a:extLst>
          </p:cNvPr>
          <p:cNvSpPr/>
          <p:nvPr/>
        </p:nvSpPr>
        <p:spPr>
          <a:xfrm>
            <a:off x="5213886" y="5510453"/>
            <a:ext cx="629441" cy="4678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好</a:t>
            </a:r>
            <a:endParaRPr lang="en-US" dirty="0"/>
          </a:p>
        </p:txBody>
      </p:sp>
      <p:sp>
        <p:nvSpPr>
          <p:cNvPr id="8" name="Rectangle: Rounded Corners 7">
            <a:extLst>
              <a:ext uri="{FF2B5EF4-FFF2-40B4-BE49-F238E27FC236}">
                <a16:creationId xmlns:a16="http://schemas.microsoft.com/office/drawing/2014/main" id="{DD4F2790-9556-432B-853E-97DF0DC8EFC4}"/>
              </a:ext>
            </a:extLst>
          </p:cNvPr>
          <p:cNvSpPr/>
          <p:nvPr/>
        </p:nvSpPr>
        <p:spPr>
          <a:xfrm>
            <a:off x="6713544" y="5484950"/>
            <a:ext cx="629441" cy="4678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a:t>
            </a:r>
            <a:endParaRPr lang="en-US" dirty="0"/>
          </a:p>
        </p:txBody>
      </p:sp>
      <p:sp>
        <p:nvSpPr>
          <p:cNvPr id="9" name="Rectangle: Rounded Corners 8">
            <a:extLst>
              <a:ext uri="{FF2B5EF4-FFF2-40B4-BE49-F238E27FC236}">
                <a16:creationId xmlns:a16="http://schemas.microsoft.com/office/drawing/2014/main" id="{1FBB4D26-2099-47B9-A991-AF9C2B651639}"/>
              </a:ext>
            </a:extLst>
          </p:cNvPr>
          <p:cNvSpPr/>
          <p:nvPr/>
        </p:nvSpPr>
        <p:spPr>
          <a:xfrm>
            <a:off x="8350709" y="5484686"/>
            <a:ext cx="629441" cy="4678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明</a:t>
            </a:r>
            <a:endParaRPr lang="en-US" dirty="0"/>
          </a:p>
        </p:txBody>
      </p:sp>
      <p:sp>
        <p:nvSpPr>
          <p:cNvPr id="10" name="Rectangle: Rounded Corners 9">
            <a:extLst>
              <a:ext uri="{FF2B5EF4-FFF2-40B4-BE49-F238E27FC236}">
                <a16:creationId xmlns:a16="http://schemas.microsoft.com/office/drawing/2014/main" id="{6B5DBCFF-C994-4126-B94D-EB91285CD938}"/>
              </a:ext>
            </a:extLst>
          </p:cNvPr>
          <p:cNvSpPr/>
          <p:nvPr/>
        </p:nvSpPr>
        <p:spPr>
          <a:xfrm>
            <a:off x="9795259" y="5473858"/>
            <a:ext cx="629441" cy="4678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天</a:t>
            </a:r>
            <a:endParaRPr lang="en-US" dirty="0"/>
          </a:p>
        </p:txBody>
      </p:sp>
      <p:sp>
        <p:nvSpPr>
          <p:cNvPr id="12" name="Arrow: Up 11">
            <a:extLst>
              <a:ext uri="{FF2B5EF4-FFF2-40B4-BE49-F238E27FC236}">
                <a16:creationId xmlns:a16="http://schemas.microsoft.com/office/drawing/2014/main" id="{F8AB1ED1-66CD-4F57-A32D-C6A69572C6DE}"/>
              </a:ext>
            </a:extLst>
          </p:cNvPr>
          <p:cNvSpPr/>
          <p:nvPr/>
        </p:nvSpPr>
        <p:spPr>
          <a:xfrm>
            <a:off x="3877733" y="5037667"/>
            <a:ext cx="220134" cy="3259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Up 12">
            <a:extLst>
              <a:ext uri="{FF2B5EF4-FFF2-40B4-BE49-F238E27FC236}">
                <a16:creationId xmlns:a16="http://schemas.microsoft.com/office/drawing/2014/main" id="{106178E3-0646-4257-84CB-9A31EB8441AA}"/>
              </a:ext>
            </a:extLst>
          </p:cNvPr>
          <p:cNvSpPr/>
          <p:nvPr/>
        </p:nvSpPr>
        <p:spPr>
          <a:xfrm>
            <a:off x="5448156" y="5071534"/>
            <a:ext cx="220134" cy="3259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Up 13">
            <a:extLst>
              <a:ext uri="{FF2B5EF4-FFF2-40B4-BE49-F238E27FC236}">
                <a16:creationId xmlns:a16="http://schemas.microsoft.com/office/drawing/2014/main" id="{3E9F181F-D149-4D2B-BB50-FB36001330BC}"/>
              </a:ext>
            </a:extLst>
          </p:cNvPr>
          <p:cNvSpPr/>
          <p:nvPr/>
        </p:nvSpPr>
        <p:spPr>
          <a:xfrm>
            <a:off x="6884954" y="5046031"/>
            <a:ext cx="220134" cy="3259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Up 14">
            <a:extLst>
              <a:ext uri="{FF2B5EF4-FFF2-40B4-BE49-F238E27FC236}">
                <a16:creationId xmlns:a16="http://schemas.microsoft.com/office/drawing/2014/main" id="{60454EF1-8B2D-4C3C-8B14-FB9B9088CA4F}"/>
              </a:ext>
            </a:extLst>
          </p:cNvPr>
          <p:cNvSpPr/>
          <p:nvPr/>
        </p:nvSpPr>
        <p:spPr>
          <a:xfrm>
            <a:off x="8555362" y="5046031"/>
            <a:ext cx="220134" cy="3259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Up 15">
            <a:extLst>
              <a:ext uri="{FF2B5EF4-FFF2-40B4-BE49-F238E27FC236}">
                <a16:creationId xmlns:a16="http://schemas.microsoft.com/office/drawing/2014/main" id="{1E2FD0E4-F194-4884-AFB8-EFB3E26220C7}"/>
              </a:ext>
            </a:extLst>
          </p:cNvPr>
          <p:cNvSpPr/>
          <p:nvPr/>
        </p:nvSpPr>
        <p:spPr>
          <a:xfrm>
            <a:off x="9994323" y="5005301"/>
            <a:ext cx="220134" cy="3259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FD5969B-B102-425C-A895-5BF8FC6771C8}"/>
              </a:ext>
            </a:extLst>
          </p:cNvPr>
          <p:cNvSpPr/>
          <p:nvPr/>
        </p:nvSpPr>
        <p:spPr>
          <a:xfrm>
            <a:off x="1124086" y="4984898"/>
            <a:ext cx="9869877" cy="40319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a:t> </a:t>
            </a:r>
            <a:r>
              <a:rPr lang="en-US" altLang="zh-CN" dirty="0" err="1"/>
              <a:t>WordEmbedding</a:t>
            </a:r>
            <a:endParaRPr lang="en-US" dirty="0"/>
          </a:p>
        </p:txBody>
      </p:sp>
      <mc:AlternateContent xmlns:mc="http://schemas.openxmlformats.org/markup-compatibility/2006" xmlns:a14="http://schemas.microsoft.com/office/drawing/2010/main">
        <mc:Choice Requires="a14">
          <p:sp>
            <p:nvSpPr>
              <p:cNvPr id="19" name="Rectangle: Rounded Corners 18">
                <a:extLst>
                  <a:ext uri="{FF2B5EF4-FFF2-40B4-BE49-F238E27FC236}">
                    <a16:creationId xmlns:a16="http://schemas.microsoft.com/office/drawing/2014/main" id="{5D1578E6-C9F7-44E7-B590-F7EE6AB6E48B}"/>
                  </a:ext>
                </a:extLst>
              </p:cNvPr>
              <p:cNvSpPr/>
              <p:nvPr/>
            </p:nvSpPr>
            <p:spPr>
              <a:xfrm>
                <a:off x="3628289" y="4409995"/>
                <a:ext cx="629441" cy="4678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1</m:t>
                          </m:r>
                        </m:sup>
                      </m:sSup>
                    </m:oMath>
                  </m:oMathPara>
                </a14:m>
                <a:endParaRPr lang="en-US" dirty="0"/>
              </a:p>
            </p:txBody>
          </p:sp>
        </mc:Choice>
        <mc:Fallback xmlns="">
          <p:sp>
            <p:nvSpPr>
              <p:cNvPr id="19" name="Rectangle: Rounded Corners 18">
                <a:extLst>
                  <a:ext uri="{FF2B5EF4-FFF2-40B4-BE49-F238E27FC236}">
                    <a16:creationId xmlns:a16="http://schemas.microsoft.com/office/drawing/2014/main" id="{5D1578E6-C9F7-44E7-B590-F7EE6AB6E48B}"/>
                  </a:ext>
                </a:extLst>
              </p:cNvPr>
              <p:cNvSpPr>
                <a:spLocks noRot="1" noChangeAspect="1" noMove="1" noResize="1" noEditPoints="1" noAdjustHandles="1" noChangeArrowheads="1" noChangeShapeType="1" noTextEdit="1"/>
              </p:cNvSpPr>
              <p:nvPr/>
            </p:nvSpPr>
            <p:spPr>
              <a:xfrm>
                <a:off x="3628289" y="4409995"/>
                <a:ext cx="629441" cy="467832"/>
              </a:xfrm>
              <a:prstGeom prst="roundRect">
                <a:avLst/>
              </a:prstGeom>
              <a:blipFill>
                <a:blip r:embed="rId3"/>
                <a:stretch>
                  <a:fillRect/>
                </a:stretch>
              </a:blipFill>
            </p:spPr>
            <p:txBody>
              <a:bodyPr/>
              <a:lstStyle/>
              <a:p>
                <a:r>
                  <a:rPr lang="en-US">
                    <a:noFill/>
                  </a:rPr>
                  <a:t> </a:t>
                </a:r>
              </a:p>
            </p:txBody>
          </p:sp>
        </mc:Fallback>
      </mc:AlternateContent>
      <p:sp>
        <p:nvSpPr>
          <p:cNvPr id="24" name="Arrow: Up 23">
            <a:extLst>
              <a:ext uri="{FF2B5EF4-FFF2-40B4-BE49-F238E27FC236}">
                <a16:creationId xmlns:a16="http://schemas.microsoft.com/office/drawing/2014/main" id="{DE2D6BE1-00EB-4584-A0B6-5A4B32D49520}"/>
              </a:ext>
            </a:extLst>
          </p:cNvPr>
          <p:cNvSpPr/>
          <p:nvPr/>
        </p:nvSpPr>
        <p:spPr>
          <a:xfrm>
            <a:off x="3828710" y="3953316"/>
            <a:ext cx="228600" cy="3598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Up 24">
            <a:extLst>
              <a:ext uri="{FF2B5EF4-FFF2-40B4-BE49-F238E27FC236}">
                <a16:creationId xmlns:a16="http://schemas.microsoft.com/office/drawing/2014/main" id="{F9437F2E-D228-4E9E-B8A1-253A75B6BD53}"/>
              </a:ext>
            </a:extLst>
          </p:cNvPr>
          <p:cNvSpPr/>
          <p:nvPr/>
        </p:nvSpPr>
        <p:spPr>
          <a:xfrm>
            <a:off x="3447031" y="3973746"/>
            <a:ext cx="228600" cy="3598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Up 25">
            <a:extLst>
              <a:ext uri="{FF2B5EF4-FFF2-40B4-BE49-F238E27FC236}">
                <a16:creationId xmlns:a16="http://schemas.microsoft.com/office/drawing/2014/main" id="{4C001AE1-5748-4372-8725-2052B6CBB365}"/>
              </a:ext>
            </a:extLst>
          </p:cNvPr>
          <p:cNvSpPr/>
          <p:nvPr/>
        </p:nvSpPr>
        <p:spPr>
          <a:xfrm>
            <a:off x="4185668" y="3966169"/>
            <a:ext cx="228600" cy="3598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7" name="Rectangle: Rounded Corners 26">
                <a:extLst>
                  <a:ext uri="{FF2B5EF4-FFF2-40B4-BE49-F238E27FC236}">
                    <a16:creationId xmlns:a16="http://schemas.microsoft.com/office/drawing/2014/main" id="{07880A54-4BDE-4B5B-A867-A4C08D97E9F2}"/>
                  </a:ext>
                </a:extLst>
              </p:cNvPr>
              <p:cNvSpPr/>
              <p:nvPr/>
            </p:nvSpPr>
            <p:spPr>
              <a:xfrm>
                <a:off x="3409834" y="3383600"/>
                <a:ext cx="341542" cy="46126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1</m:t>
                          </m:r>
                        </m:sup>
                      </m:sSup>
                    </m:oMath>
                  </m:oMathPara>
                </a14:m>
                <a:endParaRPr lang="en-US" dirty="0"/>
              </a:p>
            </p:txBody>
          </p:sp>
        </mc:Choice>
        <mc:Fallback xmlns="">
          <p:sp>
            <p:nvSpPr>
              <p:cNvPr id="27" name="Rectangle: Rounded Corners 26">
                <a:extLst>
                  <a:ext uri="{FF2B5EF4-FFF2-40B4-BE49-F238E27FC236}">
                    <a16:creationId xmlns:a16="http://schemas.microsoft.com/office/drawing/2014/main" id="{07880A54-4BDE-4B5B-A867-A4C08D97E9F2}"/>
                  </a:ext>
                </a:extLst>
              </p:cNvPr>
              <p:cNvSpPr>
                <a:spLocks noRot="1" noChangeAspect="1" noMove="1" noResize="1" noEditPoints="1" noAdjustHandles="1" noChangeArrowheads="1" noChangeShapeType="1" noTextEdit="1"/>
              </p:cNvSpPr>
              <p:nvPr/>
            </p:nvSpPr>
            <p:spPr>
              <a:xfrm>
                <a:off x="3409834" y="3383600"/>
                <a:ext cx="341542" cy="461260"/>
              </a:xfrm>
              <a:prstGeom prst="roundRect">
                <a:avLst/>
              </a:prstGeom>
              <a:blipFill>
                <a:blip r:embed="rId4"/>
                <a:stretch>
                  <a:fillRect l="-137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Rounded Corners 27">
                <a:extLst>
                  <a:ext uri="{FF2B5EF4-FFF2-40B4-BE49-F238E27FC236}">
                    <a16:creationId xmlns:a16="http://schemas.microsoft.com/office/drawing/2014/main" id="{99E64B39-7292-4027-891C-9F92707A9507}"/>
                  </a:ext>
                </a:extLst>
              </p:cNvPr>
              <p:cNvSpPr/>
              <p:nvPr/>
            </p:nvSpPr>
            <p:spPr>
              <a:xfrm>
                <a:off x="3772239" y="3383600"/>
                <a:ext cx="341542" cy="46126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1</m:t>
                          </m:r>
                        </m:sup>
                      </m:sSup>
                    </m:oMath>
                  </m:oMathPara>
                </a14:m>
                <a:endParaRPr lang="en-US" dirty="0"/>
              </a:p>
            </p:txBody>
          </p:sp>
        </mc:Choice>
        <mc:Fallback xmlns="">
          <p:sp>
            <p:nvSpPr>
              <p:cNvPr id="28" name="Rectangle: Rounded Corners 27">
                <a:extLst>
                  <a:ext uri="{FF2B5EF4-FFF2-40B4-BE49-F238E27FC236}">
                    <a16:creationId xmlns:a16="http://schemas.microsoft.com/office/drawing/2014/main" id="{99E64B39-7292-4027-891C-9F92707A9507}"/>
                  </a:ext>
                </a:extLst>
              </p:cNvPr>
              <p:cNvSpPr>
                <a:spLocks noRot="1" noChangeAspect="1" noMove="1" noResize="1" noEditPoints="1" noAdjustHandles="1" noChangeArrowheads="1" noChangeShapeType="1" noTextEdit="1"/>
              </p:cNvSpPr>
              <p:nvPr/>
            </p:nvSpPr>
            <p:spPr>
              <a:xfrm>
                <a:off x="3772239" y="3383600"/>
                <a:ext cx="341542" cy="461260"/>
              </a:xfrm>
              <a:prstGeom prst="roundRect">
                <a:avLst/>
              </a:prstGeom>
              <a:blipFill>
                <a:blip r:embed="rId5"/>
                <a:stretch>
                  <a:fillRect l="-1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Rounded Corners 28">
                <a:extLst>
                  <a:ext uri="{FF2B5EF4-FFF2-40B4-BE49-F238E27FC236}">
                    <a16:creationId xmlns:a16="http://schemas.microsoft.com/office/drawing/2014/main" id="{B334C709-B254-4F1A-B834-BD0191E96B8B}"/>
                  </a:ext>
                </a:extLst>
              </p:cNvPr>
              <p:cNvSpPr/>
              <p:nvPr/>
            </p:nvSpPr>
            <p:spPr>
              <a:xfrm>
                <a:off x="4129197" y="3383600"/>
                <a:ext cx="341542" cy="46126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1</m:t>
                          </m:r>
                        </m:sup>
                      </m:sSup>
                    </m:oMath>
                  </m:oMathPara>
                </a14:m>
                <a:endParaRPr lang="en-US" dirty="0"/>
              </a:p>
            </p:txBody>
          </p:sp>
        </mc:Choice>
        <mc:Fallback xmlns="">
          <p:sp>
            <p:nvSpPr>
              <p:cNvPr id="29" name="Rectangle: Rounded Corners 28">
                <a:extLst>
                  <a:ext uri="{FF2B5EF4-FFF2-40B4-BE49-F238E27FC236}">
                    <a16:creationId xmlns:a16="http://schemas.microsoft.com/office/drawing/2014/main" id="{B334C709-B254-4F1A-B834-BD0191E96B8B}"/>
                  </a:ext>
                </a:extLst>
              </p:cNvPr>
              <p:cNvSpPr>
                <a:spLocks noRot="1" noChangeAspect="1" noMove="1" noResize="1" noEditPoints="1" noAdjustHandles="1" noChangeArrowheads="1" noChangeShapeType="1" noTextEdit="1"/>
              </p:cNvSpPr>
              <p:nvPr/>
            </p:nvSpPr>
            <p:spPr>
              <a:xfrm>
                <a:off x="4129197" y="3383600"/>
                <a:ext cx="341542" cy="461260"/>
              </a:xfrm>
              <a:prstGeom prst="roundRect">
                <a:avLst/>
              </a:prstGeom>
              <a:blipFill>
                <a:blip r:embed="rId6"/>
                <a:stretch>
                  <a:fillRect l="-68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A23155E2-2037-4C1A-B5B0-00A61D2EB896}"/>
                  </a:ext>
                </a:extLst>
              </p:cNvPr>
              <p:cNvSpPr/>
              <p:nvPr/>
            </p:nvSpPr>
            <p:spPr>
              <a:xfrm>
                <a:off x="1124084" y="2859573"/>
                <a:ext cx="9869879" cy="40319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zh-CN" altLang="en-US" dirty="0"/>
                  <a:t>计算</a:t>
                </a:r>
                <a:r>
                  <a:rPr lang="en-US" altLang="zh-CN" dirty="0"/>
                  <a:t>Attention(</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altLang="zh-CN" dirty="0"/>
                  <a:t>)</a:t>
                </a:r>
                <a:endParaRPr lang="en-US" dirty="0"/>
              </a:p>
            </p:txBody>
          </p:sp>
        </mc:Choice>
        <mc:Fallback xmlns="">
          <p:sp>
            <p:nvSpPr>
              <p:cNvPr id="42" name="Rectangle 41">
                <a:extLst>
                  <a:ext uri="{FF2B5EF4-FFF2-40B4-BE49-F238E27FC236}">
                    <a16:creationId xmlns:a16="http://schemas.microsoft.com/office/drawing/2014/main" id="{A23155E2-2037-4C1A-B5B0-00A61D2EB896}"/>
                  </a:ext>
                </a:extLst>
              </p:cNvPr>
              <p:cNvSpPr>
                <a:spLocks noRot="1" noChangeAspect="1" noMove="1" noResize="1" noEditPoints="1" noAdjustHandles="1" noChangeArrowheads="1" noChangeShapeType="1" noTextEdit="1"/>
              </p:cNvSpPr>
              <p:nvPr/>
            </p:nvSpPr>
            <p:spPr>
              <a:xfrm>
                <a:off x="1124084" y="2859573"/>
                <a:ext cx="9869879" cy="403199"/>
              </a:xfrm>
              <a:prstGeom prst="rect">
                <a:avLst/>
              </a:prstGeom>
              <a:blipFill>
                <a:blip r:embed="rId7"/>
                <a:stretch>
                  <a:fillRect l="-494" t="-3030" b="-19697"/>
                </a:stretch>
              </a:blipFill>
              <a:ln>
                <a:noFill/>
              </a:ln>
            </p:spPr>
            <p:txBody>
              <a:bodyPr/>
              <a:lstStyle/>
              <a:p>
                <a:r>
                  <a:rPr lang="en-US">
                    <a:noFill/>
                  </a:rPr>
                  <a:t> </a:t>
                </a:r>
              </a:p>
            </p:txBody>
          </p:sp>
        </mc:Fallback>
      </mc:AlternateContent>
      <p:pic>
        <p:nvPicPr>
          <p:cNvPr id="43" name="Picture 42">
            <a:extLst>
              <a:ext uri="{FF2B5EF4-FFF2-40B4-BE49-F238E27FC236}">
                <a16:creationId xmlns:a16="http://schemas.microsoft.com/office/drawing/2014/main" id="{1D7898CA-1B06-4CDB-98AF-94650B11528D}"/>
              </a:ext>
            </a:extLst>
          </p:cNvPr>
          <p:cNvPicPr>
            <a:picLocks noChangeAspect="1"/>
          </p:cNvPicPr>
          <p:nvPr/>
        </p:nvPicPr>
        <p:blipFill>
          <a:blip r:embed="rId8"/>
          <a:stretch>
            <a:fillRect/>
          </a:stretch>
        </p:blipFill>
        <p:spPr>
          <a:xfrm>
            <a:off x="1925610" y="5496553"/>
            <a:ext cx="953056" cy="1202915"/>
          </a:xfrm>
          <a:prstGeom prst="rect">
            <a:avLst/>
          </a:prstGeom>
        </p:spPr>
      </p:pic>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29E15B67-3FA0-4ED9-9149-DF31A468C977}"/>
                  </a:ext>
                </a:extLst>
              </p:cNvPr>
              <p:cNvSpPr txBox="1"/>
              <p:nvPr/>
            </p:nvSpPr>
            <p:spPr>
              <a:xfrm>
                <a:off x="1124086" y="3509433"/>
                <a:ext cx="1776512" cy="9867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sub>
                      </m:sSub>
                      <m:r>
                        <a:rPr lang="en-US" b="0" i="1" smtClean="0">
                          <a:latin typeface="Cambria Math" panose="02040503050406030204" pitchFamily="18" charset="0"/>
                        </a:rPr>
                        <m:t>=</m:t>
                      </m:r>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𝑖</m:t>
                              </m:r>
                            </m:sup>
                          </m:sSup>
                          <m:r>
                            <a:rPr lang="en-US" altLang="zh-CN"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𝑘</m:t>
                              </m:r>
                            </m:e>
                            <m:sup>
                              <m:r>
                                <a:rPr lang="en-US" i="1">
                                  <a:latin typeface="Cambria Math" panose="02040503050406030204" pitchFamily="18" charset="0"/>
                                </a:rPr>
                                <m:t>𝑖</m:t>
                              </m:r>
                            </m:sup>
                          </m:sSup>
                        </m:num>
                        <m:den>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𝑑</m:t>
                              </m:r>
                            </m:e>
                          </m:rad>
                        </m:den>
                      </m:f>
                    </m:oMath>
                  </m:oMathPara>
                </a14:m>
                <a:endParaRPr lang="en-US" dirty="0"/>
              </a:p>
              <a:p>
                <a:endParaRPr lang="en-US" dirty="0"/>
              </a:p>
            </p:txBody>
          </p:sp>
        </mc:Choice>
        <mc:Fallback xmlns="">
          <p:sp>
            <p:nvSpPr>
              <p:cNvPr id="44" name="TextBox 43">
                <a:extLst>
                  <a:ext uri="{FF2B5EF4-FFF2-40B4-BE49-F238E27FC236}">
                    <a16:creationId xmlns:a16="http://schemas.microsoft.com/office/drawing/2014/main" id="{29E15B67-3FA0-4ED9-9149-DF31A468C977}"/>
                  </a:ext>
                </a:extLst>
              </p:cNvPr>
              <p:cNvSpPr txBox="1">
                <a:spLocks noRot="1" noChangeAspect="1" noMove="1" noResize="1" noEditPoints="1" noAdjustHandles="1" noChangeArrowheads="1" noChangeShapeType="1" noTextEdit="1"/>
              </p:cNvSpPr>
              <p:nvPr/>
            </p:nvSpPr>
            <p:spPr>
              <a:xfrm>
                <a:off x="1124086" y="3509433"/>
                <a:ext cx="1776512" cy="98674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Rounded Corners 72">
                <a:extLst>
                  <a:ext uri="{FF2B5EF4-FFF2-40B4-BE49-F238E27FC236}">
                    <a16:creationId xmlns:a16="http://schemas.microsoft.com/office/drawing/2014/main" id="{5B5CCB56-A18A-497D-A937-4D16CD540F56}"/>
                  </a:ext>
                </a:extLst>
              </p:cNvPr>
              <p:cNvSpPr/>
              <p:nvPr/>
            </p:nvSpPr>
            <p:spPr>
              <a:xfrm>
                <a:off x="5240700" y="4443862"/>
                <a:ext cx="629441" cy="4678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altLang="zh-CN" b="0" i="1">
                              <a:latin typeface="Cambria Math" panose="02040503050406030204" pitchFamily="18" charset="0"/>
                            </a:rPr>
                            <m:t>2</m:t>
                          </m:r>
                        </m:sup>
                      </m:sSup>
                    </m:oMath>
                  </m:oMathPara>
                </a14:m>
                <a:endParaRPr lang="en-US" dirty="0"/>
              </a:p>
            </p:txBody>
          </p:sp>
        </mc:Choice>
        <mc:Fallback xmlns="">
          <p:sp>
            <p:nvSpPr>
              <p:cNvPr id="73" name="Rectangle: Rounded Corners 72">
                <a:extLst>
                  <a:ext uri="{FF2B5EF4-FFF2-40B4-BE49-F238E27FC236}">
                    <a16:creationId xmlns:a16="http://schemas.microsoft.com/office/drawing/2014/main" id="{5B5CCB56-A18A-497D-A937-4D16CD540F56}"/>
                  </a:ext>
                </a:extLst>
              </p:cNvPr>
              <p:cNvSpPr>
                <a:spLocks noRot="1" noChangeAspect="1" noMove="1" noResize="1" noEditPoints="1" noAdjustHandles="1" noChangeArrowheads="1" noChangeShapeType="1" noTextEdit="1"/>
              </p:cNvSpPr>
              <p:nvPr/>
            </p:nvSpPr>
            <p:spPr>
              <a:xfrm>
                <a:off x="5240700" y="4443862"/>
                <a:ext cx="629441" cy="467832"/>
              </a:xfrm>
              <a:prstGeom prst="roundRect">
                <a:avLst/>
              </a:prstGeom>
              <a:blipFill>
                <a:blip r:embed="rId10"/>
                <a:stretch>
                  <a:fillRect/>
                </a:stretch>
              </a:blipFill>
            </p:spPr>
            <p:txBody>
              <a:bodyPr/>
              <a:lstStyle/>
              <a:p>
                <a:r>
                  <a:rPr lang="en-US">
                    <a:noFill/>
                  </a:rPr>
                  <a:t> </a:t>
                </a:r>
              </a:p>
            </p:txBody>
          </p:sp>
        </mc:Fallback>
      </mc:AlternateContent>
      <p:sp>
        <p:nvSpPr>
          <p:cNvPr id="74" name="Arrow: Up 73">
            <a:extLst>
              <a:ext uri="{FF2B5EF4-FFF2-40B4-BE49-F238E27FC236}">
                <a16:creationId xmlns:a16="http://schemas.microsoft.com/office/drawing/2014/main" id="{B72E72D4-B27D-4686-9F6C-BE369EFC20A6}"/>
              </a:ext>
            </a:extLst>
          </p:cNvPr>
          <p:cNvSpPr/>
          <p:nvPr/>
        </p:nvSpPr>
        <p:spPr>
          <a:xfrm>
            <a:off x="5441121" y="3987183"/>
            <a:ext cx="228600" cy="3598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Arrow: Up 74">
            <a:extLst>
              <a:ext uri="{FF2B5EF4-FFF2-40B4-BE49-F238E27FC236}">
                <a16:creationId xmlns:a16="http://schemas.microsoft.com/office/drawing/2014/main" id="{AE12D5C9-780B-428C-9D9B-57FE82DA8791}"/>
              </a:ext>
            </a:extLst>
          </p:cNvPr>
          <p:cNvSpPr/>
          <p:nvPr/>
        </p:nvSpPr>
        <p:spPr>
          <a:xfrm>
            <a:off x="5059442" y="4007613"/>
            <a:ext cx="228600" cy="3598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Arrow: Up 75">
            <a:extLst>
              <a:ext uri="{FF2B5EF4-FFF2-40B4-BE49-F238E27FC236}">
                <a16:creationId xmlns:a16="http://schemas.microsoft.com/office/drawing/2014/main" id="{ABD3F756-66C1-4F37-9D0C-0C8957F78F68}"/>
              </a:ext>
            </a:extLst>
          </p:cNvPr>
          <p:cNvSpPr/>
          <p:nvPr/>
        </p:nvSpPr>
        <p:spPr>
          <a:xfrm>
            <a:off x="5798079" y="4000036"/>
            <a:ext cx="228600" cy="3598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7" name="Rectangle: Rounded Corners 76">
                <a:extLst>
                  <a:ext uri="{FF2B5EF4-FFF2-40B4-BE49-F238E27FC236}">
                    <a16:creationId xmlns:a16="http://schemas.microsoft.com/office/drawing/2014/main" id="{5E4CABD0-2464-4556-A267-5150DE795BCB}"/>
                  </a:ext>
                </a:extLst>
              </p:cNvPr>
              <p:cNvSpPr/>
              <p:nvPr/>
            </p:nvSpPr>
            <p:spPr>
              <a:xfrm>
                <a:off x="5022245" y="3417467"/>
                <a:ext cx="341542" cy="46126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𝑞</m:t>
                          </m:r>
                        </m:e>
                        <m:sup>
                          <m:r>
                            <a:rPr lang="en-US" altLang="zh-CN" i="1">
                              <a:latin typeface="Cambria Math" panose="02040503050406030204" pitchFamily="18" charset="0"/>
                            </a:rPr>
                            <m:t>2</m:t>
                          </m:r>
                        </m:sup>
                      </m:sSup>
                    </m:oMath>
                  </m:oMathPara>
                </a14:m>
                <a:endParaRPr lang="en-US" dirty="0"/>
              </a:p>
            </p:txBody>
          </p:sp>
        </mc:Choice>
        <mc:Fallback xmlns="">
          <p:sp>
            <p:nvSpPr>
              <p:cNvPr id="77" name="Rectangle: Rounded Corners 76">
                <a:extLst>
                  <a:ext uri="{FF2B5EF4-FFF2-40B4-BE49-F238E27FC236}">
                    <a16:creationId xmlns:a16="http://schemas.microsoft.com/office/drawing/2014/main" id="{5E4CABD0-2464-4556-A267-5150DE795BCB}"/>
                  </a:ext>
                </a:extLst>
              </p:cNvPr>
              <p:cNvSpPr>
                <a:spLocks noRot="1" noChangeAspect="1" noMove="1" noResize="1" noEditPoints="1" noAdjustHandles="1" noChangeArrowheads="1" noChangeShapeType="1" noTextEdit="1"/>
              </p:cNvSpPr>
              <p:nvPr/>
            </p:nvSpPr>
            <p:spPr>
              <a:xfrm>
                <a:off x="5022245" y="3417467"/>
                <a:ext cx="341542" cy="461260"/>
              </a:xfrm>
              <a:prstGeom prst="roundRect">
                <a:avLst/>
              </a:prstGeom>
              <a:blipFill>
                <a:blip r:embed="rId11"/>
                <a:stretch>
                  <a:fillRect l="-1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Rounded Corners 77">
                <a:extLst>
                  <a:ext uri="{FF2B5EF4-FFF2-40B4-BE49-F238E27FC236}">
                    <a16:creationId xmlns:a16="http://schemas.microsoft.com/office/drawing/2014/main" id="{E3F9CA00-B086-4AB8-A8AF-5ABC54AC9DA5}"/>
                  </a:ext>
                </a:extLst>
              </p:cNvPr>
              <p:cNvSpPr/>
              <p:nvPr/>
            </p:nvSpPr>
            <p:spPr>
              <a:xfrm>
                <a:off x="5384650" y="3417467"/>
                <a:ext cx="341542" cy="46126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𝑘</m:t>
                          </m:r>
                        </m:e>
                        <m:sup>
                          <m:r>
                            <a:rPr lang="en-US" altLang="zh-CN" i="1">
                              <a:latin typeface="Cambria Math" panose="02040503050406030204" pitchFamily="18" charset="0"/>
                            </a:rPr>
                            <m:t>2</m:t>
                          </m:r>
                        </m:sup>
                      </m:sSup>
                    </m:oMath>
                  </m:oMathPara>
                </a14:m>
                <a:endParaRPr lang="en-US" dirty="0"/>
              </a:p>
            </p:txBody>
          </p:sp>
        </mc:Choice>
        <mc:Fallback xmlns="">
          <p:sp>
            <p:nvSpPr>
              <p:cNvPr id="78" name="Rectangle: Rounded Corners 77">
                <a:extLst>
                  <a:ext uri="{FF2B5EF4-FFF2-40B4-BE49-F238E27FC236}">
                    <a16:creationId xmlns:a16="http://schemas.microsoft.com/office/drawing/2014/main" id="{E3F9CA00-B086-4AB8-A8AF-5ABC54AC9DA5}"/>
                  </a:ext>
                </a:extLst>
              </p:cNvPr>
              <p:cNvSpPr>
                <a:spLocks noRot="1" noChangeAspect="1" noMove="1" noResize="1" noEditPoints="1" noAdjustHandles="1" noChangeArrowheads="1" noChangeShapeType="1" noTextEdit="1"/>
              </p:cNvSpPr>
              <p:nvPr/>
            </p:nvSpPr>
            <p:spPr>
              <a:xfrm>
                <a:off x="5384650" y="3417467"/>
                <a:ext cx="341542" cy="461260"/>
              </a:xfrm>
              <a:prstGeom prst="roundRect">
                <a:avLst/>
              </a:prstGeom>
              <a:blipFill>
                <a:blip r:embed="rId12"/>
                <a:stretch>
                  <a:fillRect l="-1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Rounded Corners 78">
                <a:extLst>
                  <a:ext uri="{FF2B5EF4-FFF2-40B4-BE49-F238E27FC236}">
                    <a16:creationId xmlns:a16="http://schemas.microsoft.com/office/drawing/2014/main" id="{8EC04FBA-7466-4497-A686-6345ACD41788}"/>
                  </a:ext>
                </a:extLst>
              </p:cNvPr>
              <p:cNvSpPr/>
              <p:nvPr/>
            </p:nvSpPr>
            <p:spPr>
              <a:xfrm>
                <a:off x="5741608" y="3417467"/>
                <a:ext cx="341542" cy="46126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𝑣</m:t>
                          </m:r>
                        </m:e>
                        <m:sup>
                          <m:r>
                            <a:rPr lang="en-US" altLang="zh-CN" i="1">
                              <a:latin typeface="Cambria Math" panose="02040503050406030204" pitchFamily="18" charset="0"/>
                            </a:rPr>
                            <m:t>2</m:t>
                          </m:r>
                        </m:sup>
                      </m:sSup>
                    </m:oMath>
                  </m:oMathPara>
                </a14:m>
                <a:endParaRPr lang="en-US" dirty="0"/>
              </a:p>
            </p:txBody>
          </p:sp>
        </mc:Choice>
        <mc:Fallback xmlns="">
          <p:sp>
            <p:nvSpPr>
              <p:cNvPr id="79" name="Rectangle: Rounded Corners 78">
                <a:extLst>
                  <a:ext uri="{FF2B5EF4-FFF2-40B4-BE49-F238E27FC236}">
                    <a16:creationId xmlns:a16="http://schemas.microsoft.com/office/drawing/2014/main" id="{8EC04FBA-7466-4497-A686-6345ACD41788}"/>
                  </a:ext>
                </a:extLst>
              </p:cNvPr>
              <p:cNvSpPr>
                <a:spLocks noRot="1" noChangeAspect="1" noMove="1" noResize="1" noEditPoints="1" noAdjustHandles="1" noChangeArrowheads="1" noChangeShapeType="1" noTextEdit="1"/>
              </p:cNvSpPr>
              <p:nvPr/>
            </p:nvSpPr>
            <p:spPr>
              <a:xfrm>
                <a:off x="5741608" y="3417467"/>
                <a:ext cx="341542" cy="461260"/>
              </a:xfrm>
              <a:prstGeom prst="roundRect">
                <a:avLst/>
              </a:prstGeom>
              <a:blipFill>
                <a:blip r:embed="rId13"/>
                <a:stretch>
                  <a:fillRect l="-86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Rounded Corners 79">
                <a:extLst>
                  <a:ext uri="{FF2B5EF4-FFF2-40B4-BE49-F238E27FC236}">
                    <a16:creationId xmlns:a16="http://schemas.microsoft.com/office/drawing/2014/main" id="{7DB5E5AD-92D2-4D73-B0F8-4AFC6A1CE086}"/>
                  </a:ext>
                </a:extLst>
              </p:cNvPr>
              <p:cNvSpPr/>
              <p:nvPr/>
            </p:nvSpPr>
            <p:spPr>
              <a:xfrm>
                <a:off x="6694936" y="4407375"/>
                <a:ext cx="629441" cy="4678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altLang="zh-CN" i="1" smtClean="0">
                              <a:latin typeface="Cambria Math" panose="02040503050406030204" pitchFamily="18" charset="0"/>
                            </a:rPr>
                            <m:t>3</m:t>
                          </m:r>
                        </m:sup>
                      </m:sSup>
                    </m:oMath>
                  </m:oMathPara>
                </a14:m>
                <a:endParaRPr lang="en-US" dirty="0"/>
              </a:p>
            </p:txBody>
          </p:sp>
        </mc:Choice>
        <mc:Fallback xmlns="">
          <p:sp>
            <p:nvSpPr>
              <p:cNvPr id="80" name="Rectangle: Rounded Corners 79">
                <a:extLst>
                  <a:ext uri="{FF2B5EF4-FFF2-40B4-BE49-F238E27FC236}">
                    <a16:creationId xmlns:a16="http://schemas.microsoft.com/office/drawing/2014/main" id="{7DB5E5AD-92D2-4D73-B0F8-4AFC6A1CE086}"/>
                  </a:ext>
                </a:extLst>
              </p:cNvPr>
              <p:cNvSpPr>
                <a:spLocks noRot="1" noChangeAspect="1" noMove="1" noResize="1" noEditPoints="1" noAdjustHandles="1" noChangeArrowheads="1" noChangeShapeType="1" noTextEdit="1"/>
              </p:cNvSpPr>
              <p:nvPr/>
            </p:nvSpPr>
            <p:spPr>
              <a:xfrm>
                <a:off x="6694936" y="4407375"/>
                <a:ext cx="629441" cy="467832"/>
              </a:xfrm>
              <a:prstGeom prst="roundRect">
                <a:avLst/>
              </a:prstGeom>
              <a:blipFill>
                <a:blip r:embed="rId14"/>
                <a:stretch>
                  <a:fillRect/>
                </a:stretch>
              </a:blipFill>
            </p:spPr>
            <p:txBody>
              <a:bodyPr/>
              <a:lstStyle/>
              <a:p>
                <a:r>
                  <a:rPr lang="en-US">
                    <a:noFill/>
                  </a:rPr>
                  <a:t> </a:t>
                </a:r>
              </a:p>
            </p:txBody>
          </p:sp>
        </mc:Fallback>
      </mc:AlternateContent>
      <p:sp>
        <p:nvSpPr>
          <p:cNvPr id="81" name="Arrow: Up 80">
            <a:extLst>
              <a:ext uri="{FF2B5EF4-FFF2-40B4-BE49-F238E27FC236}">
                <a16:creationId xmlns:a16="http://schemas.microsoft.com/office/drawing/2014/main" id="{55F367AF-8F66-41FE-B6F1-B223F1964F57}"/>
              </a:ext>
            </a:extLst>
          </p:cNvPr>
          <p:cNvSpPr/>
          <p:nvPr/>
        </p:nvSpPr>
        <p:spPr>
          <a:xfrm>
            <a:off x="6895357" y="3950696"/>
            <a:ext cx="228600" cy="3598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Arrow: Up 81">
            <a:extLst>
              <a:ext uri="{FF2B5EF4-FFF2-40B4-BE49-F238E27FC236}">
                <a16:creationId xmlns:a16="http://schemas.microsoft.com/office/drawing/2014/main" id="{21E2831E-0767-40A1-816F-F63465BECBC7}"/>
              </a:ext>
            </a:extLst>
          </p:cNvPr>
          <p:cNvSpPr/>
          <p:nvPr/>
        </p:nvSpPr>
        <p:spPr>
          <a:xfrm>
            <a:off x="6513678" y="3971126"/>
            <a:ext cx="228600" cy="3598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Arrow: Up 82">
            <a:extLst>
              <a:ext uri="{FF2B5EF4-FFF2-40B4-BE49-F238E27FC236}">
                <a16:creationId xmlns:a16="http://schemas.microsoft.com/office/drawing/2014/main" id="{BE45A9E4-07C7-4087-9CD6-07BDDBCC357F}"/>
              </a:ext>
            </a:extLst>
          </p:cNvPr>
          <p:cNvSpPr/>
          <p:nvPr/>
        </p:nvSpPr>
        <p:spPr>
          <a:xfrm>
            <a:off x="7252315" y="3963549"/>
            <a:ext cx="228600" cy="3598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4" name="Rectangle: Rounded Corners 83">
                <a:extLst>
                  <a:ext uri="{FF2B5EF4-FFF2-40B4-BE49-F238E27FC236}">
                    <a16:creationId xmlns:a16="http://schemas.microsoft.com/office/drawing/2014/main" id="{6C9E2FCF-26CC-4ED3-B331-FEC7F1FB14BC}"/>
                  </a:ext>
                </a:extLst>
              </p:cNvPr>
              <p:cNvSpPr/>
              <p:nvPr/>
            </p:nvSpPr>
            <p:spPr>
              <a:xfrm>
                <a:off x="6476481" y="3380980"/>
                <a:ext cx="341542" cy="46126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𝑞</m:t>
                          </m:r>
                        </m:e>
                        <m:sup>
                          <m:r>
                            <a:rPr lang="en-US" altLang="zh-CN" i="1">
                              <a:latin typeface="Cambria Math" panose="02040503050406030204" pitchFamily="18" charset="0"/>
                            </a:rPr>
                            <m:t>3</m:t>
                          </m:r>
                        </m:sup>
                      </m:sSup>
                    </m:oMath>
                  </m:oMathPara>
                </a14:m>
                <a:endParaRPr lang="en-US" dirty="0"/>
              </a:p>
            </p:txBody>
          </p:sp>
        </mc:Choice>
        <mc:Fallback xmlns="">
          <p:sp>
            <p:nvSpPr>
              <p:cNvPr id="84" name="Rectangle: Rounded Corners 83">
                <a:extLst>
                  <a:ext uri="{FF2B5EF4-FFF2-40B4-BE49-F238E27FC236}">
                    <a16:creationId xmlns:a16="http://schemas.microsoft.com/office/drawing/2014/main" id="{6C9E2FCF-26CC-4ED3-B331-FEC7F1FB14BC}"/>
                  </a:ext>
                </a:extLst>
              </p:cNvPr>
              <p:cNvSpPr>
                <a:spLocks noRot="1" noChangeAspect="1" noMove="1" noResize="1" noEditPoints="1" noAdjustHandles="1" noChangeArrowheads="1" noChangeShapeType="1" noTextEdit="1"/>
              </p:cNvSpPr>
              <p:nvPr/>
            </p:nvSpPr>
            <p:spPr>
              <a:xfrm>
                <a:off x="6476481" y="3380980"/>
                <a:ext cx="341542" cy="461260"/>
              </a:xfrm>
              <a:prstGeom prst="roundRect">
                <a:avLst/>
              </a:prstGeom>
              <a:blipFill>
                <a:blip r:embed="rId15"/>
                <a:stretch>
                  <a:fillRect l="-137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Rounded Corners 84">
                <a:extLst>
                  <a:ext uri="{FF2B5EF4-FFF2-40B4-BE49-F238E27FC236}">
                    <a16:creationId xmlns:a16="http://schemas.microsoft.com/office/drawing/2014/main" id="{A5BCC533-010B-4CE4-9011-AAC0C8F5B5B3}"/>
                  </a:ext>
                </a:extLst>
              </p:cNvPr>
              <p:cNvSpPr/>
              <p:nvPr/>
            </p:nvSpPr>
            <p:spPr>
              <a:xfrm>
                <a:off x="6838886" y="3380980"/>
                <a:ext cx="341542" cy="46126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𝑘</m:t>
                          </m:r>
                        </m:e>
                        <m:sup>
                          <m:r>
                            <a:rPr lang="en-US" altLang="zh-CN" i="1">
                              <a:latin typeface="Cambria Math" panose="02040503050406030204" pitchFamily="18" charset="0"/>
                            </a:rPr>
                            <m:t>3</m:t>
                          </m:r>
                        </m:sup>
                      </m:sSup>
                    </m:oMath>
                  </m:oMathPara>
                </a14:m>
                <a:endParaRPr lang="en-US" dirty="0"/>
              </a:p>
            </p:txBody>
          </p:sp>
        </mc:Choice>
        <mc:Fallback xmlns="">
          <p:sp>
            <p:nvSpPr>
              <p:cNvPr id="85" name="Rectangle: Rounded Corners 84">
                <a:extLst>
                  <a:ext uri="{FF2B5EF4-FFF2-40B4-BE49-F238E27FC236}">
                    <a16:creationId xmlns:a16="http://schemas.microsoft.com/office/drawing/2014/main" id="{A5BCC533-010B-4CE4-9011-AAC0C8F5B5B3}"/>
                  </a:ext>
                </a:extLst>
              </p:cNvPr>
              <p:cNvSpPr>
                <a:spLocks noRot="1" noChangeAspect="1" noMove="1" noResize="1" noEditPoints="1" noAdjustHandles="1" noChangeArrowheads="1" noChangeShapeType="1" noTextEdit="1"/>
              </p:cNvSpPr>
              <p:nvPr/>
            </p:nvSpPr>
            <p:spPr>
              <a:xfrm>
                <a:off x="6838886" y="3380980"/>
                <a:ext cx="341542" cy="461260"/>
              </a:xfrm>
              <a:prstGeom prst="roundRect">
                <a:avLst/>
              </a:prstGeom>
              <a:blipFill>
                <a:blip r:embed="rId16"/>
                <a:stretch>
                  <a:fillRect l="-1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tangle: Rounded Corners 85">
                <a:extLst>
                  <a:ext uri="{FF2B5EF4-FFF2-40B4-BE49-F238E27FC236}">
                    <a16:creationId xmlns:a16="http://schemas.microsoft.com/office/drawing/2014/main" id="{F30E3C72-D929-4472-8323-E1174931C73E}"/>
                  </a:ext>
                </a:extLst>
              </p:cNvPr>
              <p:cNvSpPr/>
              <p:nvPr/>
            </p:nvSpPr>
            <p:spPr>
              <a:xfrm>
                <a:off x="7195844" y="3380980"/>
                <a:ext cx="341542" cy="46126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𝑣</m:t>
                          </m:r>
                        </m:e>
                        <m:sup>
                          <m:r>
                            <a:rPr lang="en-US" altLang="zh-CN" b="0" i="1">
                              <a:latin typeface="Cambria Math" panose="02040503050406030204" pitchFamily="18" charset="0"/>
                            </a:rPr>
                            <m:t>3</m:t>
                          </m:r>
                        </m:sup>
                      </m:sSup>
                    </m:oMath>
                  </m:oMathPara>
                </a14:m>
                <a:endParaRPr lang="en-US" dirty="0"/>
              </a:p>
            </p:txBody>
          </p:sp>
        </mc:Choice>
        <mc:Fallback xmlns="">
          <p:sp>
            <p:nvSpPr>
              <p:cNvPr id="86" name="Rectangle: Rounded Corners 85">
                <a:extLst>
                  <a:ext uri="{FF2B5EF4-FFF2-40B4-BE49-F238E27FC236}">
                    <a16:creationId xmlns:a16="http://schemas.microsoft.com/office/drawing/2014/main" id="{F30E3C72-D929-4472-8323-E1174931C73E}"/>
                  </a:ext>
                </a:extLst>
              </p:cNvPr>
              <p:cNvSpPr>
                <a:spLocks noRot="1" noChangeAspect="1" noMove="1" noResize="1" noEditPoints="1" noAdjustHandles="1" noChangeArrowheads="1" noChangeShapeType="1" noTextEdit="1"/>
              </p:cNvSpPr>
              <p:nvPr/>
            </p:nvSpPr>
            <p:spPr>
              <a:xfrm>
                <a:off x="7195844" y="3380980"/>
                <a:ext cx="341542" cy="461260"/>
              </a:xfrm>
              <a:prstGeom prst="roundRect">
                <a:avLst/>
              </a:prstGeom>
              <a:blipFill>
                <a:blip r:embed="rId17"/>
                <a:stretch>
                  <a:fillRect l="-86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Rounded Corners 86">
                <a:extLst>
                  <a:ext uri="{FF2B5EF4-FFF2-40B4-BE49-F238E27FC236}">
                    <a16:creationId xmlns:a16="http://schemas.microsoft.com/office/drawing/2014/main" id="{9A6BBA2A-3AF1-492A-935D-667D8F294910}"/>
                  </a:ext>
                </a:extLst>
              </p:cNvPr>
              <p:cNvSpPr/>
              <p:nvPr/>
            </p:nvSpPr>
            <p:spPr>
              <a:xfrm>
                <a:off x="8365585" y="4399358"/>
                <a:ext cx="629441" cy="4678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oMath>
                  </m:oMathPara>
                </a14:m>
                <a:endParaRPr lang="en-US" dirty="0"/>
              </a:p>
            </p:txBody>
          </p:sp>
        </mc:Choice>
        <mc:Fallback xmlns="">
          <p:sp>
            <p:nvSpPr>
              <p:cNvPr id="87" name="Rectangle: Rounded Corners 86">
                <a:extLst>
                  <a:ext uri="{FF2B5EF4-FFF2-40B4-BE49-F238E27FC236}">
                    <a16:creationId xmlns:a16="http://schemas.microsoft.com/office/drawing/2014/main" id="{9A6BBA2A-3AF1-492A-935D-667D8F294910}"/>
                  </a:ext>
                </a:extLst>
              </p:cNvPr>
              <p:cNvSpPr>
                <a:spLocks noRot="1" noChangeAspect="1" noMove="1" noResize="1" noEditPoints="1" noAdjustHandles="1" noChangeArrowheads="1" noChangeShapeType="1" noTextEdit="1"/>
              </p:cNvSpPr>
              <p:nvPr/>
            </p:nvSpPr>
            <p:spPr>
              <a:xfrm>
                <a:off x="8365585" y="4399358"/>
                <a:ext cx="629441" cy="467832"/>
              </a:xfrm>
              <a:prstGeom prst="roundRect">
                <a:avLst/>
              </a:prstGeom>
              <a:blipFill>
                <a:blip r:embed="rId18"/>
                <a:stretch>
                  <a:fillRect/>
                </a:stretch>
              </a:blipFill>
            </p:spPr>
            <p:txBody>
              <a:bodyPr/>
              <a:lstStyle/>
              <a:p>
                <a:r>
                  <a:rPr lang="en-US">
                    <a:noFill/>
                  </a:rPr>
                  <a:t> </a:t>
                </a:r>
              </a:p>
            </p:txBody>
          </p:sp>
        </mc:Fallback>
      </mc:AlternateContent>
      <p:sp>
        <p:nvSpPr>
          <p:cNvPr id="88" name="Arrow: Up 87">
            <a:extLst>
              <a:ext uri="{FF2B5EF4-FFF2-40B4-BE49-F238E27FC236}">
                <a16:creationId xmlns:a16="http://schemas.microsoft.com/office/drawing/2014/main" id="{E2116562-FDC9-438F-83EF-8E3F4FAA68A8}"/>
              </a:ext>
            </a:extLst>
          </p:cNvPr>
          <p:cNvSpPr/>
          <p:nvPr/>
        </p:nvSpPr>
        <p:spPr>
          <a:xfrm>
            <a:off x="8566006" y="3942679"/>
            <a:ext cx="228600" cy="3598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Arrow: Up 88">
            <a:extLst>
              <a:ext uri="{FF2B5EF4-FFF2-40B4-BE49-F238E27FC236}">
                <a16:creationId xmlns:a16="http://schemas.microsoft.com/office/drawing/2014/main" id="{16AB735B-5C6B-4891-B0C7-3BFE45BC16A6}"/>
              </a:ext>
            </a:extLst>
          </p:cNvPr>
          <p:cNvSpPr/>
          <p:nvPr/>
        </p:nvSpPr>
        <p:spPr>
          <a:xfrm>
            <a:off x="8184327" y="3963109"/>
            <a:ext cx="228600" cy="3598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Arrow: Up 89">
            <a:extLst>
              <a:ext uri="{FF2B5EF4-FFF2-40B4-BE49-F238E27FC236}">
                <a16:creationId xmlns:a16="http://schemas.microsoft.com/office/drawing/2014/main" id="{CDFB22F0-B43C-4F86-A7C5-6C102839BE7D}"/>
              </a:ext>
            </a:extLst>
          </p:cNvPr>
          <p:cNvSpPr/>
          <p:nvPr/>
        </p:nvSpPr>
        <p:spPr>
          <a:xfrm>
            <a:off x="8922964" y="3955532"/>
            <a:ext cx="228600" cy="3598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1" name="Rectangle: Rounded Corners 90">
                <a:extLst>
                  <a:ext uri="{FF2B5EF4-FFF2-40B4-BE49-F238E27FC236}">
                    <a16:creationId xmlns:a16="http://schemas.microsoft.com/office/drawing/2014/main" id="{9ADD7B79-EFAA-4223-A90E-10F507840784}"/>
                  </a:ext>
                </a:extLst>
              </p:cNvPr>
              <p:cNvSpPr/>
              <p:nvPr/>
            </p:nvSpPr>
            <p:spPr>
              <a:xfrm>
                <a:off x="8147130" y="3372963"/>
                <a:ext cx="341542" cy="46126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𝑞</m:t>
                          </m:r>
                        </m:e>
                        <m:sup>
                          <m:r>
                            <a:rPr lang="en-US" altLang="zh-CN" b="0" i="1">
                              <a:latin typeface="Cambria Math" panose="02040503050406030204" pitchFamily="18" charset="0"/>
                            </a:rPr>
                            <m:t>4</m:t>
                          </m:r>
                        </m:sup>
                      </m:sSup>
                    </m:oMath>
                  </m:oMathPara>
                </a14:m>
                <a:endParaRPr lang="en-US" dirty="0"/>
              </a:p>
            </p:txBody>
          </p:sp>
        </mc:Choice>
        <mc:Fallback xmlns="">
          <p:sp>
            <p:nvSpPr>
              <p:cNvPr id="91" name="Rectangle: Rounded Corners 90">
                <a:extLst>
                  <a:ext uri="{FF2B5EF4-FFF2-40B4-BE49-F238E27FC236}">
                    <a16:creationId xmlns:a16="http://schemas.microsoft.com/office/drawing/2014/main" id="{9ADD7B79-EFAA-4223-A90E-10F507840784}"/>
                  </a:ext>
                </a:extLst>
              </p:cNvPr>
              <p:cNvSpPr>
                <a:spLocks noRot="1" noChangeAspect="1" noMove="1" noResize="1" noEditPoints="1" noAdjustHandles="1" noChangeArrowheads="1" noChangeShapeType="1" noTextEdit="1"/>
              </p:cNvSpPr>
              <p:nvPr/>
            </p:nvSpPr>
            <p:spPr>
              <a:xfrm>
                <a:off x="8147130" y="3372963"/>
                <a:ext cx="341542" cy="461260"/>
              </a:xfrm>
              <a:prstGeom prst="roundRect">
                <a:avLst/>
              </a:prstGeom>
              <a:blipFill>
                <a:blip r:embed="rId19"/>
                <a:stretch>
                  <a:fillRect l="-137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Rectangle: Rounded Corners 91">
                <a:extLst>
                  <a:ext uri="{FF2B5EF4-FFF2-40B4-BE49-F238E27FC236}">
                    <a16:creationId xmlns:a16="http://schemas.microsoft.com/office/drawing/2014/main" id="{EC03E031-8132-4C84-8CC5-D7AA47D7DB1A}"/>
                  </a:ext>
                </a:extLst>
              </p:cNvPr>
              <p:cNvSpPr/>
              <p:nvPr/>
            </p:nvSpPr>
            <p:spPr>
              <a:xfrm>
                <a:off x="8509535" y="3372963"/>
                <a:ext cx="341542" cy="46126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𝑘</m:t>
                          </m:r>
                        </m:e>
                        <m:sup>
                          <m:r>
                            <a:rPr lang="en-US" altLang="zh-CN" b="0" i="1">
                              <a:latin typeface="Cambria Math" panose="02040503050406030204" pitchFamily="18" charset="0"/>
                            </a:rPr>
                            <m:t>4</m:t>
                          </m:r>
                        </m:sup>
                      </m:sSup>
                    </m:oMath>
                  </m:oMathPara>
                </a14:m>
                <a:endParaRPr lang="en-US" dirty="0"/>
              </a:p>
            </p:txBody>
          </p:sp>
        </mc:Choice>
        <mc:Fallback xmlns="">
          <p:sp>
            <p:nvSpPr>
              <p:cNvPr id="92" name="Rectangle: Rounded Corners 91">
                <a:extLst>
                  <a:ext uri="{FF2B5EF4-FFF2-40B4-BE49-F238E27FC236}">
                    <a16:creationId xmlns:a16="http://schemas.microsoft.com/office/drawing/2014/main" id="{EC03E031-8132-4C84-8CC5-D7AA47D7DB1A}"/>
                  </a:ext>
                </a:extLst>
              </p:cNvPr>
              <p:cNvSpPr>
                <a:spLocks noRot="1" noChangeAspect="1" noMove="1" noResize="1" noEditPoints="1" noAdjustHandles="1" noChangeArrowheads="1" noChangeShapeType="1" noTextEdit="1"/>
              </p:cNvSpPr>
              <p:nvPr/>
            </p:nvSpPr>
            <p:spPr>
              <a:xfrm>
                <a:off x="8509535" y="3372963"/>
                <a:ext cx="341542" cy="461260"/>
              </a:xfrm>
              <a:prstGeom prst="roundRect">
                <a:avLst/>
              </a:prstGeom>
              <a:blipFill>
                <a:blip r:embed="rId20"/>
                <a:stretch>
                  <a:fillRect l="-1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Rounded Corners 92">
                <a:extLst>
                  <a:ext uri="{FF2B5EF4-FFF2-40B4-BE49-F238E27FC236}">
                    <a16:creationId xmlns:a16="http://schemas.microsoft.com/office/drawing/2014/main" id="{6BC4179F-A9EA-495D-901F-45CEAB3CC98C}"/>
                  </a:ext>
                </a:extLst>
              </p:cNvPr>
              <p:cNvSpPr/>
              <p:nvPr/>
            </p:nvSpPr>
            <p:spPr>
              <a:xfrm>
                <a:off x="8866493" y="3372963"/>
                <a:ext cx="341542" cy="46126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𝑣</m:t>
                          </m:r>
                        </m:e>
                        <m:sup>
                          <m:r>
                            <a:rPr lang="en-US" altLang="zh-CN" b="0" i="1">
                              <a:latin typeface="Cambria Math" panose="02040503050406030204" pitchFamily="18" charset="0"/>
                            </a:rPr>
                            <m:t>4</m:t>
                          </m:r>
                        </m:sup>
                      </m:sSup>
                    </m:oMath>
                  </m:oMathPara>
                </a14:m>
                <a:endParaRPr lang="en-US" dirty="0"/>
              </a:p>
            </p:txBody>
          </p:sp>
        </mc:Choice>
        <mc:Fallback xmlns="">
          <p:sp>
            <p:nvSpPr>
              <p:cNvPr id="93" name="Rectangle: Rounded Corners 92">
                <a:extLst>
                  <a:ext uri="{FF2B5EF4-FFF2-40B4-BE49-F238E27FC236}">
                    <a16:creationId xmlns:a16="http://schemas.microsoft.com/office/drawing/2014/main" id="{6BC4179F-A9EA-495D-901F-45CEAB3CC98C}"/>
                  </a:ext>
                </a:extLst>
              </p:cNvPr>
              <p:cNvSpPr>
                <a:spLocks noRot="1" noChangeAspect="1" noMove="1" noResize="1" noEditPoints="1" noAdjustHandles="1" noChangeArrowheads="1" noChangeShapeType="1" noTextEdit="1"/>
              </p:cNvSpPr>
              <p:nvPr/>
            </p:nvSpPr>
            <p:spPr>
              <a:xfrm>
                <a:off x="8866493" y="3372963"/>
                <a:ext cx="341542" cy="461260"/>
              </a:xfrm>
              <a:prstGeom prst="roundRect">
                <a:avLst/>
              </a:prstGeom>
              <a:blipFill>
                <a:blip r:embed="rId21"/>
                <a:stretch>
                  <a:fillRect l="-8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Rectangle: Rounded Corners 93">
                <a:extLst>
                  <a:ext uri="{FF2B5EF4-FFF2-40B4-BE49-F238E27FC236}">
                    <a16:creationId xmlns:a16="http://schemas.microsoft.com/office/drawing/2014/main" id="{B2B71BCE-392D-4CE0-91F5-9650F8EB67B8}"/>
                  </a:ext>
                </a:extLst>
              </p:cNvPr>
              <p:cNvSpPr/>
              <p:nvPr/>
            </p:nvSpPr>
            <p:spPr>
              <a:xfrm>
                <a:off x="9753021" y="4368315"/>
                <a:ext cx="629441" cy="4678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5</m:t>
                          </m:r>
                        </m:sup>
                      </m:sSup>
                    </m:oMath>
                  </m:oMathPara>
                </a14:m>
                <a:endParaRPr lang="en-US" dirty="0"/>
              </a:p>
            </p:txBody>
          </p:sp>
        </mc:Choice>
        <mc:Fallback xmlns="">
          <p:sp>
            <p:nvSpPr>
              <p:cNvPr id="94" name="Rectangle: Rounded Corners 93">
                <a:extLst>
                  <a:ext uri="{FF2B5EF4-FFF2-40B4-BE49-F238E27FC236}">
                    <a16:creationId xmlns:a16="http://schemas.microsoft.com/office/drawing/2014/main" id="{B2B71BCE-392D-4CE0-91F5-9650F8EB67B8}"/>
                  </a:ext>
                </a:extLst>
              </p:cNvPr>
              <p:cNvSpPr>
                <a:spLocks noRot="1" noChangeAspect="1" noMove="1" noResize="1" noEditPoints="1" noAdjustHandles="1" noChangeArrowheads="1" noChangeShapeType="1" noTextEdit="1"/>
              </p:cNvSpPr>
              <p:nvPr/>
            </p:nvSpPr>
            <p:spPr>
              <a:xfrm>
                <a:off x="9753021" y="4368315"/>
                <a:ext cx="629441" cy="467832"/>
              </a:xfrm>
              <a:prstGeom prst="roundRect">
                <a:avLst/>
              </a:prstGeom>
              <a:blipFill>
                <a:blip r:embed="rId22"/>
                <a:stretch>
                  <a:fillRect/>
                </a:stretch>
              </a:blipFill>
            </p:spPr>
            <p:txBody>
              <a:bodyPr/>
              <a:lstStyle/>
              <a:p>
                <a:r>
                  <a:rPr lang="en-US">
                    <a:noFill/>
                  </a:rPr>
                  <a:t> </a:t>
                </a:r>
              </a:p>
            </p:txBody>
          </p:sp>
        </mc:Fallback>
      </mc:AlternateContent>
      <p:sp>
        <p:nvSpPr>
          <p:cNvPr id="95" name="Arrow: Up 94">
            <a:extLst>
              <a:ext uri="{FF2B5EF4-FFF2-40B4-BE49-F238E27FC236}">
                <a16:creationId xmlns:a16="http://schemas.microsoft.com/office/drawing/2014/main" id="{7938EC1B-4A65-4640-B2EC-C58DCB48458E}"/>
              </a:ext>
            </a:extLst>
          </p:cNvPr>
          <p:cNvSpPr/>
          <p:nvPr/>
        </p:nvSpPr>
        <p:spPr>
          <a:xfrm>
            <a:off x="9953442" y="3941963"/>
            <a:ext cx="228600" cy="3598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Arrow: Up 95">
            <a:extLst>
              <a:ext uri="{FF2B5EF4-FFF2-40B4-BE49-F238E27FC236}">
                <a16:creationId xmlns:a16="http://schemas.microsoft.com/office/drawing/2014/main" id="{97024CC7-891B-40AA-996C-549E9504D4C3}"/>
              </a:ext>
            </a:extLst>
          </p:cNvPr>
          <p:cNvSpPr/>
          <p:nvPr/>
        </p:nvSpPr>
        <p:spPr>
          <a:xfrm>
            <a:off x="9607013" y="3928852"/>
            <a:ext cx="228600" cy="3598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Arrow: Up 96">
            <a:extLst>
              <a:ext uri="{FF2B5EF4-FFF2-40B4-BE49-F238E27FC236}">
                <a16:creationId xmlns:a16="http://schemas.microsoft.com/office/drawing/2014/main" id="{6F3C3267-0EEE-44B5-9F5B-15337EA0033F}"/>
              </a:ext>
            </a:extLst>
          </p:cNvPr>
          <p:cNvSpPr/>
          <p:nvPr/>
        </p:nvSpPr>
        <p:spPr>
          <a:xfrm>
            <a:off x="10310400" y="3954816"/>
            <a:ext cx="228600" cy="3598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8" name="Rectangle: Rounded Corners 97">
                <a:extLst>
                  <a:ext uri="{FF2B5EF4-FFF2-40B4-BE49-F238E27FC236}">
                    <a16:creationId xmlns:a16="http://schemas.microsoft.com/office/drawing/2014/main" id="{CDE92AC4-0F6B-4C09-BA15-9BF2207E62AC}"/>
                  </a:ext>
                </a:extLst>
              </p:cNvPr>
              <p:cNvSpPr/>
              <p:nvPr/>
            </p:nvSpPr>
            <p:spPr>
              <a:xfrm>
                <a:off x="9550542" y="3383600"/>
                <a:ext cx="341542" cy="46126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𝑞</m:t>
                          </m:r>
                        </m:e>
                        <m:sup>
                          <m:r>
                            <a:rPr lang="en-US" altLang="zh-CN" b="0" i="1">
                              <a:latin typeface="Cambria Math" panose="02040503050406030204" pitchFamily="18" charset="0"/>
                            </a:rPr>
                            <m:t>5</m:t>
                          </m:r>
                        </m:sup>
                      </m:sSup>
                    </m:oMath>
                  </m:oMathPara>
                </a14:m>
                <a:endParaRPr lang="en-US" dirty="0"/>
              </a:p>
            </p:txBody>
          </p:sp>
        </mc:Choice>
        <mc:Fallback xmlns="">
          <p:sp>
            <p:nvSpPr>
              <p:cNvPr id="98" name="Rectangle: Rounded Corners 97">
                <a:extLst>
                  <a:ext uri="{FF2B5EF4-FFF2-40B4-BE49-F238E27FC236}">
                    <a16:creationId xmlns:a16="http://schemas.microsoft.com/office/drawing/2014/main" id="{CDE92AC4-0F6B-4C09-BA15-9BF2207E62AC}"/>
                  </a:ext>
                </a:extLst>
              </p:cNvPr>
              <p:cNvSpPr>
                <a:spLocks noRot="1" noChangeAspect="1" noMove="1" noResize="1" noEditPoints="1" noAdjustHandles="1" noChangeArrowheads="1" noChangeShapeType="1" noTextEdit="1"/>
              </p:cNvSpPr>
              <p:nvPr/>
            </p:nvSpPr>
            <p:spPr>
              <a:xfrm>
                <a:off x="9550542" y="3383600"/>
                <a:ext cx="341542" cy="461260"/>
              </a:xfrm>
              <a:prstGeom prst="roundRect">
                <a:avLst/>
              </a:prstGeom>
              <a:blipFill>
                <a:blip r:embed="rId23"/>
                <a:stretch>
                  <a:fillRect l="-1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Rectangle: Rounded Corners 98">
                <a:extLst>
                  <a:ext uri="{FF2B5EF4-FFF2-40B4-BE49-F238E27FC236}">
                    <a16:creationId xmlns:a16="http://schemas.microsoft.com/office/drawing/2014/main" id="{9DDDD73E-F02A-4736-BFEA-F5C6CCF7351A}"/>
                  </a:ext>
                </a:extLst>
              </p:cNvPr>
              <p:cNvSpPr/>
              <p:nvPr/>
            </p:nvSpPr>
            <p:spPr>
              <a:xfrm>
                <a:off x="9896971" y="3372247"/>
                <a:ext cx="341542" cy="46126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𝑘</m:t>
                          </m:r>
                        </m:e>
                        <m:sup>
                          <m:r>
                            <a:rPr lang="en-US" altLang="zh-CN" b="0" i="1">
                              <a:latin typeface="Cambria Math" panose="02040503050406030204" pitchFamily="18" charset="0"/>
                            </a:rPr>
                            <m:t>5</m:t>
                          </m:r>
                        </m:sup>
                      </m:sSup>
                    </m:oMath>
                  </m:oMathPara>
                </a14:m>
                <a:endParaRPr lang="en-US" dirty="0"/>
              </a:p>
            </p:txBody>
          </p:sp>
        </mc:Choice>
        <mc:Fallback xmlns="">
          <p:sp>
            <p:nvSpPr>
              <p:cNvPr id="99" name="Rectangle: Rounded Corners 98">
                <a:extLst>
                  <a:ext uri="{FF2B5EF4-FFF2-40B4-BE49-F238E27FC236}">
                    <a16:creationId xmlns:a16="http://schemas.microsoft.com/office/drawing/2014/main" id="{9DDDD73E-F02A-4736-BFEA-F5C6CCF7351A}"/>
                  </a:ext>
                </a:extLst>
              </p:cNvPr>
              <p:cNvSpPr>
                <a:spLocks noRot="1" noChangeAspect="1" noMove="1" noResize="1" noEditPoints="1" noAdjustHandles="1" noChangeArrowheads="1" noChangeShapeType="1" noTextEdit="1"/>
              </p:cNvSpPr>
              <p:nvPr/>
            </p:nvSpPr>
            <p:spPr>
              <a:xfrm>
                <a:off x="9896971" y="3372247"/>
                <a:ext cx="341542" cy="461260"/>
              </a:xfrm>
              <a:prstGeom prst="roundRect">
                <a:avLst/>
              </a:prstGeom>
              <a:blipFill>
                <a:blip r:embed="rId24"/>
                <a:stretch>
                  <a:fillRect l="-17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Rectangle: Rounded Corners 99">
                <a:extLst>
                  <a:ext uri="{FF2B5EF4-FFF2-40B4-BE49-F238E27FC236}">
                    <a16:creationId xmlns:a16="http://schemas.microsoft.com/office/drawing/2014/main" id="{B893E0EB-7E8B-465D-9AC6-DB978572843E}"/>
                  </a:ext>
                </a:extLst>
              </p:cNvPr>
              <p:cNvSpPr/>
              <p:nvPr/>
            </p:nvSpPr>
            <p:spPr>
              <a:xfrm>
                <a:off x="10253929" y="3372247"/>
                <a:ext cx="341542" cy="46126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𝑣</m:t>
                          </m:r>
                        </m:e>
                        <m:sup>
                          <m:r>
                            <a:rPr lang="en-US" altLang="zh-CN" b="0" i="1">
                              <a:latin typeface="Cambria Math" panose="02040503050406030204" pitchFamily="18" charset="0"/>
                            </a:rPr>
                            <m:t>5</m:t>
                          </m:r>
                        </m:sup>
                      </m:sSup>
                    </m:oMath>
                  </m:oMathPara>
                </a14:m>
                <a:endParaRPr lang="en-US" dirty="0"/>
              </a:p>
            </p:txBody>
          </p:sp>
        </mc:Choice>
        <mc:Fallback xmlns="">
          <p:sp>
            <p:nvSpPr>
              <p:cNvPr id="100" name="Rectangle: Rounded Corners 99">
                <a:extLst>
                  <a:ext uri="{FF2B5EF4-FFF2-40B4-BE49-F238E27FC236}">
                    <a16:creationId xmlns:a16="http://schemas.microsoft.com/office/drawing/2014/main" id="{B893E0EB-7E8B-465D-9AC6-DB978572843E}"/>
                  </a:ext>
                </a:extLst>
              </p:cNvPr>
              <p:cNvSpPr>
                <a:spLocks noRot="1" noChangeAspect="1" noMove="1" noResize="1" noEditPoints="1" noAdjustHandles="1" noChangeArrowheads="1" noChangeShapeType="1" noTextEdit="1"/>
              </p:cNvSpPr>
              <p:nvPr/>
            </p:nvSpPr>
            <p:spPr>
              <a:xfrm>
                <a:off x="10253929" y="3372247"/>
                <a:ext cx="341542" cy="461260"/>
              </a:xfrm>
              <a:prstGeom prst="roundRect">
                <a:avLst/>
              </a:prstGeom>
              <a:blipFill>
                <a:blip r:embed="rId25"/>
                <a:stretch>
                  <a:fillRect l="-8621"/>
                </a:stretch>
              </a:blipFill>
            </p:spPr>
            <p:txBody>
              <a:bodyPr/>
              <a:lstStyle/>
              <a:p>
                <a:r>
                  <a:rPr lang="en-US">
                    <a:noFill/>
                  </a:rPr>
                  <a:t> </a:t>
                </a:r>
              </a:p>
            </p:txBody>
          </p:sp>
        </mc:Fallback>
      </mc:AlternateContent>
      <p:sp>
        <p:nvSpPr>
          <p:cNvPr id="124" name="Rectangle 123">
            <a:extLst>
              <a:ext uri="{FF2B5EF4-FFF2-40B4-BE49-F238E27FC236}">
                <a16:creationId xmlns:a16="http://schemas.microsoft.com/office/drawing/2014/main" id="{D9E134FF-8403-4699-8939-B96C7FA57542}"/>
              </a:ext>
            </a:extLst>
          </p:cNvPr>
          <p:cNvSpPr/>
          <p:nvPr/>
        </p:nvSpPr>
        <p:spPr>
          <a:xfrm>
            <a:off x="1124085" y="1817219"/>
            <a:ext cx="9869882" cy="40319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altLang="zh-CN" dirty="0" err="1"/>
              <a:t>Softmax</a:t>
            </a:r>
            <a:endParaRPr lang="en-US" dirty="0"/>
          </a:p>
        </p:txBody>
      </p:sp>
      <p:sp>
        <p:nvSpPr>
          <p:cNvPr id="132" name="Rectangle 131">
            <a:extLst>
              <a:ext uri="{FF2B5EF4-FFF2-40B4-BE49-F238E27FC236}">
                <a16:creationId xmlns:a16="http://schemas.microsoft.com/office/drawing/2014/main" id="{631D0C91-419F-4A0A-B4CE-CBF039D58B84}"/>
              </a:ext>
            </a:extLst>
          </p:cNvPr>
          <p:cNvSpPr/>
          <p:nvPr/>
        </p:nvSpPr>
        <p:spPr>
          <a:xfrm>
            <a:off x="1124085" y="789171"/>
            <a:ext cx="9831782" cy="40319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zh-CN" altLang="en-US" dirty="0"/>
              <a:t>计算结果</a:t>
            </a:r>
            <a:r>
              <a:rPr lang="en-US" altLang="zh-CN" dirty="0"/>
              <a:t>y</a:t>
            </a:r>
            <a:endParaRPr lang="en-US" dirty="0"/>
          </a:p>
        </p:txBody>
      </p:sp>
      <mc:AlternateContent xmlns:mc="http://schemas.openxmlformats.org/markup-compatibility/2006" xmlns:a14="http://schemas.microsoft.com/office/drawing/2010/main">
        <mc:Choice Requires="a14">
          <p:sp>
            <p:nvSpPr>
              <p:cNvPr id="141" name="Rectangle: Rounded Corners 140">
                <a:extLst>
                  <a:ext uri="{FF2B5EF4-FFF2-40B4-BE49-F238E27FC236}">
                    <a16:creationId xmlns:a16="http://schemas.microsoft.com/office/drawing/2014/main" id="{C40FB793-E034-47AD-B9E1-9EC88AE687D7}"/>
                  </a:ext>
                </a:extLst>
              </p:cNvPr>
              <p:cNvSpPr/>
              <p:nvPr/>
            </p:nvSpPr>
            <p:spPr>
              <a:xfrm>
                <a:off x="3628289" y="228286"/>
                <a:ext cx="629441" cy="46783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1</m:t>
                          </m:r>
                        </m:sup>
                      </m:sSup>
                    </m:oMath>
                  </m:oMathPara>
                </a14:m>
                <a:endParaRPr lang="en-US" dirty="0"/>
              </a:p>
            </p:txBody>
          </p:sp>
        </mc:Choice>
        <mc:Fallback xmlns="">
          <p:sp>
            <p:nvSpPr>
              <p:cNvPr id="141" name="Rectangle: Rounded Corners 140">
                <a:extLst>
                  <a:ext uri="{FF2B5EF4-FFF2-40B4-BE49-F238E27FC236}">
                    <a16:creationId xmlns:a16="http://schemas.microsoft.com/office/drawing/2014/main" id="{C40FB793-E034-47AD-B9E1-9EC88AE687D7}"/>
                  </a:ext>
                </a:extLst>
              </p:cNvPr>
              <p:cNvSpPr>
                <a:spLocks noRot="1" noChangeAspect="1" noMove="1" noResize="1" noEditPoints="1" noAdjustHandles="1" noChangeArrowheads="1" noChangeShapeType="1" noTextEdit="1"/>
              </p:cNvSpPr>
              <p:nvPr/>
            </p:nvSpPr>
            <p:spPr>
              <a:xfrm>
                <a:off x="3628289" y="228286"/>
                <a:ext cx="629441" cy="467832"/>
              </a:xfrm>
              <a:prstGeom prst="round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TextBox 146">
                <a:extLst>
                  <a:ext uri="{FF2B5EF4-FFF2-40B4-BE49-F238E27FC236}">
                    <a16:creationId xmlns:a16="http://schemas.microsoft.com/office/drawing/2014/main" id="{EAE9C534-7145-44FD-81C1-311F7E319A97}"/>
                  </a:ext>
                </a:extLst>
              </p:cNvPr>
              <p:cNvSpPr txBox="1"/>
              <p:nvPr/>
            </p:nvSpPr>
            <p:spPr>
              <a:xfrm>
                <a:off x="1376221" y="1384660"/>
                <a:ext cx="2063131" cy="303673"/>
              </a:xfrm>
              <a:prstGeom prst="rect">
                <a:avLst/>
              </a:prstGeom>
              <a:noFill/>
            </p:spPr>
            <p:txBody>
              <a:bodyPr wrap="squar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a:t>
                </a:r>
                <a14:m>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𝑘</m:t>
                        </m:r>
                      </m:sub>
                      <m:sup/>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m:t>
                            </m:r>
                          </m:e>
                          <m:sub>
                            <m:r>
                              <a:rPr lang="en-US" i="1">
                                <a:latin typeface="Cambria Math" panose="02040503050406030204" pitchFamily="18" charset="0"/>
                              </a:rPr>
                              <m:t>(</m:t>
                            </m:r>
                            <m:r>
                              <a:rPr lang="en-US" b="0" i="1" smtClean="0">
                                <a:latin typeface="Cambria Math" panose="02040503050406030204" pitchFamily="18" charset="0"/>
                              </a:rPr>
                              <m:t>𝑖</m:t>
                            </m:r>
                            <m:r>
                              <a:rPr lang="en-US" i="1">
                                <a:latin typeface="Cambria Math" panose="02040503050406030204" pitchFamily="18" charset="0"/>
                              </a:rPr>
                              <m:t>,</m:t>
                            </m:r>
                            <m:r>
                              <a:rPr lang="en-US" b="0" i="1" smtClean="0">
                                <a:latin typeface="Cambria Math" panose="02040503050406030204" pitchFamily="18" charset="0"/>
                              </a:rPr>
                              <m:t>𝑘</m:t>
                            </m:r>
                            <m:r>
                              <a:rPr lang="en-US" i="1">
                                <a:latin typeface="Cambria Math" panose="02040503050406030204" pitchFamily="18" charset="0"/>
                              </a:rPr>
                              <m:t>)</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𝑖</m:t>
                            </m:r>
                          </m:sub>
                        </m:sSub>
                      </m:e>
                    </m:nary>
                  </m:oMath>
                </a14:m>
                <a:endParaRPr lang="en-US" dirty="0"/>
              </a:p>
            </p:txBody>
          </p:sp>
        </mc:Choice>
        <mc:Fallback xmlns="">
          <p:sp>
            <p:nvSpPr>
              <p:cNvPr id="147" name="TextBox 146">
                <a:extLst>
                  <a:ext uri="{FF2B5EF4-FFF2-40B4-BE49-F238E27FC236}">
                    <a16:creationId xmlns:a16="http://schemas.microsoft.com/office/drawing/2014/main" id="{EAE9C534-7145-44FD-81C1-311F7E319A97}"/>
                  </a:ext>
                </a:extLst>
              </p:cNvPr>
              <p:cNvSpPr txBox="1">
                <a:spLocks noRot="1" noChangeAspect="1" noMove="1" noResize="1" noEditPoints="1" noAdjustHandles="1" noChangeArrowheads="1" noChangeShapeType="1" noTextEdit="1"/>
              </p:cNvSpPr>
              <p:nvPr/>
            </p:nvSpPr>
            <p:spPr>
              <a:xfrm>
                <a:off x="1376221" y="1384660"/>
                <a:ext cx="2063131" cy="303673"/>
              </a:xfrm>
              <a:prstGeom prst="rect">
                <a:avLst/>
              </a:prstGeom>
              <a:blipFill>
                <a:blip r:embed="rId27"/>
                <a:stretch>
                  <a:fillRect l="-4142" t="-158000" b="-23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Rectangle: Rounded Corners 100">
                <a:extLst>
                  <a:ext uri="{FF2B5EF4-FFF2-40B4-BE49-F238E27FC236}">
                    <a16:creationId xmlns:a16="http://schemas.microsoft.com/office/drawing/2014/main" id="{526D2077-D921-4FDD-874C-3AFBDDEC5345}"/>
                  </a:ext>
                </a:extLst>
              </p:cNvPr>
              <p:cNvSpPr/>
              <p:nvPr/>
            </p:nvSpPr>
            <p:spPr>
              <a:xfrm>
                <a:off x="5168638" y="202692"/>
                <a:ext cx="629441" cy="46783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𝑦</m:t>
                          </m:r>
                        </m:e>
                        <m:sup>
                          <m:r>
                            <a:rPr lang="en-US" altLang="zh-CN" i="1">
                              <a:latin typeface="Cambria Math" panose="02040503050406030204" pitchFamily="18" charset="0"/>
                            </a:rPr>
                            <m:t>2</m:t>
                          </m:r>
                        </m:sup>
                      </m:sSup>
                    </m:oMath>
                  </m:oMathPara>
                </a14:m>
                <a:endParaRPr lang="en-US" dirty="0"/>
              </a:p>
            </p:txBody>
          </p:sp>
        </mc:Choice>
        <mc:Fallback xmlns="">
          <p:sp>
            <p:nvSpPr>
              <p:cNvPr id="101" name="Rectangle: Rounded Corners 100">
                <a:extLst>
                  <a:ext uri="{FF2B5EF4-FFF2-40B4-BE49-F238E27FC236}">
                    <a16:creationId xmlns:a16="http://schemas.microsoft.com/office/drawing/2014/main" id="{526D2077-D921-4FDD-874C-3AFBDDEC5345}"/>
                  </a:ext>
                </a:extLst>
              </p:cNvPr>
              <p:cNvSpPr>
                <a:spLocks noRot="1" noChangeAspect="1" noMove="1" noResize="1" noEditPoints="1" noAdjustHandles="1" noChangeArrowheads="1" noChangeShapeType="1" noTextEdit="1"/>
              </p:cNvSpPr>
              <p:nvPr/>
            </p:nvSpPr>
            <p:spPr>
              <a:xfrm>
                <a:off x="5168638" y="202692"/>
                <a:ext cx="629441" cy="467832"/>
              </a:xfrm>
              <a:prstGeom prst="round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Rectangle: Rounded Corners 101">
                <a:extLst>
                  <a:ext uri="{FF2B5EF4-FFF2-40B4-BE49-F238E27FC236}">
                    <a16:creationId xmlns:a16="http://schemas.microsoft.com/office/drawing/2014/main" id="{0513D4FD-02CC-499A-B4F1-11B836A3B754}"/>
                  </a:ext>
                </a:extLst>
              </p:cNvPr>
              <p:cNvSpPr/>
              <p:nvPr/>
            </p:nvSpPr>
            <p:spPr>
              <a:xfrm>
                <a:off x="6622874" y="195775"/>
                <a:ext cx="629441" cy="46783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𝑦</m:t>
                          </m:r>
                        </m:e>
                        <m:sup>
                          <m:r>
                            <a:rPr lang="en-US" altLang="zh-CN" i="1">
                              <a:latin typeface="Cambria Math" panose="02040503050406030204" pitchFamily="18" charset="0"/>
                            </a:rPr>
                            <m:t>3</m:t>
                          </m:r>
                        </m:sup>
                      </m:sSup>
                    </m:oMath>
                  </m:oMathPara>
                </a14:m>
                <a:endParaRPr lang="en-US" dirty="0"/>
              </a:p>
            </p:txBody>
          </p:sp>
        </mc:Choice>
        <mc:Fallback xmlns="">
          <p:sp>
            <p:nvSpPr>
              <p:cNvPr id="102" name="Rectangle: Rounded Corners 101">
                <a:extLst>
                  <a:ext uri="{FF2B5EF4-FFF2-40B4-BE49-F238E27FC236}">
                    <a16:creationId xmlns:a16="http://schemas.microsoft.com/office/drawing/2014/main" id="{0513D4FD-02CC-499A-B4F1-11B836A3B754}"/>
                  </a:ext>
                </a:extLst>
              </p:cNvPr>
              <p:cNvSpPr>
                <a:spLocks noRot="1" noChangeAspect="1" noMove="1" noResize="1" noEditPoints="1" noAdjustHandles="1" noChangeArrowheads="1" noChangeShapeType="1" noTextEdit="1"/>
              </p:cNvSpPr>
              <p:nvPr/>
            </p:nvSpPr>
            <p:spPr>
              <a:xfrm>
                <a:off x="6622874" y="195775"/>
                <a:ext cx="629441" cy="467832"/>
              </a:xfrm>
              <a:prstGeom prst="roundRect">
                <a:avLst/>
              </a:prstGeom>
              <a:blipFill>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Rectangle: Rounded Corners 103">
                <a:extLst>
                  <a:ext uri="{FF2B5EF4-FFF2-40B4-BE49-F238E27FC236}">
                    <a16:creationId xmlns:a16="http://schemas.microsoft.com/office/drawing/2014/main" id="{7F3E7D94-E406-4A30-A68A-00FD90D02DF1}"/>
                  </a:ext>
                </a:extLst>
              </p:cNvPr>
              <p:cNvSpPr/>
              <p:nvPr/>
            </p:nvSpPr>
            <p:spPr>
              <a:xfrm>
                <a:off x="8365584" y="195775"/>
                <a:ext cx="629441" cy="46783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𝑦</m:t>
                          </m:r>
                        </m:e>
                        <m:sup>
                          <m:r>
                            <a:rPr lang="en-US" altLang="zh-CN" i="1">
                              <a:latin typeface="Cambria Math" panose="02040503050406030204" pitchFamily="18" charset="0"/>
                            </a:rPr>
                            <m:t>4</m:t>
                          </m:r>
                        </m:sup>
                      </m:sSup>
                    </m:oMath>
                  </m:oMathPara>
                </a14:m>
                <a:endParaRPr lang="en-US" dirty="0"/>
              </a:p>
            </p:txBody>
          </p:sp>
        </mc:Choice>
        <mc:Fallback xmlns="">
          <p:sp>
            <p:nvSpPr>
              <p:cNvPr id="104" name="Rectangle: Rounded Corners 103">
                <a:extLst>
                  <a:ext uri="{FF2B5EF4-FFF2-40B4-BE49-F238E27FC236}">
                    <a16:creationId xmlns:a16="http://schemas.microsoft.com/office/drawing/2014/main" id="{7F3E7D94-E406-4A30-A68A-00FD90D02DF1}"/>
                  </a:ext>
                </a:extLst>
              </p:cNvPr>
              <p:cNvSpPr>
                <a:spLocks noRot="1" noChangeAspect="1" noMove="1" noResize="1" noEditPoints="1" noAdjustHandles="1" noChangeArrowheads="1" noChangeShapeType="1" noTextEdit="1"/>
              </p:cNvSpPr>
              <p:nvPr/>
            </p:nvSpPr>
            <p:spPr>
              <a:xfrm>
                <a:off x="8365584" y="195775"/>
                <a:ext cx="629441" cy="467832"/>
              </a:xfrm>
              <a:prstGeom prst="round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Rectangle: Rounded Corners 104">
                <a:extLst>
                  <a:ext uri="{FF2B5EF4-FFF2-40B4-BE49-F238E27FC236}">
                    <a16:creationId xmlns:a16="http://schemas.microsoft.com/office/drawing/2014/main" id="{A581D38D-0AD9-4415-B990-9E448F1DA940}"/>
                  </a:ext>
                </a:extLst>
              </p:cNvPr>
              <p:cNvSpPr/>
              <p:nvPr/>
            </p:nvSpPr>
            <p:spPr>
              <a:xfrm>
                <a:off x="9795259" y="209349"/>
                <a:ext cx="629441" cy="46783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𝑦</m:t>
                          </m:r>
                        </m:e>
                        <m:sup>
                          <m:r>
                            <a:rPr lang="en-US" altLang="zh-CN" i="1">
                              <a:latin typeface="Cambria Math" panose="02040503050406030204" pitchFamily="18" charset="0"/>
                            </a:rPr>
                            <m:t>5</m:t>
                          </m:r>
                        </m:sup>
                      </m:sSup>
                    </m:oMath>
                  </m:oMathPara>
                </a14:m>
                <a:endParaRPr lang="en-US" dirty="0"/>
              </a:p>
            </p:txBody>
          </p:sp>
        </mc:Choice>
        <mc:Fallback xmlns="">
          <p:sp>
            <p:nvSpPr>
              <p:cNvPr id="105" name="Rectangle: Rounded Corners 104">
                <a:extLst>
                  <a:ext uri="{FF2B5EF4-FFF2-40B4-BE49-F238E27FC236}">
                    <a16:creationId xmlns:a16="http://schemas.microsoft.com/office/drawing/2014/main" id="{A581D38D-0AD9-4415-B990-9E448F1DA940}"/>
                  </a:ext>
                </a:extLst>
              </p:cNvPr>
              <p:cNvSpPr>
                <a:spLocks noRot="1" noChangeAspect="1" noMove="1" noResize="1" noEditPoints="1" noAdjustHandles="1" noChangeArrowheads="1" noChangeShapeType="1" noTextEdit="1"/>
              </p:cNvSpPr>
              <p:nvPr/>
            </p:nvSpPr>
            <p:spPr>
              <a:xfrm>
                <a:off x="9795259" y="209349"/>
                <a:ext cx="629441" cy="467832"/>
              </a:xfrm>
              <a:prstGeom prst="roundRect">
                <a:avLst/>
              </a:prstGeom>
              <a:blipFill>
                <a:blip r:embed="rId31"/>
                <a:stretch>
                  <a:fillRect/>
                </a:stretch>
              </a:blipFill>
            </p:spPr>
            <p:txBody>
              <a:bodyPr/>
              <a:lstStyle/>
              <a:p>
                <a:r>
                  <a:rPr lang="en-US">
                    <a:noFill/>
                  </a:rPr>
                  <a:t> </a:t>
                </a:r>
              </a:p>
            </p:txBody>
          </p:sp>
        </mc:Fallback>
      </mc:AlternateContent>
      <p:sp>
        <p:nvSpPr>
          <p:cNvPr id="106" name="TextBox 105">
            <a:extLst>
              <a:ext uri="{FF2B5EF4-FFF2-40B4-BE49-F238E27FC236}">
                <a16:creationId xmlns:a16="http://schemas.microsoft.com/office/drawing/2014/main" id="{4D99626B-6B68-490F-AC7F-0364D39D48E7}"/>
              </a:ext>
            </a:extLst>
          </p:cNvPr>
          <p:cNvSpPr txBox="1"/>
          <p:nvPr/>
        </p:nvSpPr>
        <p:spPr>
          <a:xfrm>
            <a:off x="525437" y="204575"/>
            <a:ext cx="2003177" cy="369332"/>
          </a:xfrm>
          <a:prstGeom prst="rect">
            <a:avLst/>
          </a:prstGeom>
          <a:noFill/>
        </p:spPr>
        <p:txBody>
          <a:bodyPr wrap="none" rtlCol="0">
            <a:spAutoFit/>
          </a:bodyPr>
          <a:lstStyle/>
          <a:p>
            <a:r>
              <a:rPr lang="en-US" altLang="zh-CN" dirty="0"/>
              <a:t>3.2.1 Self-Attention</a:t>
            </a:r>
            <a:endParaRPr lang="en-US" dirty="0"/>
          </a:p>
        </p:txBody>
      </p:sp>
    </p:spTree>
    <p:extLst>
      <p:ext uri="{BB962C8B-B14F-4D97-AF65-F5344CB8AC3E}">
        <p14:creationId xmlns:p14="http://schemas.microsoft.com/office/powerpoint/2010/main" val="3525198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BEBB0-0612-4B18-A4F1-047EF69C1345}"/>
              </a:ext>
            </a:extLst>
          </p:cNvPr>
          <p:cNvSpPr>
            <a:spLocks noGrp="1"/>
          </p:cNvSpPr>
          <p:nvPr>
            <p:ph type="title"/>
          </p:nvPr>
        </p:nvSpPr>
        <p:spPr/>
        <p:txBody>
          <a:bodyPr/>
          <a:lstStyle/>
          <a:p>
            <a:r>
              <a:rPr lang="en-US" altLang="zh-CN" dirty="0"/>
              <a:t>3.3.2</a:t>
            </a:r>
            <a:r>
              <a:rPr lang="zh-CN" altLang="en-US" dirty="0"/>
              <a:t>使用矩阵并行运算</a:t>
            </a:r>
            <a:endParaRPr lang="en-US" dirty="0"/>
          </a:p>
        </p:txBody>
      </p:sp>
      <p:pic>
        <p:nvPicPr>
          <p:cNvPr id="5" name="Content Placeholder 4">
            <a:extLst>
              <a:ext uri="{FF2B5EF4-FFF2-40B4-BE49-F238E27FC236}">
                <a16:creationId xmlns:a16="http://schemas.microsoft.com/office/drawing/2014/main" id="{E7F66780-4D04-474B-8FD7-F929279B479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05933" y="1613373"/>
            <a:ext cx="10515600" cy="1439863"/>
          </a:xfrm>
        </p:spPr>
      </p:pic>
      <p:sp>
        <p:nvSpPr>
          <p:cNvPr id="6" name="Rectangle 5">
            <a:extLst>
              <a:ext uri="{FF2B5EF4-FFF2-40B4-BE49-F238E27FC236}">
                <a16:creationId xmlns:a16="http://schemas.microsoft.com/office/drawing/2014/main" id="{2AABD355-91C2-49C7-B8DA-B757DC1E9928}"/>
              </a:ext>
            </a:extLst>
          </p:cNvPr>
          <p:cNvSpPr/>
          <p:nvPr/>
        </p:nvSpPr>
        <p:spPr>
          <a:xfrm>
            <a:off x="905933" y="1799111"/>
            <a:ext cx="4186767" cy="13970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6927087-A4C7-4954-834C-972EE8888843}"/>
                  </a:ext>
                </a:extLst>
              </p:cNvPr>
              <p:cNvSpPr txBox="1"/>
              <p:nvPr/>
            </p:nvSpPr>
            <p:spPr>
              <a:xfrm>
                <a:off x="8217667" y="1185897"/>
                <a:ext cx="58721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𝑞</m:t>
                          </m:r>
                        </m:sup>
                      </m:sSup>
                    </m:oMath>
                  </m:oMathPara>
                </a14:m>
                <a:endParaRPr lang="en-US" dirty="0"/>
              </a:p>
            </p:txBody>
          </p:sp>
        </mc:Choice>
        <mc:Fallback xmlns="">
          <p:sp>
            <p:nvSpPr>
              <p:cNvPr id="7" name="TextBox 6">
                <a:extLst>
                  <a:ext uri="{FF2B5EF4-FFF2-40B4-BE49-F238E27FC236}">
                    <a16:creationId xmlns:a16="http://schemas.microsoft.com/office/drawing/2014/main" id="{B6927087-A4C7-4954-834C-972EE8888843}"/>
                  </a:ext>
                </a:extLst>
              </p:cNvPr>
              <p:cNvSpPr txBox="1">
                <a:spLocks noRot="1" noChangeAspect="1" noMove="1" noResize="1" noEditPoints="1" noAdjustHandles="1" noChangeArrowheads="1" noChangeShapeType="1" noTextEdit="1"/>
              </p:cNvSpPr>
              <p:nvPr/>
            </p:nvSpPr>
            <p:spPr>
              <a:xfrm>
                <a:off x="8217667" y="1185897"/>
                <a:ext cx="587212"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F913651-0EEA-4E55-839C-B0806D600FC2}"/>
                  </a:ext>
                </a:extLst>
              </p:cNvPr>
              <p:cNvSpPr txBox="1"/>
              <p:nvPr/>
            </p:nvSpPr>
            <p:spPr>
              <a:xfrm>
                <a:off x="322203" y="1729260"/>
                <a:ext cx="448264" cy="3782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𝑖</m:t>
                          </m:r>
                        </m:sup>
                      </m:sSup>
                    </m:oMath>
                  </m:oMathPara>
                </a14:m>
                <a:endParaRPr lang="en-US" dirty="0"/>
              </a:p>
            </p:txBody>
          </p:sp>
        </mc:Choice>
        <mc:Fallback xmlns="">
          <p:sp>
            <p:nvSpPr>
              <p:cNvPr id="8" name="TextBox 7">
                <a:extLst>
                  <a:ext uri="{FF2B5EF4-FFF2-40B4-BE49-F238E27FC236}">
                    <a16:creationId xmlns:a16="http://schemas.microsoft.com/office/drawing/2014/main" id="{FF913651-0EEA-4E55-839C-B0806D600FC2}"/>
                  </a:ext>
                </a:extLst>
              </p:cNvPr>
              <p:cNvSpPr txBox="1">
                <a:spLocks noRot="1" noChangeAspect="1" noMove="1" noResize="1" noEditPoints="1" noAdjustHandles="1" noChangeArrowheads="1" noChangeShapeType="1" noTextEdit="1"/>
              </p:cNvSpPr>
              <p:nvPr/>
            </p:nvSpPr>
            <p:spPr>
              <a:xfrm>
                <a:off x="322203" y="1729260"/>
                <a:ext cx="448264" cy="37824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584E2CA-7EDA-41C1-91FD-485D9E9C2733}"/>
                  </a:ext>
                </a:extLst>
              </p:cNvPr>
              <p:cNvSpPr txBox="1"/>
              <p:nvPr/>
            </p:nvSpPr>
            <p:spPr>
              <a:xfrm>
                <a:off x="8718645" y="1169237"/>
                <a:ext cx="588687" cy="3742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𝑘</m:t>
                          </m:r>
                        </m:sup>
                      </m:sSup>
                    </m:oMath>
                  </m:oMathPara>
                </a14:m>
                <a:endParaRPr lang="en-US" dirty="0"/>
              </a:p>
            </p:txBody>
          </p:sp>
        </mc:Choice>
        <mc:Fallback xmlns="">
          <p:sp>
            <p:nvSpPr>
              <p:cNvPr id="9" name="TextBox 8">
                <a:extLst>
                  <a:ext uri="{FF2B5EF4-FFF2-40B4-BE49-F238E27FC236}">
                    <a16:creationId xmlns:a16="http://schemas.microsoft.com/office/drawing/2014/main" id="{A584E2CA-7EDA-41C1-91FD-485D9E9C2733}"/>
                  </a:ext>
                </a:extLst>
              </p:cNvPr>
              <p:cNvSpPr txBox="1">
                <a:spLocks noRot="1" noChangeAspect="1" noMove="1" noResize="1" noEditPoints="1" noAdjustHandles="1" noChangeArrowheads="1" noChangeShapeType="1" noTextEdit="1"/>
              </p:cNvSpPr>
              <p:nvPr/>
            </p:nvSpPr>
            <p:spPr>
              <a:xfrm>
                <a:off x="8718645" y="1169237"/>
                <a:ext cx="588687" cy="37427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37C6711-49BF-4367-85C9-7154460C5045}"/>
                  </a:ext>
                </a:extLst>
              </p:cNvPr>
              <p:cNvSpPr txBox="1"/>
              <p:nvPr/>
            </p:nvSpPr>
            <p:spPr>
              <a:xfrm>
                <a:off x="9221097" y="1174175"/>
                <a:ext cx="58003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𝑣</m:t>
                          </m:r>
                        </m:sup>
                      </m:sSup>
                    </m:oMath>
                  </m:oMathPara>
                </a14:m>
                <a:endParaRPr lang="en-US" dirty="0"/>
              </a:p>
            </p:txBody>
          </p:sp>
        </mc:Choice>
        <mc:Fallback xmlns="">
          <p:sp>
            <p:nvSpPr>
              <p:cNvPr id="10" name="TextBox 9">
                <a:extLst>
                  <a:ext uri="{FF2B5EF4-FFF2-40B4-BE49-F238E27FC236}">
                    <a16:creationId xmlns:a16="http://schemas.microsoft.com/office/drawing/2014/main" id="{037C6711-49BF-4367-85C9-7154460C5045}"/>
                  </a:ext>
                </a:extLst>
              </p:cNvPr>
              <p:cNvSpPr txBox="1">
                <a:spLocks noRot="1" noChangeAspect="1" noMove="1" noResize="1" noEditPoints="1" noAdjustHandles="1" noChangeArrowheads="1" noChangeShapeType="1" noTextEdit="1"/>
              </p:cNvSpPr>
              <p:nvPr/>
            </p:nvSpPr>
            <p:spPr>
              <a:xfrm>
                <a:off x="9221097" y="1174175"/>
                <a:ext cx="580031" cy="369332"/>
              </a:xfrm>
              <a:prstGeom prst="rect">
                <a:avLst/>
              </a:prstGeom>
              <a:blipFill>
                <a:blip r:embed="rId7"/>
                <a:stretch>
                  <a:fillRect/>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406913AE-7CC0-42B4-9B20-EE6CBBEF9BE1}"/>
              </a:ext>
            </a:extLst>
          </p:cNvPr>
          <p:cNvSpPr/>
          <p:nvPr/>
        </p:nvSpPr>
        <p:spPr>
          <a:xfrm>
            <a:off x="8217667" y="1900711"/>
            <a:ext cx="500978" cy="1062567"/>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03E6CCB-B54E-4909-BFB5-F5BB92891296}"/>
              </a:ext>
            </a:extLst>
          </p:cNvPr>
          <p:cNvSpPr/>
          <p:nvPr/>
        </p:nvSpPr>
        <p:spPr>
          <a:xfrm>
            <a:off x="10280392" y="1799111"/>
            <a:ext cx="544241" cy="13970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E1D68C-C7A3-46E3-8749-252CD25C0E96}"/>
              </a:ext>
            </a:extLst>
          </p:cNvPr>
          <p:cNvSpPr/>
          <p:nvPr/>
        </p:nvSpPr>
        <p:spPr>
          <a:xfrm>
            <a:off x="8720119" y="1900711"/>
            <a:ext cx="500978" cy="1062567"/>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2F96FC5-A67B-444B-A998-C8298650A378}"/>
              </a:ext>
            </a:extLst>
          </p:cNvPr>
          <p:cNvSpPr/>
          <p:nvPr/>
        </p:nvSpPr>
        <p:spPr>
          <a:xfrm>
            <a:off x="10824633" y="1799111"/>
            <a:ext cx="503767" cy="13970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19" name="Content Placeholder 4">
            <a:extLst>
              <a:ext uri="{FF2B5EF4-FFF2-40B4-BE49-F238E27FC236}">
                <a16:creationId xmlns:a16="http://schemas.microsoft.com/office/drawing/2014/main" id="{816D5A19-FAAE-465F-9236-A042EC2ED1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933" y="3263259"/>
            <a:ext cx="10515600" cy="1439863"/>
          </a:xfrm>
          <a:prstGeom prst="rect">
            <a:avLst/>
          </a:prstGeom>
        </p:spPr>
      </p:pic>
      <p:sp>
        <p:nvSpPr>
          <p:cNvPr id="21" name="Rectangle 20">
            <a:extLst>
              <a:ext uri="{FF2B5EF4-FFF2-40B4-BE49-F238E27FC236}">
                <a16:creationId xmlns:a16="http://schemas.microsoft.com/office/drawing/2014/main" id="{3B8BD4C7-526D-4292-8A5A-AD5F9870E817}"/>
              </a:ext>
            </a:extLst>
          </p:cNvPr>
          <p:cNvSpPr/>
          <p:nvPr/>
        </p:nvSpPr>
        <p:spPr>
          <a:xfrm>
            <a:off x="8217667" y="3550597"/>
            <a:ext cx="1003430" cy="1062567"/>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855C518-8C75-4584-A1FE-7853ECF736E4}"/>
              </a:ext>
            </a:extLst>
          </p:cNvPr>
          <p:cNvSpPr/>
          <p:nvPr/>
        </p:nvSpPr>
        <p:spPr>
          <a:xfrm>
            <a:off x="10280392" y="3448997"/>
            <a:ext cx="1048008" cy="13970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EEB5AE1-ADC4-48AE-B13C-EF6B7D4B058E}"/>
              </a:ext>
            </a:extLst>
          </p:cNvPr>
          <p:cNvSpPr/>
          <p:nvPr/>
        </p:nvSpPr>
        <p:spPr>
          <a:xfrm>
            <a:off x="905933" y="3429000"/>
            <a:ext cx="4186767" cy="13970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B4EE703E-C3CD-493A-B004-00E140CC4354}"/>
              </a:ext>
            </a:extLst>
          </p:cNvPr>
          <p:cNvSpPr txBox="1"/>
          <p:nvPr/>
        </p:nvSpPr>
        <p:spPr>
          <a:xfrm>
            <a:off x="10408081" y="1185897"/>
            <a:ext cx="288862" cy="369332"/>
          </a:xfrm>
          <a:prstGeom prst="rect">
            <a:avLst/>
          </a:prstGeom>
          <a:noFill/>
        </p:spPr>
        <p:txBody>
          <a:bodyPr wrap="none" rtlCol="0">
            <a:spAutoFit/>
          </a:bodyPr>
          <a:lstStyle/>
          <a:p>
            <a:r>
              <a:rPr lang="en-US" altLang="zh-CN" dirty="0"/>
              <a:t>k</a:t>
            </a:r>
            <a:endParaRPr lang="en-US" dirty="0"/>
          </a:p>
        </p:txBody>
      </p:sp>
      <p:sp>
        <p:nvSpPr>
          <p:cNvPr id="39" name="TextBox 38">
            <a:extLst>
              <a:ext uri="{FF2B5EF4-FFF2-40B4-BE49-F238E27FC236}">
                <a16:creationId xmlns:a16="http://schemas.microsoft.com/office/drawing/2014/main" id="{522FF366-7626-4282-8464-3D78079E31DC}"/>
              </a:ext>
            </a:extLst>
          </p:cNvPr>
          <p:cNvSpPr txBox="1"/>
          <p:nvPr/>
        </p:nvSpPr>
        <p:spPr>
          <a:xfrm>
            <a:off x="10906301" y="1190902"/>
            <a:ext cx="306494" cy="369332"/>
          </a:xfrm>
          <a:prstGeom prst="rect">
            <a:avLst/>
          </a:prstGeom>
          <a:noFill/>
        </p:spPr>
        <p:txBody>
          <a:bodyPr wrap="none" rtlCol="0">
            <a:spAutoFit/>
          </a:bodyPr>
          <a:lstStyle/>
          <a:p>
            <a:r>
              <a:rPr lang="en-US" dirty="0"/>
              <a:t>q</a:t>
            </a:r>
          </a:p>
        </p:txBody>
      </p:sp>
      <p:sp>
        <p:nvSpPr>
          <p:cNvPr id="40" name="TextBox 39">
            <a:extLst>
              <a:ext uri="{FF2B5EF4-FFF2-40B4-BE49-F238E27FC236}">
                <a16:creationId xmlns:a16="http://schemas.microsoft.com/office/drawing/2014/main" id="{6F84FE28-EC97-42B4-80AD-FEE4BFDE583A}"/>
              </a:ext>
            </a:extLst>
          </p:cNvPr>
          <p:cNvSpPr txBox="1"/>
          <p:nvPr/>
        </p:nvSpPr>
        <p:spPr>
          <a:xfrm>
            <a:off x="11452034" y="1185897"/>
            <a:ext cx="288862" cy="369332"/>
          </a:xfrm>
          <a:prstGeom prst="rect">
            <a:avLst/>
          </a:prstGeom>
          <a:noFill/>
        </p:spPr>
        <p:txBody>
          <a:bodyPr wrap="none" rtlCol="0">
            <a:spAutoFit/>
          </a:bodyPr>
          <a:lstStyle/>
          <a:p>
            <a:r>
              <a:rPr lang="en-US" dirty="0"/>
              <a:t>v</a:t>
            </a:r>
          </a:p>
        </p:txBody>
      </p:sp>
      <p:sp>
        <p:nvSpPr>
          <p:cNvPr id="41" name="TextBox 40">
            <a:extLst>
              <a:ext uri="{FF2B5EF4-FFF2-40B4-BE49-F238E27FC236}">
                <a16:creationId xmlns:a16="http://schemas.microsoft.com/office/drawing/2014/main" id="{D626326D-9EC5-4856-B93E-F09FAE0F9CA3}"/>
              </a:ext>
            </a:extLst>
          </p:cNvPr>
          <p:cNvSpPr txBox="1"/>
          <p:nvPr/>
        </p:nvSpPr>
        <p:spPr>
          <a:xfrm>
            <a:off x="10560481" y="1338297"/>
            <a:ext cx="288862" cy="369332"/>
          </a:xfrm>
          <a:prstGeom prst="rect">
            <a:avLst/>
          </a:prstGeom>
          <a:noFill/>
        </p:spPr>
        <p:txBody>
          <a:bodyPr wrap="none" rtlCol="0">
            <a:spAutoFit/>
          </a:bodyPr>
          <a:lstStyle/>
          <a:p>
            <a:r>
              <a:rPr lang="en-US" altLang="zh-CN" dirty="0"/>
              <a:t>k</a:t>
            </a:r>
            <a:endParaRPr lang="en-US" dirty="0"/>
          </a:p>
        </p:txBody>
      </p:sp>
      <p:pic>
        <p:nvPicPr>
          <p:cNvPr id="42" name="Content Placeholder 4">
            <a:extLst>
              <a:ext uri="{FF2B5EF4-FFF2-40B4-BE49-F238E27FC236}">
                <a16:creationId xmlns:a16="http://schemas.microsoft.com/office/drawing/2014/main" id="{622B2319-B254-4B9E-8F72-B5F89C29C9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933" y="5193659"/>
            <a:ext cx="10515600" cy="1439863"/>
          </a:xfrm>
          <a:prstGeom prst="rect">
            <a:avLst/>
          </a:prstGeom>
        </p:spPr>
      </p:pic>
      <p:sp>
        <p:nvSpPr>
          <p:cNvPr id="45" name="Rectangle 44">
            <a:extLst>
              <a:ext uri="{FF2B5EF4-FFF2-40B4-BE49-F238E27FC236}">
                <a16:creationId xmlns:a16="http://schemas.microsoft.com/office/drawing/2014/main" id="{432999B5-2807-4B15-A36A-729CE82D6587}"/>
              </a:ext>
            </a:extLst>
          </p:cNvPr>
          <p:cNvSpPr/>
          <p:nvPr/>
        </p:nvSpPr>
        <p:spPr>
          <a:xfrm>
            <a:off x="10280392" y="5379397"/>
            <a:ext cx="1048008" cy="568436"/>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B3DEF9A8-0E89-4E81-A663-FA540C81397B}"/>
              </a:ext>
            </a:extLst>
          </p:cNvPr>
          <p:cNvSpPr/>
          <p:nvPr/>
        </p:nvSpPr>
        <p:spPr>
          <a:xfrm>
            <a:off x="905933" y="5373570"/>
            <a:ext cx="4186767" cy="588864"/>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55CB864-F9F4-4D98-929C-76CC42263DD9}"/>
              </a:ext>
            </a:extLst>
          </p:cNvPr>
          <p:cNvSpPr/>
          <p:nvPr/>
        </p:nvSpPr>
        <p:spPr>
          <a:xfrm>
            <a:off x="8217667" y="5519195"/>
            <a:ext cx="1003430" cy="1032306"/>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481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fltVal val="0"/>
                                          </p:val>
                                        </p:tav>
                                        <p:tav tm="100000">
                                          <p:val>
                                            <p:strVal val="#ppt_w"/>
                                          </p:val>
                                        </p:tav>
                                      </p:tavLst>
                                    </p:anim>
                                    <p:anim calcmode="lin" valueType="num">
                                      <p:cBhvr>
                                        <p:cTn id="15" dur="500" fill="hold"/>
                                        <p:tgtEl>
                                          <p:spTgt spid="11"/>
                                        </p:tgtEl>
                                        <p:attrNameLst>
                                          <p:attrName>ppt_h</p:attrName>
                                        </p:attrNameLst>
                                      </p:cBhvr>
                                      <p:tavLst>
                                        <p:tav tm="0">
                                          <p:val>
                                            <p:fltVal val="0"/>
                                          </p:val>
                                        </p:tav>
                                        <p:tav tm="100000">
                                          <p:val>
                                            <p:strVal val="#ppt_h"/>
                                          </p:val>
                                        </p:tav>
                                      </p:tavLst>
                                    </p:anim>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p:cTn id="35" dur="500" fill="hold"/>
                                        <p:tgtEl>
                                          <p:spTgt spid="16"/>
                                        </p:tgtEl>
                                        <p:attrNameLst>
                                          <p:attrName>ppt_w</p:attrName>
                                        </p:attrNameLst>
                                      </p:cBhvr>
                                      <p:tavLst>
                                        <p:tav tm="0">
                                          <p:val>
                                            <p:fltVal val="0"/>
                                          </p:val>
                                        </p:tav>
                                        <p:tav tm="100000">
                                          <p:val>
                                            <p:strVal val="#ppt_w"/>
                                          </p:val>
                                        </p:tav>
                                      </p:tavLst>
                                    </p:anim>
                                    <p:anim calcmode="lin" valueType="num">
                                      <p:cBhvr>
                                        <p:cTn id="36" dur="500" fill="hold"/>
                                        <p:tgtEl>
                                          <p:spTgt spid="16"/>
                                        </p:tgtEl>
                                        <p:attrNameLst>
                                          <p:attrName>ppt_h</p:attrName>
                                        </p:attrNameLst>
                                      </p:cBhvr>
                                      <p:tavLst>
                                        <p:tav tm="0">
                                          <p:val>
                                            <p:fltVal val="0"/>
                                          </p:val>
                                        </p:tav>
                                        <p:tav tm="100000">
                                          <p:val>
                                            <p:strVal val="#ppt_h"/>
                                          </p:val>
                                        </p:tav>
                                      </p:tavLst>
                                    </p:anim>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 calcmode="lin" valueType="num">
                                      <p:cBhvr>
                                        <p:cTn id="42" dur="500" fill="hold"/>
                                        <p:tgtEl>
                                          <p:spTgt spid="25"/>
                                        </p:tgtEl>
                                        <p:attrNameLst>
                                          <p:attrName>ppt_w</p:attrName>
                                        </p:attrNameLst>
                                      </p:cBhvr>
                                      <p:tavLst>
                                        <p:tav tm="0">
                                          <p:val>
                                            <p:fltVal val="0"/>
                                          </p:val>
                                        </p:tav>
                                        <p:tav tm="100000">
                                          <p:val>
                                            <p:strVal val="#ppt_w"/>
                                          </p:val>
                                        </p:tav>
                                      </p:tavLst>
                                    </p:anim>
                                    <p:anim calcmode="lin" valueType="num">
                                      <p:cBhvr>
                                        <p:cTn id="43" dur="500" fill="hold"/>
                                        <p:tgtEl>
                                          <p:spTgt spid="25"/>
                                        </p:tgtEl>
                                        <p:attrNameLst>
                                          <p:attrName>ppt_h</p:attrName>
                                        </p:attrNameLst>
                                      </p:cBhvr>
                                      <p:tavLst>
                                        <p:tav tm="0">
                                          <p:val>
                                            <p:fltVal val="0"/>
                                          </p:val>
                                        </p:tav>
                                        <p:tav tm="100000">
                                          <p:val>
                                            <p:strVal val="#ppt_h"/>
                                          </p:val>
                                        </p:tav>
                                      </p:tavLst>
                                    </p:anim>
                                    <p:animEffect transition="in" filter="fade">
                                      <p:cBhvr>
                                        <p:cTn id="44" dur="500"/>
                                        <p:tgtEl>
                                          <p:spTgt spid="25"/>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p:cTn id="49" dur="500" fill="hold"/>
                                        <p:tgtEl>
                                          <p:spTgt spid="21"/>
                                        </p:tgtEl>
                                        <p:attrNameLst>
                                          <p:attrName>ppt_w</p:attrName>
                                        </p:attrNameLst>
                                      </p:cBhvr>
                                      <p:tavLst>
                                        <p:tav tm="0">
                                          <p:val>
                                            <p:fltVal val="0"/>
                                          </p:val>
                                        </p:tav>
                                        <p:tav tm="100000">
                                          <p:val>
                                            <p:strVal val="#ppt_w"/>
                                          </p:val>
                                        </p:tav>
                                      </p:tavLst>
                                    </p:anim>
                                    <p:anim calcmode="lin" valueType="num">
                                      <p:cBhvr>
                                        <p:cTn id="50" dur="500" fill="hold"/>
                                        <p:tgtEl>
                                          <p:spTgt spid="21"/>
                                        </p:tgtEl>
                                        <p:attrNameLst>
                                          <p:attrName>ppt_h</p:attrName>
                                        </p:attrNameLst>
                                      </p:cBhvr>
                                      <p:tavLst>
                                        <p:tav tm="0">
                                          <p:val>
                                            <p:fltVal val="0"/>
                                          </p:val>
                                        </p:tav>
                                        <p:tav tm="100000">
                                          <p:val>
                                            <p:strVal val="#ppt_h"/>
                                          </p:val>
                                        </p:tav>
                                      </p:tavLst>
                                    </p:anim>
                                    <p:animEffect transition="in" filter="fade">
                                      <p:cBhvr>
                                        <p:cTn id="51" dur="500"/>
                                        <p:tgtEl>
                                          <p:spTgt spid="21"/>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22"/>
                                        </p:tgtEl>
                                        <p:attrNameLst>
                                          <p:attrName>style.visibility</p:attrName>
                                        </p:attrNameLst>
                                      </p:cBhvr>
                                      <p:to>
                                        <p:strVal val="visible"/>
                                      </p:to>
                                    </p:set>
                                    <p:anim calcmode="lin" valueType="num">
                                      <p:cBhvr>
                                        <p:cTn id="56" dur="500" fill="hold"/>
                                        <p:tgtEl>
                                          <p:spTgt spid="22"/>
                                        </p:tgtEl>
                                        <p:attrNameLst>
                                          <p:attrName>ppt_w</p:attrName>
                                        </p:attrNameLst>
                                      </p:cBhvr>
                                      <p:tavLst>
                                        <p:tav tm="0">
                                          <p:val>
                                            <p:fltVal val="0"/>
                                          </p:val>
                                        </p:tav>
                                        <p:tav tm="100000">
                                          <p:val>
                                            <p:strVal val="#ppt_w"/>
                                          </p:val>
                                        </p:tav>
                                      </p:tavLst>
                                    </p:anim>
                                    <p:anim calcmode="lin" valueType="num">
                                      <p:cBhvr>
                                        <p:cTn id="57" dur="500" fill="hold"/>
                                        <p:tgtEl>
                                          <p:spTgt spid="22"/>
                                        </p:tgtEl>
                                        <p:attrNameLst>
                                          <p:attrName>ppt_h</p:attrName>
                                        </p:attrNameLst>
                                      </p:cBhvr>
                                      <p:tavLst>
                                        <p:tav tm="0">
                                          <p:val>
                                            <p:fltVal val="0"/>
                                          </p:val>
                                        </p:tav>
                                        <p:tav tm="100000">
                                          <p:val>
                                            <p:strVal val="#ppt_h"/>
                                          </p:val>
                                        </p:tav>
                                      </p:tavLst>
                                    </p:anim>
                                    <p:animEffect transition="in" filter="fade">
                                      <p:cBhvr>
                                        <p:cTn id="58" dur="500"/>
                                        <p:tgtEl>
                                          <p:spTgt spid="22"/>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48"/>
                                        </p:tgtEl>
                                        <p:attrNameLst>
                                          <p:attrName>style.visibility</p:attrName>
                                        </p:attrNameLst>
                                      </p:cBhvr>
                                      <p:to>
                                        <p:strVal val="visible"/>
                                      </p:to>
                                    </p:set>
                                    <p:anim calcmode="lin" valueType="num">
                                      <p:cBhvr>
                                        <p:cTn id="63" dur="500" fill="hold"/>
                                        <p:tgtEl>
                                          <p:spTgt spid="48"/>
                                        </p:tgtEl>
                                        <p:attrNameLst>
                                          <p:attrName>ppt_w</p:attrName>
                                        </p:attrNameLst>
                                      </p:cBhvr>
                                      <p:tavLst>
                                        <p:tav tm="0">
                                          <p:val>
                                            <p:fltVal val="0"/>
                                          </p:val>
                                        </p:tav>
                                        <p:tav tm="100000">
                                          <p:val>
                                            <p:strVal val="#ppt_w"/>
                                          </p:val>
                                        </p:tav>
                                      </p:tavLst>
                                    </p:anim>
                                    <p:anim calcmode="lin" valueType="num">
                                      <p:cBhvr>
                                        <p:cTn id="64" dur="500" fill="hold"/>
                                        <p:tgtEl>
                                          <p:spTgt spid="48"/>
                                        </p:tgtEl>
                                        <p:attrNameLst>
                                          <p:attrName>ppt_h</p:attrName>
                                        </p:attrNameLst>
                                      </p:cBhvr>
                                      <p:tavLst>
                                        <p:tav tm="0">
                                          <p:val>
                                            <p:fltVal val="0"/>
                                          </p:val>
                                        </p:tav>
                                        <p:tav tm="100000">
                                          <p:val>
                                            <p:strVal val="#ppt_h"/>
                                          </p:val>
                                        </p:tav>
                                      </p:tavLst>
                                    </p:anim>
                                    <p:animEffect transition="in" filter="fade">
                                      <p:cBhvr>
                                        <p:cTn id="65" dur="500"/>
                                        <p:tgtEl>
                                          <p:spTgt spid="48"/>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 calcmode="lin" valueType="num">
                                      <p:cBhvr>
                                        <p:cTn id="68" dur="500" fill="hold"/>
                                        <p:tgtEl>
                                          <p:spTgt spid="49"/>
                                        </p:tgtEl>
                                        <p:attrNameLst>
                                          <p:attrName>ppt_w</p:attrName>
                                        </p:attrNameLst>
                                      </p:cBhvr>
                                      <p:tavLst>
                                        <p:tav tm="0">
                                          <p:val>
                                            <p:fltVal val="0"/>
                                          </p:val>
                                        </p:tav>
                                        <p:tav tm="100000">
                                          <p:val>
                                            <p:strVal val="#ppt_w"/>
                                          </p:val>
                                        </p:tav>
                                      </p:tavLst>
                                    </p:anim>
                                    <p:anim calcmode="lin" valueType="num">
                                      <p:cBhvr>
                                        <p:cTn id="69" dur="500" fill="hold"/>
                                        <p:tgtEl>
                                          <p:spTgt spid="49"/>
                                        </p:tgtEl>
                                        <p:attrNameLst>
                                          <p:attrName>ppt_h</p:attrName>
                                        </p:attrNameLst>
                                      </p:cBhvr>
                                      <p:tavLst>
                                        <p:tav tm="0">
                                          <p:val>
                                            <p:fltVal val="0"/>
                                          </p:val>
                                        </p:tav>
                                        <p:tav tm="100000">
                                          <p:val>
                                            <p:strVal val="#ppt_h"/>
                                          </p:val>
                                        </p:tav>
                                      </p:tavLst>
                                    </p:anim>
                                    <p:animEffect transition="in" filter="fade">
                                      <p:cBhvr>
                                        <p:cTn id="70" dur="500"/>
                                        <p:tgtEl>
                                          <p:spTgt spid="49"/>
                                        </p:tgtEl>
                                      </p:cBhvr>
                                    </p:animEffect>
                                  </p:childTnLst>
                                </p:cTn>
                              </p:par>
                            </p:childTnLst>
                          </p:cTn>
                        </p:par>
                      </p:childTnLst>
                    </p:cTn>
                  </p:par>
                  <p:par>
                    <p:cTn id="71" fill="hold">
                      <p:stCondLst>
                        <p:cond delay="indefinite"/>
                      </p:stCondLst>
                      <p:childTnLst>
                        <p:par>
                          <p:cTn id="72" fill="hold">
                            <p:stCondLst>
                              <p:cond delay="0"/>
                            </p:stCondLst>
                            <p:childTnLst>
                              <p:par>
                                <p:cTn id="73" presetID="53" presetClass="entr" presetSubtype="16" fill="hold" grpId="0" nodeType="clickEffect">
                                  <p:stCondLst>
                                    <p:cond delay="0"/>
                                  </p:stCondLst>
                                  <p:childTnLst>
                                    <p:set>
                                      <p:cBhvr>
                                        <p:cTn id="74" dur="1" fill="hold">
                                          <p:stCondLst>
                                            <p:cond delay="0"/>
                                          </p:stCondLst>
                                        </p:cTn>
                                        <p:tgtEl>
                                          <p:spTgt spid="45"/>
                                        </p:tgtEl>
                                        <p:attrNameLst>
                                          <p:attrName>style.visibility</p:attrName>
                                        </p:attrNameLst>
                                      </p:cBhvr>
                                      <p:to>
                                        <p:strVal val="visible"/>
                                      </p:to>
                                    </p:set>
                                    <p:anim calcmode="lin" valueType="num">
                                      <p:cBhvr>
                                        <p:cTn id="75" dur="500" fill="hold"/>
                                        <p:tgtEl>
                                          <p:spTgt spid="45"/>
                                        </p:tgtEl>
                                        <p:attrNameLst>
                                          <p:attrName>ppt_w</p:attrName>
                                        </p:attrNameLst>
                                      </p:cBhvr>
                                      <p:tavLst>
                                        <p:tav tm="0">
                                          <p:val>
                                            <p:fltVal val="0"/>
                                          </p:val>
                                        </p:tav>
                                        <p:tav tm="100000">
                                          <p:val>
                                            <p:strVal val="#ppt_w"/>
                                          </p:val>
                                        </p:tav>
                                      </p:tavLst>
                                    </p:anim>
                                    <p:anim calcmode="lin" valueType="num">
                                      <p:cBhvr>
                                        <p:cTn id="76" dur="500" fill="hold"/>
                                        <p:tgtEl>
                                          <p:spTgt spid="45"/>
                                        </p:tgtEl>
                                        <p:attrNameLst>
                                          <p:attrName>ppt_h</p:attrName>
                                        </p:attrNameLst>
                                      </p:cBhvr>
                                      <p:tavLst>
                                        <p:tav tm="0">
                                          <p:val>
                                            <p:fltVal val="0"/>
                                          </p:val>
                                        </p:tav>
                                        <p:tav tm="100000">
                                          <p:val>
                                            <p:strVal val="#ppt_h"/>
                                          </p:val>
                                        </p:tav>
                                      </p:tavLst>
                                    </p:anim>
                                    <p:animEffect transition="in" filter="fade">
                                      <p:cBhvr>
                                        <p:cTn id="7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3" grpId="0" animBg="1"/>
      <p:bldP spid="14" grpId="0" animBg="1"/>
      <p:bldP spid="16" grpId="0" animBg="1"/>
      <p:bldP spid="21" grpId="0" animBg="1"/>
      <p:bldP spid="22" grpId="0" animBg="1"/>
      <p:bldP spid="25" grpId="0" animBg="1"/>
      <p:bldP spid="45" grpId="0" animBg="1"/>
      <p:bldP spid="48" grpId="0" animBg="1"/>
      <p:bldP spid="4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B184-7CBA-441E-B183-FB71BF208346}"/>
              </a:ext>
            </a:extLst>
          </p:cNvPr>
          <p:cNvSpPr>
            <a:spLocks noGrp="1"/>
          </p:cNvSpPr>
          <p:nvPr>
            <p:ph type="title"/>
          </p:nvPr>
        </p:nvSpPr>
        <p:spPr/>
        <p:txBody>
          <a:bodyPr/>
          <a:lstStyle/>
          <a:p>
            <a:r>
              <a:rPr lang="en-US" altLang="zh-CN" dirty="0"/>
              <a:t>3.3.2</a:t>
            </a:r>
            <a:r>
              <a:rPr lang="zh-CN" altLang="en-US" dirty="0"/>
              <a:t>平行算</a:t>
            </a:r>
            <a:r>
              <a:rPr lang="en-US" altLang="zh-CN" dirty="0"/>
              <a:t>Attention</a:t>
            </a:r>
            <a:endParaRPr lang="en-US" dirty="0"/>
          </a:p>
        </p:txBody>
      </p:sp>
      <mc:AlternateContent xmlns:mc="http://schemas.openxmlformats.org/markup-compatibility/2006" xmlns:a14="http://schemas.microsoft.com/office/drawing/2010/main">
        <mc:Choice Requires="a14">
          <p:sp>
            <p:nvSpPr>
              <p:cNvPr id="6" name="Rectangle: Rounded Corners 5">
                <a:extLst>
                  <a:ext uri="{FF2B5EF4-FFF2-40B4-BE49-F238E27FC236}">
                    <a16:creationId xmlns:a16="http://schemas.microsoft.com/office/drawing/2014/main" id="{9680A6FA-04E8-4F30-8145-A06F38B6D2E5}"/>
                  </a:ext>
                </a:extLst>
              </p:cNvPr>
              <p:cNvSpPr/>
              <p:nvPr/>
            </p:nvSpPr>
            <p:spPr>
              <a:xfrm>
                <a:off x="838200" y="2405700"/>
                <a:ext cx="341542" cy="46126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1</m:t>
                          </m:r>
                        </m:sup>
                      </m:sSup>
                    </m:oMath>
                  </m:oMathPara>
                </a14:m>
                <a:endParaRPr lang="en-US" dirty="0"/>
              </a:p>
            </p:txBody>
          </p:sp>
        </mc:Choice>
        <mc:Fallback xmlns="">
          <p:sp>
            <p:nvSpPr>
              <p:cNvPr id="6" name="Rectangle: Rounded Corners 5">
                <a:extLst>
                  <a:ext uri="{FF2B5EF4-FFF2-40B4-BE49-F238E27FC236}">
                    <a16:creationId xmlns:a16="http://schemas.microsoft.com/office/drawing/2014/main" id="{9680A6FA-04E8-4F30-8145-A06F38B6D2E5}"/>
                  </a:ext>
                </a:extLst>
              </p:cNvPr>
              <p:cNvSpPr>
                <a:spLocks noRot="1" noChangeAspect="1" noMove="1" noResize="1" noEditPoints="1" noAdjustHandles="1" noChangeArrowheads="1" noChangeShapeType="1" noTextEdit="1"/>
              </p:cNvSpPr>
              <p:nvPr/>
            </p:nvSpPr>
            <p:spPr>
              <a:xfrm>
                <a:off x="838200" y="2405700"/>
                <a:ext cx="341542" cy="461260"/>
              </a:xfrm>
              <a:prstGeom prst="roundRect">
                <a:avLst/>
              </a:prstGeom>
              <a:blipFill>
                <a:blip r:embed="rId3"/>
                <a:stretch>
                  <a:fillRect l="-1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Rounded Corners 6">
                <a:extLst>
                  <a:ext uri="{FF2B5EF4-FFF2-40B4-BE49-F238E27FC236}">
                    <a16:creationId xmlns:a16="http://schemas.microsoft.com/office/drawing/2014/main" id="{CC1C952D-6F50-4DC6-8C76-A15E3D54D6FC}"/>
                  </a:ext>
                </a:extLst>
              </p:cNvPr>
              <p:cNvSpPr/>
              <p:nvPr/>
            </p:nvSpPr>
            <p:spPr>
              <a:xfrm>
                <a:off x="2376560" y="3667234"/>
                <a:ext cx="341542" cy="46126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1</m:t>
                          </m:r>
                        </m:sup>
                      </m:sSup>
                    </m:oMath>
                  </m:oMathPara>
                </a14:m>
                <a:endParaRPr lang="en-US" dirty="0"/>
              </a:p>
            </p:txBody>
          </p:sp>
        </mc:Choice>
        <mc:Fallback xmlns="">
          <p:sp>
            <p:nvSpPr>
              <p:cNvPr id="7" name="Rectangle: Rounded Corners 6">
                <a:extLst>
                  <a:ext uri="{FF2B5EF4-FFF2-40B4-BE49-F238E27FC236}">
                    <a16:creationId xmlns:a16="http://schemas.microsoft.com/office/drawing/2014/main" id="{CC1C952D-6F50-4DC6-8C76-A15E3D54D6FC}"/>
                  </a:ext>
                </a:extLst>
              </p:cNvPr>
              <p:cNvSpPr>
                <a:spLocks noRot="1" noChangeAspect="1" noMove="1" noResize="1" noEditPoints="1" noAdjustHandles="1" noChangeArrowheads="1" noChangeShapeType="1" noTextEdit="1"/>
              </p:cNvSpPr>
              <p:nvPr/>
            </p:nvSpPr>
            <p:spPr>
              <a:xfrm>
                <a:off x="2376560" y="3667234"/>
                <a:ext cx="341542" cy="461260"/>
              </a:xfrm>
              <a:prstGeom prst="roundRect">
                <a:avLst/>
              </a:prstGeom>
              <a:blipFill>
                <a:blip r:embed="rId4"/>
                <a:stretch>
                  <a:fillRect l="-137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Rounded Corners 7">
                <a:extLst>
                  <a:ext uri="{FF2B5EF4-FFF2-40B4-BE49-F238E27FC236}">
                    <a16:creationId xmlns:a16="http://schemas.microsoft.com/office/drawing/2014/main" id="{FF2A6C09-4C19-46F5-A687-85A9323AC175}"/>
                  </a:ext>
                </a:extLst>
              </p:cNvPr>
              <p:cNvSpPr/>
              <p:nvPr/>
            </p:nvSpPr>
            <p:spPr>
              <a:xfrm>
                <a:off x="838200" y="3036467"/>
                <a:ext cx="341542" cy="46126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𝑘</m:t>
                          </m:r>
                        </m:e>
                        <m:sup>
                          <m:r>
                            <a:rPr lang="en-US" altLang="zh-CN" i="1">
                              <a:latin typeface="Cambria Math" panose="02040503050406030204" pitchFamily="18" charset="0"/>
                            </a:rPr>
                            <m:t>2</m:t>
                          </m:r>
                        </m:sup>
                      </m:sSup>
                    </m:oMath>
                  </m:oMathPara>
                </a14:m>
                <a:endParaRPr lang="en-US" dirty="0"/>
              </a:p>
            </p:txBody>
          </p:sp>
        </mc:Choice>
        <mc:Fallback xmlns="">
          <p:sp>
            <p:nvSpPr>
              <p:cNvPr id="8" name="Rectangle: Rounded Corners 7">
                <a:extLst>
                  <a:ext uri="{FF2B5EF4-FFF2-40B4-BE49-F238E27FC236}">
                    <a16:creationId xmlns:a16="http://schemas.microsoft.com/office/drawing/2014/main" id="{FF2A6C09-4C19-46F5-A687-85A9323AC175}"/>
                  </a:ext>
                </a:extLst>
              </p:cNvPr>
              <p:cNvSpPr>
                <a:spLocks noRot="1" noChangeAspect="1" noMove="1" noResize="1" noEditPoints="1" noAdjustHandles="1" noChangeArrowheads="1" noChangeShapeType="1" noTextEdit="1"/>
              </p:cNvSpPr>
              <p:nvPr/>
            </p:nvSpPr>
            <p:spPr>
              <a:xfrm>
                <a:off x="838200" y="3036467"/>
                <a:ext cx="341542" cy="461260"/>
              </a:xfrm>
              <a:prstGeom prst="roundRect">
                <a:avLst/>
              </a:prstGeom>
              <a:blipFill>
                <a:blip r:embed="rId5"/>
                <a:stretch>
                  <a:fillRect l="-17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Rounded Corners 8">
                <a:extLst>
                  <a:ext uri="{FF2B5EF4-FFF2-40B4-BE49-F238E27FC236}">
                    <a16:creationId xmlns:a16="http://schemas.microsoft.com/office/drawing/2014/main" id="{5F25FF48-D046-4915-AD55-461155507F27}"/>
                  </a:ext>
                </a:extLst>
              </p:cNvPr>
              <p:cNvSpPr/>
              <p:nvPr/>
            </p:nvSpPr>
            <p:spPr>
              <a:xfrm>
                <a:off x="838200" y="3667234"/>
                <a:ext cx="341542" cy="46126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𝑘</m:t>
                          </m:r>
                        </m:e>
                        <m:sup>
                          <m:r>
                            <a:rPr lang="en-US" altLang="zh-CN" i="1">
                              <a:latin typeface="Cambria Math" panose="02040503050406030204" pitchFamily="18" charset="0"/>
                            </a:rPr>
                            <m:t>3</m:t>
                          </m:r>
                        </m:sup>
                      </m:sSup>
                    </m:oMath>
                  </m:oMathPara>
                </a14:m>
                <a:endParaRPr lang="en-US" dirty="0"/>
              </a:p>
            </p:txBody>
          </p:sp>
        </mc:Choice>
        <mc:Fallback xmlns="">
          <p:sp>
            <p:nvSpPr>
              <p:cNvPr id="9" name="Rectangle: Rounded Corners 8">
                <a:extLst>
                  <a:ext uri="{FF2B5EF4-FFF2-40B4-BE49-F238E27FC236}">
                    <a16:creationId xmlns:a16="http://schemas.microsoft.com/office/drawing/2014/main" id="{5F25FF48-D046-4915-AD55-461155507F27}"/>
                  </a:ext>
                </a:extLst>
              </p:cNvPr>
              <p:cNvSpPr>
                <a:spLocks noRot="1" noChangeAspect="1" noMove="1" noResize="1" noEditPoints="1" noAdjustHandles="1" noChangeArrowheads="1" noChangeShapeType="1" noTextEdit="1"/>
              </p:cNvSpPr>
              <p:nvPr/>
            </p:nvSpPr>
            <p:spPr>
              <a:xfrm>
                <a:off x="838200" y="3667234"/>
                <a:ext cx="341542" cy="461260"/>
              </a:xfrm>
              <a:prstGeom prst="roundRect">
                <a:avLst/>
              </a:prstGeom>
              <a:blipFill>
                <a:blip r:embed="rId6"/>
                <a:stretch>
                  <a:fillRect l="-17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Rounded Corners 9">
                <a:extLst>
                  <a:ext uri="{FF2B5EF4-FFF2-40B4-BE49-F238E27FC236}">
                    <a16:creationId xmlns:a16="http://schemas.microsoft.com/office/drawing/2014/main" id="{DD81FE60-B63A-491D-814B-7C08BFCCEAE2}"/>
                  </a:ext>
                </a:extLst>
              </p:cNvPr>
              <p:cNvSpPr/>
              <p:nvPr/>
            </p:nvSpPr>
            <p:spPr>
              <a:xfrm>
                <a:off x="838200" y="4329242"/>
                <a:ext cx="341542" cy="46126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𝑘</m:t>
                          </m:r>
                        </m:e>
                        <m:sup>
                          <m:r>
                            <a:rPr lang="en-US" altLang="zh-CN" i="1">
                              <a:latin typeface="Cambria Math" panose="02040503050406030204" pitchFamily="18" charset="0"/>
                            </a:rPr>
                            <m:t>4</m:t>
                          </m:r>
                        </m:sup>
                      </m:sSup>
                    </m:oMath>
                  </m:oMathPara>
                </a14:m>
                <a:endParaRPr lang="en-US" dirty="0"/>
              </a:p>
            </p:txBody>
          </p:sp>
        </mc:Choice>
        <mc:Fallback xmlns="">
          <p:sp>
            <p:nvSpPr>
              <p:cNvPr id="10" name="Rectangle: Rounded Corners 9">
                <a:extLst>
                  <a:ext uri="{FF2B5EF4-FFF2-40B4-BE49-F238E27FC236}">
                    <a16:creationId xmlns:a16="http://schemas.microsoft.com/office/drawing/2014/main" id="{DD81FE60-B63A-491D-814B-7C08BFCCEAE2}"/>
                  </a:ext>
                </a:extLst>
              </p:cNvPr>
              <p:cNvSpPr>
                <a:spLocks noRot="1" noChangeAspect="1" noMove="1" noResize="1" noEditPoints="1" noAdjustHandles="1" noChangeArrowheads="1" noChangeShapeType="1" noTextEdit="1"/>
              </p:cNvSpPr>
              <p:nvPr/>
            </p:nvSpPr>
            <p:spPr>
              <a:xfrm>
                <a:off x="838200" y="4329242"/>
                <a:ext cx="341542" cy="461260"/>
              </a:xfrm>
              <a:prstGeom prst="roundRect">
                <a:avLst/>
              </a:prstGeom>
              <a:blipFill>
                <a:blip r:embed="rId7"/>
                <a:stretch>
                  <a:fillRect l="-17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6747B586-6376-4031-906D-3FC57D6EFB37}"/>
                  </a:ext>
                </a:extLst>
              </p:cNvPr>
              <p:cNvSpPr/>
              <p:nvPr/>
            </p:nvSpPr>
            <p:spPr>
              <a:xfrm>
                <a:off x="2956526" y="3667234"/>
                <a:ext cx="341542" cy="46126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𝑞</m:t>
                          </m:r>
                        </m:e>
                        <m:sup>
                          <m:r>
                            <a:rPr lang="en-US" altLang="zh-CN" i="1">
                              <a:latin typeface="Cambria Math" panose="02040503050406030204" pitchFamily="18" charset="0"/>
                            </a:rPr>
                            <m:t>2</m:t>
                          </m:r>
                        </m:sup>
                      </m:sSup>
                    </m:oMath>
                  </m:oMathPara>
                </a14:m>
                <a:endParaRPr lang="en-US" dirty="0"/>
              </a:p>
            </p:txBody>
          </p:sp>
        </mc:Choice>
        <mc:Fallback xmlns="">
          <p:sp>
            <p:nvSpPr>
              <p:cNvPr id="12" name="Rectangle: Rounded Corners 11">
                <a:extLst>
                  <a:ext uri="{FF2B5EF4-FFF2-40B4-BE49-F238E27FC236}">
                    <a16:creationId xmlns:a16="http://schemas.microsoft.com/office/drawing/2014/main" id="{6747B586-6376-4031-906D-3FC57D6EFB37}"/>
                  </a:ext>
                </a:extLst>
              </p:cNvPr>
              <p:cNvSpPr>
                <a:spLocks noRot="1" noChangeAspect="1" noMove="1" noResize="1" noEditPoints="1" noAdjustHandles="1" noChangeArrowheads="1" noChangeShapeType="1" noTextEdit="1"/>
              </p:cNvSpPr>
              <p:nvPr/>
            </p:nvSpPr>
            <p:spPr>
              <a:xfrm>
                <a:off x="2956526" y="3667234"/>
                <a:ext cx="341542" cy="461260"/>
              </a:xfrm>
              <a:prstGeom prst="roundRect">
                <a:avLst/>
              </a:prstGeom>
              <a:blipFill>
                <a:blip r:embed="rId8"/>
                <a:stretch>
                  <a:fillRect l="-1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Rounded Corners 12">
                <a:extLst>
                  <a:ext uri="{FF2B5EF4-FFF2-40B4-BE49-F238E27FC236}">
                    <a16:creationId xmlns:a16="http://schemas.microsoft.com/office/drawing/2014/main" id="{2F1B887B-37CD-4A29-A4DC-F72E25D35B55}"/>
                  </a:ext>
                </a:extLst>
              </p:cNvPr>
              <p:cNvSpPr/>
              <p:nvPr/>
            </p:nvSpPr>
            <p:spPr>
              <a:xfrm>
                <a:off x="3498393" y="3667234"/>
                <a:ext cx="341542" cy="46126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𝑞</m:t>
                          </m:r>
                        </m:e>
                        <m:sup>
                          <m:r>
                            <a:rPr lang="en-US" altLang="zh-CN" i="1">
                              <a:latin typeface="Cambria Math" panose="02040503050406030204" pitchFamily="18" charset="0"/>
                            </a:rPr>
                            <m:t>3</m:t>
                          </m:r>
                        </m:sup>
                      </m:sSup>
                    </m:oMath>
                  </m:oMathPara>
                </a14:m>
                <a:endParaRPr lang="en-US" dirty="0"/>
              </a:p>
            </p:txBody>
          </p:sp>
        </mc:Choice>
        <mc:Fallback xmlns="">
          <p:sp>
            <p:nvSpPr>
              <p:cNvPr id="13" name="Rectangle: Rounded Corners 12">
                <a:extLst>
                  <a:ext uri="{FF2B5EF4-FFF2-40B4-BE49-F238E27FC236}">
                    <a16:creationId xmlns:a16="http://schemas.microsoft.com/office/drawing/2014/main" id="{2F1B887B-37CD-4A29-A4DC-F72E25D35B55}"/>
                  </a:ext>
                </a:extLst>
              </p:cNvPr>
              <p:cNvSpPr>
                <a:spLocks noRot="1" noChangeAspect="1" noMove="1" noResize="1" noEditPoints="1" noAdjustHandles="1" noChangeArrowheads="1" noChangeShapeType="1" noTextEdit="1"/>
              </p:cNvSpPr>
              <p:nvPr/>
            </p:nvSpPr>
            <p:spPr>
              <a:xfrm>
                <a:off x="3498393" y="3667234"/>
                <a:ext cx="341542" cy="461260"/>
              </a:xfrm>
              <a:prstGeom prst="roundRect">
                <a:avLst/>
              </a:prstGeom>
              <a:blipFill>
                <a:blip r:embed="rId9"/>
                <a:stretch>
                  <a:fillRect l="-1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Rounded Corners 13">
                <a:extLst>
                  <a:ext uri="{FF2B5EF4-FFF2-40B4-BE49-F238E27FC236}">
                    <a16:creationId xmlns:a16="http://schemas.microsoft.com/office/drawing/2014/main" id="{67467E3B-F1DB-45C3-862D-DE17A9566B13}"/>
                  </a:ext>
                </a:extLst>
              </p:cNvPr>
              <p:cNvSpPr/>
              <p:nvPr/>
            </p:nvSpPr>
            <p:spPr>
              <a:xfrm>
                <a:off x="4016520" y="3667234"/>
                <a:ext cx="341542" cy="46126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𝑞</m:t>
                          </m:r>
                        </m:e>
                        <m:sup>
                          <m:r>
                            <a:rPr lang="en-US" altLang="zh-CN" i="1">
                              <a:latin typeface="Cambria Math" panose="02040503050406030204" pitchFamily="18" charset="0"/>
                            </a:rPr>
                            <m:t>4</m:t>
                          </m:r>
                        </m:sup>
                      </m:sSup>
                    </m:oMath>
                  </m:oMathPara>
                </a14:m>
                <a:endParaRPr lang="en-US" dirty="0"/>
              </a:p>
            </p:txBody>
          </p:sp>
        </mc:Choice>
        <mc:Fallback xmlns="">
          <p:sp>
            <p:nvSpPr>
              <p:cNvPr id="14" name="Rectangle: Rounded Corners 13">
                <a:extLst>
                  <a:ext uri="{FF2B5EF4-FFF2-40B4-BE49-F238E27FC236}">
                    <a16:creationId xmlns:a16="http://schemas.microsoft.com/office/drawing/2014/main" id="{67467E3B-F1DB-45C3-862D-DE17A9566B13}"/>
                  </a:ext>
                </a:extLst>
              </p:cNvPr>
              <p:cNvSpPr>
                <a:spLocks noRot="1" noChangeAspect="1" noMove="1" noResize="1" noEditPoints="1" noAdjustHandles="1" noChangeArrowheads="1" noChangeShapeType="1" noTextEdit="1"/>
              </p:cNvSpPr>
              <p:nvPr/>
            </p:nvSpPr>
            <p:spPr>
              <a:xfrm>
                <a:off x="4016520" y="3667234"/>
                <a:ext cx="341542" cy="461260"/>
              </a:xfrm>
              <a:prstGeom prst="roundRect">
                <a:avLst/>
              </a:prstGeom>
              <a:blipFill>
                <a:blip r:embed="rId10"/>
                <a:stretch>
                  <a:fillRect l="-1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Rounded Corners 15">
                <a:extLst>
                  <a:ext uri="{FF2B5EF4-FFF2-40B4-BE49-F238E27FC236}">
                    <a16:creationId xmlns:a16="http://schemas.microsoft.com/office/drawing/2014/main" id="{6F2C5DB4-2B09-41AE-B0F6-2992A567C0AC}"/>
                  </a:ext>
                </a:extLst>
              </p:cNvPr>
              <p:cNvSpPr/>
              <p:nvPr/>
            </p:nvSpPr>
            <p:spPr>
              <a:xfrm>
                <a:off x="4534647" y="3667234"/>
                <a:ext cx="341542" cy="46126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𝑞</m:t>
                          </m:r>
                        </m:e>
                        <m:sup>
                          <m:r>
                            <a:rPr lang="en-US" altLang="zh-CN" i="1">
                              <a:latin typeface="Cambria Math" panose="02040503050406030204" pitchFamily="18" charset="0"/>
                            </a:rPr>
                            <m:t>5</m:t>
                          </m:r>
                        </m:sup>
                      </m:sSup>
                    </m:oMath>
                  </m:oMathPara>
                </a14:m>
                <a:endParaRPr lang="en-US" dirty="0"/>
              </a:p>
            </p:txBody>
          </p:sp>
        </mc:Choice>
        <mc:Fallback xmlns="">
          <p:sp>
            <p:nvSpPr>
              <p:cNvPr id="16" name="Rectangle: Rounded Corners 15">
                <a:extLst>
                  <a:ext uri="{FF2B5EF4-FFF2-40B4-BE49-F238E27FC236}">
                    <a16:creationId xmlns:a16="http://schemas.microsoft.com/office/drawing/2014/main" id="{6F2C5DB4-2B09-41AE-B0F6-2992A567C0AC}"/>
                  </a:ext>
                </a:extLst>
              </p:cNvPr>
              <p:cNvSpPr>
                <a:spLocks noRot="1" noChangeAspect="1" noMove="1" noResize="1" noEditPoints="1" noAdjustHandles="1" noChangeArrowheads="1" noChangeShapeType="1" noTextEdit="1"/>
              </p:cNvSpPr>
              <p:nvPr/>
            </p:nvSpPr>
            <p:spPr>
              <a:xfrm>
                <a:off x="4534647" y="3667234"/>
                <a:ext cx="341542" cy="461260"/>
              </a:xfrm>
              <a:prstGeom prst="roundRect">
                <a:avLst/>
              </a:prstGeom>
              <a:blipFill>
                <a:blip r:embed="rId11"/>
                <a:stretch>
                  <a:fillRect l="-1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Rounded Corners 16">
                <a:extLst>
                  <a:ext uri="{FF2B5EF4-FFF2-40B4-BE49-F238E27FC236}">
                    <a16:creationId xmlns:a16="http://schemas.microsoft.com/office/drawing/2014/main" id="{D6CD0C42-CC3F-4115-BF7B-4A956B4BD8B8}"/>
                  </a:ext>
                </a:extLst>
              </p:cNvPr>
              <p:cNvSpPr/>
              <p:nvPr/>
            </p:nvSpPr>
            <p:spPr>
              <a:xfrm>
                <a:off x="838200" y="5036209"/>
                <a:ext cx="341542" cy="46126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𝑘</m:t>
                          </m:r>
                        </m:e>
                        <m:sup>
                          <m:r>
                            <a:rPr lang="en-US" altLang="zh-CN" i="1">
                              <a:latin typeface="Cambria Math" panose="02040503050406030204" pitchFamily="18" charset="0"/>
                            </a:rPr>
                            <m:t>5</m:t>
                          </m:r>
                        </m:sup>
                      </m:sSup>
                    </m:oMath>
                  </m:oMathPara>
                </a14:m>
                <a:endParaRPr lang="en-US" dirty="0"/>
              </a:p>
            </p:txBody>
          </p:sp>
        </mc:Choice>
        <mc:Fallback xmlns="">
          <p:sp>
            <p:nvSpPr>
              <p:cNvPr id="17" name="Rectangle: Rounded Corners 16">
                <a:extLst>
                  <a:ext uri="{FF2B5EF4-FFF2-40B4-BE49-F238E27FC236}">
                    <a16:creationId xmlns:a16="http://schemas.microsoft.com/office/drawing/2014/main" id="{D6CD0C42-CC3F-4115-BF7B-4A956B4BD8B8}"/>
                  </a:ext>
                </a:extLst>
              </p:cNvPr>
              <p:cNvSpPr>
                <a:spLocks noRot="1" noChangeAspect="1" noMove="1" noResize="1" noEditPoints="1" noAdjustHandles="1" noChangeArrowheads="1" noChangeShapeType="1" noTextEdit="1"/>
              </p:cNvSpPr>
              <p:nvPr/>
            </p:nvSpPr>
            <p:spPr>
              <a:xfrm>
                <a:off x="838200" y="5036209"/>
                <a:ext cx="341542" cy="461260"/>
              </a:xfrm>
              <a:prstGeom prst="roundRect">
                <a:avLst/>
              </a:prstGeom>
              <a:blipFill>
                <a:blip r:embed="rId12"/>
                <a:stretch>
                  <a:fillRect l="-17241"/>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1CAB12CA-84C2-43A9-A5F3-97AE2201B9B7}"/>
              </a:ext>
            </a:extLst>
          </p:cNvPr>
          <p:cNvSpPr txBox="1"/>
          <p:nvPr/>
        </p:nvSpPr>
        <p:spPr>
          <a:xfrm>
            <a:off x="711200" y="5981699"/>
            <a:ext cx="617477" cy="369332"/>
          </a:xfrm>
          <a:prstGeom prst="rect">
            <a:avLst/>
          </a:prstGeom>
          <a:noFill/>
        </p:spPr>
        <p:txBody>
          <a:bodyPr wrap="none" rtlCol="0">
            <a:spAutoFit/>
          </a:bodyPr>
          <a:lstStyle/>
          <a:p>
            <a:r>
              <a:rPr lang="en-US" dirty="0"/>
              <a:t>[5,1]</a:t>
            </a:r>
          </a:p>
        </p:txBody>
      </p:sp>
      <p:sp>
        <p:nvSpPr>
          <p:cNvPr id="20" name="TextBox 19">
            <a:extLst>
              <a:ext uri="{FF2B5EF4-FFF2-40B4-BE49-F238E27FC236}">
                <a16:creationId xmlns:a16="http://schemas.microsoft.com/office/drawing/2014/main" id="{4C53A689-E2FA-4A00-8E0B-2DD592A818A5}"/>
              </a:ext>
            </a:extLst>
          </p:cNvPr>
          <p:cNvSpPr txBox="1"/>
          <p:nvPr/>
        </p:nvSpPr>
        <p:spPr>
          <a:xfrm>
            <a:off x="3360425" y="5981699"/>
            <a:ext cx="617477" cy="369332"/>
          </a:xfrm>
          <a:prstGeom prst="rect">
            <a:avLst/>
          </a:prstGeom>
          <a:noFill/>
        </p:spPr>
        <p:txBody>
          <a:bodyPr wrap="none" rtlCol="0">
            <a:spAutoFit/>
          </a:bodyPr>
          <a:lstStyle/>
          <a:p>
            <a:r>
              <a:rPr lang="en-US" dirty="0"/>
              <a:t>[1,5]</a:t>
            </a: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72F89192-241F-413C-89F5-664D7F7A2099}"/>
                  </a:ext>
                </a:extLst>
              </p:cNvPr>
              <p:cNvSpPr/>
              <p:nvPr/>
            </p:nvSpPr>
            <p:spPr>
              <a:xfrm>
                <a:off x="2175223" y="5981699"/>
                <a:ext cx="40267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1" name="Rectangle 20">
                <a:extLst>
                  <a:ext uri="{FF2B5EF4-FFF2-40B4-BE49-F238E27FC236}">
                    <a16:creationId xmlns:a16="http://schemas.microsoft.com/office/drawing/2014/main" id="{72F89192-241F-413C-89F5-664D7F7A2099}"/>
                  </a:ext>
                </a:extLst>
              </p:cNvPr>
              <p:cNvSpPr>
                <a:spLocks noRot="1" noChangeAspect="1" noMove="1" noResize="1" noEditPoints="1" noAdjustHandles="1" noChangeArrowheads="1" noChangeShapeType="1" noTextEdit="1"/>
              </p:cNvSpPr>
              <p:nvPr/>
            </p:nvSpPr>
            <p:spPr>
              <a:xfrm>
                <a:off x="2175223" y="5981699"/>
                <a:ext cx="402674" cy="369332"/>
              </a:xfrm>
              <a:prstGeom prst="rect">
                <a:avLst/>
              </a:prstGeom>
              <a:blipFill>
                <a:blip r:embed="rId13"/>
                <a:stretch>
                  <a:fillRect/>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F363F006-6FC1-4194-8F21-85E21DD8F4DA}"/>
              </a:ext>
            </a:extLst>
          </p:cNvPr>
          <p:cNvSpPr txBox="1"/>
          <p:nvPr/>
        </p:nvSpPr>
        <p:spPr>
          <a:xfrm>
            <a:off x="9016158" y="5981699"/>
            <a:ext cx="617477" cy="369332"/>
          </a:xfrm>
          <a:prstGeom prst="rect">
            <a:avLst/>
          </a:prstGeom>
          <a:noFill/>
        </p:spPr>
        <p:txBody>
          <a:bodyPr wrap="none" rtlCol="0">
            <a:spAutoFit/>
          </a:bodyPr>
          <a:lstStyle/>
          <a:p>
            <a:r>
              <a:rPr lang="en-US" dirty="0"/>
              <a:t>[5,5]</a:t>
            </a:r>
          </a:p>
        </p:txBody>
      </p:sp>
      <mc:AlternateContent xmlns:mc="http://schemas.openxmlformats.org/markup-compatibility/2006" xmlns:a14="http://schemas.microsoft.com/office/drawing/2010/main">
        <mc:Choice Requires="a14">
          <p:graphicFrame>
            <p:nvGraphicFramePr>
              <p:cNvPr id="29" name="Table 29">
                <a:extLst>
                  <a:ext uri="{FF2B5EF4-FFF2-40B4-BE49-F238E27FC236}">
                    <a16:creationId xmlns:a16="http://schemas.microsoft.com/office/drawing/2014/main" id="{42C041C1-A5E8-443F-8E66-9F137216D56E}"/>
                  </a:ext>
                </a:extLst>
              </p:cNvPr>
              <p:cNvGraphicFramePr>
                <a:graphicFrameLocks noGrp="1"/>
              </p:cNvGraphicFramePr>
              <p:nvPr>
                <p:extLst>
                  <p:ext uri="{D42A27DB-BD31-4B8C-83A1-F6EECF244321}">
                    <p14:modId xmlns:p14="http://schemas.microsoft.com/office/powerpoint/2010/main" val="4262617255"/>
                  </p:ext>
                </p:extLst>
              </p:nvPr>
            </p:nvGraphicFramePr>
            <p:xfrm>
              <a:off x="7123042" y="2747141"/>
              <a:ext cx="3841290" cy="2506425"/>
            </p:xfrm>
            <a:graphic>
              <a:graphicData uri="http://schemas.openxmlformats.org/drawingml/2006/table">
                <a:tbl>
                  <a:tblPr>
                    <a:tableStyleId>{D113A9D2-9D6B-4929-AA2D-F23B5EE8CBE7}</a:tableStyleId>
                  </a:tblPr>
                  <a:tblGrid>
                    <a:gridCol w="768258">
                      <a:extLst>
                        <a:ext uri="{9D8B030D-6E8A-4147-A177-3AD203B41FA5}">
                          <a16:colId xmlns:a16="http://schemas.microsoft.com/office/drawing/2014/main" val="2793112886"/>
                        </a:ext>
                      </a:extLst>
                    </a:gridCol>
                    <a:gridCol w="768258">
                      <a:extLst>
                        <a:ext uri="{9D8B030D-6E8A-4147-A177-3AD203B41FA5}">
                          <a16:colId xmlns:a16="http://schemas.microsoft.com/office/drawing/2014/main" val="4202872107"/>
                        </a:ext>
                      </a:extLst>
                    </a:gridCol>
                    <a:gridCol w="768258">
                      <a:extLst>
                        <a:ext uri="{9D8B030D-6E8A-4147-A177-3AD203B41FA5}">
                          <a16:colId xmlns:a16="http://schemas.microsoft.com/office/drawing/2014/main" val="2260740648"/>
                        </a:ext>
                      </a:extLst>
                    </a:gridCol>
                    <a:gridCol w="768258">
                      <a:extLst>
                        <a:ext uri="{9D8B030D-6E8A-4147-A177-3AD203B41FA5}">
                          <a16:colId xmlns:a16="http://schemas.microsoft.com/office/drawing/2014/main" val="257841260"/>
                        </a:ext>
                      </a:extLst>
                    </a:gridCol>
                    <a:gridCol w="768258">
                      <a:extLst>
                        <a:ext uri="{9D8B030D-6E8A-4147-A177-3AD203B41FA5}">
                          <a16:colId xmlns:a16="http://schemas.microsoft.com/office/drawing/2014/main" val="3369703187"/>
                        </a:ext>
                      </a:extLst>
                    </a:gridCol>
                  </a:tblGrid>
                  <a:tr h="501285">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𝟐</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𝟑</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𝟒</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𝟓</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extLst>
                      <a:ext uri="{0D108BD9-81ED-4DB2-BD59-A6C34878D82A}">
                        <a16:rowId xmlns:a16="http://schemas.microsoft.com/office/drawing/2014/main" val="2358991230"/>
                      </a:ext>
                    </a:extLst>
                  </a:tr>
                  <a:tr h="501285">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𝟐</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𝟐</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𝟐</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𝟐</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𝟑</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𝟐</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𝟒</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𝟐</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𝟓</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extLst>
                      <a:ext uri="{0D108BD9-81ED-4DB2-BD59-A6C34878D82A}">
                        <a16:rowId xmlns:a16="http://schemas.microsoft.com/office/drawing/2014/main" val="101997073"/>
                      </a:ext>
                    </a:extLst>
                  </a:tr>
                  <a:tr h="501285">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𝟑</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𝟑</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𝟐</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𝟑</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𝟑</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𝟑</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𝟒</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𝟑</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𝟓</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extLst>
                      <a:ext uri="{0D108BD9-81ED-4DB2-BD59-A6C34878D82A}">
                        <a16:rowId xmlns:a16="http://schemas.microsoft.com/office/drawing/2014/main" val="3592762242"/>
                      </a:ext>
                    </a:extLst>
                  </a:tr>
                  <a:tr h="501285">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𝟒</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𝟒</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𝟐</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𝟒</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𝟑</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𝟒</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𝟒</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𝟒</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𝟓</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extLst>
                      <a:ext uri="{0D108BD9-81ED-4DB2-BD59-A6C34878D82A}">
                        <a16:rowId xmlns:a16="http://schemas.microsoft.com/office/drawing/2014/main" val="747489066"/>
                      </a:ext>
                    </a:extLst>
                  </a:tr>
                  <a:tr h="501285">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𝟓</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𝟓</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𝟐</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𝟓</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𝟑</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𝟓</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𝟒</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𝟓</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𝟓</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extLst>
                      <a:ext uri="{0D108BD9-81ED-4DB2-BD59-A6C34878D82A}">
                        <a16:rowId xmlns:a16="http://schemas.microsoft.com/office/drawing/2014/main" val="462642484"/>
                      </a:ext>
                    </a:extLst>
                  </a:tr>
                </a:tbl>
              </a:graphicData>
            </a:graphic>
          </p:graphicFrame>
        </mc:Choice>
        <mc:Fallback xmlns="">
          <p:graphicFrame>
            <p:nvGraphicFramePr>
              <p:cNvPr id="29" name="Table 29">
                <a:extLst>
                  <a:ext uri="{FF2B5EF4-FFF2-40B4-BE49-F238E27FC236}">
                    <a16:creationId xmlns:a16="http://schemas.microsoft.com/office/drawing/2014/main" id="{42C041C1-A5E8-443F-8E66-9F137216D56E}"/>
                  </a:ext>
                </a:extLst>
              </p:cNvPr>
              <p:cNvGraphicFramePr>
                <a:graphicFrameLocks noGrp="1"/>
              </p:cNvGraphicFramePr>
              <p:nvPr>
                <p:extLst>
                  <p:ext uri="{D42A27DB-BD31-4B8C-83A1-F6EECF244321}">
                    <p14:modId xmlns:p14="http://schemas.microsoft.com/office/powerpoint/2010/main" val="4262617255"/>
                  </p:ext>
                </p:extLst>
              </p:nvPr>
            </p:nvGraphicFramePr>
            <p:xfrm>
              <a:off x="7123042" y="2747141"/>
              <a:ext cx="3841290" cy="2506425"/>
            </p:xfrm>
            <a:graphic>
              <a:graphicData uri="http://schemas.openxmlformats.org/drawingml/2006/table">
                <a:tbl>
                  <a:tblPr>
                    <a:tableStyleId>{D113A9D2-9D6B-4929-AA2D-F23B5EE8CBE7}</a:tableStyleId>
                  </a:tblPr>
                  <a:tblGrid>
                    <a:gridCol w="768258">
                      <a:extLst>
                        <a:ext uri="{9D8B030D-6E8A-4147-A177-3AD203B41FA5}">
                          <a16:colId xmlns:a16="http://schemas.microsoft.com/office/drawing/2014/main" val="2793112886"/>
                        </a:ext>
                      </a:extLst>
                    </a:gridCol>
                    <a:gridCol w="768258">
                      <a:extLst>
                        <a:ext uri="{9D8B030D-6E8A-4147-A177-3AD203B41FA5}">
                          <a16:colId xmlns:a16="http://schemas.microsoft.com/office/drawing/2014/main" val="4202872107"/>
                        </a:ext>
                      </a:extLst>
                    </a:gridCol>
                    <a:gridCol w="768258">
                      <a:extLst>
                        <a:ext uri="{9D8B030D-6E8A-4147-A177-3AD203B41FA5}">
                          <a16:colId xmlns:a16="http://schemas.microsoft.com/office/drawing/2014/main" val="2260740648"/>
                        </a:ext>
                      </a:extLst>
                    </a:gridCol>
                    <a:gridCol w="768258">
                      <a:extLst>
                        <a:ext uri="{9D8B030D-6E8A-4147-A177-3AD203B41FA5}">
                          <a16:colId xmlns:a16="http://schemas.microsoft.com/office/drawing/2014/main" val="257841260"/>
                        </a:ext>
                      </a:extLst>
                    </a:gridCol>
                    <a:gridCol w="768258">
                      <a:extLst>
                        <a:ext uri="{9D8B030D-6E8A-4147-A177-3AD203B41FA5}">
                          <a16:colId xmlns:a16="http://schemas.microsoft.com/office/drawing/2014/main" val="3369703187"/>
                        </a:ext>
                      </a:extLst>
                    </a:gridCol>
                  </a:tblGrid>
                  <a:tr h="501285">
                    <a:tc>
                      <a:txBody>
                        <a:bodyPr/>
                        <a:lstStyle/>
                        <a:p>
                          <a:endParaRPr lang="en-US"/>
                        </a:p>
                      </a:txBody>
                      <a:tcPr>
                        <a:blipFill>
                          <a:blip r:embed="rId14"/>
                          <a:stretch>
                            <a:fillRect l="-7937" t="-8537" r="-409524" b="-419512"/>
                          </a:stretch>
                        </a:blipFill>
                      </a:tcPr>
                    </a:tc>
                    <a:tc>
                      <a:txBody>
                        <a:bodyPr/>
                        <a:lstStyle/>
                        <a:p>
                          <a:endParaRPr lang="en-US"/>
                        </a:p>
                      </a:txBody>
                      <a:tcPr>
                        <a:blipFill>
                          <a:blip r:embed="rId14"/>
                          <a:stretch>
                            <a:fillRect l="-107937" t="-8537" r="-309524" b="-419512"/>
                          </a:stretch>
                        </a:blipFill>
                      </a:tcPr>
                    </a:tc>
                    <a:tc>
                      <a:txBody>
                        <a:bodyPr/>
                        <a:lstStyle/>
                        <a:p>
                          <a:endParaRPr lang="en-US"/>
                        </a:p>
                      </a:txBody>
                      <a:tcPr>
                        <a:blipFill>
                          <a:blip r:embed="rId14"/>
                          <a:stretch>
                            <a:fillRect l="-206299" t="-8537" r="-207087" b="-419512"/>
                          </a:stretch>
                        </a:blipFill>
                      </a:tcPr>
                    </a:tc>
                    <a:tc>
                      <a:txBody>
                        <a:bodyPr/>
                        <a:lstStyle/>
                        <a:p>
                          <a:endParaRPr lang="en-US"/>
                        </a:p>
                      </a:txBody>
                      <a:tcPr>
                        <a:blipFill>
                          <a:blip r:embed="rId14"/>
                          <a:stretch>
                            <a:fillRect l="-308730" t="-8537" r="-108730" b="-419512"/>
                          </a:stretch>
                        </a:blipFill>
                      </a:tcPr>
                    </a:tc>
                    <a:tc>
                      <a:txBody>
                        <a:bodyPr/>
                        <a:lstStyle/>
                        <a:p>
                          <a:endParaRPr lang="en-US"/>
                        </a:p>
                      </a:txBody>
                      <a:tcPr>
                        <a:blipFill>
                          <a:blip r:embed="rId14"/>
                          <a:stretch>
                            <a:fillRect l="-408730" t="-8537" r="-8730" b="-419512"/>
                          </a:stretch>
                        </a:blipFill>
                      </a:tcPr>
                    </a:tc>
                    <a:extLst>
                      <a:ext uri="{0D108BD9-81ED-4DB2-BD59-A6C34878D82A}">
                        <a16:rowId xmlns:a16="http://schemas.microsoft.com/office/drawing/2014/main" val="2358991230"/>
                      </a:ext>
                    </a:extLst>
                  </a:tr>
                  <a:tr h="501285">
                    <a:tc>
                      <a:txBody>
                        <a:bodyPr/>
                        <a:lstStyle/>
                        <a:p>
                          <a:endParaRPr lang="en-US"/>
                        </a:p>
                      </a:txBody>
                      <a:tcPr>
                        <a:blipFill>
                          <a:blip r:embed="rId14"/>
                          <a:stretch>
                            <a:fillRect l="-7937" t="-107229" r="-409524" b="-314458"/>
                          </a:stretch>
                        </a:blipFill>
                      </a:tcPr>
                    </a:tc>
                    <a:tc>
                      <a:txBody>
                        <a:bodyPr/>
                        <a:lstStyle/>
                        <a:p>
                          <a:endParaRPr lang="en-US"/>
                        </a:p>
                      </a:txBody>
                      <a:tcPr>
                        <a:blipFill>
                          <a:blip r:embed="rId14"/>
                          <a:stretch>
                            <a:fillRect l="-107937" t="-107229" r="-309524" b="-314458"/>
                          </a:stretch>
                        </a:blipFill>
                      </a:tcPr>
                    </a:tc>
                    <a:tc>
                      <a:txBody>
                        <a:bodyPr/>
                        <a:lstStyle/>
                        <a:p>
                          <a:endParaRPr lang="en-US"/>
                        </a:p>
                      </a:txBody>
                      <a:tcPr>
                        <a:blipFill>
                          <a:blip r:embed="rId14"/>
                          <a:stretch>
                            <a:fillRect l="-206299" t="-107229" r="-207087" b="-314458"/>
                          </a:stretch>
                        </a:blipFill>
                      </a:tcPr>
                    </a:tc>
                    <a:tc>
                      <a:txBody>
                        <a:bodyPr/>
                        <a:lstStyle/>
                        <a:p>
                          <a:endParaRPr lang="en-US"/>
                        </a:p>
                      </a:txBody>
                      <a:tcPr>
                        <a:blipFill>
                          <a:blip r:embed="rId14"/>
                          <a:stretch>
                            <a:fillRect l="-308730" t="-107229" r="-108730" b="-314458"/>
                          </a:stretch>
                        </a:blipFill>
                      </a:tcPr>
                    </a:tc>
                    <a:tc>
                      <a:txBody>
                        <a:bodyPr/>
                        <a:lstStyle/>
                        <a:p>
                          <a:endParaRPr lang="en-US"/>
                        </a:p>
                      </a:txBody>
                      <a:tcPr>
                        <a:blipFill>
                          <a:blip r:embed="rId14"/>
                          <a:stretch>
                            <a:fillRect l="-408730" t="-107229" r="-8730" b="-314458"/>
                          </a:stretch>
                        </a:blipFill>
                      </a:tcPr>
                    </a:tc>
                    <a:extLst>
                      <a:ext uri="{0D108BD9-81ED-4DB2-BD59-A6C34878D82A}">
                        <a16:rowId xmlns:a16="http://schemas.microsoft.com/office/drawing/2014/main" val="101997073"/>
                      </a:ext>
                    </a:extLst>
                  </a:tr>
                  <a:tr h="501285">
                    <a:tc>
                      <a:txBody>
                        <a:bodyPr/>
                        <a:lstStyle/>
                        <a:p>
                          <a:endParaRPr lang="en-US"/>
                        </a:p>
                      </a:txBody>
                      <a:tcPr>
                        <a:blipFill>
                          <a:blip r:embed="rId14"/>
                          <a:stretch>
                            <a:fillRect l="-7937" t="-209756" r="-409524" b="-218293"/>
                          </a:stretch>
                        </a:blipFill>
                      </a:tcPr>
                    </a:tc>
                    <a:tc>
                      <a:txBody>
                        <a:bodyPr/>
                        <a:lstStyle/>
                        <a:p>
                          <a:endParaRPr lang="en-US"/>
                        </a:p>
                      </a:txBody>
                      <a:tcPr>
                        <a:blipFill>
                          <a:blip r:embed="rId14"/>
                          <a:stretch>
                            <a:fillRect l="-107937" t="-209756" r="-309524" b="-218293"/>
                          </a:stretch>
                        </a:blipFill>
                      </a:tcPr>
                    </a:tc>
                    <a:tc>
                      <a:txBody>
                        <a:bodyPr/>
                        <a:lstStyle/>
                        <a:p>
                          <a:endParaRPr lang="en-US"/>
                        </a:p>
                      </a:txBody>
                      <a:tcPr>
                        <a:blipFill>
                          <a:blip r:embed="rId14"/>
                          <a:stretch>
                            <a:fillRect l="-206299" t="-209756" r="-207087" b="-218293"/>
                          </a:stretch>
                        </a:blipFill>
                      </a:tcPr>
                    </a:tc>
                    <a:tc>
                      <a:txBody>
                        <a:bodyPr/>
                        <a:lstStyle/>
                        <a:p>
                          <a:endParaRPr lang="en-US"/>
                        </a:p>
                      </a:txBody>
                      <a:tcPr>
                        <a:blipFill>
                          <a:blip r:embed="rId14"/>
                          <a:stretch>
                            <a:fillRect l="-308730" t="-209756" r="-108730" b="-218293"/>
                          </a:stretch>
                        </a:blipFill>
                      </a:tcPr>
                    </a:tc>
                    <a:tc>
                      <a:txBody>
                        <a:bodyPr/>
                        <a:lstStyle/>
                        <a:p>
                          <a:endParaRPr lang="en-US"/>
                        </a:p>
                      </a:txBody>
                      <a:tcPr>
                        <a:blipFill>
                          <a:blip r:embed="rId14"/>
                          <a:stretch>
                            <a:fillRect l="-408730" t="-209756" r="-8730" b="-218293"/>
                          </a:stretch>
                        </a:blipFill>
                      </a:tcPr>
                    </a:tc>
                    <a:extLst>
                      <a:ext uri="{0D108BD9-81ED-4DB2-BD59-A6C34878D82A}">
                        <a16:rowId xmlns:a16="http://schemas.microsoft.com/office/drawing/2014/main" val="3592762242"/>
                      </a:ext>
                    </a:extLst>
                  </a:tr>
                  <a:tr h="501285">
                    <a:tc>
                      <a:txBody>
                        <a:bodyPr/>
                        <a:lstStyle/>
                        <a:p>
                          <a:endParaRPr lang="en-US"/>
                        </a:p>
                      </a:txBody>
                      <a:tcPr>
                        <a:blipFill>
                          <a:blip r:embed="rId14"/>
                          <a:stretch>
                            <a:fillRect l="-7937" t="-306024" r="-409524" b="-115663"/>
                          </a:stretch>
                        </a:blipFill>
                      </a:tcPr>
                    </a:tc>
                    <a:tc>
                      <a:txBody>
                        <a:bodyPr/>
                        <a:lstStyle/>
                        <a:p>
                          <a:endParaRPr lang="en-US"/>
                        </a:p>
                      </a:txBody>
                      <a:tcPr>
                        <a:blipFill>
                          <a:blip r:embed="rId14"/>
                          <a:stretch>
                            <a:fillRect l="-107937" t="-306024" r="-309524" b="-115663"/>
                          </a:stretch>
                        </a:blipFill>
                      </a:tcPr>
                    </a:tc>
                    <a:tc>
                      <a:txBody>
                        <a:bodyPr/>
                        <a:lstStyle/>
                        <a:p>
                          <a:endParaRPr lang="en-US"/>
                        </a:p>
                      </a:txBody>
                      <a:tcPr>
                        <a:blipFill>
                          <a:blip r:embed="rId14"/>
                          <a:stretch>
                            <a:fillRect l="-206299" t="-306024" r="-207087" b="-115663"/>
                          </a:stretch>
                        </a:blipFill>
                      </a:tcPr>
                    </a:tc>
                    <a:tc>
                      <a:txBody>
                        <a:bodyPr/>
                        <a:lstStyle/>
                        <a:p>
                          <a:endParaRPr lang="en-US"/>
                        </a:p>
                      </a:txBody>
                      <a:tcPr>
                        <a:blipFill>
                          <a:blip r:embed="rId14"/>
                          <a:stretch>
                            <a:fillRect l="-308730" t="-306024" r="-108730" b="-115663"/>
                          </a:stretch>
                        </a:blipFill>
                      </a:tcPr>
                    </a:tc>
                    <a:tc>
                      <a:txBody>
                        <a:bodyPr/>
                        <a:lstStyle/>
                        <a:p>
                          <a:endParaRPr lang="en-US"/>
                        </a:p>
                      </a:txBody>
                      <a:tcPr>
                        <a:blipFill>
                          <a:blip r:embed="rId14"/>
                          <a:stretch>
                            <a:fillRect l="-408730" t="-306024" r="-8730" b="-115663"/>
                          </a:stretch>
                        </a:blipFill>
                      </a:tcPr>
                    </a:tc>
                    <a:extLst>
                      <a:ext uri="{0D108BD9-81ED-4DB2-BD59-A6C34878D82A}">
                        <a16:rowId xmlns:a16="http://schemas.microsoft.com/office/drawing/2014/main" val="747489066"/>
                      </a:ext>
                    </a:extLst>
                  </a:tr>
                  <a:tr h="501285">
                    <a:tc>
                      <a:txBody>
                        <a:bodyPr/>
                        <a:lstStyle/>
                        <a:p>
                          <a:endParaRPr lang="en-US"/>
                        </a:p>
                      </a:txBody>
                      <a:tcPr>
                        <a:blipFill>
                          <a:blip r:embed="rId14"/>
                          <a:stretch>
                            <a:fillRect l="-7937" t="-410976" r="-409524" b="-17073"/>
                          </a:stretch>
                        </a:blipFill>
                      </a:tcPr>
                    </a:tc>
                    <a:tc>
                      <a:txBody>
                        <a:bodyPr/>
                        <a:lstStyle/>
                        <a:p>
                          <a:endParaRPr lang="en-US"/>
                        </a:p>
                      </a:txBody>
                      <a:tcPr>
                        <a:blipFill>
                          <a:blip r:embed="rId14"/>
                          <a:stretch>
                            <a:fillRect l="-107937" t="-410976" r="-309524" b="-17073"/>
                          </a:stretch>
                        </a:blipFill>
                      </a:tcPr>
                    </a:tc>
                    <a:tc>
                      <a:txBody>
                        <a:bodyPr/>
                        <a:lstStyle/>
                        <a:p>
                          <a:endParaRPr lang="en-US"/>
                        </a:p>
                      </a:txBody>
                      <a:tcPr>
                        <a:blipFill>
                          <a:blip r:embed="rId14"/>
                          <a:stretch>
                            <a:fillRect l="-206299" t="-410976" r="-207087" b="-17073"/>
                          </a:stretch>
                        </a:blipFill>
                      </a:tcPr>
                    </a:tc>
                    <a:tc>
                      <a:txBody>
                        <a:bodyPr/>
                        <a:lstStyle/>
                        <a:p>
                          <a:endParaRPr lang="en-US"/>
                        </a:p>
                      </a:txBody>
                      <a:tcPr>
                        <a:blipFill>
                          <a:blip r:embed="rId14"/>
                          <a:stretch>
                            <a:fillRect l="-308730" t="-410976" r="-108730" b="-17073"/>
                          </a:stretch>
                        </a:blipFill>
                      </a:tcPr>
                    </a:tc>
                    <a:tc>
                      <a:txBody>
                        <a:bodyPr/>
                        <a:lstStyle/>
                        <a:p>
                          <a:endParaRPr lang="en-US"/>
                        </a:p>
                      </a:txBody>
                      <a:tcPr>
                        <a:blipFill>
                          <a:blip r:embed="rId14"/>
                          <a:stretch>
                            <a:fillRect l="-408730" t="-410976" r="-8730" b="-17073"/>
                          </a:stretch>
                        </a:blipFill>
                      </a:tcPr>
                    </a:tc>
                    <a:extLst>
                      <a:ext uri="{0D108BD9-81ED-4DB2-BD59-A6C34878D82A}">
                        <a16:rowId xmlns:a16="http://schemas.microsoft.com/office/drawing/2014/main" val="462642484"/>
                      </a:ext>
                    </a:extLst>
                  </a:tr>
                </a:tbl>
              </a:graphicData>
            </a:graphic>
          </p:graphicFrame>
        </mc:Fallback>
      </mc:AlternateContent>
      <p:sp>
        <p:nvSpPr>
          <p:cNvPr id="33" name="Speech Bubble: Rectangle with Corners Rounded 32">
            <a:extLst>
              <a:ext uri="{FF2B5EF4-FFF2-40B4-BE49-F238E27FC236}">
                <a16:creationId xmlns:a16="http://schemas.microsoft.com/office/drawing/2014/main" id="{4E45326F-6489-48F7-8008-9ED480B05928}"/>
              </a:ext>
            </a:extLst>
          </p:cNvPr>
          <p:cNvSpPr/>
          <p:nvPr/>
        </p:nvSpPr>
        <p:spPr>
          <a:xfrm>
            <a:off x="8884629" y="1027906"/>
            <a:ext cx="2791883" cy="1284816"/>
          </a:xfrm>
          <a:prstGeom prst="wedgeRoundRectCallou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400" dirty="0"/>
              <a:t>BTW</a:t>
            </a:r>
            <a:r>
              <a:rPr lang="zh-CN" altLang="en-US" sz="1400" dirty="0"/>
              <a:t>：尽管很符合直觉，但子矩阵乘积构成原矩阵的乘积是有严格数学证明的</a:t>
            </a:r>
            <a:endParaRPr lang="en-US" sz="1400" dirty="0"/>
          </a:p>
        </p:txBody>
      </p:sp>
      <p:sp>
        <p:nvSpPr>
          <p:cNvPr id="40" name="Multiplication Sign 39">
            <a:extLst>
              <a:ext uri="{FF2B5EF4-FFF2-40B4-BE49-F238E27FC236}">
                <a16:creationId xmlns:a16="http://schemas.microsoft.com/office/drawing/2014/main" id="{1023BD35-2D2A-4A75-9746-72D418CF4465}"/>
              </a:ext>
            </a:extLst>
          </p:cNvPr>
          <p:cNvSpPr/>
          <p:nvPr/>
        </p:nvSpPr>
        <p:spPr>
          <a:xfrm>
            <a:off x="1553816" y="3704167"/>
            <a:ext cx="424327" cy="42432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35BA0B23-59D8-4BB9-9009-B69E291FF96C}"/>
              </a:ext>
            </a:extLst>
          </p:cNvPr>
          <p:cNvSpPr/>
          <p:nvPr/>
        </p:nvSpPr>
        <p:spPr>
          <a:xfrm>
            <a:off x="6001209" y="3757667"/>
            <a:ext cx="341542" cy="2803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704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animEffect transition="in" filter="fade">
                                      <p:cBhvr>
                                        <p:cTn id="34" dur="500"/>
                                        <p:tgtEl>
                                          <p:spTgt spid="12"/>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fltVal val="0"/>
                                          </p:val>
                                        </p:tav>
                                        <p:tav tm="100000">
                                          <p:val>
                                            <p:strVal val="#ppt_h"/>
                                          </p:val>
                                        </p:tav>
                                      </p:tavLst>
                                    </p:anim>
                                    <p:animEffect transition="in" filter="fade">
                                      <p:cBhvr>
                                        <p:cTn id="39" dur="500"/>
                                        <p:tgtEl>
                                          <p:spTgt spid="13"/>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p:cTn id="42" dur="500" fill="hold"/>
                                        <p:tgtEl>
                                          <p:spTgt spid="14"/>
                                        </p:tgtEl>
                                        <p:attrNameLst>
                                          <p:attrName>ppt_w</p:attrName>
                                        </p:attrNameLst>
                                      </p:cBhvr>
                                      <p:tavLst>
                                        <p:tav tm="0">
                                          <p:val>
                                            <p:fltVal val="0"/>
                                          </p:val>
                                        </p:tav>
                                        <p:tav tm="100000">
                                          <p:val>
                                            <p:strVal val="#ppt_w"/>
                                          </p:val>
                                        </p:tav>
                                      </p:tavLst>
                                    </p:anim>
                                    <p:anim calcmode="lin" valueType="num">
                                      <p:cBhvr>
                                        <p:cTn id="43" dur="500" fill="hold"/>
                                        <p:tgtEl>
                                          <p:spTgt spid="14"/>
                                        </p:tgtEl>
                                        <p:attrNameLst>
                                          <p:attrName>ppt_h</p:attrName>
                                        </p:attrNameLst>
                                      </p:cBhvr>
                                      <p:tavLst>
                                        <p:tav tm="0">
                                          <p:val>
                                            <p:fltVal val="0"/>
                                          </p:val>
                                        </p:tav>
                                        <p:tav tm="100000">
                                          <p:val>
                                            <p:strVal val="#ppt_h"/>
                                          </p:val>
                                        </p:tav>
                                      </p:tavLst>
                                    </p:anim>
                                    <p:animEffect transition="in" filter="fade">
                                      <p:cBhvr>
                                        <p:cTn id="44" dur="500"/>
                                        <p:tgtEl>
                                          <p:spTgt spid="14"/>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fltVal val="0"/>
                                          </p:val>
                                        </p:tav>
                                        <p:tav tm="100000">
                                          <p:val>
                                            <p:strVal val="#ppt_w"/>
                                          </p:val>
                                        </p:tav>
                                      </p:tavLst>
                                    </p:anim>
                                    <p:anim calcmode="lin" valueType="num">
                                      <p:cBhvr>
                                        <p:cTn id="48" dur="500" fill="hold"/>
                                        <p:tgtEl>
                                          <p:spTgt spid="16"/>
                                        </p:tgtEl>
                                        <p:attrNameLst>
                                          <p:attrName>ppt_h</p:attrName>
                                        </p:attrNameLst>
                                      </p:cBhvr>
                                      <p:tavLst>
                                        <p:tav tm="0">
                                          <p:val>
                                            <p:fltVal val="0"/>
                                          </p:val>
                                        </p:tav>
                                        <p:tav tm="100000">
                                          <p:val>
                                            <p:strVal val="#ppt_h"/>
                                          </p:val>
                                        </p:tav>
                                      </p:tavLst>
                                    </p:anim>
                                    <p:animEffect transition="in" filter="fade">
                                      <p:cBhvr>
                                        <p:cTn id="49" dur="500"/>
                                        <p:tgtEl>
                                          <p:spTgt spid="16"/>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p:cTn id="52" dur="500" fill="hold"/>
                                        <p:tgtEl>
                                          <p:spTgt spid="17"/>
                                        </p:tgtEl>
                                        <p:attrNameLst>
                                          <p:attrName>ppt_w</p:attrName>
                                        </p:attrNameLst>
                                      </p:cBhvr>
                                      <p:tavLst>
                                        <p:tav tm="0">
                                          <p:val>
                                            <p:fltVal val="0"/>
                                          </p:val>
                                        </p:tav>
                                        <p:tav tm="100000">
                                          <p:val>
                                            <p:strVal val="#ppt_w"/>
                                          </p:val>
                                        </p:tav>
                                      </p:tavLst>
                                    </p:anim>
                                    <p:anim calcmode="lin" valueType="num">
                                      <p:cBhvr>
                                        <p:cTn id="53" dur="500" fill="hold"/>
                                        <p:tgtEl>
                                          <p:spTgt spid="17"/>
                                        </p:tgtEl>
                                        <p:attrNameLst>
                                          <p:attrName>ppt_h</p:attrName>
                                        </p:attrNameLst>
                                      </p:cBhvr>
                                      <p:tavLst>
                                        <p:tav tm="0">
                                          <p:val>
                                            <p:fltVal val="0"/>
                                          </p:val>
                                        </p:tav>
                                        <p:tav tm="100000">
                                          <p:val>
                                            <p:strVal val="#ppt_h"/>
                                          </p:val>
                                        </p:tav>
                                      </p:tavLst>
                                    </p:anim>
                                    <p:animEffect transition="in" filter="fade">
                                      <p:cBhvr>
                                        <p:cTn id="5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2" grpId="0" animBg="1"/>
      <p:bldP spid="13" grpId="0" animBg="1"/>
      <p:bldP spid="14" grpId="0" animBg="1"/>
      <p:bldP spid="16" grpId="0" animBg="1"/>
      <p:bldP spid="1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able 44">
            <a:extLst>
              <a:ext uri="{FF2B5EF4-FFF2-40B4-BE49-F238E27FC236}">
                <a16:creationId xmlns:a16="http://schemas.microsoft.com/office/drawing/2014/main" id="{9A04DC07-E452-42ED-94E9-77649B6DDF17}"/>
              </a:ext>
            </a:extLst>
          </p:cNvPr>
          <p:cNvGraphicFramePr>
            <a:graphicFrameLocks noGrp="1"/>
          </p:cNvGraphicFramePr>
          <p:nvPr>
            <p:extLst>
              <p:ext uri="{D42A27DB-BD31-4B8C-83A1-F6EECF244321}">
                <p14:modId xmlns:p14="http://schemas.microsoft.com/office/powerpoint/2010/main" val="941214995"/>
              </p:ext>
            </p:extLst>
          </p:nvPr>
        </p:nvGraphicFramePr>
        <p:xfrm>
          <a:off x="1263032" y="1180527"/>
          <a:ext cx="1358247" cy="365760"/>
        </p:xfrm>
        <a:graphic>
          <a:graphicData uri="http://schemas.openxmlformats.org/drawingml/2006/table">
            <a:tbl>
              <a:tblPr>
                <a:tableStyleId>{35758FB7-9AC5-4552-8A53-C91805E547FA}</a:tableStyleId>
              </a:tblPr>
              <a:tblGrid>
                <a:gridCol w="452749">
                  <a:extLst>
                    <a:ext uri="{9D8B030D-6E8A-4147-A177-3AD203B41FA5}">
                      <a16:colId xmlns:a16="http://schemas.microsoft.com/office/drawing/2014/main" val="534637677"/>
                    </a:ext>
                  </a:extLst>
                </a:gridCol>
                <a:gridCol w="452749">
                  <a:extLst>
                    <a:ext uri="{9D8B030D-6E8A-4147-A177-3AD203B41FA5}">
                      <a16:colId xmlns:a16="http://schemas.microsoft.com/office/drawing/2014/main" val="1994025993"/>
                    </a:ext>
                  </a:extLst>
                </a:gridCol>
                <a:gridCol w="452749">
                  <a:extLst>
                    <a:ext uri="{9D8B030D-6E8A-4147-A177-3AD203B41FA5}">
                      <a16:colId xmlns:a16="http://schemas.microsoft.com/office/drawing/2014/main" val="3923994307"/>
                    </a:ext>
                  </a:extLst>
                </a:gridCol>
              </a:tblGrid>
              <a:tr h="346075">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957567941"/>
                  </a:ext>
                </a:extLst>
              </a:tr>
            </a:tbl>
          </a:graphicData>
        </a:graphic>
      </p:graphicFrame>
      <mc:AlternateContent xmlns:mc="http://schemas.openxmlformats.org/markup-compatibility/2006" xmlns:a14="http://schemas.microsoft.com/office/drawing/2010/main">
        <mc:Choice Requires="a14">
          <p:graphicFrame>
            <p:nvGraphicFramePr>
              <p:cNvPr id="29" name="Table 29">
                <a:extLst>
                  <a:ext uri="{FF2B5EF4-FFF2-40B4-BE49-F238E27FC236}">
                    <a16:creationId xmlns:a16="http://schemas.microsoft.com/office/drawing/2014/main" id="{42C041C1-A5E8-443F-8E66-9F137216D56E}"/>
                  </a:ext>
                </a:extLst>
              </p:cNvPr>
              <p:cNvGraphicFramePr>
                <a:graphicFrameLocks noGrp="1"/>
              </p:cNvGraphicFramePr>
              <p:nvPr>
                <p:extLst>
                  <p:ext uri="{D42A27DB-BD31-4B8C-83A1-F6EECF244321}">
                    <p14:modId xmlns:p14="http://schemas.microsoft.com/office/powerpoint/2010/main" val="1884504495"/>
                  </p:ext>
                </p:extLst>
              </p:nvPr>
            </p:nvGraphicFramePr>
            <p:xfrm>
              <a:off x="4663522" y="3146472"/>
              <a:ext cx="3841290" cy="2506425"/>
            </p:xfrm>
            <a:graphic>
              <a:graphicData uri="http://schemas.openxmlformats.org/drawingml/2006/table">
                <a:tbl>
                  <a:tblPr>
                    <a:tableStyleId>{D113A9D2-9D6B-4929-AA2D-F23B5EE8CBE7}</a:tableStyleId>
                  </a:tblPr>
                  <a:tblGrid>
                    <a:gridCol w="768258">
                      <a:extLst>
                        <a:ext uri="{9D8B030D-6E8A-4147-A177-3AD203B41FA5}">
                          <a16:colId xmlns:a16="http://schemas.microsoft.com/office/drawing/2014/main" val="2793112886"/>
                        </a:ext>
                      </a:extLst>
                    </a:gridCol>
                    <a:gridCol w="768258">
                      <a:extLst>
                        <a:ext uri="{9D8B030D-6E8A-4147-A177-3AD203B41FA5}">
                          <a16:colId xmlns:a16="http://schemas.microsoft.com/office/drawing/2014/main" val="4202872107"/>
                        </a:ext>
                      </a:extLst>
                    </a:gridCol>
                    <a:gridCol w="768258">
                      <a:extLst>
                        <a:ext uri="{9D8B030D-6E8A-4147-A177-3AD203B41FA5}">
                          <a16:colId xmlns:a16="http://schemas.microsoft.com/office/drawing/2014/main" val="2260740648"/>
                        </a:ext>
                      </a:extLst>
                    </a:gridCol>
                    <a:gridCol w="768258">
                      <a:extLst>
                        <a:ext uri="{9D8B030D-6E8A-4147-A177-3AD203B41FA5}">
                          <a16:colId xmlns:a16="http://schemas.microsoft.com/office/drawing/2014/main" val="257841260"/>
                        </a:ext>
                      </a:extLst>
                    </a:gridCol>
                    <a:gridCol w="768258">
                      <a:extLst>
                        <a:ext uri="{9D8B030D-6E8A-4147-A177-3AD203B41FA5}">
                          <a16:colId xmlns:a16="http://schemas.microsoft.com/office/drawing/2014/main" val="3369703187"/>
                        </a:ext>
                      </a:extLst>
                    </a:gridCol>
                  </a:tblGrid>
                  <a:tr h="501285">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𝟐</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𝟑</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𝟒</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𝟓</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extLst>
                      <a:ext uri="{0D108BD9-81ED-4DB2-BD59-A6C34878D82A}">
                        <a16:rowId xmlns:a16="http://schemas.microsoft.com/office/drawing/2014/main" val="2358991230"/>
                      </a:ext>
                    </a:extLst>
                  </a:tr>
                  <a:tr h="501285">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𝟐</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𝟐</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𝟐</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𝟐</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𝟑</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𝟐</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𝟒</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𝟐</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𝟓</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extLst>
                      <a:ext uri="{0D108BD9-81ED-4DB2-BD59-A6C34878D82A}">
                        <a16:rowId xmlns:a16="http://schemas.microsoft.com/office/drawing/2014/main" val="101997073"/>
                      </a:ext>
                    </a:extLst>
                  </a:tr>
                  <a:tr h="501285">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𝟑</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𝟑</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𝟐</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𝟑</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𝟑</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𝟑</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𝟒</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𝟑</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𝟓</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extLst>
                      <a:ext uri="{0D108BD9-81ED-4DB2-BD59-A6C34878D82A}">
                        <a16:rowId xmlns:a16="http://schemas.microsoft.com/office/drawing/2014/main" val="3592762242"/>
                      </a:ext>
                    </a:extLst>
                  </a:tr>
                  <a:tr h="501285">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𝟒</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𝟒</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𝟐</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𝟒</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𝟑</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𝟒</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𝟒</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𝟒</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𝟓</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extLst>
                      <a:ext uri="{0D108BD9-81ED-4DB2-BD59-A6C34878D82A}">
                        <a16:rowId xmlns:a16="http://schemas.microsoft.com/office/drawing/2014/main" val="747489066"/>
                      </a:ext>
                    </a:extLst>
                  </a:tr>
                  <a:tr h="501285">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𝟓</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𝟓</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𝟐</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𝟓</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𝟑</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𝟓</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𝟒</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𝜶</m:t>
                                    </m:r>
                                  </m:e>
                                  <m: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𝟓</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𝟓</m:t>
                                    </m:r>
                                    <m:r>
                                      <a:rPr lang="en-US" b="1" i="1" smtClean="0">
                                        <a:latin typeface="Cambria Math" panose="02040503050406030204" pitchFamily="18" charset="0"/>
                                        <a:ea typeface="Cambria Math" panose="02040503050406030204" pitchFamily="18" charset="0"/>
                                      </a:rPr>
                                      <m:t>)</m:t>
                                    </m:r>
                                  </m:sub>
                                </m:sSub>
                              </m:oMath>
                            </m:oMathPara>
                          </a14:m>
                          <a:endParaRPr lang="en-US" dirty="0"/>
                        </a:p>
                      </a:txBody>
                      <a:tcPr/>
                    </a:tc>
                    <a:extLst>
                      <a:ext uri="{0D108BD9-81ED-4DB2-BD59-A6C34878D82A}">
                        <a16:rowId xmlns:a16="http://schemas.microsoft.com/office/drawing/2014/main" val="462642484"/>
                      </a:ext>
                    </a:extLst>
                  </a:tr>
                </a:tbl>
              </a:graphicData>
            </a:graphic>
          </p:graphicFrame>
        </mc:Choice>
        <mc:Fallback xmlns="">
          <p:graphicFrame>
            <p:nvGraphicFramePr>
              <p:cNvPr id="29" name="Table 29">
                <a:extLst>
                  <a:ext uri="{FF2B5EF4-FFF2-40B4-BE49-F238E27FC236}">
                    <a16:creationId xmlns:a16="http://schemas.microsoft.com/office/drawing/2014/main" id="{42C041C1-A5E8-443F-8E66-9F137216D56E}"/>
                  </a:ext>
                </a:extLst>
              </p:cNvPr>
              <p:cNvGraphicFramePr>
                <a:graphicFrameLocks noGrp="1"/>
              </p:cNvGraphicFramePr>
              <p:nvPr>
                <p:extLst>
                  <p:ext uri="{D42A27DB-BD31-4B8C-83A1-F6EECF244321}">
                    <p14:modId xmlns:p14="http://schemas.microsoft.com/office/powerpoint/2010/main" val="1884504495"/>
                  </p:ext>
                </p:extLst>
              </p:nvPr>
            </p:nvGraphicFramePr>
            <p:xfrm>
              <a:off x="4663522" y="3146472"/>
              <a:ext cx="3841290" cy="2506425"/>
            </p:xfrm>
            <a:graphic>
              <a:graphicData uri="http://schemas.openxmlformats.org/drawingml/2006/table">
                <a:tbl>
                  <a:tblPr>
                    <a:tableStyleId>{D113A9D2-9D6B-4929-AA2D-F23B5EE8CBE7}</a:tableStyleId>
                  </a:tblPr>
                  <a:tblGrid>
                    <a:gridCol w="768258">
                      <a:extLst>
                        <a:ext uri="{9D8B030D-6E8A-4147-A177-3AD203B41FA5}">
                          <a16:colId xmlns:a16="http://schemas.microsoft.com/office/drawing/2014/main" val="2793112886"/>
                        </a:ext>
                      </a:extLst>
                    </a:gridCol>
                    <a:gridCol w="768258">
                      <a:extLst>
                        <a:ext uri="{9D8B030D-6E8A-4147-A177-3AD203B41FA5}">
                          <a16:colId xmlns:a16="http://schemas.microsoft.com/office/drawing/2014/main" val="4202872107"/>
                        </a:ext>
                      </a:extLst>
                    </a:gridCol>
                    <a:gridCol w="768258">
                      <a:extLst>
                        <a:ext uri="{9D8B030D-6E8A-4147-A177-3AD203B41FA5}">
                          <a16:colId xmlns:a16="http://schemas.microsoft.com/office/drawing/2014/main" val="2260740648"/>
                        </a:ext>
                      </a:extLst>
                    </a:gridCol>
                    <a:gridCol w="768258">
                      <a:extLst>
                        <a:ext uri="{9D8B030D-6E8A-4147-A177-3AD203B41FA5}">
                          <a16:colId xmlns:a16="http://schemas.microsoft.com/office/drawing/2014/main" val="257841260"/>
                        </a:ext>
                      </a:extLst>
                    </a:gridCol>
                    <a:gridCol w="768258">
                      <a:extLst>
                        <a:ext uri="{9D8B030D-6E8A-4147-A177-3AD203B41FA5}">
                          <a16:colId xmlns:a16="http://schemas.microsoft.com/office/drawing/2014/main" val="3369703187"/>
                        </a:ext>
                      </a:extLst>
                    </a:gridCol>
                  </a:tblGrid>
                  <a:tr h="501285">
                    <a:tc>
                      <a:txBody>
                        <a:bodyPr/>
                        <a:lstStyle/>
                        <a:p>
                          <a:endParaRPr lang="en-US"/>
                        </a:p>
                      </a:txBody>
                      <a:tcPr>
                        <a:blipFill>
                          <a:blip r:embed="rId3"/>
                          <a:stretch>
                            <a:fillRect l="-7937" t="-8537" r="-408730" b="-418293"/>
                          </a:stretch>
                        </a:blipFill>
                      </a:tcPr>
                    </a:tc>
                    <a:tc>
                      <a:txBody>
                        <a:bodyPr/>
                        <a:lstStyle/>
                        <a:p>
                          <a:endParaRPr lang="en-US"/>
                        </a:p>
                      </a:txBody>
                      <a:tcPr>
                        <a:blipFill>
                          <a:blip r:embed="rId3"/>
                          <a:stretch>
                            <a:fillRect l="-107937" t="-8537" r="-308730" b="-418293"/>
                          </a:stretch>
                        </a:blipFill>
                      </a:tcPr>
                    </a:tc>
                    <a:tc>
                      <a:txBody>
                        <a:bodyPr/>
                        <a:lstStyle/>
                        <a:p>
                          <a:endParaRPr lang="en-US"/>
                        </a:p>
                      </a:txBody>
                      <a:tcPr>
                        <a:blipFill>
                          <a:blip r:embed="rId3"/>
                          <a:stretch>
                            <a:fillRect l="-206299" t="-8537" r="-206299" b="-418293"/>
                          </a:stretch>
                        </a:blipFill>
                      </a:tcPr>
                    </a:tc>
                    <a:tc>
                      <a:txBody>
                        <a:bodyPr/>
                        <a:lstStyle/>
                        <a:p>
                          <a:endParaRPr lang="en-US"/>
                        </a:p>
                      </a:txBody>
                      <a:tcPr>
                        <a:blipFill>
                          <a:blip r:embed="rId3"/>
                          <a:stretch>
                            <a:fillRect l="-308730" t="-8537" r="-107937" b="-418293"/>
                          </a:stretch>
                        </a:blipFill>
                      </a:tcPr>
                    </a:tc>
                    <a:tc>
                      <a:txBody>
                        <a:bodyPr/>
                        <a:lstStyle/>
                        <a:p>
                          <a:endParaRPr lang="en-US"/>
                        </a:p>
                      </a:txBody>
                      <a:tcPr>
                        <a:blipFill>
                          <a:blip r:embed="rId3"/>
                          <a:stretch>
                            <a:fillRect l="-408730" t="-8537" r="-7937" b="-418293"/>
                          </a:stretch>
                        </a:blipFill>
                      </a:tcPr>
                    </a:tc>
                    <a:extLst>
                      <a:ext uri="{0D108BD9-81ED-4DB2-BD59-A6C34878D82A}">
                        <a16:rowId xmlns:a16="http://schemas.microsoft.com/office/drawing/2014/main" val="2358991230"/>
                      </a:ext>
                    </a:extLst>
                  </a:tr>
                  <a:tr h="501285">
                    <a:tc>
                      <a:txBody>
                        <a:bodyPr/>
                        <a:lstStyle/>
                        <a:p>
                          <a:endParaRPr lang="en-US"/>
                        </a:p>
                      </a:txBody>
                      <a:tcPr>
                        <a:blipFill>
                          <a:blip r:embed="rId3"/>
                          <a:stretch>
                            <a:fillRect l="-7937" t="-107229" r="-408730" b="-313253"/>
                          </a:stretch>
                        </a:blipFill>
                      </a:tcPr>
                    </a:tc>
                    <a:tc>
                      <a:txBody>
                        <a:bodyPr/>
                        <a:lstStyle/>
                        <a:p>
                          <a:endParaRPr lang="en-US"/>
                        </a:p>
                      </a:txBody>
                      <a:tcPr>
                        <a:blipFill>
                          <a:blip r:embed="rId3"/>
                          <a:stretch>
                            <a:fillRect l="-107937" t="-107229" r="-308730" b="-313253"/>
                          </a:stretch>
                        </a:blipFill>
                      </a:tcPr>
                    </a:tc>
                    <a:tc>
                      <a:txBody>
                        <a:bodyPr/>
                        <a:lstStyle/>
                        <a:p>
                          <a:endParaRPr lang="en-US"/>
                        </a:p>
                      </a:txBody>
                      <a:tcPr>
                        <a:blipFill>
                          <a:blip r:embed="rId3"/>
                          <a:stretch>
                            <a:fillRect l="-206299" t="-107229" r="-206299" b="-313253"/>
                          </a:stretch>
                        </a:blipFill>
                      </a:tcPr>
                    </a:tc>
                    <a:tc>
                      <a:txBody>
                        <a:bodyPr/>
                        <a:lstStyle/>
                        <a:p>
                          <a:endParaRPr lang="en-US"/>
                        </a:p>
                      </a:txBody>
                      <a:tcPr>
                        <a:blipFill>
                          <a:blip r:embed="rId3"/>
                          <a:stretch>
                            <a:fillRect l="-308730" t="-107229" r="-107937" b="-313253"/>
                          </a:stretch>
                        </a:blipFill>
                      </a:tcPr>
                    </a:tc>
                    <a:tc>
                      <a:txBody>
                        <a:bodyPr/>
                        <a:lstStyle/>
                        <a:p>
                          <a:endParaRPr lang="en-US"/>
                        </a:p>
                      </a:txBody>
                      <a:tcPr>
                        <a:blipFill>
                          <a:blip r:embed="rId3"/>
                          <a:stretch>
                            <a:fillRect l="-408730" t="-107229" r="-7937" b="-313253"/>
                          </a:stretch>
                        </a:blipFill>
                      </a:tcPr>
                    </a:tc>
                    <a:extLst>
                      <a:ext uri="{0D108BD9-81ED-4DB2-BD59-A6C34878D82A}">
                        <a16:rowId xmlns:a16="http://schemas.microsoft.com/office/drawing/2014/main" val="101997073"/>
                      </a:ext>
                    </a:extLst>
                  </a:tr>
                  <a:tr h="501285">
                    <a:tc>
                      <a:txBody>
                        <a:bodyPr/>
                        <a:lstStyle/>
                        <a:p>
                          <a:endParaRPr lang="en-US"/>
                        </a:p>
                      </a:txBody>
                      <a:tcPr>
                        <a:blipFill>
                          <a:blip r:embed="rId3"/>
                          <a:stretch>
                            <a:fillRect l="-7937" t="-209756" r="-408730" b="-217073"/>
                          </a:stretch>
                        </a:blipFill>
                      </a:tcPr>
                    </a:tc>
                    <a:tc>
                      <a:txBody>
                        <a:bodyPr/>
                        <a:lstStyle/>
                        <a:p>
                          <a:endParaRPr lang="en-US"/>
                        </a:p>
                      </a:txBody>
                      <a:tcPr>
                        <a:blipFill>
                          <a:blip r:embed="rId3"/>
                          <a:stretch>
                            <a:fillRect l="-107937" t="-209756" r="-308730" b="-217073"/>
                          </a:stretch>
                        </a:blipFill>
                      </a:tcPr>
                    </a:tc>
                    <a:tc>
                      <a:txBody>
                        <a:bodyPr/>
                        <a:lstStyle/>
                        <a:p>
                          <a:endParaRPr lang="en-US"/>
                        </a:p>
                      </a:txBody>
                      <a:tcPr>
                        <a:blipFill>
                          <a:blip r:embed="rId3"/>
                          <a:stretch>
                            <a:fillRect l="-206299" t="-209756" r="-206299" b="-217073"/>
                          </a:stretch>
                        </a:blipFill>
                      </a:tcPr>
                    </a:tc>
                    <a:tc>
                      <a:txBody>
                        <a:bodyPr/>
                        <a:lstStyle/>
                        <a:p>
                          <a:endParaRPr lang="en-US"/>
                        </a:p>
                      </a:txBody>
                      <a:tcPr>
                        <a:blipFill>
                          <a:blip r:embed="rId3"/>
                          <a:stretch>
                            <a:fillRect l="-308730" t="-209756" r="-107937" b="-217073"/>
                          </a:stretch>
                        </a:blipFill>
                      </a:tcPr>
                    </a:tc>
                    <a:tc>
                      <a:txBody>
                        <a:bodyPr/>
                        <a:lstStyle/>
                        <a:p>
                          <a:endParaRPr lang="en-US"/>
                        </a:p>
                      </a:txBody>
                      <a:tcPr>
                        <a:blipFill>
                          <a:blip r:embed="rId3"/>
                          <a:stretch>
                            <a:fillRect l="-408730" t="-209756" r="-7937" b="-217073"/>
                          </a:stretch>
                        </a:blipFill>
                      </a:tcPr>
                    </a:tc>
                    <a:extLst>
                      <a:ext uri="{0D108BD9-81ED-4DB2-BD59-A6C34878D82A}">
                        <a16:rowId xmlns:a16="http://schemas.microsoft.com/office/drawing/2014/main" val="3592762242"/>
                      </a:ext>
                    </a:extLst>
                  </a:tr>
                  <a:tr h="501285">
                    <a:tc>
                      <a:txBody>
                        <a:bodyPr/>
                        <a:lstStyle/>
                        <a:p>
                          <a:endParaRPr lang="en-US"/>
                        </a:p>
                      </a:txBody>
                      <a:tcPr>
                        <a:blipFill>
                          <a:blip r:embed="rId3"/>
                          <a:stretch>
                            <a:fillRect l="-7937" t="-306024" r="-408730" b="-114458"/>
                          </a:stretch>
                        </a:blipFill>
                      </a:tcPr>
                    </a:tc>
                    <a:tc>
                      <a:txBody>
                        <a:bodyPr/>
                        <a:lstStyle/>
                        <a:p>
                          <a:endParaRPr lang="en-US"/>
                        </a:p>
                      </a:txBody>
                      <a:tcPr>
                        <a:blipFill>
                          <a:blip r:embed="rId3"/>
                          <a:stretch>
                            <a:fillRect l="-107937" t="-306024" r="-308730" b="-114458"/>
                          </a:stretch>
                        </a:blipFill>
                      </a:tcPr>
                    </a:tc>
                    <a:tc>
                      <a:txBody>
                        <a:bodyPr/>
                        <a:lstStyle/>
                        <a:p>
                          <a:endParaRPr lang="en-US"/>
                        </a:p>
                      </a:txBody>
                      <a:tcPr>
                        <a:blipFill>
                          <a:blip r:embed="rId3"/>
                          <a:stretch>
                            <a:fillRect l="-206299" t="-306024" r="-206299" b="-114458"/>
                          </a:stretch>
                        </a:blipFill>
                      </a:tcPr>
                    </a:tc>
                    <a:tc>
                      <a:txBody>
                        <a:bodyPr/>
                        <a:lstStyle/>
                        <a:p>
                          <a:endParaRPr lang="en-US"/>
                        </a:p>
                      </a:txBody>
                      <a:tcPr>
                        <a:blipFill>
                          <a:blip r:embed="rId3"/>
                          <a:stretch>
                            <a:fillRect l="-308730" t="-306024" r="-107937" b="-114458"/>
                          </a:stretch>
                        </a:blipFill>
                      </a:tcPr>
                    </a:tc>
                    <a:tc>
                      <a:txBody>
                        <a:bodyPr/>
                        <a:lstStyle/>
                        <a:p>
                          <a:endParaRPr lang="en-US"/>
                        </a:p>
                      </a:txBody>
                      <a:tcPr>
                        <a:blipFill>
                          <a:blip r:embed="rId3"/>
                          <a:stretch>
                            <a:fillRect l="-408730" t="-306024" r="-7937" b="-114458"/>
                          </a:stretch>
                        </a:blipFill>
                      </a:tcPr>
                    </a:tc>
                    <a:extLst>
                      <a:ext uri="{0D108BD9-81ED-4DB2-BD59-A6C34878D82A}">
                        <a16:rowId xmlns:a16="http://schemas.microsoft.com/office/drawing/2014/main" val="747489066"/>
                      </a:ext>
                    </a:extLst>
                  </a:tr>
                  <a:tr h="501285">
                    <a:tc>
                      <a:txBody>
                        <a:bodyPr/>
                        <a:lstStyle/>
                        <a:p>
                          <a:endParaRPr lang="en-US"/>
                        </a:p>
                      </a:txBody>
                      <a:tcPr>
                        <a:blipFill>
                          <a:blip r:embed="rId3"/>
                          <a:stretch>
                            <a:fillRect l="-7937" t="-410976" r="-408730" b="-15854"/>
                          </a:stretch>
                        </a:blipFill>
                      </a:tcPr>
                    </a:tc>
                    <a:tc>
                      <a:txBody>
                        <a:bodyPr/>
                        <a:lstStyle/>
                        <a:p>
                          <a:endParaRPr lang="en-US"/>
                        </a:p>
                      </a:txBody>
                      <a:tcPr>
                        <a:blipFill>
                          <a:blip r:embed="rId3"/>
                          <a:stretch>
                            <a:fillRect l="-107937" t="-410976" r="-308730" b="-15854"/>
                          </a:stretch>
                        </a:blipFill>
                      </a:tcPr>
                    </a:tc>
                    <a:tc>
                      <a:txBody>
                        <a:bodyPr/>
                        <a:lstStyle/>
                        <a:p>
                          <a:endParaRPr lang="en-US"/>
                        </a:p>
                      </a:txBody>
                      <a:tcPr>
                        <a:blipFill>
                          <a:blip r:embed="rId3"/>
                          <a:stretch>
                            <a:fillRect l="-206299" t="-410976" r="-206299" b="-15854"/>
                          </a:stretch>
                        </a:blipFill>
                      </a:tcPr>
                    </a:tc>
                    <a:tc>
                      <a:txBody>
                        <a:bodyPr/>
                        <a:lstStyle/>
                        <a:p>
                          <a:endParaRPr lang="en-US"/>
                        </a:p>
                      </a:txBody>
                      <a:tcPr>
                        <a:blipFill>
                          <a:blip r:embed="rId3"/>
                          <a:stretch>
                            <a:fillRect l="-308730" t="-410976" r="-107937" b="-15854"/>
                          </a:stretch>
                        </a:blipFill>
                      </a:tcPr>
                    </a:tc>
                    <a:tc>
                      <a:txBody>
                        <a:bodyPr/>
                        <a:lstStyle/>
                        <a:p>
                          <a:endParaRPr lang="en-US"/>
                        </a:p>
                      </a:txBody>
                      <a:tcPr>
                        <a:blipFill>
                          <a:blip r:embed="rId3"/>
                          <a:stretch>
                            <a:fillRect l="-408730" t="-410976" r="-7937" b="-15854"/>
                          </a:stretch>
                        </a:blipFill>
                      </a:tcPr>
                    </a:tc>
                    <a:extLst>
                      <a:ext uri="{0D108BD9-81ED-4DB2-BD59-A6C34878D82A}">
                        <a16:rowId xmlns:a16="http://schemas.microsoft.com/office/drawing/2014/main" val="462642484"/>
                      </a:ext>
                    </a:extLst>
                  </a:tr>
                </a:tbl>
              </a:graphicData>
            </a:graphic>
          </p:graphicFrame>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4B37DA43-30A1-4EFA-8ADE-64A20C62E433}"/>
                  </a:ext>
                </a:extLst>
              </p:cNvPr>
              <p:cNvSpPr txBox="1"/>
              <p:nvPr/>
            </p:nvSpPr>
            <p:spPr>
              <a:xfrm>
                <a:off x="1184674" y="1155539"/>
                <a:ext cx="573159"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b="0" i="1" smtClean="0">
                              <a:latin typeface="Cambria Math" panose="02040503050406030204" pitchFamily="18" charset="0"/>
                            </a:rPr>
                            <m:t>𝑞</m:t>
                          </m:r>
                        </m:sub>
                      </m:sSub>
                    </m:oMath>
                  </m:oMathPara>
                </a14:m>
                <a:endParaRPr lang="en-US" dirty="0"/>
              </a:p>
            </p:txBody>
          </p:sp>
        </mc:Choice>
        <mc:Fallback xmlns="">
          <p:sp>
            <p:nvSpPr>
              <p:cNvPr id="28" name="TextBox 27">
                <a:extLst>
                  <a:ext uri="{FF2B5EF4-FFF2-40B4-BE49-F238E27FC236}">
                    <a16:creationId xmlns:a16="http://schemas.microsoft.com/office/drawing/2014/main" id="{4B37DA43-30A1-4EFA-8ADE-64A20C62E433}"/>
                  </a:ext>
                </a:extLst>
              </p:cNvPr>
              <p:cNvSpPr txBox="1">
                <a:spLocks noRot="1" noChangeAspect="1" noMove="1" noResize="1" noEditPoints="1" noAdjustHandles="1" noChangeArrowheads="1" noChangeShapeType="1" noTextEdit="1"/>
              </p:cNvSpPr>
              <p:nvPr/>
            </p:nvSpPr>
            <p:spPr>
              <a:xfrm>
                <a:off x="1184674" y="1155539"/>
                <a:ext cx="573159" cy="390748"/>
              </a:xfrm>
              <a:prstGeom prst="rect">
                <a:avLst/>
              </a:prstGeom>
              <a:blipFill>
                <a:blip r:embed="rId4"/>
                <a:stretch>
                  <a:fillRect b="-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6" name="Table 23">
                <a:extLst>
                  <a:ext uri="{FF2B5EF4-FFF2-40B4-BE49-F238E27FC236}">
                    <a16:creationId xmlns:a16="http://schemas.microsoft.com/office/drawing/2014/main" id="{6CE07CDA-5D87-4515-B3E9-34C302C6AF31}"/>
                  </a:ext>
                </a:extLst>
              </p:cNvPr>
              <p:cNvGraphicFramePr>
                <a:graphicFrameLocks noGrp="1"/>
              </p:cNvGraphicFramePr>
              <p:nvPr>
                <p:extLst>
                  <p:ext uri="{D42A27DB-BD31-4B8C-83A1-F6EECF244321}">
                    <p14:modId xmlns:p14="http://schemas.microsoft.com/office/powerpoint/2010/main" val="3583653423"/>
                  </p:ext>
                </p:extLst>
              </p:nvPr>
            </p:nvGraphicFramePr>
            <p:xfrm>
              <a:off x="3368104" y="314693"/>
              <a:ext cx="541867" cy="2307165"/>
            </p:xfrm>
            <a:graphic>
              <a:graphicData uri="http://schemas.openxmlformats.org/drawingml/2006/table">
                <a:tbl>
                  <a:tblPr>
                    <a:tableStyleId>{35758FB7-9AC5-4552-8A53-C91805E547FA}</a:tableStyleId>
                  </a:tblPr>
                  <a:tblGrid>
                    <a:gridCol w="541867">
                      <a:extLst>
                        <a:ext uri="{9D8B030D-6E8A-4147-A177-3AD203B41FA5}">
                          <a16:colId xmlns:a16="http://schemas.microsoft.com/office/drawing/2014/main" val="1677212224"/>
                        </a:ext>
                      </a:extLst>
                    </a:gridCol>
                  </a:tblGrid>
                  <a:tr h="461433">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b="1" i="1" smtClean="0">
                                        <a:latin typeface="Cambria Math" panose="02040503050406030204" pitchFamily="18" charset="0"/>
                                      </a:rPr>
                                      <m:t>𝟏</m:t>
                                    </m:r>
                                  </m:sub>
                                </m:sSub>
                              </m:oMath>
                            </m:oMathPara>
                          </a14:m>
                          <a:endParaRPr lang="en-US" dirty="0"/>
                        </a:p>
                      </a:txBody>
                      <a:tcPr/>
                    </a:tc>
                    <a:extLst>
                      <a:ext uri="{0D108BD9-81ED-4DB2-BD59-A6C34878D82A}">
                        <a16:rowId xmlns:a16="http://schemas.microsoft.com/office/drawing/2014/main" val="3062905669"/>
                      </a:ext>
                    </a:extLst>
                  </a:tr>
                  <a:tr h="461433">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239358474"/>
                      </a:ext>
                    </a:extLst>
                  </a:tr>
                  <a:tr h="461433">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3</m:t>
                                    </m:r>
                                  </m:sub>
                                </m:sSub>
                              </m:oMath>
                            </m:oMathPara>
                          </a14:m>
                          <a:endParaRPr lang="en-US" dirty="0"/>
                        </a:p>
                      </a:txBody>
                      <a:tcPr/>
                    </a:tc>
                    <a:extLst>
                      <a:ext uri="{0D108BD9-81ED-4DB2-BD59-A6C34878D82A}">
                        <a16:rowId xmlns:a16="http://schemas.microsoft.com/office/drawing/2014/main" val="137746482"/>
                      </a:ext>
                    </a:extLst>
                  </a:tr>
                  <a:tr h="461433">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4</m:t>
                                    </m:r>
                                  </m:sub>
                                </m:sSub>
                              </m:oMath>
                            </m:oMathPara>
                          </a14:m>
                          <a:endParaRPr lang="en-US" dirty="0"/>
                        </a:p>
                      </a:txBody>
                      <a:tcPr/>
                    </a:tc>
                    <a:extLst>
                      <a:ext uri="{0D108BD9-81ED-4DB2-BD59-A6C34878D82A}">
                        <a16:rowId xmlns:a16="http://schemas.microsoft.com/office/drawing/2014/main" val="272290437"/>
                      </a:ext>
                    </a:extLst>
                  </a:tr>
                  <a:tr h="461433">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5</m:t>
                                    </m:r>
                                  </m:sub>
                                </m:sSub>
                              </m:oMath>
                            </m:oMathPara>
                          </a14:m>
                          <a:endParaRPr lang="en-US" dirty="0"/>
                        </a:p>
                      </a:txBody>
                      <a:tcPr/>
                    </a:tc>
                    <a:extLst>
                      <a:ext uri="{0D108BD9-81ED-4DB2-BD59-A6C34878D82A}">
                        <a16:rowId xmlns:a16="http://schemas.microsoft.com/office/drawing/2014/main" val="2541423926"/>
                      </a:ext>
                    </a:extLst>
                  </a:tr>
                </a:tbl>
              </a:graphicData>
            </a:graphic>
          </p:graphicFrame>
        </mc:Choice>
        <mc:Fallback xmlns="">
          <p:graphicFrame>
            <p:nvGraphicFramePr>
              <p:cNvPr id="36" name="Table 23">
                <a:extLst>
                  <a:ext uri="{FF2B5EF4-FFF2-40B4-BE49-F238E27FC236}">
                    <a16:creationId xmlns:a16="http://schemas.microsoft.com/office/drawing/2014/main" id="{6CE07CDA-5D87-4515-B3E9-34C302C6AF31}"/>
                  </a:ext>
                </a:extLst>
              </p:cNvPr>
              <p:cNvGraphicFramePr>
                <a:graphicFrameLocks noGrp="1"/>
              </p:cNvGraphicFramePr>
              <p:nvPr>
                <p:extLst>
                  <p:ext uri="{D42A27DB-BD31-4B8C-83A1-F6EECF244321}">
                    <p14:modId xmlns:p14="http://schemas.microsoft.com/office/powerpoint/2010/main" val="3583653423"/>
                  </p:ext>
                </p:extLst>
              </p:nvPr>
            </p:nvGraphicFramePr>
            <p:xfrm>
              <a:off x="3368104" y="314693"/>
              <a:ext cx="541867" cy="2307165"/>
            </p:xfrm>
            <a:graphic>
              <a:graphicData uri="http://schemas.openxmlformats.org/drawingml/2006/table">
                <a:tbl>
                  <a:tblPr>
                    <a:tableStyleId>{35758FB7-9AC5-4552-8A53-C91805E547FA}</a:tableStyleId>
                  </a:tblPr>
                  <a:tblGrid>
                    <a:gridCol w="541867">
                      <a:extLst>
                        <a:ext uri="{9D8B030D-6E8A-4147-A177-3AD203B41FA5}">
                          <a16:colId xmlns:a16="http://schemas.microsoft.com/office/drawing/2014/main" val="1677212224"/>
                        </a:ext>
                      </a:extLst>
                    </a:gridCol>
                  </a:tblGrid>
                  <a:tr h="461433">
                    <a:tc>
                      <a:txBody>
                        <a:bodyPr/>
                        <a:lstStyle/>
                        <a:p>
                          <a:endParaRPr lang="en-US"/>
                        </a:p>
                      </a:txBody>
                      <a:tcPr>
                        <a:blipFill>
                          <a:blip r:embed="rId5"/>
                          <a:stretch>
                            <a:fillRect l="-1111" r="-1111" b="-401316"/>
                          </a:stretch>
                        </a:blipFill>
                      </a:tcPr>
                    </a:tc>
                    <a:extLst>
                      <a:ext uri="{0D108BD9-81ED-4DB2-BD59-A6C34878D82A}">
                        <a16:rowId xmlns:a16="http://schemas.microsoft.com/office/drawing/2014/main" val="3062905669"/>
                      </a:ext>
                    </a:extLst>
                  </a:tr>
                  <a:tr h="461433">
                    <a:tc>
                      <a:txBody>
                        <a:bodyPr/>
                        <a:lstStyle/>
                        <a:p>
                          <a:endParaRPr lang="en-US"/>
                        </a:p>
                      </a:txBody>
                      <a:tcPr>
                        <a:blipFill>
                          <a:blip r:embed="rId5"/>
                          <a:stretch>
                            <a:fillRect l="-1111" t="-100000" r="-1111" b="-301316"/>
                          </a:stretch>
                        </a:blipFill>
                      </a:tcPr>
                    </a:tc>
                    <a:extLst>
                      <a:ext uri="{0D108BD9-81ED-4DB2-BD59-A6C34878D82A}">
                        <a16:rowId xmlns:a16="http://schemas.microsoft.com/office/drawing/2014/main" val="239358474"/>
                      </a:ext>
                    </a:extLst>
                  </a:tr>
                  <a:tr h="461433">
                    <a:tc>
                      <a:txBody>
                        <a:bodyPr/>
                        <a:lstStyle/>
                        <a:p>
                          <a:endParaRPr lang="en-US"/>
                        </a:p>
                      </a:txBody>
                      <a:tcPr>
                        <a:blipFill>
                          <a:blip r:embed="rId5"/>
                          <a:stretch>
                            <a:fillRect l="-1111" t="-200000" r="-1111" b="-201316"/>
                          </a:stretch>
                        </a:blipFill>
                      </a:tcPr>
                    </a:tc>
                    <a:extLst>
                      <a:ext uri="{0D108BD9-81ED-4DB2-BD59-A6C34878D82A}">
                        <a16:rowId xmlns:a16="http://schemas.microsoft.com/office/drawing/2014/main" val="137746482"/>
                      </a:ext>
                    </a:extLst>
                  </a:tr>
                  <a:tr h="461433">
                    <a:tc>
                      <a:txBody>
                        <a:bodyPr/>
                        <a:lstStyle/>
                        <a:p>
                          <a:endParaRPr lang="en-US"/>
                        </a:p>
                      </a:txBody>
                      <a:tcPr>
                        <a:blipFill>
                          <a:blip r:embed="rId5"/>
                          <a:stretch>
                            <a:fillRect l="-1111" t="-300000" r="-1111" b="-101316"/>
                          </a:stretch>
                        </a:blipFill>
                      </a:tcPr>
                    </a:tc>
                    <a:extLst>
                      <a:ext uri="{0D108BD9-81ED-4DB2-BD59-A6C34878D82A}">
                        <a16:rowId xmlns:a16="http://schemas.microsoft.com/office/drawing/2014/main" val="272290437"/>
                      </a:ext>
                    </a:extLst>
                  </a:tr>
                  <a:tr h="461433">
                    <a:tc>
                      <a:txBody>
                        <a:bodyPr/>
                        <a:lstStyle/>
                        <a:p>
                          <a:endParaRPr lang="en-US"/>
                        </a:p>
                      </a:txBody>
                      <a:tcPr>
                        <a:blipFill>
                          <a:blip r:embed="rId5"/>
                          <a:stretch>
                            <a:fillRect l="-1111" t="-400000" r="-1111" b="-1316"/>
                          </a:stretch>
                        </a:blipFill>
                      </a:tcPr>
                    </a:tc>
                    <a:extLst>
                      <a:ext uri="{0D108BD9-81ED-4DB2-BD59-A6C34878D82A}">
                        <a16:rowId xmlns:a16="http://schemas.microsoft.com/office/drawing/2014/main" val="2541423926"/>
                      </a:ext>
                    </a:extLst>
                  </a:tr>
                </a:tbl>
              </a:graphicData>
            </a:graphic>
          </p:graphicFrame>
        </mc:Fallback>
      </mc:AlternateContent>
      <p:sp>
        <p:nvSpPr>
          <p:cNvPr id="37" name="TextBox 36">
            <a:extLst>
              <a:ext uri="{FF2B5EF4-FFF2-40B4-BE49-F238E27FC236}">
                <a16:creationId xmlns:a16="http://schemas.microsoft.com/office/drawing/2014/main" id="{681890A7-524A-47C2-9B51-33937BA3726B}"/>
              </a:ext>
            </a:extLst>
          </p:cNvPr>
          <p:cNvSpPr txBox="1"/>
          <p:nvPr/>
        </p:nvSpPr>
        <p:spPr>
          <a:xfrm>
            <a:off x="3514612" y="-58873"/>
            <a:ext cx="573159" cy="369332"/>
          </a:xfrm>
          <a:prstGeom prst="rect">
            <a:avLst/>
          </a:prstGeom>
          <a:noFill/>
        </p:spPr>
        <p:txBody>
          <a:bodyPr wrap="square" rtlCol="0">
            <a:spAutoFit/>
          </a:bodyPr>
          <a:lstStyle/>
          <a:p>
            <a:r>
              <a:rPr lang="en-US" dirty="0"/>
              <a:t>q</a:t>
            </a:r>
          </a:p>
        </p:txBody>
      </p:sp>
      <mc:AlternateContent xmlns:mc="http://schemas.openxmlformats.org/markup-compatibility/2006" xmlns:a14="http://schemas.microsoft.com/office/drawing/2010/main">
        <mc:Choice Requires="a14">
          <p:graphicFrame>
            <p:nvGraphicFramePr>
              <p:cNvPr id="38" name="Table 23">
                <a:extLst>
                  <a:ext uri="{FF2B5EF4-FFF2-40B4-BE49-F238E27FC236}">
                    <a16:creationId xmlns:a16="http://schemas.microsoft.com/office/drawing/2014/main" id="{BBD32D18-F7AD-4BD7-AD0C-847E4F3522C0}"/>
                  </a:ext>
                </a:extLst>
              </p:cNvPr>
              <p:cNvGraphicFramePr>
                <a:graphicFrameLocks noGrp="1"/>
              </p:cNvGraphicFramePr>
              <p:nvPr>
                <p:extLst>
                  <p:ext uri="{D42A27DB-BD31-4B8C-83A1-F6EECF244321}">
                    <p14:modId xmlns:p14="http://schemas.microsoft.com/office/powerpoint/2010/main" val="3137784171"/>
                  </p:ext>
                </p:extLst>
              </p:nvPr>
            </p:nvGraphicFramePr>
            <p:xfrm>
              <a:off x="3941263" y="314693"/>
              <a:ext cx="541867" cy="2307165"/>
            </p:xfrm>
            <a:graphic>
              <a:graphicData uri="http://schemas.openxmlformats.org/drawingml/2006/table">
                <a:tbl>
                  <a:tblPr>
                    <a:tableStyleId>{35758FB7-9AC5-4552-8A53-C91805E547FA}</a:tableStyleId>
                  </a:tblPr>
                  <a:tblGrid>
                    <a:gridCol w="541867">
                      <a:extLst>
                        <a:ext uri="{9D8B030D-6E8A-4147-A177-3AD203B41FA5}">
                          <a16:colId xmlns:a16="http://schemas.microsoft.com/office/drawing/2014/main" val="1677212224"/>
                        </a:ext>
                      </a:extLst>
                    </a:gridCol>
                  </a:tblGrid>
                  <a:tr h="461433">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oMath>
                            </m:oMathPara>
                          </a14:m>
                          <a:endParaRPr lang="en-US" dirty="0"/>
                        </a:p>
                      </a:txBody>
                      <a:tcPr/>
                    </a:tc>
                    <a:extLst>
                      <a:ext uri="{0D108BD9-81ED-4DB2-BD59-A6C34878D82A}">
                        <a16:rowId xmlns:a16="http://schemas.microsoft.com/office/drawing/2014/main" val="3062905669"/>
                      </a:ext>
                    </a:extLst>
                  </a:tr>
                  <a:tr h="461433">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239358474"/>
                      </a:ext>
                    </a:extLst>
                  </a:tr>
                  <a:tr h="461433">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3</m:t>
                                    </m:r>
                                  </m:sub>
                                </m:sSub>
                              </m:oMath>
                            </m:oMathPara>
                          </a14:m>
                          <a:endParaRPr lang="en-US" dirty="0"/>
                        </a:p>
                      </a:txBody>
                      <a:tcPr/>
                    </a:tc>
                    <a:extLst>
                      <a:ext uri="{0D108BD9-81ED-4DB2-BD59-A6C34878D82A}">
                        <a16:rowId xmlns:a16="http://schemas.microsoft.com/office/drawing/2014/main" val="137746482"/>
                      </a:ext>
                    </a:extLst>
                  </a:tr>
                  <a:tr h="461433">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4</m:t>
                                    </m:r>
                                  </m:sub>
                                </m:sSub>
                              </m:oMath>
                            </m:oMathPara>
                          </a14:m>
                          <a:endParaRPr lang="en-US" dirty="0"/>
                        </a:p>
                      </a:txBody>
                      <a:tcPr/>
                    </a:tc>
                    <a:extLst>
                      <a:ext uri="{0D108BD9-81ED-4DB2-BD59-A6C34878D82A}">
                        <a16:rowId xmlns:a16="http://schemas.microsoft.com/office/drawing/2014/main" val="272290437"/>
                      </a:ext>
                    </a:extLst>
                  </a:tr>
                  <a:tr h="461433">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5</m:t>
                                    </m:r>
                                  </m:sub>
                                </m:sSub>
                              </m:oMath>
                            </m:oMathPara>
                          </a14:m>
                          <a:endParaRPr lang="en-US" dirty="0"/>
                        </a:p>
                      </a:txBody>
                      <a:tcPr/>
                    </a:tc>
                    <a:extLst>
                      <a:ext uri="{0D108BD9-81ED-4DB2-BD59-A6C34878D82A}">
                        <a16:rowId xmlns:a16="http://schemas.microsoft.com/office/drawing/2014/main" val="2541423926"/>
                      </a:ext>
                    </a:extLst>
                  </a:tr>
                </a:tbl>
              </a:graphicData>
            </a:graphic>
          </p:graphicFrame>
        </mc:Choice>
        <mc:Fallback xmlns="">
          <p:graphicFrame>
            <p:nvGraphicFramePr>
              <p:cNvPr id="38" name="Table 23">
                <a:extLst>
                  <a:ext uri="{FF2B5EF4-FFF2-40B4-BE49-F238E27FC236}">
                    <a16:creationId xmlns:a16="http://schemas.microsoft.com/office/drawing/2014/main" id="{BBD32D18-F7AD-4BD7-AD0C-847E4F3522C0}"/>
                  </a:ext>
                </a:extLst>
              </p:cNvPr>
              <p:cNvGraphicFramePr>
                <a:graphicFrameLocks noGrp="1"/>
              </p:cNvGraphicFramePr>
              <p:nvPr>
                <p:extLst>
                  <p:ext uri="{D42A27DB-BD31-4B8C-83A1-F6EECF244321}">
                    <p14:modId xmlns:p14="http://schemas.microsoft.com/office/powerpoint/2010/main" val="3137784171"/>
                  </p:ext>
                </p:extLst>
              </p:nvPr>
            </p:nvGraphicFramePr>
            <p:xfrm>
              <a:off x="3941263" y="314693"/>
              <a:ext cx="541867" cy="2307165"/>
            </p:xfrm>
            <a:graphic>
              <a:graphicData uri="http://schemas.openxmlformats.org/drawingml/2006/table">
                <a:tbl>
                  <a:tblPr>
                    <a:tableStyleId>{35758FB7-9AC5-4552-8A53-C91805E547FA}</a:tableStyleId>
                  </a:tblPr>
                  <a:tblGrid>
                    <a:gridCol w="541867">
                      <a:extLst>
                        <a:ext uri="{9D8B030D-6E8A-4147-A177-3AD203B41FA5}">
                          <a16:colId xmlns:a16="http://schemas.microsoft.com/office/drawing/2014/main" val="1677212224"/>
                        </a:ext>
                      </a:extLst>
                    </a:gridCol>
                  </a:tblGrid>
                  <a:tr h="461433">
                    <a:tc>
                      <a:txBody>
                        <a:bodyPr/>
                        <a:lstStyle/>
                        <a:p>
                          <a:endParaRPr lang="en-US"/>
                        </a:p>
                      </a:txBody>
                      <a:tcPr>
                        <a:blipFill>
                          <a:blip r:embed="rId6"/>
                          <a:stretch>
                            <a:fillRect r="-1111" b="-401316"/>
                          </a:stretch>
                        </a:blipFill>
                      </a:tcPr>
                    </a:tc>
                    <a:extLst>
                      <a:ext uri="{0D108BD9-81ED-4DB2-BD59-A6C34878D82A}">
                        <a16:rowId xmlns:a16="http://schemas.microsoft.com/office/drawing/2014/main" val="3062905669"/>
                      </a:ext>
                    </a:extLst>
                  </a:tr>
                  <a:tr h="461433">
                    <a:tc>
                      <a:txBody>
                        <a:bodyPr/>
                        <a:lstStyle/>
                        <a:p>
                          <a:endParaRPr lang="en-US"/>
                        </a:p>
                      </a:txBody>
                      <a:tcPr>
                        <a:blipFill>
                          <a:blip r:embed="rId6"/>
                          <a:stretch>
                            <a:fillRect t="-100000" r="-1111" b="-301316"/>
                          </a:stretch>
                        </a:blipFill>
                      </a:tcPr>
                    </a:tc>
                    <a:extLst>
                      <a:ext uri="{0D108BD9-81ED-4DB2-BD59-A6C34878D82A}">
                        <a16:rowId xmlns:a16="http://schemas.microsoft.com/office/drawing/2014/main" val="239358474"/>
                      </a:ext>
                    </a:extLst>
                  </a:tr>
                  <a:tr h="461433">
                    <a:tc>
                      <a:txBody>
                        <a:bodyPr/>
                        <a:lstStyle/>
                        <a:p>
                          <a:endParaRPr lang="en-US"/>
                        </a:p>
                      </a:txBody>
                      <a:tcPr>
                        <a:blipFill>
                          <a:blip r:embed="rId6"/>
                          <a:stretch>
                            <a:fillRect t="-200000" r="-1111" b="-201316"/>
                          </a:stretch>
                        </a:blipFill>
                      </a:tcPr>
                    </a:tc>
                    <a:extLst>
                      <a:ext uri="{0D108BD9-81ED-4DB2-BD59-A6C34878D82A}">
                        <a16:rowId xmlns:a16="http://schemas.microsoft.com/office/drawing/2014/main" val="137746482"/>
                      </a:ext>
                    </a:extLst>
                  </a:tr>
                  <a:tr h="461433">
                    <a:tc>
                      <a:txBody>
                        <a:bodyPr/>
                        <a:lstStyle/>
                        <a:p>
                          <a:endParaRPr lang="en-US"/>
                        </a:p>
                      </a:txBody>
                      <a:tcPr>
                        <a:blipFill>
                          <a:blip r:embed="rId6"/>
                          <a:stretch>
                            <a:fillRect t="-300000" r="-1111" b="-101316"/>
                          </a:stretch>
                        </a:blipFill>
                      </a:tcPr>
                    </a:tc>
                    <a:extLst>
                      <a:ext uri="{0D108BD9-81ED-4DB2-BD59-A6C34878D82A}">
                        <a16:rowId xmlns:a16="http://schemas.microsoft.com/office/drawing/2014/main" val="272290437"/>
                      </a:ext>
                    </a:extLst>
                  </a:tr>
                  <a:tr h="461433">
                    <a:tc>
                      <a:txBody>
                        <a:bodyPr/>
                        <a:lstStyle/>
                        <a:p>
                          <a:endParaRPr lang="en-US"/>
                        </a:p>
                      </a:txBody>
                      <a:tcPr>
                        <a:blipFill>
                          <a:blip r:embed="rId6"/>
                          <a:stretch>
                            <a:fillRect t="-400000" r="-1111" b="-1316"/>
                          </a:stretch>
                        </a:blipFill>
                      </a:tcPr>
                    </a:tc>
                    <a:extLst>
                      <a:ext uri="{0D108BD9-81ED-4DB2-BD59-A6C34878D82A}">
                        <a16:rowId xmlns:a16="http://schemas.microsoft.com/office/drawing/2014/main" val="2541423926"/>
                      </a:ext>
                    </a:extLst>
                  </a:tr>
                </a:tbl>
              </a:graphicData>
            </a:graphic>
          </p:graphicFrame>
        </mc:Fallback>
      </mc:AlternateContent>
      <p:sp>
        <p:nvSpPr>
          <p:cNvPr id="39" name="TextBox 38">
            <a:extLst>
              <a:ext uri="{FF2B5EF4-FFF2-40B4-BE49-F238E27FC236}">
                <a16:creationId xmlns:a16="http://schemas.microsoft.com/office/drawing/2014/main" id="{75311DC0-3376-419C-84D1-4AAC74EDB1B7}"/>
              </a:ext>
            </a:extLst>
          </p:cNvPr>
          <p:cNvSpPr txBox="1"/>
          <p:nvPr/>
        </p:nvSpPr>
        <p:spPr>
          <a:xfrm>
            <a:off x="4087771" y="-58873"/>
            <a:ext cx="573159" cy="369332"/>
          </a:xfrm>
          <a:prstGeom prst="rect">
            <a:avLst/>
          </a:prstGeom>
          <a:noFill/>
        </p:spPr>
        <p:txBody>
          <a:bodyPr wrap="square" rtlCol="0">
            <a:spAutoFit/>
          </a:bodyPr>
          <a:lstStyle/>
          <a:p>
            <a:r>
              <a:rPr lang="en-US" dirty="0"/>
              <a:t>k</a:t>
            </a:r>
          </a:p>
        </p:txBody>
      </p:sp>
      <mc:AlternateContent xmlns:mc="http://schemas.openxmlformats.org/markup-compatibility/2006" xmlns:a14="http://schemas.microsoft.com/office/drawing/2010/main">
        <mc:Choice Requires="a14">
          <p:graphicFrame>
            <p:nvGraphicFramePr>
              <p:cNvPr id="40" name="Table 23">
                <a:extLst>
                  <a:ext uri="{FF2B5EF4-FFF2-40B4-BE49-F238E27FC236}">
                    <a16:creationId xmlns:a16="http://schemas.microsoft.com/office/drawing/2014/main" id="{8F988B23-F50A-4EB7-AADF-9466CC7CDBBD}"/>
                  </a:ext>
                </a:extLst>
              </p:cNvPr>
              <p:cNvGraphicFramePr>
                <a:graphicFrameLocks noGrp="1"/>
              </p:cNvGraphicFramePr>
              <p:nvPr>
                <p:extLst>
                  <p:ext uri="{D42A27DB-BD31-4B8C-83A1-F6EECF244321}">
                    <p14:modId xmlns:p14="http://schemas.microsoft.com/office/powerpoint/2010/main" val="3374328337"/>
                  </p:ext>
                </p:extLst>
              </p:nvPr>
            </p:nvGraphicFramePr>
            <p:xfrm>
              <a:off x="4509277" y="314693"/>
              <a:ext cx="541867" cy="2297273"/>
            </p:xfrm>
            <a:graphic>
              <a:graphicData uri="http://schemas.openxmlformats.org/drawingml/2006/table">
                <a:tbl>
                  <a:tblPr>
                    <a:tableStyleId>{35758FB7-9AC5-4552-8A53-C91805E547FA}</a:tableStyleId>
                  </a:tblPr>
                  <a:tblGrid>
                    <a:gridCol w="541867">
                      <a:extLst>
                        <a:ext uri="{9D8B030D-6E8A-4147-A177-3AD203B41FA5}">
                          <a16:colId xmlns:a16="http://schemas.microsoft.com/office/drawing/2014/main" val="1677212224"/>
                        </a:ext>
                      </a:extLst>
                    </a:gridCol>
                  </a:tblGrid>
                  <a:tr h="461433">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oMath>
                            </m:oMathPara>
                          </a14:m>
                          <a:endParaRPr lang="en-US" dirty="0"/>
                        </a:p>
                      </a:txBody>
                      <a:tcPr/>
                    </a:tc>
                    <a:extLst>
                      <a:ext uri="{0D108BD9-81ED-4DB2-BD59-A6C34878D82A}">
                        <a16:rowId xmlns:a16="http://schemas.microsoft.com/office/drawing/2014/main" val="3062905669"/>
                      </a:ext>
                    </a:extLst>
                  </a:tr>
                  <a:tr h="451541">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239358474"/>
                      </a:ext>
                    </a:extLst>
                  </a:tr>
                  <a:tr h="461433">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oMath>
                            </m:oMathPara>
                          </a14:m>
                          <a:endParaRPr lang="en-US" dirty="0"/>
                        </a:p>
                      </a:txBody>
                      <a:tcPr/>
                    </a:tc>
                    <a:extLst>
                      <a:ext uri="{0D108BD9-81ED-4DB2-BD59-A6C34878D82A}">
                        <a16:rowId xmlns:a16="http://schemas.microsoft.com/office/drawing/2014/main" val="137746482"/>
                      </a:ext>
                    </a:extLst>
                  </a:tr>
                  <a:tr h="461433">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4</m:t>
                                    </m:r>
                                  </m:sub>
                                </m:sSub>
                              </m:oMath>
                            </m:oMathPara>
                          </a14:m>
                          <a:endParaRPr lang="en-US" dirty="0"/>
                        </a:p>
                      </a:txBody>
                      <a:tcPr/>
                    </a:tc>
                    <a:extLst>
                      <a:ext uri="{0D108BD9-81ED-4DB2-BD59-A6C34878D82A}">
                        <a16:rowId xmlns:a16="http://schemas.microsoft.com/office/drawing/2014/main" val="272290437"/>
                      </a:ext>
                    </a:extLst>
                  </a:tr>
                  <a:tr h="461433">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5</m:t>
                                    </m:r>
                                  </m:sub>
                                </m:sSub>
                              </m:oMath>
                            </m:oMathPara>
                          </a14:m>
                          <a:endParaRPr lang="en-US" dirty="0"/>
                        </a:p>
                      </a:txBody>
                      <a:tcPr/>
                    </a:tc>
                    <a:extLst>
                      <a:ext uri="{0D108BD9-81ED-4DB2-BD59-A6C34878D82A}">
                        <a16:rowId xmlns:a16="http://schemas.microsoft.com/office/drawing/2014/main" val="2541423926"/>
                      </a:ext>
                    </a:extLst>
                  </a:tr>
                </a:tbl>
              </a:graphicData>
            </a:graphic>
          </p:graphicFrame>
        </mc:Choice>
        <mc:Fallback xmlns="">
          <p:graphicFrame>
            <p:nvGraphicFramePr>
              <p:cNvPr id="40" name="Table 23">
                <a:extLst>
                  <a:ext uri="{FF2B5EF4-FFF2-40B4-BE49-F238E27FC236}">
                    <a16:creationId xmlns:a16="http://schemas.microsoft.com/office/drawing/2014/main" id="{8F988B23-F50A-4EB7-AADF-9466CC7CDBBD}"/>
                  </a:ext>
                </a:extLst>
              </p:cNvPr>
              <p:cNvGraphicFramePr>
                <a:graphicFrameLocks noGrp="1"/>
              </p:cNvGraphicFramePr>
              <p:nvPr>
                <p:extLst>
                  <p:ext uri="{D42A27DB-BD31-4B8C-83A1-F6EECF244321}">
                    <p14:modId xmlns:p14="http://schemas.microsoft.com/office/powerpoint/2010/main" val="3374328337"/>
                  </p:ext>
                </p:extLst>
              </p:nvPr>
            </p:nvGraphicFramePr>
            <p:xfrm>
              <a:off x="4509277" y="314693"/>
              <a:ext cx="541867" cy="2297273"/>
            </p:xfrm>
            <a:graphic>
              <a:graphicData uri="http://schemas.openxmlformats.org/drawingml/2006/table">
                <a:tbl>
                  <a:tblPr>
                    <a:tableStyleId>{35758FB7-9AC5-4552-8A53-C91805E547FA}</a:tableStyleId>
                  </a:tblPr>
                  <a:tblGrid>
                    <a:gridCol w="541867">
                      <a:extLst>
                        <a:ext uri="{9D8B030D-6E8A-4147-A177-3AD203B41FA5}">
                          <a16:colId xmlns:a16="http://schemas.microsoft.com/office/drawing/2014/main" val="1677212224"/>
                        </a:ext>
                      </a:extLst>
                    </a:gridCol>
                  </a:tblGrid>
                  <a:tr h="461433">
                    <a:tc>
                      <a:txBody>
                        <a:bodyPr/>
                        <a:lstStyle/>
                        <a:p>
                          <a:endParaRPr lang="en-US"/>
                        </a:p>
                      </a:txBody>
                      <a:tcPr>
                        <a:blipFill>
                          <a:blip r:embed="rId7"/>
                          <a:stretch>
                            <a:fillRect r="-1111" b="-398684"/>
                          </a:stretch>
                        </a:blipFill>
                      </a:tcPr>
                    </a:tc>
                    <a:extLst>
                      <a:ext uri="{0D108BD9-81ED-4DB2-BD59-A6C34878D82A}">
                        <a16:rowId xmlns:a16="http://schemas.microsoft.com/office/drawing/2014/main" val="3062905669"/>
                      </a:ext>
                    </a:extLst>
                  </a:tr>
                  <a:tr h="451541">
                    <a:tc>
                      <a:txBody>
                        <a:bodyPr/>
                        <a:lstStyle/>
                        <a:p>
                          <a:endParaRPr lang="en-US"/>
                        </a:p>
                      </a:txBody>
                      <a:tcPr>
                        <a:blipFill>
                          <a:blip r:embed="rId7"/>
                          <a:stretch>
                            <a:fillRect t="-102703" r="-1111" b="-309459"/>
                          </a:stretch>
                        </a:blipFill>
                      </a:tcPr>
                    </a:tc>
                    <a:extLst>
                      <a:ext uri="{0D108BD9-81ED-4DB2-BD59-A6C34878D82A}">
                        <a16:rowId xmlns:a16="http://schemas.microsoft.com/office/drawing/2014/main" val="239358474"/>
                      </a:ext>
                    </a:extLst>
                  </a:tr>
                  <a:tr h="461433">
                    <a:tc>
                      <a:txBody>
                        <a:bodyPr/>
                        <a:lstStyle/>
                        <a:p>
                          <a:endParaRPr lang="en-US"/>
                        </a:p>
                      </a:txBody>
                      <a:tcPr>
                        <a:blipFill>
                          <a:blip r:embed="rId7"/>
                          <a:stretch>
                            <a:fillRect t="-197368" r="-1111" b="-201316"/>
                          </a:stretch>
                        </a:blipFill>
                      </a:tcPr>
                    </a:tc>
                    <a:extLst>
                      <a:ext uri="{0D108BD9-81ED-4DB2-BD59-A6C34878D82A}">
                        <a16:rowId xmlns:a16="http://schemas.microsoft.com/office/drawing/2014/main" val="137746482"/>
                      </a:ext>
                    </a:extLst>
                  </a:tr>
                  <a:tr h="461433">
                    <a:tc>
                      <a:txBody>
                        <a:bodyPr/>
                        <a:lstStyle/>
                        <a:p>
                          <a:endParaRPr lang="en-US"/>
                        </a:p>
                      </a:txBody>
                      <a:tcPr>
                        <a:blipFill>
                          <a:blip r:embed="rId7"/>
                          <a:stretch>
                            <a:fillRect t="-297368" r="-1111" b="-101316"/>
                          </a:stretch>
                        </a:blipFill>
                      </a:tcPr>
                    </a:tc>
                    <a:extLst>
                      <a:ext uri="{0D108BD9-81ED-4DB2-BD59-A6C34878D82A}">
                        <a16:rowId xmlns:a16="http://schemas.microsoft.com/office/drawing/2014/main" val="272290437"/>
                      </a:ext>
                    </a:extLst>
                  </a:tr>
                  <a:tr h="461433">
                    <a:tc>
                      <a:txBody>
                        <a:bodyPr/>
                        <a:lstStyle/>
                        <a:p>
                          <a:endParaRPr lang="en-US"/>
                        </a:p>
                      </a:txBody>
                      <a:tcPr>
                        <a:blipFill>
                          <a:blip r:embed="rId7"/>
                          <a:stretch>
                            <a:fillRect t="-397368" r="-1111" b="-1316"/>
                          </a:stretch>
                        </a:blipFill>
                      </a:tcPr>
                    </a:tc>
                    <a:extLst>
                      <a:ext uri="{0D108BD9-81ED-4DB2-BD59-A6C34878D82A}">
                        <a16:rowId xmlns:a16="http://schemas.microsoft.com/office/drawing/2014/main" val="2541423926"/>
                      </a:ext>
                    </a:extLst>
                  </a:tr>
                </a:tbl>
              </a:graphicData>
            </a:graphic>
          </p:graphicFrame>
        </mc:Fallback>
      </mc:AlternateContent>
      <p:sp>
        <p:nvSpPr>
          <p:cNvPr id="41" name="TextBox 40">
            <a:extLst>
              <a:ext uri="{FF2B5EF4-FFF2-40B4-BE49-F238E27FC236}">
                <a16:creationId xmlns:a16="http://schemas.microsoft.com/office/drawing/2014/main" id="{58E53F69-92F2-4A02-89A7-762464995C3B}"/>
              </a:ext>
            </a:extLst>
          </p:cNvPr>
          <p:cNvSpPr txBox="1"/>
          <p:nvPr/>
        </p:nvSpPr>
        <p:spPr>
          <a:xfrm>
            <a:off x="4655785" y="-58873"/>
            <a:ext cx="573159" cy="369332"/>
          </a:xfrm>
          <a:prstGeom prst="rect">
            <a:avLst/>
          </a:prstGeom>
          <a:noFill/>
        </p:spPr>
        <p:txBody>
          <a:bodyPr wrap="square" rtlCol="0">
            <a:spAutoFit/>
          </a:bodyPr>
          <a:lstStyle/>
          <a:p>
            <a:r>
              <a:rPr lang="en-US" dirty="0"/>
              <a:t>v</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B225AAFB-8951-4FE3-8BEC-5E7CE69061FE}"/>
                  </a:ext>
                </a:extLst>
              </p:cNvPr>
              <p:cNvSpPr txBox="1"/>
              <p:nvPr/>
            </p:nvSpPr>
            <p:spPr>
              <a:xfrm>
                <a:off x="1662494" y="1155539"/>
                <a:ext cx="5731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b="0" i="1" smtClean="0">
                              <a:latin typeface="Cambria Math" panose="02040503050406030204" pitchFamily="18" charset="0"/>
                            </a:rPr>
                            <m:t>𝑘</m:t>
                          </m:r>
                        </m:sub>
                      </m:sSub>
                    </m:oMath>
                  </m:oMathPara>
                </a14:m>
                <a:endParaRPr lang="en-US" dirty="0"/>
              </a:p>
            </p:txBody>
          </p:sp>
        </mc:Choice>
        <mc:Fallback xmlns="">
          <p:sp>
            <p:nvSpPr>
              <p:cNvPr id="42" name="TextBox 41">
                <a:extLst>
                  <a:ext uri="{FF2B5EF4-FFF2-40B4-BE49-F238E27FC236}">
                    <a16:creationId xmlns:a16="http://schemas.microsoft.com/office/drawing/2014/main" id="{B225AAFB-8951-4FE3-8BEC-5E7CE69061FE}"/>
                  </a:ext>
                </a:extLst>
              </p:cNvPr>
              <p:cNvSpPr txBox="1">
                <a:spLocks noRot="1" noChangeAspect="1" noMove="1" noResize="1" noEditPoints="1" noAdjustHandles="1" noChangeArrowheads="1" noChangeShapeType="1" noTextEdit="1"/>
              </p:cNvSpPr>
              <p:nvPr/>
            </p:nvSpPr>
            <p:spPr>
              <a:xfrm>
                <a:off x="1662494" y="1155539"/>
                <a:ext cx="573159"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02E6EBF4-10F9-4775-864E-6277B96CF0D5}"/>
                  </a:ext>
                </a:extLst>
              </p:cNvPr>
              <p:cNvSpPr txBox="1"/>
              <p:nvPr/>
            </p:nvSpPr>
            <p:spPr>
              <a:xfrm>
                <a:off x="2137020" y="1145111"/>
                <a:ext cx="5731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b="0" i="1" smtClean="0">
                              <a:latin typeface="Cambria Math" panose="02040503050406030204" pitchFamily="18" charset="0"/>
                            </a:rPr>
                            <m:t>𝑣</m:t>
                          </m:r>
                        </m:sub>
                      </m:sSub>
                    </m:oMath>
                  </m:oMathPara>
                </a14:m>
                <a:endParaRPr lang="en-US" dirty="0"/>
              </a:p>
            </p:txBody>
          </p:sp>
        </mc:Choice>
        <mc:Fallback xmlns="">
          <p:sp>
            <p:nvSpPr>
              <p:cNvPr id="43" name="TextBox 42">
                <a:extLst>
                  <a:ext uri="{FF2B5EF4-FFF2-40B4-BE49-F238E27FC236}">
                    <a16:creationId xmlns:a16="http://schemas.microsoft.com/office/drawing/2014/main" id="{02E6EBF4-10F9-4775-864E-6277B96CF0D5}"/>
                  </a:ext>
                </a:extLst>
              </p:cNvPr>
              <p:cNvSpPr txBox="1">
                <a:spLocks noRot="1" noChangeAspect="1" noMove="1" noResize="1" noEditPoints="1" noAdjustHandles="1" noChangeArrowheads="1" noChangeShapeType="1" noTextEdit="1"/>
              </p:cNvSpPr>
              <p:nvPr/>
            </p:nvSpPr>
            <p:spPr>
              <a:xfrm>
                <a:off x="2137020" y="1145111"/>
                <a:ext cx="57315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4" name="Table 23">
                <a:extLst>
                  <a:ext uri="{FF2B5EF4-FFF2-40B4-BE49-F238E27FC236}">
                    <a16:creationId xmlns:a16="http://schemas.microsoft.com/office/drawing/2014/main" id="{DD43D321-3123-41C3-B667-80EB2585F106}"/>
                  </a:ext>
                </a:extLst>
              </p:cNvPr>
              <p:cNvGraphicFramePr>
                <a:graphicFrameLocks noGrp="1"/>
              </p:cNvGraphicFramePr>
              <p:nvPr>
                <p:extLst>
                  <p:ext uri="{D42A27DB-BD31-4B8C-83A1-F6EECF244321}">
                    <p14:modId xmlns:p14="http://schemas.microsoft.com/office/powerpoint/2010/main" val="3868512417"/>
                  </p:ext>
                </p:extLst>
              </p:nvPr>
            </p:nvGraphicFramePr>
            <p:xfrm>
              <a:off x="240641" y="355930"/>
              <a:ext cx="541867" cy="2307165"/>
            </p:xfrm>
            <a:graphic>
              <a:graphicData uri="http://schemas.openxmlformats.org/drawingml/2006/table">
                <a:tbl>
                  <a:tblPr>
                    <a:tableStyleId>{08FB837D-C827-4EFA-A057-4D05807E0F7C}</a:tableStyleId>
                  </a:tblPr>
                  <a:tblGrid>
                    <a:gridCol w="541867">
                      <a:extLst>
                        <a:ext uri="{9D8B030D-6E8A-4147-A177-3AD203B41FA5}">
                          <a16:colId xmlns:a16="http://schemas.microsoft.com/office/drawing/2014/main" val="1677212224"/>
                        </a:ext>
                      </a:extLst>
                    </a:gridCol>
                  </a:tblGrid>
                  <a:tr h="461433">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smtClean="0">
                                        <a:latin typeface="Cambria Math" panose="02040503050406030204" pitchFamily="18" charset="0"/>
                                      </a:rPr>
                                      <m:t>𝑥</m:t>
                                    </m:r>
                                  </m:e>
                                  <m:sub>
                                    <m:r>
                                      <a:rPr lang="en-US" b="1" smtClean="0">
                                        <a:latin typeface="Cambria Math" panose="02040503050406030204" pitchFamily="18" charset="0"/>
                                      </a:rPr>
                                      <m:t>𝟏</m:t>
                                    </m:r>
                                  </m:sub>
                                </m:sSub>
                              </m:oMath>
                            </m:oMathPara>
                          </a14:m>
                          <a:endParaRPr lang="en-US" dirty="0"/>
                        </a:p>
                      </a:txBody>
                      <a:tcPr/>
                    </a:tc>
                    <a:extLst>
                      <a:ext uri="{0D108BD9-81ED-4DB2-BD59-A6C34878D82A}">
                        <a16:rowId xmlns:a16="http://schemas.microsoft.com/office/drawing/2014/main" val="3062905669"/>
                      </a:ext>
                    </a:extLst>
                  </a:tr>
                  <a:tr h="461433">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smtClean="0">
                                        <a:latin typeface="Cambria Math" panose="02040503050406030204" pitchFamily="18" charset="0"/>
                                      </a:rPr>
                                      <m:t>𝑥</m:t>
                                    </m:r>
                                  </m:e>
                                  <m:sub>
                                    <m:r>
                                      <a:rPr lang="en-US" b="1" smtClean="0">
                                        <a:latin typeface="Cambria Math" panose="02040503050406030204" pitchFamily="18" charset="0"/>
                                      </a:rPr>
                                      <m:t>𝟐</m:t>
                                    </m:r>
                                  </m:sub>
                                </m:sSub>
                              </m:oMath>
                            </m:oMathPara>
                          </a14:m>
                          <a:endParaRPr lang="en-US" dirty="0"/>
                        </a:p>
                      </a:txBody>
                      <a:tcPr/>
                    </a:tc>
                    <a:extLst>
                      <a:ext uri="{0D108BD9-81ED-4DB2-BD59-A6C34878D82A}">
                        <a16:rowId xmlns:a16="http://schemas.microsoft.com/office/drawing/2014/main" val="239358474"/>
                      </a:ext>
                    </a:extLst>
                  </a:tr>
                  <a:tr h="461433">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smtClean="0">
                                        <a:latin typeface="Cambria Math" panose="02040503050406030204" pitchFamily="18" charset="0"/>
                                      </a:rPr>
                                      <m:t>𝑥</m:t>
                                    </m:r>
                                  </m:e>
                                  <m:sub>
                                    <m:r>
                                      <a:rPr lang="en-US" b="1" smtClean="0">
                                        <a:latin typeface="Cambria Math" panose="02040503050406030204" pitchFamily="18" charset="0"/>
                                      </a:rPr>
                                      <m:t>𝟑</m:t>
                                    </m:r>
                                  </m:sub>
                                </m:sSub>
                              </m:oMath>
                            </m:oMathPara>
                          </a14:m>
                          <a:endParaRPr lang="en-US" dirty="0"/>
                        </a:p>
                      </a:txBody>
                      <a:tcPr/>
                    </a:tc>
                    <a:extLst>
                      <a:ext uri="{0D108BD9-81ED-4DB2-BD59-A6C34878D82A}">
                        <a16:rowId xmlns:a16="http://schemas.microsoft.com/office/drawing/2014/main" val="137746482"/>
                      </a:ext>
                    </a:extLst>
                  </a:tr>
                  <a:tr h="461433">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smtClean="0">
                                        <a:latin typeface="Cambria Math" panose="02040503050406030204" pitchFamily="18" charset="0"/>
                                      </a:rPr>
                                      <m:t>𝑥</m:t>
                                    </m:r>
                                  </m:e>
                                  <m:sub>
                                    <m:r>
                                      <a:rPr lang="en-US" b="1" smtClean="0">
                                        <a:latin typeface="Cambria Math" panose="02040503050406030204" pitchFamily="18" charset="0"/>
                                      </a:rPr>
                                      <m:t>𝟒</m:t>
                                    </m:r>
                                  </m:sub>
                                </m:sSub>
                              </m:oMath>
                            </m:oMathPara>
                          </a14:m>
                          <a:endParaRPr lang="en-US" dirty="0"/>
                        </a:p>
                      </a:txBody>
                      <a:tcPr/>
                    </a:tc>
                    <a:extLst>
                      <a:ext uri="{0D108BD9-81ED-4DB2-BD59-A6C34878D82A}">
                        <a16:rowId xmlns:a16="http://schemas.microsoft.com/office/drawing/2014/main" val="272290437"/>
                      </a:ext>
                    </a:extLst>
                  </a:tr>
                  <a:tr h="461433">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smtClean="0">
                                        <a:latin typeface="Cambria Math" panose="02040503050406030204" pitchFamily="18" charset="0"/>
                                      </a:rPr>
                                      <m:t>𝑥</m:t>
                                    </m:r>
                                  </m:e>
                                  <m:sub>
                                    <m:r>
                                      <a:rPr lang="en-US" b="1" smtClean="0">
                                        <a:latin typeface="Cambria Math" panose="02040503050406030204" pitchFamily="18" charset="0"/>
                                      </a:rPr>
                                      <m:t>𝟓</m:t>
                                    </m:r>
                                  </m:sub>
                                </m:sSub>
                              </m:oMath>
                            </m:oMathPara>
                          </a14:m>
                          <a:endParaRPr lang="en-US" dirty="0"/>
                        </a:p>
                      </a:txBody>
                      <a:tcPr/>
                    </a:tc>
                    <a:extLst>
                      <a:ext uri="{0D108BD9-81ED-4DB2-BD59-A6C34878D82A}">
                        <a16:rowId xmlns:a16="http://schemas.microsoft.com/office/drawing/2014/main" val="2541423926"/>
                      </a:ext>
                    </a:extLst>
                  </a:tr>
                </a:tbl>
              </a:graphicData>
            </a:graphic>
          </p:graphicFrame>
        </mc:Choice>
        <mc:Fallback xmlns="">
          <p:graphicFrame>
            <p:nvGraphicFramePr>
              <p:cNvPr id="44" name="Table 23">
                <a:extLst>
                  <a:ext uri="{FF2B5EF4-FFF2-40B4-BE49-F238E27FC236}">
                    <a16:creationId xmlns:a16="http://schemas.microsoft.com/office/drawing/2014/main" id="{DD43D321-3123-41C3-B667-80EB2585F106}"/>
                  </a:ext>
                </a:extLst>
              </p:cNvPr>
              <p:cNvGraphicFramePr>
                <a:graphicFrameLocks noGrp="1"/>
              </p:cNvGraphicFramePr>
              <p:nvPr>
                <p:extLst>
                  <p:ext uri="{D42A27DB-BD31-4B8C-83A1-F6EECF244321}">
                    <p14:modId xmlns:p14="http://schemas.microsoft.com/office/powerpoint/2010/main" val="3868512417"/>
                  </p:ext>
                </p:extLst>
              </p:nvPr>
            </p:nvGraphicFramePr>
            <p:xfrm>
              <a:off x="240641" y="355930"/>
              <a:ext cx="541867" cy="2307165"/>
            </p:xfrm>
            <a:graphic>
              <a:graphicData uri="http://schemas.openxmlformats.org/drawingml/2006/table">
                <a:tbl>
                  <a:tblPr>
                    <a:tableStyleId>{08FB837D-C827-4EFA-A057-4D05807E0F7C}</a:tableStyleId>
                  </a:tblPr>
                  <a:tblGrid>
                    <a:gridCol w="541867">
                      <a:extLst>
                        <a:ext uri="{9D8B030D-6E8A-4147-A177-3AD203B41FA5}">
                          <a16:colId xmlns:a16="http://schemas.microsoft.com/office/drawing/2014/main" val="1677212224"/>
                        </a:ext>
                      </a:extLst>
                    </a:gridCol>
                  </a:tblGrid>
                  <a:tr h="461433">
                    <a:tc>
                      <a:txBody>
                        <a:bodyPr/>
                        <a:lstStyle/>
                        <a:p>
                          <a:endParaRPr lang="en-US"/>
                        </a:p>
                      </a:txBody>
                      <a:tcPr>
                        <a:blipFill>
                          <a:blip r:embed="rId10"/>
                          <a:stretch>
                            <a:fillRect l="-1111" t="-1316" r="-1111" b="-400000"/>
                          </a:stretch>
                        </a:blipFill>
                      </a:tcPr>
                    </a:tc>
                    <a:extLst>
                      <a:ext uri="{0D108BD9-81ED-4DB2-BD59-A6C34878D82A}">
                        <a16:rowId xmlns:a16="http://schemas.microsoft.com/office/drawing/2014/main" val="3062905669"/>
                      </a:ext>
                    </a:extLst>
                  </a:tr>
                  <a:tr h="461433">
                    <a:tc>
                      <a:txBody>
                        <a:bodyPr/>
                        <a:lstStyle/>
                        <a:p>
                          <a:endParaRPr lang="en-US"/>
                        </a:p>
                      </a:txBody>
                      <a:tcPr>
                        <a:blipFill>
                          <a:blip r:embed="rId10"/>
                          <a:stretch>
                            <a:fillRect l="-1111" t="-101316" r="-1111" b="-300000"/>
                          </a:stretch>
                        </a:blipFill>
                      </a:tcPr>
                    </a:tc>
                    <a:extLst>
                      <a:ext uri="{0D108BD9-81ED-4DB2-BD59-A6C34878D82A}">
                        <a16:rowId xmlns:a16="http://schemas.microsoft.com/office/drawing/2014/main" val="239358474"/>
                      </a:ext>
                    </a:extLst>
                  </a:tr>
                  <a:tr h="461433">
                    <a:tc>
                      <a:txBody>
                        <a:bodyPr/>
                        <a:lstStyle/>
                        <a:p>
                          <a:endParaRPr lang="en-US"/>
                        </a:p>
                      </a:txBody>
                      <a:tcPr>
                        <a:blipFill>
                          <a:blip r:embed="rId10"/>
                          <a:stretch>
                            <a:fillRect l="-1111" t="-204000" r="-1111" b="-204000"/>
                          </a:stretch>
                        </a:blipFill>
                      </a:tcPr>
                    </a:tc>
                    <a:extLst>
                      <a:ext uri="{0D108BD9-81ED-4DB2-BD59-A6C34878D82A}">
                        <a16:rowId xmlns:a16="http://schemas.microsoft.com/office/drawing/2014/main" val="137746482"/>
                      </a:ext>
                    </a:extLst>
                  </a:tr>
                  <a:tr h="461433">
                    <a:tc>
                      <a:txBody>
                        <a:bodyPr/>
                        <a:lstStyle/>
                        <a:p>
                          <a:endParaRPr lang="en-US"/>
                        </a:p>
                      </a:txBody>
                      <a:tcPr>
                        <a:blipFill>
                          <a:blip r:embed="rId10"/>
                          <a:stretch>
                            <a:fillRect l="-1111" t="-300000" r="-1111" b="-101316"/>
                          </a:stretch>
                        </a:blipFill>
                      </a:tcPr>
                    </a:tc>
                    <a:extLst>
                      <a:ext uri="{0D108BD9-81ED-4DB2-BD59-A6C34878D82A}">
                        <a16:rowId xmlns:a16="http://schemas.microsoft.com/office/drawing/2014/main" val="272290437"/>
                      </a:ext>
                    </a:extLst>
                  </a:tr>
                  <a:tr h="461433">
                    <a:tc>
                      <a:txBody>
                        <a:bodyPr/>
                        <a:lstStyle/>
                        <a:p>
                          <a:endParaRPr lang="en-US"/>
                        </a:p>
                      </a:txBody>
                      <a:tcPr>
                        <a:blipFill>
                          <a:blip r:embed="rId10"/>
                          <a:stretch>
                            <a:fillRect l="-1111" t="-400000" r="-1111" b="-1316"/>
                          </a:stretch>
                        </a:blipFill>
                      </a:tcPr>
                    </a:tc>
                    <a:extLst>
                      <a:ext uri="{0D108BD9-81ED-4DB2-BD59-A6C34878D82A}">
                        <a16:rowId xmlns:a16="http://schemas.microsoft.com/office/drawing/2014/main" val="2541423926"/>
                      </a:ext>
                    </a:extLst>
                  </a:tr>
                </a:tbl>
              </a:graphicData>
            </a:graphic>
          </p:graphicFrame>
        </mc:Fallback>
      </mc:AlternateContent>
      <p:sp>
        <p:nvSpPr>
          <p:cNvPr id="48" name="Arrow: Right 47">
            <a:extLst>
              <a:ext uri="{FF2B5EF4-FFF2-40B4-BE49-F238E27FC236}">
                <a16:creationId xmlns:a16="http://schemas.microsoft.com/office/drawing/2014/main" id="{89D24466-795F-4E74-8597-2967B8754B32}"/>
              </a:ext>
            </a:extLst>
          </p:cNvPr>
          <p:cNvSpPr/>
          <p:nvPr/>
        </p:nvSpPr>
        <p:spPr>
          <a:xfrm>
            <a:off x="2769024" y="1180527"/>
            <a:ext cx="457200" cy="3907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51" name="Table 23">
                <a:extLst>
                  <a:ext uri="{FF2B5EF4-FFF2-40B4-BE49-F238E27FC236}">
                    <a16:creationId xmlns:a16="http://schemas.microsoft.com/office/drawing/2014/main" id="{71E82099-3DDD-47C2-9D9D-1E2BF26E7842}"/>
                  </a:ext>
                </a:extLst>
              </p:cNvPr>
              <p:cNvGraphicFramePr>
                <a:graphicFrameLocks noGrp="1"/>
              </p:cNvGraphicFramePr>
              <p:nvPr>
                <p:extLst>
                  <p:ext uri="{D42A27DB-BD31-4B8C-83A1-F6EECF244321}">
                    <p14:modId xmlns:p14="http://schemas.microsoft.com/office/powerpoint/2010/main" val="4017656660"/>
                  </p:ext>
                </p:extLst>
              </p:nvPr>
            </p:nvGraphicFramePr>
            <p:xfrm>
              <a:off x="240641" y="3370308"/>
              <a:ext cx="541867" cy="2307165"/>
            </p:xfrm>
            <a:graphic>
              <a:graphicData uri="http://schemas.openxmlformats.org/drawingml/2006/table">
                <a:tbl>
                  <a:tblPr>
                    <a:tableStyleId>{35758FB7-9AC5-4552-8A53-C91805E547FA}</a:tableStyleId>
                  </a:tblPr>
                  <a:tblGrid>
                    <a:gridCol w="541867">
                      <a:extLst>
                        <a:ext uri="{9D8B030D-6E8A-4147-A177-3AD203B41FA5}">
                          <a16:colId xmlns:a16="http://schemas.microsoft.com/office/drawing/2014/main" val="1677212224"/>
                        </a:ext>
                      </a:extLst>
                    </a:gridCol>
                  </a:tblGrid>
                  <a:tr h="461433">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oMath>
                            </m:oMathPara>
                          </a14:m>
                          <a:endParaRPr lang="en-US" dirty="0"/>
                        </a:p>
                      </a:txBody>
                      <a:tcPr/>
                    </a:tc>
                    <a:extLst>
                      <a:ext uri="{0D108BD9-81ED-4DB2-BD59-A6C34878D82A}">
                        <a16:rowId xmlns:a16="http://schemas.microsoft.com/office/drawing/2014/main" val="3062905669"/>
                      </a:ext>
                    </a:extLst>
                  </a:tr>
                  <a:tr h="461433">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239358474"/>
                      </a:ext>
                    </a:extLst>
                  </a:tr>
                  <a:tr h="461433">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3</m:t>
                                    </m:r>
                                  </m:sub>
                                </m:sSub>
                              </m:oMath>
                            </m:oMathPara>
                          </a14:m>
                          <a:endParaRPr lang="en-US" dirty="0"/>
                        </a:p>
                      </a:txBody>
                      <a:tcPr/>
                    </a:tc>
                    <a:extLst>
                      <a:ext uri="{0D108BD9-81ED-4DB2-BD59-A6C34878D82A}">
                        <a16:rowId xmlns:a16="http://schemas.microsoft.com/office/drawing/2014/main" val="137746482"/>
                      </a:ext>
                    </a:extLst>
                  </a:tr>
                  <a:tr h="461433">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4</m:t>
                                    </m:r>
                                  </m:sub>
                                </m:sSub>
                              </m:oMath>
                            </m:oMathPara>
                          </a14:m>
                          <a:endParaRPr lang="en-US" dirty="0"/>
                        </a:p>
                      </a:txBody>
                      <a:tcPr/>
                    </a:tc>
                    <a:extLst>
                      <a:ext uri="{0D108BD9-81ED-4DB2-BD59-A6C34878D82A}">
                        <a16:rowId xmlns:a16="http://schemas.microsoft.com/office/drawing/2014/main" val="272290437"/>
                      </a:ext>
                    </a:extLst>
                  </a:tr>
                  <a:tr h="461433">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5</m:t>
                                    </m:r>
                                  </m:sub>
                                </m:sSub>
                              </m:oMath>
                            </m:oMathPara>
                          </a14:m>
                          <a:endParaRPr lang="en-US" dirty="0"/>
                        </a:p>
                      </a:txBody>
                      <a:tcPr/>
                    </a:tc>
                    <a:extLst>
                      <a:ext uri="{0D108BD9-81ED-4DB2-BD59-A6C34878D82A}">
                        <a16:rowId xmlns:a16="http://schemas.microsoft.com/office/drawing/2014/main" val="2541423926"/>
                      </a:ext>
                    </a:extLst>
                  </a:tr>
                </a:tbl>
              </a:graphicData>
            </a:graphic>
          </p:graphicFrame>
        </mc:Choice>
        <mc:Fallback xmlns="">
          <p:graphicFrame>
            <p:nvGraphicFramePr>
              <p:cNvPr id="51" name="Table 23">
                <a:extLst>
                  <a:ext uri="{FF2B5EF4-FFF2-40B4-BE49-F238E27FC236}">
                    <a16:creationId xmlns:a16="http://schemas.microsoft.com/office/drawing/2014/main" id="{71E82099-3DDD-47C2-9D9D-1E2BF26E7842}"/>
                  </a:ext>
                </a:extLst>
              </p:cNvPr>
              <p:cNvGraphicFramePr>
                <a:graphicFrameLocks noGrp="1"/>
              </p:cNvGraphicFramePr>
              <p:nvPr>
                <p:extLst>
                  <p:ext uri="{D42A27DB-BD31-4B8C-83A1-F6EECF244321}">
                    <p14:modId xmlns:p14="http://schemas.microsoft.com/office/powerpoint/2010/main" val="4017656660"/>
                  </p:ext>
                </p:extLst>
              </p:nvPr>
            </p:nvGraphicFramePr>
            <p:xfrm>
              <a:off x="240641" y="3370308"/>
              <a:ext cx="541867" cy="2307165"/>
            </p:xfrm>
            <a:graphic>
              <a:graphicData uri="http://schemas.openxmlformats.org/drawingml/2006/table">
                <a:tbl>
                  <a:tblPr>
                    <a:tableStyleId>{35758FB7-9AC5-4552-8A53-C91805E547FA}</a:tableStyleId>
                  </a:tblPr>
                  <a:tblGrid>
                    <a:gridCol w="541867">
                      <a:extLst>
                        <a:ext uri="{9D8B030D-6E8A-4147-A177-3AD203B41FA5}">
                          <a16:colId xmlns:a16="http://schemas.microsoft.com/office/drawing/2014/main" val="1677212224"/>
                        </a:ext>
                      </a:extLst>
                    </a:gridCol>
                  </a:tblGrid>
                  <a:tr h="461433">
                    <a:tc>
                      <a:txBody>
                        <a:bodyPr/>
                        <a:lstStyle/>
                        <a:p>
                          <a:endParaRPr lang="en-US"/>
                        </a:p>
                      </a:txBody>
                      <a:tcPr>
                        <a:blipFill>
                          <a:blip r:embed="rId11"/>
                          <a:stretch>
                            <a:fillRect l="-1111" r="-1111" b="-401316"/>
                          </a:stretch>
                        </a:blipFill>
                      </a:tcPr>
                    </a:tc>
                    <a:extLst>
                      <a:ext uri="{0D108BD9-81ED-4DB2-BD59-A6C34878D82A}">
                        <a16:rowId xmlns:a16="http://schemas.microsoft.com/office/drawing/2014/main" val="3062905669"/>
                      </a:ext>
                    </a:extLst>
                  </a:tr>
                  <a:tr h="461433">
                    <a:tc>
                      <a:txBody>
                        <a:bodyPr/>
                        <a:lstStyle/>
                        <a:p>
                          <a:endParaRPr lang="en-US"/>
                        </a:p>
                      </a:txBody>
                      <a:tcPr>
                        <a:blipFill>
                          <a:blip r:embed="rId11"/>
                          <a:stretch>
                            <a:fillRect l="-1111" t="-100000" r="-1111" b="-301316"/>
                          </a:stretch>
                        </a:blipFill>
                      </a:tcPr>
                    </a:tc>
                    <a:extLst>
                      <a:ext uri="{0D108BD9-81ED-4DB2-BD59-A6C34878D82A}">
                        <a16:rowId xmlns:a16="http://schemas.microsoft.com/office/drawing/2014/main" val="239358474"/>
                      </a:ext>
                    </a:extLst>
                  </a:tr>
                  <a:tr h="461433">
                    <a:tc>
                      <a:txBody>
                        <a:bodyPr/>
                        <a:lstStyle/>
                        <a:p>
                          <a:endParaRPr lang="en-US"/>
                        </a:p>
                      </a:txBody>
                      <a:tcPr>
                        <a:blipFill>
                          <a:blip r:embed="rId11"/>
                          <a:stretch>
                            <a:fillRect l="-1111" t="-200000" r="-1111" b="-201316"/>
                          </a:stretch>
                        </a:blipFill>
                      </a:tcPr>
                    </a:tc>
                    <a:extLst>
                      <a:ext uri="{0D108BD9-81ED-4DB2-BD59-A6C34878D82A}">
                        <a16:rowId xmlns:a16="http://schemas.microsoft.com/office/drawing/2014/main" val="137746482"/>
                      </a:ext>
                    </a:extLst>
                  </a:tr>
                  <a:tr h="461433">
                    <a:tc>
                      <a:txBody>
                        <a:bodyPr/>
                        <a:lstStyle/>
                        <a:p>
                          <a:endParaRPr lang="en-US"/>
                        </a:p>
                      </a:txBody>
                      <a:tcPr>
                        <a:blipFill>
                          <a:blip r:embed="rId11"/>
                          <a:stretch>
                            <a:fillRect l="-1111" t="-300000" r="-1111" b="-101316"/>
                          </a:stretch>
                        </a:blipFill>
                      </a:tcPr>
                    </a:tc>
                    <a:extLst>
                      <a:ext uri="{0D108BD9-81ED-4DB2-BD59-A6C34878D82A}">
                        <a16:rowId xmlns:a16="http://schemas.microsoft.com/office/drawing/2014/main" val="272290437"/>
                      </a:ext>
                    </a:extLst>
                  </a:tr>
                  <a:tr h="461433">
                    <a:tc>
                      <a:txBody>
                        <a:bodyPr/>
                        <a:lstStyle/>
                        <a:p>
                          <a:endParaRPr lang="en-US"/>
                        </a:p>
                      </a:txBody>
                      <a:tcPr>
                        <a:blipFill>
                          <a:blip r:embed="rId11"/>
                          <a:stretch>
                            <a:fillRect l="-1111" t="-400000" r="-1111" b="-1316"/>
                          </a:stretch>
                        </a:blipFill>
                      </a:tcPr>
                    </a:tc>
                    <a:extLst>
                      <a:ext uri="{0D108BD9-81ED-4DB2-BD59-A6C34878D82A}">
                        <a16:rowId xmlns:a16="http://schemas.microsoft.com/office/drawing/2014/main" val="254142392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3" name="Table 53">
                <a:extLst>
                  <a:ext uri="{FF2B5EF4-FFF2-40B4-BE49-F238E27FC236}">
                    <a16:creationId xmlns:a16="http://schemas.microsoft.com/office/drawing/2014/main" id="{D4ACABF9-028F-4CE6-AD53-DE7864D549B2}"/>
                  </a:ext>
                </a:extLst>
              </p:cNvPr>
              <p:cNvGraphicFramePr>
                <a:graphicFrameLocks noGrp="1"/>
              </p:cNvGraphicFramePr>
              <p:nvPr>
                <p:extLst>
                  <p:ext uri="{D42A27DB-BD31-4B8C-83A1-F6EECF244321}">
                    <p14:modId xmlns:p14="http://schemas.microsoft.com/office/powerpoint/2010/main" val="3731407945"/>
                  </p:ext>
                </p:extLst>
              </p:nvPr>
            </p:nvGraphicFramePr>
            <p:xfrm>
              <a:off x="1184674" y="4283601"/>
              <a:ext cx="2391835" cy="365760"/>
            </p:xfrm>
            <a:graphic>
              <a:graphicData uri="http://schemas.openxmlformats.org/drawingml/2006/table">
                <a:tbl>
                  <a:tblPr firstRow="1" bandRow="1">
                    <a:tableStyleId>{5C22544A-7EE6-4342-B048-85BDC9FD1C3A}</a:tableStyleId>
                  </a:tblPr>
                  <a:tblGrid>
                    <a:gridCol w="478367">
                      <a:extLst>
                        <a:ext uri="{9D8B030D-6E8A-4147-A177-3AD203B41FA5}">
                          <a16:colId xmlns:a16="http://schemas.microsoft.com/office/drawing/2014/main" val="2029536855"/>
                        </a:ext>
                      </a:extLst>
                    </a:gridCol>
                    <a:gridCol w="478367">
                      <a:extLst>
                        <a:ext uri="{9D8B030D-6E8A-4147-A177-3AD203B41FA5}">
                          <a16:colId xmlns:a16="http://schemas.microsoft.com/office/drawing/2014/main" val="3393543313"/>
                        </a:ext>
                      </a:extLst>
                    </a:gridCol>
                    <a:gridCol w="478367">
                      <a:extLst>
                        <a:ext uri="{9D8B030D-6E8A-4147-A177-3AD203B41FA5}">
                          <a16:colId xmlns:a16="http://schemas.microsoft.com/office/drawing/2014/main" val="112342846"/>
                        </a:ext>
                      </a:extLst>
                    </a:gridCol>
                    <a:gridCol w="478367">
                      <a:extLst>
                        <a:ext uri="{9D8B030D-6E8A-4147-A177-3AD203B41FA5}">
                          <a16:colId xmlns:a16="http://schemas.microsoft.com/office/drawing/2014/main" val="3041407863"/>
                        </a:ext>
                      </a:extLst>
                    </a:gridCol>
                    <a:gridCol w="478367">
                      <a:extLst>
                        <a:ext uri="{9D8B030D-6E8A-4147-A177-3AD203B41FA5}">
                          <a16:colId xmlns:a16="http://schemas.microsoft.com/office/drawing/2014/main" val="3367484081"/>
                        </a:ext>
                      </a:extLst>
                    </a:gridCol>
                  </a:tblGrid>
                  <a:tr h="346075">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b="1" i="1" smtClean="0">
                                        <a:latin typeface="Cambria Math" panose="02040503050406030204" pitchFamily="18" charset="0"/>
                                      </a:rPr>
                                      <m:t>𝟏</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altLang="zh-CN" b="0" i="1" smtClean="0">
                                        <a:latin typeface="Cambria Math" panose="02040503050406030204" pitchFamily="18" charset="0"/>
                                      </a:rPr>
                                      <m:t>2</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altLang="zh-CN" b="0" i="1" smtClean="0">
                                        <a:latin typeface="Cambria Math" panose="02040503050406030204" pitchFamily="18" charset="0"/>
                                      </a:rPr>
                                      <m:t>3</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altLang="zh-CN" b="0" i="1" smtClean="0">
                                        <a:latin typeface="Cambria Math" panose="02040503050406030204" pitchFamily="18" charset="0"/>
                                      </a:rPr>
                                      <m:t>4</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altLang="zh-CN" b="0" i="1" smtClean="0">
                                        <a:latin typeface="Cambria Math" panose="02040503050406030204" pitchFamily="18" charset="0"/>
                                      </a:rPr>
                                      <m:t>5</m:t>
                                    </m:r>
                                  </m:sub>
                                </m:sSub>
                              </m:oMath>
                            </m:oMathPara>
                          </a14:m>
                          <a:endParaRPr lang="en-US" dirty="0"/>
                        </a:p>
                      </a:txBody>
                      <a:tcPr/>
                    </a:tc>
                    <a:extLst>
                      <a:ext uri="{0D108BD9-81ED-4DB2-BD59-A6C34878D82A}">
                        <a16:rowId xmlns:a16="http://schemas.microsoft.com/office/drawing/2014/main" val="659075158"/>
                      </a:ext>
                    </a:extLst>
                  </a:tr>
                </a:tbl>
              </a:graphicData>
            </a:graphic>
          </p:graphicFrame>
        </mc:Choice>
        <mc:Fallback xmlns="">
          <p:graphicFrame>
            <p:nvGraphicFramePr>
              <p:cNvPr id="53" name="Table 53">
                <a:extLst>
                  <a:ext uri="{FF2B5EF4-FFF2-40B4-BE49-F238E27FC236}">
                    <a16:creationId xmlns:a16="http://schemas.microsoft.com/office/drawing/2014/main" id="{D4ACABF9-028F-4CE6-AD53-DE7864D549B2}"/>
                  </a:ext>
                </a:extLst>
              </p:cNvPr>
              <p:cNvGraphicFramePr>
                <a:graphicFrameLocks noGrp="1"/>
              </p:cNvGraphicFramePr>
              <p:nvPr>
                <p:extLst>
                  <p:ext uri="{D42A27DB-BD31-4B8C-83A1-F6EECF244321}">
                    <p14:modId xmlns:p14="http://schemas.microsoft.com/office/powerpoint/2010/main" val="3731407945"/>
                  </p:ext>
                </p:extLst>
              </p:nvPr>
            </p:nvGraphicFramePr>
            <p:xfrm>
              <a:off x="1184674" y="4283601"/>
              <a:ext cx="2391835" cy="365760"/>
            </p:xfrm>
            <a:graphic>
              <a:graphicData uri="http://schemas.openxmlformats.org/drawingml/2006/table">
                <a:tbl>
                  <a:tblPr firstRow="1" bandRow="1">
                    <a:tableStyleId>{5C22544A-7EE6-4342-B048-85BDC9FD1C3A}</a:tableStyleId>
                  </a:tblPr>
                  <a:tblGrid>
                    <a:gridCol w="478367">
                      <a:extLst>
                        <a:ext uri="{9D8B030D-6E8A-4147-A177-3AD203B41FA5}">
                          <a16:colId xmlns:a16="http://schemas.microsoft.com/office/drawing/2014/main" val="2029536855"/>
                        </a:ext>
                      </a:extLst>
                    </a:gridCol>
                    <a:gridCol w="478367">
                      <a:extLst>
                        <a:ext uri="{9D8B030D-6E8A-4147-A177-3AD203B41FA5}">
                          <a16:colId xmlns:a16="http://schemas.microsoft.com/office/drawing/2014/main" val="3393543313"/>
                        </a:ext>
                      </a:extLst>
                    </a:gridCol>
                    <a:gridCol w="478367">
                      <a:extLst>
                        <a:ext uri="{9D8B030D-6E8A-4147-A177-3AD203B41FA5}">
                          <a16:colId xmlns:a16="http://schemas.microsoft.com/office/drawing/2014/main" val="112342846"/>
                        </a:ext>
                      </a:extLst>
                    </a:gridCol>
                    <a:gridCol w="478367">
                      <a:extLst>
                        <a:ext uri="{9D8B030D-6E8A-4147-A177-3AD203B41FA5}">
                          <a16:colId xmlns:a16="http://schemas.microsoft.com/office/drawing/2014/main" val="3041407863"/>
                        </a:ext>
                      </a:extLst>
                    </a:gridCol>
                    <a:gridCol w="478367">
                      <a:extLst>
                        <a:ext uri="{9D8B030D-6E8A-4147-A177-3AD203B41FA5}">
                          <a16:colId xmlns:a16="http://schemas.microsoft.com/office/drawing/2014/main" val="3367484081"/>
                        </a:ext>
                      </a:extLst>
                    </a:gridCol>
                  </a:tblGrid>
                  <a:tr h="365760">
                    <a:tc>
                      <a:txBody>
                        <a:bodyPr/>
                        <a:lstStyle/>
                        <a:p>
                          <a:endParaRPr lang="en-US"/>
                        </a:p>
                      </a:txBody>
                      <a:tcPr>
                        <a:blipFill>
                          <a:blip r:embed="rId12"/>
                          <a:stretch>
                            <a:fillRect l="-1266" t="-1639" r="-402532" b="-6557"/>
                          </a:stretch>
                        </a:blipFill>
                      </a:tcPr>
                    </a:tc>
                    <a:tc>
                      <a:txBody>
                        <a:bodyPr/>
                        <a:lstStyle/>
                        <a:p>
                          <a:endParaRPr lang="en-US"/>
                        </a:p>
                      </a:txBody>
                      <a:tcPr>
                        <a:blipFill>
                          <a:blip r:embed="rId12"/>
                          <a:stretch>
                            <a:fillRect l="-102564" t="-1639" r="-307692" b="-6557"/>
                          </a:stretch>
                        </a:blipFill>
                      </a:tcPr>
                    </a:tc>
                    <a:tc>
                      <a:txBody>
                        <a:bodyPr/>
                        <a:lstStyle/>
                        <a:p>
                          <a:endParaRPr lang="en-US"/>
                        </a:p>
                      </a:txBody>
                      <a:tcPr>
                        <a:blipFill>
                          <a:blip r:embed="rId12"/>
                          <a:stretch>
                            <a:fillRect l="-200000" t="-1639" r="-203797" b="-6557"/>
                          </a:stretch>
                        </a:blipFill>
                      </a:tcPr>
                    </a:tc>
                    <a:tc>
                      <a:txBody>
                        <a:bodyPr/>
                        <a:lstStyle/>
                        <a:p>
                          <a:endParaRPr lang="en-US"/>
                        </a:p>
                      </a:txBody>
                      <a:tcPr>
                        <a:blipFill>
                          <a:blip r:embed="rId12"/>
                          <a:stretch>
                            <a:fillRect l="-303846" t="-1639" r="-106410" b="-6557"/>
                          </a:stretch>
                        </a:blipFill>
                      </a:tcPr>
                    </a:tc>
                    <a:tc>
                      <a:txBody>
                        <a:bodyPr/>
                        <a:lstStyle/>
                        <a:p>
                          <a:endParaRPr lang="en-US"/>
                        </a:p>
                      </a:txBody>
                      <a:tcPr>
                        <a:blipFill>
                          <a:blip r:embed="rId12"/>
                          <a:stretch>
                            <a:fillRect l="-398734" t="-1639" r="-5063" b="-6557"/>
                          </a:stretch>
                        </a:blipFill>
                      </a:tcPr>
                    </a:tc>
                    <a:extLst>
                      <a:ext uri="{0D108BD9-81ED-4DB2-BD59-A6C34878D82A}">
                        <a16:rowId xmlns:a16="http://schemas.microsoft.com/office/drawing/2014/main" val="659075158"/>
                      </a:ext>
                    </a:extLst>
                  </a:tr>
                </a:tbl>
              </a:graphicData>
            </a:graphic>
          </p:graphicFrame>
        </mc:Fallback>
      </mc:AlternateContent>
      <p:sp>
        <p:nvSpPr>
          <p:cNvPr id="57" name="Arrow: Right 56">
            <a:extLst>
              <a:ext uri="{FF2B5EF4-FFF2-40B4-BE49-F238E27FC236}">
                <a16:creationId xmlns:a16="http://schemas.microsoft.com/office/drawing/2014/main" id="{618A2A9F-BFFB-4CBD-A460-6B2781DA3170}"/>
              </a:ext>
            </a:extLst>
          </p:cNvPr>
          <p:cNvSpPr/>
          <p:nvPr/>
        </p:nvSpPr>
        <p:spPr>
          <a:xfrm>
            <a:off x="3955455" y="4204310"/>
            <a:ext cx="457200" cy="3907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60" name="Table 23">
                <a:extLst>
                  <a:ext uri="{FF2B5EF4-FFF2-40B4-BE49-F238E27FC236}">
                    <a16:creationId xmlns:a16="http://schemas.microsoft.com/office/drawing/2014/main" id="{51633FE8-6CA7-47AE-BD52-9DAC771B7E02}"/>
                  </a:ext>
                </a:extLst>
              </p:cNvPr>
              <p:cNvGraphicFramePr>
                <a:graphicFrameLocks noGrp="1"/>
              </p:cNvGraphicFramePr>
              <p:nvPr>
                <p:extLst>
                  <p:ext uri="{D42A27DB-BD31-4B8C-83A1-F6EECF244321}">
                    <p14:modId xmlns:p14="http://schemas.microsoft.com/office/powerpoint/2010/main" val="4090215744"/>
                  </p:ext>
                </p:extLst>
              </p:nvPr>
            </p:nvGraphicFramePr>
            <p:xfrm>
              <a:off x="9320891" y="3316058"/>
              <a:ext cx="541867" cy="2297273"/>
            </p:xfrm>
            <a:graphic>
              <a:graphicData uri="http://schemas.openxmlformats.org/drawingml/2006/table">
                <a:tbl>
                  <a:tblPr>
                    <a:tableStyleId>{35758FB7-9AC5-4552-8A53-C91805E547FA}</a:tableStyleId>
                  </a:tblPr>
                  <a:tblGrid>
                    <a:gridCol w="541867">
                      <a:extLst>
                        <a:ext uri="{9D8B030D-6E8A-4147-A177-3AD203B41FA5}">
                          <a16:colId xmlns:a16="http://schemas.microsoft.com/office/drawing/2014/main" val="1677212224"/>
                        </a:ext>
                      </a:extLst>
                    </a:gridCol>
                  </a:tblGrid>
                  <a:tr h="461433">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oMath>
                            </m:oMathPara>
                          </a14:m>
                          <a:endParaRPr lang="en-US" dirty="0"/>
                        </a:p>
                      </a:txBody>
                      <a:tcPr/>
                    </a:tc>
                    <a:extLst>
                      <a:ext uri="{0D108BD9-81ED-4DB2-BD59-A6C34878D82A}">
                        <a16:rowId xmlns:a16="http://schemas.microsoft.com/office/drawing/2014/main" val="3062905669"/>
                      </a:ext>
                    </a:extLst>
                  </a:tr>
                  <a:tr h="451541">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239358474"/>
                      </a:ext>
                    </a:extLst>
                  </a:tr>
                  <a:tr h="461433">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oMath>
                            </m:oMathPara>
                          </a14:m>
                          <a:endParaRPr lang="en-US" dirty="0"/>
                        </a:p>
                      </a:txBody>
                      <a:tcPr/>
                    </a:tc>
                    <a:extLst>
                      <a:ext uri="{0D108BD9-81ED-4DB2-BD59-A6C34878D82A}">
                        <a16:rowId xmlns:a16="http://schemas.microsoft.com/office/drawing/2014/main" val="137746482"/>
                      </a:ext>
                    </a:extLst>
                  </a:tr>
                  <a:tr h="461433">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4</m:t>
                                    </m:r>
                                  </m:sub>
                                </m:sSub>
                              </m:oMath>
                            </m:oMathPara>
                          </a14:m>
                          <a:endParaRPr lang="en-US" dirty="0"/>
                        </a:p>
                      </a:txBody>
                      <a:tcPr/>
                    </a:tc>
                    <a:extLst>
                      <a:ext uri="{0D108BD9-81ED-4DB2-BD59-A6C34878D82A}">
                        <a16:rowId xmlns:a16="http://schemas.microsoft.com/office/drawing/2014/main" val="272290437"/>
                      </a:ext>
                    </a:extLst>
                  </a:tr>
                  <a:tr h="461433">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5</m:t>
                                    </m:r>
                                  </m:sub>
                                </m:sSub>
                              </m:oMath>
                            </m:oMathPara>
                          </a14:m>
                          <a:endParaRPr lang="en-US" dirty="0"/>
                        </a:p>
                      </a:txBody>
                      <a:tcPr/>
                    </a:tc>
                    <a:extLst>
                      <a:ext uri="{0D108BD9-81ED-4DB2-BD59-A6C34878D82A}">
                        <a16:rowId xmlns:a16="http://schemas.microsoft.com/office/drawing/2014/main" val="2541423926"/>
                      </a:ext>
                    </a:extLst>
                  </a:tr>
                </a:tbl>
              </a:graphicData>
            </a:graphic>
          </p:graphicFrame>
        </mc:Choice>
        <mc:Fallback xmlns="">
          <p:graphicFrame>
            <p:nvGraphicFramePr>
              <p:cNvPr id="60" name="Table 23">
                <a:extLst>
                  <a:ext uri="{FF2B5EF4-FFF2-40B4-BE49-F238E27FC236}">
                    <a16:creationId xmlns:a16="http://schemas.microsoft.com/office/drawing/2014/main" id="{51633FE8-6CA7-47AE-BD52-9DAC771B7E02}"/>
                  </a:ext>
                </a:extLst>
              </p:cNvPr>
              <p:cNvGraphicFramePr>
                <a:graphicFrameLocks noGrp="1"/>
              </p:cNvGraphicFramePr>
              <p:nvPr>
                <p:extLst>
                  <p:ext uri="{D42A27DB-BD31-4B8C-83A1-F6EECF244321}">
                    <p14:modId xmlns:p14="http://schemas.microsoft.com/office/powerpoint/2010/main" val="4090215744"/>
                  </p:ext>
                </p:extLst>
              </p:nvPr>
            </p:nvGraphicFramePr>
            <p:xfrm>
              <a:off x="9320891" y="3316058"/>
              <a:ext cx="541867" cy="2297273"/>
            </p:xfrm>
            <a:graphic>
              <a:graphicData uri="http://schemas.openxmlformats.org/drawingml/2006/table">
                <a:tbl>
                  <a:tblPr>
                    <a:tableStyleId>{35758FB7-9AC5-4552-8A53-C91805E547FA}</a:tableStyleId>
                  </a:tblPr>
                  <a:tblGrid>
                    <a:gridCol w="541867">
                      <a:extLst>
                        <a:ext uri="{9D8B030D-6E8A-4147-A177-3AD203B41FA5}">
                          <a16:colId xmlns:a16="http://schemas.microsoft.com/office/drawing/2014/main" val="1677212224"/>
                        </a:ext>
                      </a:extLst>
                    </a:gridCol>
                  </a:tblGrid>
                  <a:tr h="461433">
                    <a:tc>
                      <a:txBody>
                        <a:bodyPr/>
                        <a:lstStyle/>
                        <a:p>
                          <a:endParaRPr lang="en-US"/>
                        </a:p>
                      </a:txBody>
                      <a:tcPr>
                        <a:blipFill>
                          <a:blip r:embed="rId13"/>
                          <a:stretch>
                            <a:fillRect l="-1124" r="-1124" b="-398684"/>
                          </a:stretch>
                        </a:blipFill>
                      </a:tcPr>
                    </a:tc>
                    <a:extLst>
                      <a:ext uri="{0D108BD9-81ED-4DB2-BD59-A6C34878D82A}">
                        <a16:rowId xmlns:a16="http://schemas.microsoft.com/office/drawing/2014/main" val="3062905669"/>
                      </a:ext>
                    </a:extLst>
                  </a:tr>
                  <a:tr h="451541">
                    <a:tc>
                      <a:txBody>
                        <a:bodyPr/>
                        <a:lstStyle/>
                        <a:p>
                          <a:endParaRPr lang="en-US"/>
                        </a:p>
                      </a:txBody>
                      <a:tcPr>
                        <a:blipFill>
                          <a:blip r:embed="rId13"/>
                          <a:stretch>
                            <a:fillRect l="-1124" t="-102703" r="-1124" b="-309459"/>
                          </a:stretch>
                        </a:blipFill>
                      </a:tcPr>
                    </a:tc>
                    <a:extLst>
                      <a:ext uri="{0D108BD9-81ED-4DB2-BD59-A6C34878D82A}">
                        <a16:rowId xmlns:a16="http://schemas.microsoft.com/office/drawing/2014/main" val="239358474"/>
                      </a:ext>
                    </a:extLst>
                  </a:tr>
                  <a:tr h="461433">
                    <a:tc>
                      <a:txBody>
                        <a:bodyPr/>
                        <a:lstStyle/>
                        <a:p>
                          <a:endParaRPr lang="en-US"/>
                        </a:p>
                      </a:txBody>
                      <a:tcPr>
                        <a:blipFill>
                          <a:blip r:embed="rId13"/>
                          <a:stretch>
                            <a:fillRect l="-1124" t="-197368" r="-1124" b="-201316"/>
                          </a:stretch>
                        </a:blipFill>
                      </a:tcPr>
                    </a:tc>
                    <a:extLst>
                      <a:ext uri="{0D108BD9-81ED-4DB2-BD59-A6C34878D82A}">
                        <a16:rowId xmlns:a16="http://schemas.microsoft.com/office/drawing/2014/main" val="137746482"/>
                      </a:ext>
                    </a:extLst>
                  </a:tr>
                  <a:tr h="461433">
                    <a:tc>
                      <a:txBody>
                        <a:bodyPr/>
                        <a:lstStyle/>
                        <a:p>
                          <a:endParaRPr lang="en-US"/>
                        </a:p>
                      </a:txBody>
                      <a:tcPr>
                        <a:blipFill>
                          <a:blip r:embed="rId13"/>
                          <a:stretch>
                            <a:fillRect l="-1124" t="-297368" r="-1124" b="-101316"/>
                          </a:stretch>
                        </a:blipFill>
                      </a:tcPr>
                    </a:tc>
                    <a:extLst>
                      <a:ext uri="{0D108BD9-81ED-4DB2-BD59-A6C34878D82A}">
                        <a16:rowId xmlns:a16="http://schemas.microsoft.com/office/drawing/2014/main" val="272290437"/>
                      </a:ext>
                    </a:extLst>
                  </a:tr>
                  <a:tr h="461433">
                    <a:tc>
                      <a:txBody>
                        <a:bodyPr/>
                        <a:lstStyle/>
                        <a:p>
                          <a:endParaRPr lang="en-US"/>
                        </a:p>
                      </a:txBody>
                      <a:tcPr>
                        <a:blipFill>
                          <a:blip r:embed="rId13"/>
                          <a:stretch>
                            <a:fillRect l="-1124" t="-397368" r="-1124" b="-1316"/>
                          </a:stretch>
                        </a:blipFill>
                      </a:tcPr>
                    </a:tc>
                    <a:extLst>
                      <a:ext uri="{0D108BD9-81ED-4DB2-BD59-A6C34878D82A}">
                        <a16:rowId xmlns:a16="http://schemas.microsoft.com/office/drawing/2014/main" val="254142392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1" name="Table 23">
                <a:extLst>
                  <a:ext uri="{FF2B5EF4-FFF2-40B4-BE49-F238E27FC236}">
                    <a16:creationId xmlns:a16="http://schemas.microsoft.com/office/drawing/2014/main" id="{17669D7C-CA88-42DE-9FC7-10797B889CAD}"/>
                  </a:ext>
                </a:extLst>
              </p:cNvPr>
              <p:cNvGraphicFramePr>
                <a:graphicFrameLocks noGrp="1"/>
              </p:cNvGraphicFramePr>
              <p:nvPr>
                <p:extLst>
                  <p:ext uri="{D42A27DB-BD31-4B8C-83A1-F6EECF244321}">
                    <p14:modId xmlns:p14="http://schemas.microsoft.com/office/powerpoint/2010/main" val="55572716"/>
                  </p:ext>
                </p:extLst>
              </p:nvPr>
            </p:nvGraphicFramePr>
            <p:xfrm>
              <a:off x="11086191" y="3316058"/>
              <a:ext cx="541867" cy="2297273"/>
            </p:xfrm>
            <a:graphic>
              <a:graphicData uri="http://schemas.openxmlformats.org/drawingml/2006/table">
                <a:tbl>
                  <a:tblPr>
                    <a:tableStyleId>{306799F8-075E-4A3A-A7F6-7FBC6576F1A4}</a:tableStyleId>
                  </a:tblPr>
                  <a:tblGrid>
                    <a:gridCol w="541867">
                      <a:extLst>
                        <a:ext uri="{9D8B030D-6E8A-4147-A177-3AD203B41FA5}">
                          <a16:colId xmlns:a16="http://schemas.microsoft.com/office/drawing/2014/main" val="1677212224"/>
                        </a:ext>
                      </a:extLst>
                    </a:gridCol>
                  </a:tblGrid>
                  <a:tr h="461433">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y</m:t>
                                    </m:r>
                                  </m:e>
                                  <m:sub>
                                    <m:r>
                                      <a:rPr lang="en-US" b="0" smtClean="0">
                                        <a:latin typeface="Cambria Math" panose="02040503050406030204" pitchFamily="18" charset="0"/>
                                      </a:rPr>
                                      <m:t>1</m:t>
                                    </m:r>
                                  </m:sub>
                                </m:sSub>
                              </m:oMath>
                            </m:oMathPara>
                          </a14:m>
                          <a:endParaRPr lang="en-US" dirty="0"/>
                        </a:p>
                      </a:txBody>
                      <a:tcPr>
                        <a:solidFill>
                          <a:schemeClr val="tx1"/>
                        </a:solidFill>
                      </a:tcPr>
                    </a:tc>
                    <a:extLst>
                      <a:ext uri="{0D108BD9-81ED-4DB2-BD59-A6C34878D82A}">
                        <a16:rowId xmlns:a16="http://schemas.microsoft.com/office/drawing/2014/main" val="3062905669"/>
                      </a:ext>
                    </a:extLst>
                  </a:tr>
                  <a:tr h="451541">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y</m:t>
                                    </m:r>
                                  </m:e>
                                  <m:sub>
                                    <m:r>
                                      <a:rPr lang="en-US" b="0" smtClean="0">
                                        <a:latin typeface="Cambria Math" panose="02040503050406030204" pitchFamily="18" charset="0"/>
                                      </a:rPr>
                                      <m:t>2</m:t>
                                    </m:r>
                                  </m:sub>
                                </m:sSub>
                              </m:oMath>
                            </m:oMathPara>
                          </a14:m>
                          <a:endParaRPr lang="en-US" dirty="0"/>
                        </a:p>
                      </a:txBody>
                      <a:tcPr>
                        <a:solidFill>
                          <a:schemeClr val="tx1"/>
                        </a:solidFill>
                      </a:tcPr>
                    </a:tc>
                    <a:extLst>
                      <a:ext uri="{0D108BD9-81ED-4DB2-BD59-A6C34878D82A}">
                        <a16:rowId xmlns:a16="http://schemas.microsoft.com/office/drawing/2014/main" val="239358474"/>
                      </a:ext>
                    </a:extLst>
                  </a:tr>
                  <a:tr h="461433">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y</m:t>
                                    </m:r>
                                  </m:e>
                                  <m:sub>
                                    <m:r>
                                      <a:rPr lang="en-US" b="0" smtClean="0">
                                        <a:latin typeface="Cambria Math" panose="02040503050406030204" pitchFamily="18" charset="0"/>
                                      </a:rPr>
                                      <m:t>3</m:t>
                                    </m:r>
                                  </m:sub>
                                </m:sSub>
                              </m:oMath>
                            </m:oMathPara>
                          </a14:m>
                          <a:endParaRPr lang="en-US" dirty="0"/>
                        </a:p>
                      </a:txBody>
                      <a:tcPr>
                        <a:solidFill>
                          <a:schemeClr val="tx1"/>
                        </a:solidFill>
                      </a:tcPr>
                    </a:tc>
                    <a:extLst>
                      <a:ext uri="{0D108BD9-81ED-4DB2-BD59-A6C34878D82A}">
                        <a16:rowId xmlns:a16="http://schemas.microsoft.com/office/drawing/2014/main" val="137746482"/>
                      </a:ext>
                    </a:extLst>
                  </a:tr>
                  <a:tr h="461433">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y</m:t>
                                    </m:r>
                                  </m:e>
                                  <m:sub>
                                    <m:r>
                                      <a:rPr lang="en-US" b="0" smtClean="0">
                                        <a:latin typeface="Cambria Math" panose="02040503050406030204" pitchFamily="18" charset="0"/>
                                      </a:rPr>
                                      <m:t>4</m:t>
                                    </m:r>
                                  </m:sub>
                                </m:sSub>
                              </m:oMath>
                            </m:oMathPara>
                          </a14:m>
                          <a:endParaRPr lang="en-US" dirty="0"/>
                        </a:p>
                      </a:txBody>
                      <a:tcPr>
                        <a:solidFill>
                          <a:schemeClr val="tx1"/>
                        </a:solidFill>
                      </a:tcPr>
                    </a:tc>
                    <a:extLst>
                      <a:ext uri="{0D108BD9-81ED-4DB2-BD59-A6C34878D82A}">
                        <a16:rowId xmlns:a16="http://schemas.microsoft.com/office/drawing/2014/main" val="272290437"/>
                      </a:ext>
                    </a:extLst>
                  </a:tr>
                  <a:tr h="461433">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y</m:t>
                                    </m:r>
                                  </m:e>
                                  <m:sub>
                                    <m:r>
                                      <a:rPr lang="en-US" b="0" smtClean="0">
                                        <a:latin typeface="Cambria Math" panose="02040503050406030204" pitchFamily="18" charset="0"/>
                                      </a:rPr>
                                      <m:t>5</m:t>
                                    </m:r>
                                  </m:sub>
                                </m:sSub>
                              </m:oMath>
                            </m:oMathPara>
                          </a14:m>
                          <a:endParaRPr lang="en-US" dirty="0"/>
                        </a:p>
                      </a:txBody>
                      <a:tcPr>
                        <a:solidFill>
                          <a:schemeClr val="tx1"/>
                        </a:solidFill>
                      </a:tcPr>
                    </a:tc>
                    <a:extLst>
                      <a:ext uri="{0D108BD9-81ED-4DB2-BD59-A6C34878D82A}">
                        <a16:rowId xmlns:a16="http://schemas.microsoft.com/office/drawing/2014/main" val="2541423926"/>
                      </a:ext>
                    </a:extLst>
                  </a:tr>
                </a:tbl>
              </a:graphicData>
            </a:graphic>
          </p:graphicFrame>
        </mc:Choice>
        <mc:Fallback xmlns="">
          <p:graphicFrame>
            <p:nvGraphicFramePr>
              <p:cNvPr id="61" name="Table 23">
                <a:extLst>
                  <a:ext uri="{FF2B5EF4-FFF2-40B4-BE49-F238E27FC236}">
                    <a16:creationId xmlns:a16="http://schemas.microsoft.com/office/drawing/2014/main" id="{17669D7C-CA88-42DE-9FC7-10797B889CAD}"/>
                  </a:ext>
                </a:extLst>
              </p:cNvPr>
              <p:cNvGraphicFramePr>
                <a:graphicFrameLocks noGrp="1"/>
              </p:cNvGraphicFramePr>
              <p:nvPr>
                <p:extLst>
                  <p:ext uri="{D42A27DB-BD31-4B8C-83A1-F6EECF244321}">
                    <p14:modId xmlns:p14="http://schemas.microsoft.com/office/powerpoint/2010/main" val="55572716"/>
                  </p:ext>
                </p:extLst>
              </p:nvPr>
            </p:nvGraphicFramePr>
            <p:xfrm>
              <a:off x="11086191" y="3316058"/>
              <a:ext cx="541867" cy="2297273"/>
            </p:xfrm>
            <a:graphic>
              <a:graphicData uri="http://schemas.openxmlformats.org/drawingml/2006/table">
                <a:tbl>
                  <a:tblPr>
                    <a:tableStyleId>{306799F8-075E-4A3A-A7F6-7FBC6576F1A4}</a:tableStyleId>
                  </a:tblPr>
                  <a:tblGrid>
                    <a:gridCol w="541867">
                      <a:extLst>
                        <a:ext uri="{9D8B030D-6E8A-4147-A177-3AD203B41FA5}">
                          <a16:colId xmlns:a16="http://schemas.microsoft.com/office/drawing/2014/main" val="1677212224"/>
                        </a:ext>
                      </a:extLst>
                    </a:gridCol>
                  </a:tblGrid>
                  <a:tr h="461433">
                    <a:tc>
                      <a:txBody>
                        <a:bodyPr/>
                        <a:lstStyle/>
                        <a:p>
                          <a:endParaRPr lang="en-US"/>
                        </a:p>
                      </a:txBody>
                      <a:tcPr>
                        <a:blipFill>
                          <a:blip r:embed="rId14"/>
                          <a:stretch>
                            <a:fillRect l="-11111" t="-7895" r="-11111" b="-415789"/>
                          </a:stretch>
                        </a:blipFill>
                      </a:tcPr>
                    </a:tc>
                    <a:extLst>
                      <a:ext uri="{0D108BD9-81ED-4DB2-BD59-A6C34878D82A}">
                        <a16:rowId xmlns:a16="http://schemas.microsoft.com/office/drawing/2014/main" val="3062905669"/>
                      </a:ext>
                    </a:extLst>
                  </a:tr>
                  <a:tr h="451541">
                    <a:tc>
                      <a:txBody>
                        <a:bodyPr/>
                        <a:lstStyle/>
                        <a:p>
                          <a:endParaRPr lang="en-US"/>
                        </a:p>
                      </a:txBody>
                      <a:tcPr>
                        <a:blipFill>
                          <a:blip r:embed="rId14"/>
                          <a:stretch>
                            <a:fillRect l="-11111" t="-110811" r="-11111" b="-327027"/>
                          </a:stretch>
                        </a:blipFill>
                      </a:tcPr>
                    </a:tc>
                    <a:extLst>
                      <a:ext uri="{0D108BD9-81ED-4DB2-BD59-A6C34878D82A}">
                        <a16:rowId xmlns:a16="http://schemas.microsoft.com/office/drawing/2014/main" val="239358474"/>
                      </a:ext>
                    </a:extLst>
                  </a:tr>
                  <a:tr h="461433">
                    <a:tc>
                      <a:txBody>
                        <a:bodyPr/>
                        <a:lstStyle/>
                        <a:p>
                          <a:endParaRPr lang="en-US"/>
                        </a:p>
                      </a:txBody>
                      <a:tcPr>
                        <a:blipFill>
                          <a:blip r:embed="rId14"/>
                          <a:stretch>
                            <a:fillRect l="-11111" t="-205263" r="-11111" b="-218421"/>
                          </a:stretch>
                        </a:blipFill>
                      </a:tcPr>
                    </a:tc>
                    <a:extLst>
                      <a:ext uri="{0D108BD9-81ED-4DB2-BD59-A6C34878D82A}">
                        <a16:rowId xmlns:a16="http://schemas.microsoft.com/office/drawing/2014/main" val="137746482"/>
                      </a:ext>
                    </a:extLst>
                  </a:tr>
                  <a:tr h="461433">
                    <a:tc>
                      <a:txBody>
                        <a:bodyPr/>
                        <a:lstStyle/>
                        <a:p>
                          <a:endParaRPr lang="en-US"/>
                        </a:p>
                      </a:txBody>
                      <a:tcPr>
                        <a:blipFill>
                          <a:blip r:embed="rId14"/>
                          <a:stretch>
                            <a:fillRect l="-11111" t="-305263" r="-11111" b="-118421"/>
                          </a:stretch>
                        </a:blipFill>
                      </a:tcPr>
                    </a:tc>
                    <a:extLst>
                      <a:ext uri="{0D108BD9-81ED-4DB2-BD59-A6C34878D82A}">
                        <a16:rowId xmlns:a16="http://schemas.microsoft.com/office/drawing/2014/main" val="272290437"/>
                      </a:ext>
                    </a:extLst>
                  </a:tr>
                  <a:tr h="461433">
                    <a:tc>
                      <a:txBody>
                        <a:bodyPr/>
                        <a:lstStyle/>
                        <a:p>
                          <a:endParaRPr lang="en-US"/>
                        </a:p>
                      </a:txBody>
                      <a:tcPr>
                        <a:blipFill>
                          <a:blip r:embed="rId14"/>
                          <a:stretch>
                            <a:fillRect l="-11111" t="-405263" r="-11111" b="-18421"/>
                          </a:stretch>
                        </a:blipFill>
                      </a:tcPr>
                    </a:tc>
                    <a:extLst>
                      <a:ext uri="{0D108BD9-81ED-4DB2-BD59-A6C34878D82A}">
                        <a16:rowId xmlns:a16="http://schemas.microsoft.com/office/drawing/2014/main" val="2541423926"/>
                      </a:ext>
                    </a:extLst>
                  </a:tr>
                </a:tbl>
              </a:graphicData>
            </a:graphic>
          </p:graphicFrame>
        </mc:Fallback>
      </mc:AlternateContent>
      <mc:AlternateContent xmlns:mc="http://schemas.openxmlformats.org/markup-compatibility/2006" xmlns:a14="http://schemas.microsoft.com/office/drawing/2010/main">
        <mc:Choice Requires="a14">
          <p:sp>
            <p:nvSpPr>
              <p:cNvPr id="62" name="Rectangle 61">
                <a:extLst>
                  <a:ext uri="{FF2B5EF4-FFF2-40B4-BE49-F238E27FC236}">
                    <a16:creationId xmlns:a16="http://schemas.microsoft.com/office/drawing/2014/main" id="{FE792F42-1136-4D6A-A6B0-7DE782C4F7F8}"/>
                  </a:ext>
                </a:extLst>
              </p:cNvPr>
              <p:cNvSpPr/>
              <p:nvPr/>
            </p:nvSpPr>
            <p:spPr>
              <a:xfrm>
                <a:off x="8755679" y="4280028"/>
                <a:ext cx="40267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62" name="Rectangle 61">
                <a:extLst>
                  <a:ext uri="{FF2B5EF4-FFF2-40B4-BE49-F238E27FC236}">
                    <a16:creationId xmlns:a16="http://schemas.microsoft.com/office/drawing/2014/main" id="{FE792F42-1136-4D6A-A6B0-7DE782C4F7F8}"/>
                  </a:ext>
                </a:extLst>
              </p:cNvPr>
              <p:cNvSpPr>
                <a:spLocks noRot="1" noChangeAspect="1" noMove="1" noResize="1" noEditPoints="1" noAdjustHandles="1" noChangeArrowheads="1" noChangeShapeType="1" noTextEdit="1"/>
              </p:cNvSpPr>
              <p:nvPr/>
            </p:nvSpPr>
            <p:spPr>
              <a:xfrm>
                <a:off x="8755679" y="4280028"/>
                <a:ext cx="402674" cy="369332"/>
              </a:xfrm>
              <a:prstGeom prst="rect">
                <a:avLst/>
              </a:prstGeom>
              <a:blipFill>
                <a:blip r:embed="rId15"/>
                <a:stretch>
                  <a:fillRect/>
                </a:stretch>
              </a:blipFill>
            </p:spPr>
            <p:txBody>
              <a:bodyPr/>
              <a:lstStyle/>
              <a:p>
                <a:r>
                  <a:rPr lang="en-US">
                    <a:noFill/>
                  </a:rPr>
                  <a:t> </a:t>
                </a:r>
              </a:p>
            </p:txBody>
          </p:sp>
        </mc:Fallback>
      </mc:AlternateContent>
      <p:sp>
        <p:nvSpPr>
          <p:cNvPr id="63" name="Arrow: Right 62">
            <a:extLst>
              <a:ext uri="{FF2B5EF4-FFF2-40B4-BE49-F238E27FC236}">
                <a16:creationId xmlns:a16="http://schemas.microsoft.com/office/drawing/2014/main" id="{30D0AE1B-D309-4749-90FE-0387FE0DA140}"/>
              </a:ext>
            </a:extLst>
          </p:cNvPr>
          <p:cNvSpPr/>
          <p:nvPr/>
        </p:nvSpPr>
        <p:spPr>
          <a:xfrm>
            <a:off x="10273421" y="4269320"/>
            <a:ext cx="457200" cy="3907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37DB0261-0462-4700-84E2-DDA055533500}"/>
                  </a:ext>
                </a:extLst>
              </p:cNvPr>
              <p:cNvSpPr txBox="1"/>
              <p:nvPr/>
            </p:nvSpPr>
            <p:spPr>
              <a:xfrm>
                <a:off x="168379" y="2753800"/>
                <a:ext cx="76174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m:t>
                      </m:r>
                      <m:r>
                        <a:rPr lang="en-US" b="0" i="1" smtClean="0">
                          <a:latin typeface="Cambria Math" panose="02040503050406030204" pitchFamily="18" charset="0"/>
                          <a:ea typeface="Cambria Math" panose="02040503050406030204" pitchFamily="18" charset="0"/>
                        </a:rPr>
                        <m:t>×1</m:t>
                      </m:r>
                    </m:oMath>
                  </m:oMathPara>
                </a14:m>
                <a:endParaRPr lang="en-US" dirty="0"/>
              </a:p>
            </p:txBody>
          </p:sp>
        </mc:Choice>
        <mc:Fallback xmlns="">
          <p:sp>
            <p:nvSpPr>
              <p:cNvPr id="65" name="TextBox 64">
                <a:extLst>
                  <a:ext uri="{FF2B5EF4-FFF2-40B4-BE49-F238E27FC236}">
                    <a16:creationId xmlns:a16="http://schemas.microsoft.com/office/drawing/2014/main" id="{37DB0261-0462-4700-84E2-DDA055533500}"/>
                  </a:ext>
                </a:extLst>
              </p:cNvPr>
              <p:cNvSpPr txBox="1">
                <a:spLocks noRot="1" noChangeAspect="1" noMove="1" noResize="1" noEditPoints="1" noAdjustHandles="1" noChangeArrowheads="1" noChangeShapeType="1" noTextEdit="1"/>
              </p:cNvSpPr>
              <p:nvPr/>
            </p:nvSpPr>
            <p:spPr>
              <a:xfrm>
                <a:off x="168379" y="2753800"/>
                <a:ext cx="761747"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08F456C4-2235-4AED-8D9E-37DD4D37C733}"/>
                  </a:ext>
                </a:extLst>
              </p:cNvPr>
              <p:cNvSpPr txBox="1"/>
              <p:nvPr/>
            </p:nvSpPr>
            <p:spPr>
              <a:xfrm>
                <a:off x="3831322" y="2711782"/>
                <a:ext cx="76174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m:t>
                      </m:r>
                      <m:r>
                        <a:rPr lang="en-US" b="0" i="1" smtClean="0">
                          <a:latin typeface="Cambria Math" panose="02040503050406030204" pitchFamily="18" charset="0"/>
                          <a:ea typeface="Cambria Math" panose="02040503050406030204" pitchFamily="18" charset="0"/>
                        </a:rPr>
                        <m:t>×3</m:t>
                      </m:r>
                    </m:oMath>
                  </m:oMathPara>
                </a14:m>
                <a:endParaRPr lang="en-US" dirty="0"/>
              </a:p>
            </p:txBody>
          </p:sp>
        </mc:Choice>
        <mc:Fallback xmlns="">
          <p:sp>
            <p:nvSpPr>
              <p:cNvPr id="67" name="TextBox 66">
                <a:extLst>
                  <a:ext uri="{FF2B5EF4-FFF2-40B4-BE49-F238E27FC236}">
                    <a16:creationId xmlns:a16="http://schemas.microsoft.com/office/drawing/2014/main" id="{08F456C4-2235-4AED-8D9E-37DD4D37C733}"/>
                  </a:ext>
                </a:extLst>
              </p:cNvPr>
              <p:cNvSpPr txBox="1">
                <a:spLocks noRot="1" noChangeAspect="1" noMove="1" noResize="1" noEditPoints="1" noAdjustHandles="1" noChangeArrowheads="1" noChangeShapeType="1" noTextEdit="1"/>
              </p:cNvSpPr>
              <p:nvPr/>
            </p:nvSpPr>
            <p:spPr>
              <a:xfrm>
                <a:off x="3831322" y="2711782"/>
                <a:ext cx="761747"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A65B844F-610B-401E-B9B4-A489007158E8}"/>
                  </a:ext>
                </a:extLst>
              </p:cNvPr>
              <p:cNvSpPr txBox="1"/>
              <p:nvPr/>
            </p:nvSpPr>
            <p:spPr>
              <a:xfrm>
                <a:off x="1661852" y="1716732"/>
                <a:ext cx="76174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×3</m:t>
                      </m:r>
                    </m:oMath>
                  </m:oMathPara>
                </a14:m>
                <a:endParaRPr lang="en-US" dirty="0"/>
              </a:p>
            </p:txBody>
          </p:sp>
        </mc:Choice>
        <mc:Fallback xmlns="">
          <p:sp>
            <p:nvSpPr>
              <p:cNvPr id="68" name="TextBox 67">
                <a:extLst>
                  <a:ext uri="{FF2B5EF4-FFF2-40B4-BE49-F238E27FC236}">
                    <a16:creationId xmlns:a16="http://schemas.microsoft.com/office/drawing/2014/main" id="{A65B844F-610B-401E-B9B4-A489007158E8}"/>
                  </a:ext>
                </a:extLst>
              </p:cNvPr>
              <p:cNvSpPr txBox="1">
                <a:spLocks noRot="1" noChangeAspect="1" noMove="1" noResize="1" noEditPoints="1" noAdjustHandles="1" noChangeArrowheads="1" noChangeShapeType="1" noTextEdit="1"/>
              </p:cNvSpPr>
              <p:nvPr/>
            </p:nvSpPr>
            <p:spPr>
              <a:xfrm>
                <a:off x="1661852" y="1716732"/>
                <a:ext cx="761747"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17A4E4C3-F2E4-4832-9001-72CB87011212}"/>
                  </a:ext>
                </a:extLst>
              </p:cNvPr>
              <p:cNvSpPr txBox="1"/>
              <p:nvPr/>
            </p:nvSpPr>
            <p:spPr>
              <a:xfrm>
                <a:off x="130700" y="5806258"/>
                <a:ext cx="76174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m:t>
                      </m:r>
                      <m:r>
                        <a:rPr lang="en-US" b="0" i="1" smtClean="0">
                          <a:latin typeface="Cambria Math" panose="02040503050406030204" pitchFamily="18" charset="0"/>
                          <a:ea typeface="Cambria Math" panose="02040503050406030204" pitchFamily="18" charset="0"/>
                        </a:rPr>
                        <m:t>×1</m:t>
                      </m:r>
                    </m:oMath>
                  </m:oMathPara>
                </a14:m>
                <a:endParaRPr lang="en-US" dirty="0"/>
              </a:p>
            </p:txBody>
          </p:sp>
        </mc:Choice>
        <mc:Fallback xmlns="">
          <p:sp>
            <p:nvSpPr>
              <p:cNvPr id="69" name="TextBox 68">
                <a:extLst>
                  <a:ext uri="{FF2B5EF4-FFF2-40B4-BE49-F238E27FC236}">
                    <a16:creationId xmlns:a16="http://schemas.microsoft.com/office/drawing/2014/main" id="{17A4E4C3-F2E4-4832-9001-72CB87011212}"/>
                  </a:ext>
                </a:extLst>
              </p:cNvPr>
              <p:cNvSpPr txBox="1">
                <a:spLocks noRot="1" noChangeAspect="1" noMove="1" noResize="1" noEditPoints="1" noAdjustHandles="1" noChangeArrowheads="1" noChangeShapeType="1" noTextEdit="1"/>
              </p:cNvSpPr>
              <p:nvPr/>
            </p:nvSpPr>
            <p:spPr>
              <a:xfrm>
                <a:off x="130700" y="5806258"/>
                <a:ext cx="761747"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A7695D65-4836-4B79-8A02-6BE528D4376F}"/>
                  </a:ext>
                </a:extLst>
              </p:cNvPr>
              <p:cNvSpPr txBox="1"/>
              <p:nvPr/>
            </p:nvSpPr>
            <p:spPr>
              <a:xfrm>
                <a:off x="1999717" y="4823378"/>
                <a:ext cx="76174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×5</m:t>
                      </m:r>
                    </m:oMath>
                  </m:oMathPara>
                </a14:m>
                <a:endParaRPr lang="en-US" dirty="0"/>
              </a:p>
            </p:txBody>
          </p:sp>
        </mc:Choice>
        <mc:Fallback xmlns="">
          <p:sp>
            <p:nvSpPr>
              <p:cNvPr id="70" name="TextBox 69">
                <a:extLst>
                  <a:ext uri="{FF2B5EF4-FFF2-40B4-BE49-F238E27FC236}">
                    <a16:creationId xmlns:a16="http://schemas.microsoft.com/office/drawing/2014/main" id="{A7695D65-4836-4B79-8A02-6BE528D4376F}"/>
                  </a:ext>
                </a:extLst>
              </p:cNvPr>
              <p:cNvSpPr txBox="1">
                <a:spLocks noRot="1" noChangeAspect="1" noMove="1" noResize="1" noEditPoints="1" noAdjustHandles="1" noChangeArrowheads="1" noChangeShapeType="1" noTextEdit="1"/>
              </p:cNvSpPr>
              <p:nvPr/>
            </p:nvSpPr>
            <p:spPr>
              <a:xfrm>
                <a:off x="1999717" y="4823378"/>
                <a:ext cx="761747"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B4C18132-2C76-4079-AA10-454D40A1FF84}"/>
                  </a:ext>
                </a:extLst>
              </p:cNvPr>
              <p:cNvSpPr txBox="1"/>
              <p:nvPr/>
            </p:nvSpPr>
            <p:spPr>
              <a:xfrm>
                <a:off x="6203293" y="5806258"/>
                <a:ext cx="76174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m:t>
                      </m:r>
                      <m:r>
                        <a:rPr lang="en-US" b="0" i="1" smtClean="0">
                          <a:latin typeface="Cambria Math" panose="02040503050406030204" pitchFamily="18" charset="0"/>
                          <a:ea typeface="Cambria Math" panose="02040503050406030204" pitchFamily="18" charset="0"/>
                        </a:rPr>
                        <m:t>×5</m:t>
                      </m:r>
                    </m:oMath>
                  </m:oMathPara>
                </a14:m>
                <a:endParaRPr lang="en-US" dirty="0"/>
              </a:p>
            </p:txBody>
          </p:sp>
        </mc:Choice>
        <mc:Fallback xmlns="">
          <p:sp>
            <p:nvSpPr>
              <p:cNvPr id="71" name="TextBox 70">
                <a:extLst>
                  <a:ext uri="{FF2B5EF4-FFF2-40B4-BE49-F238E27FC236}">
                    <a16:creationId xmlns:a16="http://schemas.microsoft.com/office/drawing/2014/main" id="{B4C18132-2C76-4079-AA10-454D40A1FF84}"/>
                  </a:ext>
                </a:extLst>
              </p:cNvPr>
              <p:cNvSpPr txBox="1">
                <a:spLocks noRot="1" noChangeAspect="1" noMove="1" noResize="1" noEditPoints="1" noAdjustHandles="1" noChangeArrowheads="1" noChangeShapeType="1" noTextEdit="1"/>
              </p:cNvSpPr>
              <p:nvPr/>
            </p:nvSpPr>
            <p:spPr>
              <a:xfrm>
                <a:off x="6203293" y="5806258"/>
                <a:ext cx="761747"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21044BFB-99A0-4C55-89E1-B31A52E0679B}"/>
                  </a:ext>
                </a:extLst>
              </p:cNvPr>
              <p:cNvSpPr txBox="1"/>
              <p:nvPr/>
            </p:nvSpPr>
            <p:spPr>
              <a:xfrm>
                <a:off x="9240584" y="5806258"/>
                <a:ext cx="76174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m:t>
                      </m:r>
                      <m:r>
                        <a:rPr lang="en-US" b="0" i="1" smtClean="0">
                          <a:latin typeface="Cambria Math" panose="02040503050406030204" pitchFamily="18" charset="0"/>
                          <a:ea typeface="Cambria Math" panose="02040503050406030204" pitchFamily="18" charset="0"/>
                        </a:rPr>
                        <m:t>×1</m:t>
                      </m:r>
                    </m:oMath>
                  </m:oMathPara>
                </a14:m>
                <a:endParaRPr lang="en-US" dirty="0"/>
              </a:p>
            </p:txBody>
          </p:sp>
        </mc:Choice>
        <mc:Fallback xmlns="">
          <p:sp>
            <p:nvSpPr>
              <p:cNvPr id="72" name="TextBox 71">
                <a:extLst>
                  <a:ext uri="{FF2B5EF4-FFF2-40B4-BE49-F238E27FC236}">
                    <a16:creationId xmlns:a16="http://schemas.microsoft.com/office/drawing/2014/main" id="{21044BFB-99A0-4C55-89E1-B31A52E0679B}"/>
                  </a:ext>
                </a:extLst>
              </p:cNvPr>
              <p:cNvSpPr txBox="1">
                <a:spLocks noRot="1" noChangeAspect="1" noMove="1" noResize="1" noEditPoints="1" noAdjustHandles="1" noChangeArrowheads="1" noChangeShapeType="1" noTextEdit="1"/>
              </p:cNvSpPr>
              <p:nvPr/>
            </p:nvSpPr>
            <p:spPr>
              <a:xfrm>
                <a:off x="9240584" y="5806258"/>
                <a:ext cx="761747"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660949D1-0CF2-4509-9372-B56E4DB990DF}"/>
                  </a:ext>
                </a:extLst>
              </p:cNvPr>
              <p:cNvSpPr txBox="1"/>
              <p:nvPr/>
            </p:nvSpPr>
            <p:spPr>
              <a:xfrm>
                <a:off x="11040000" y="5806258"/>
                <a:ext cx="76174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m:t>
                      </m:r>
                      <m:r>
                        <a:rPr lang="en-US" b="0" i="1" smtClean="0">
                          <a:latin typeface="Cambria Math" panose="02040503050406030204" pitchFamily="18" charset="0"/>
                          <a:ea typeface="Cambria Math" panose="02040503050406030204" pitchFamily="18" charset="0"/>
                        </a:rPr>
                        <m:t>×1</m:t>
                      </m:r>
                    </m:oMath>
                  </m:oMathPara>
                </a14:m>
                <a:endParaRPr lang="en-US" dirty="0"/>
              </a:p>
            </p:txBody>
          </p:sp>
        </mc:Choice>
        <mc:Fallback xmlns="">
          <p:sp>
            <p:nvSpPr>
              <p:cNvPr id="73" name="TextBox 72">
                <a:extLst>
                  <a:ext uri="{FF2B5EF4-FFF2-40B4-BE49-F238E27FC236}">
                    <a16:creationId xmlns:a16="http://schemas.microsoft.com/office/drawing/2014/main" id="{660949D1-0CF2-4509-9372-B56E4DB990DF}"/>
                  </a:ext>
                </a:extLst>
              </p:cNvPr>
              <p:cNvSpPr txBox="1">
                <a:spLocks noRot="1" noChangeAspect="1" noMove="1" noResize="1" noEditPoints="1" noAdjustHandles="1" noChangeArrowheads="1" noChangeShapeType="1" noTextEdit="1"/>
              </p:cNvSpPr>
              <p:nvPr/>
            </p:nvSpPr>
            <p:spPr>
              <a:xfrm>
                <a:off x="11040000" y="5806258"/>
                <a:ext cx="761747" cy="369332"/>
              </a:xfrm>
              <a:prstGeom prst="rect">
                <a:avLst/>
              </a:prstGeom>
              <a:blipFill>
                <a:blip r:embed="rId23"/>
                <a:stretch>
                  <a:fillRect/>
                </a:stretch>
              </a:blipFill>
            </p:spPr>
            <p:txBody>
              <a:bodyPr/>
              <a:lstStyle/>
              <a:p>
                <a:r>
                  <a:rPr lang="en-US">
                    <a:noFill/>
                  </a:rPr>
                  <a:t> </a:t>
                </a:r>
              </a:p>
            </p:txBody>
          </p:sp>
        </mc:Fallback>
      </mc:AlternateContent>
      <p:sp>
        <p:nvSpPr>
          <p:cNvPr id="80" name="TextBox 79">
            <a:extLst>
              <a:ext uri="{FF2B5EF4-FFF2-40B4-BE49-F238E27FC236}">
                <a16:creationId xmlns:a16="http://schemas.microsoft.com/office/drawing/2014/main" id="{699135F8-FA84-454E-9D4B-B1560DAA4DFE}"/>
              </a:ext>
            </a:extLst>
          </p:cNvPr>
          <p:cNvSpPr txBox="1"/>
          <p:nvPr/>
        </p:nvSpPr>
        <p:spPr>
          <a:xfrm>
            <a:off x="5623674" y="281773"/>
            <a:ext cx="6225426" cy="1754326"/>
          </a:xfrm>
          <a:prstGeom prst="rect">
            <a:avLst/>
          </a:prstGeom>
          <a:noFill/>
        </p:spPr>
        <p:txBody>
          <a:bodyPr wrap="square" rtlCol="0">
            <a:spAutoFit/>
          </a:bodyPr>
          <a:lstStyle/>
          <a:p>
            <a:r>
              <a:rPr lang="en-US" dirty="0"/>
              <a:t>GPU</a:t>
            </a:r>
            <a:r>
              <a:rPr lang="zh-CN" altLang="en-US" dirty="0"/>
              <a:t>拥有数以千计的运算单元，非常适合这种单纯的矩阵运算</a:t>
            </a:r>
            <a:endParaRPr lang="en-US" altLang="zh-CN" dirty="0"/>
          </a:p>
          <a:p>
            <a:r>
              <a:rPr lang="zh-CN" altLang="en-US" dirty="0"/>
              <a:t>有人用一个大学教授和一大群小学生来比喻</a:t>
            </a:r>
            <a:r>
              <a:rPr lang="en-US" altLang="zh-CN" dirty="0"/>
              <a:t>CPU</a:t>
            </a:r>
            <a:r>
              <a:rPr lang="zh-CN" altLang="en-US" dirty="0"/>
              <a:t>和</a:t>
            </a:r>
            <a:r>
              <a:rPr lang="en-US" altLang="zh-CN" dirty="0"/>
              <a:t>GPU</a:t>
            </a:r>
            <a:r>
              <a:rPr lang="zh-CN" altLang="en-US" dirty="0"/>
              <a:t>，挺贴切，矩阵运算单个元素非常简单无非加减乘除，小学生都可以胜任，而且一大群小学生算起来这种特别简单的数学总和比单个大学教授快很多。</a:t>
            </a:r>
            <a:endParaRPr lang="en-US" altLang="zh-CN" dirty="0"/>
          </a:p>
        </p:txBody>
      </p:sp>
      <p:sp>
        <p:nvSpPr>
          <p:cNvPr id="81" name="Speech Bubble: Rectangle with Corners Rounded 80">
            <a:extLst>
              <a:ext uri="{FF2B5EF4-FFF2-40B4-BE49-F238E27FC236}">
                <a16:creationId xmlns:a16="http://schemas.microsoft.com/office/drawing/2014/main" id="{F9DEB0E5-F8E1-4047-9CE1-3D8A81565D3C}"/>
              </a:ext>
            </a:extLst>
          </p:cNvPr>
          <p:cNvSpPr/>
          <p:nvPr/>
        </p:nvSpPr>
        <p:spPr>
          <a:xfrm>
            <a:off x="7260149" y="2086064"/>
            <a:ext cx="4863210" cy="915484"/>
          </a:xfrm>
          <a:prstGeom prst="wedgeRoundRectCallou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生产力是社会发展变革的最终决定力量，尽管学习计算机的我们总是不经意间夸大算法而贬低硬件，但深度学习的兴起与显卡的发展是密不可分的</a:t>
            </a:r>
            <a:endParaRPr lang="en-US" sz="1400" dirty="0"/>
          </a:p>
        </p:txBody>
      </p:sp>
      <p:sp>
        <p:nvSpPr>
          <p:cNvPr id="82" name="TextBox 81">
            <a:extLst>
              <a:ext uri="{FF2B5EF4-FFF2-40B4-BE49-F238E27FC236}">
                <a16:creationId xmlns:a16="http://schemas.microsoft.com/office/drawing/2014/main" id="{122A5FE1-2A54-4FED-A16E-812B9B6F21EC}"/>
              </a:ext>
            </a:extLst>
          </p:cNvPr>
          <p:cNvSpPr txBox="1"/>
          <p:nvPr/>
        </p:nvSpPr>
        <p:spPr>
          <a:xfrm>
            <a:off x="192939" y="-8763"/>
            <a:ext cx="1396536" cy="369332"/>
          </a:xfrm>
          <a:prstGeom prst="rect">
            <a:avLst/>
          </a:prstGeom>
          <a:noFill/>
        </p:spPr>
        <p:txBody>
          <a:bodyPr wrap="none" rtlCol="0">
            <a:spAutoFit/>
          </a:bodyPr>
          <a:lstStyle/>
          <a:p>
            <a:r>
              <a:rPr lang="en-US" altLang="zh-CN" dirty="0"/>
              <a:t>3.3.3 </a:t>
            </a:r>
            <a:r>
              <a:rPr lang="zh-CN" altLang="en-US" dirty="0"/>
              <a:t>全过程</a:t>
            </a:r>
            <a:endParaRPr lang="en-US" dirty="0"/>
          </a:p>
        </p:txBody>
      </p:sp>
      <p:sp>
        <p:nvSpPr>
          <p:cNvPr id="83" name="Multiplication Sign 82">
            <a:extLst>
              <a:ext uri="{FF2B5EF4-FFF2-40B4-BE49-F238E27FC236}">
                <a16:creationId xmlns:a16="http://schemas.microsoft.com/office/drawing/2014/main" id="{B26338DB-B5BB-473F-9954-A4A1ED7B8734}"/>
              </a:ext>
            </a:extLst>
          </p:cNvPr>
          <p:cNvSpPr/>
          <p:nvPr/>
        </p:nvSpPr>
        <p:spPr>
          <a:xfrm>
            <a:off x="835416" y="1195630"/>
            <a:ext cx="360542" cy="36054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Multiplication Sign 83">
            <a:extLst>
              <a:ext uri="{FF2B5EF4-FFF2-40B4-BE49-F238E27FC236}">
                <a16:creationId xmlns:a16="http://schemas.microsoft.com/office/drawing/2014/main" id="{5DE7036F-13D5-4B49-BB17-65BDC74862D3}"/>
              </a:ext>
            </a:extLst>
          </p:cNvPr>
          <p:cNvSpPr/>
          <p:nvPr/>
        </p:nvSpPr>
        <p:spPr>
          <a:xfrm>
            <a:off x="782348" y="4271730"/>
            <a:ext cx="360542" cy="36054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04500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61">
            <a:extLst>
              <a:ext uri="{FF2B5EF4-FFF2-40B4-BE49-F238E27FC236}">
                <a16:creationId xmlns:a16="http://schemas.microsoft.com/office/drawing/2014/main" id="{9090DDF7-8B87-4AF9-BA25-35D2C2E33FB3}"/>
              </a:ext>
            </a:extLst>
          </p:cNvPr>
          <p:cNvPicPr>
            <a:picLocks noChangeAspect="1"/>
          </p:cNvPicPr>
          <p:nvPr/>
        </p:nvPicPr>
        <p:blipFill>
          <a:blip r:embed="rId3"/>
          <a:stretch>
            <a:fillRect/>
          </a:stretch>
        </p:blipFill>
        <p:spPr>
          <a:xfrm rot="5400000">
            <a:off x="63387" y="1415283"/>
            <a:ext cx="2652143" cy="2622891"/>
          </a:xfrm>
          <a:prstGeom prst="rect">
            <a:avLst/>
          </a:prstGeom>
        </p:spPr>
      </p:pic>
      <p:sp>
        <p:nvSpPr>
          <p:cNvPr id="2" name="Title 1">
            <a:extLst>
              <a:ext uri="{FF2B5EF4-FFF2-40B4-BE49-F238E27FC236}">
                <a16:creationId xmlns:a16="http://schemas.microsoft.com/office/drawing/2014/main" id="{A9D4A598-53C8-4DB5-BE3A-1D7075E23049}"/>
              </a:ext>
            </a:extLst>
          </p:cNvPr>
          <p:cNvSpPr>
            <a:spLocks noGrp="1"/>
          </p:cNvSpPr>
          <p:nvPr>
            <p:ph type="title"/>
          </p:nvPr>
        </p:nvSpPr>
        <p:spPr>
          <a:xfrm>
            <a:off x="390225" y="355975"/>
            <a:ext cx="11540067" cy="1325563"/>
          </a:xfrm>
        </p:spPr>
        <p:txBody>
          <a:bodyPr/>
          <a:lstStyle/>
          <a:p>
            <a:r>
              <a:rPr lang="en-US" altLang="zh-CN" dirty="0"/>
              <a:t>3.4.1 </a:t>
            </a:r>
            <a:r>
              <a:rPr lang="en-US" altLang="zh-CN" dirty="0" err="1"/>
              <a:t>Muti</a:t>
            </a:r>
            <a:r>
              <a:rPr lang="en-US" altLang="zh-CN" dirty="0"/>
              <a:t>-head </a:t>
            </a:r>
            <a:r>
              <a:rPr lang="en-US" altLang="zh-CN" dirty="0" err="1"/>
              <a:t>Self-attention&amp;Position</a:t>
            </a:r>
            <a:r>
              <a:rPr lang="en-US" altLang="zh-CN" dirty="0"/>
              <a:t> Encoding</a:t>
            </a:r>
            <a:endParaRPr lang="en-US" dirty="0"/>
          </a:p>
        </p:txBody>
      </p:sp>
      <p:sp>
        <p:nvSpPr>
          <p:cNvPr id="3" name="Rectangle: Rounded Corners 2">
            <a:extLst>
              <a:ext uri="{FF2B5EF4-FFF2-40B4-BE49-F238E27FC236}">
                <a16:creationId xmlns:a16="http://schemas.microsoft.com/office/drawing/2014/main" id="{3D398F81-8015-46AF-BB3C-E3D94D93B140}"/>
              </a:ext>
            </a:extLst>
          </p:cNvPr>
          <p:cNvSpPr/>
          <p:nvPr/>
        </p:nvSpPr>
        <p:spPr>
          <a:xfrm>
            <a:off x="3464225" y="5400386"/>
            <a:ext cx="629441" cy="4678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你</a:t>
            </a:r>
            <a:endParaRPr lang="en-US" dirty="0"/>
          </a:p>
        </p:txBody>
      </p:sp>
      <p:sp>
        <p:nvSpPr>
          <p:cNvPr id="4" name="Arrow: Up 3">
            <a:extLst>
              <a:ext uri="{FF2B5EF4-FFF2-40B4-BE49-F238E27FC236}">
                <a16:creationId xmlns:a16="http://schemas.microsoft.com/office/drawing/2014/main" id="{6507F946-E77C-47E8-969D-65EECBB3F6A4}"/>
              </a:ext>
            </a:extLst>
          </p:cNvPr>
          <p:cNvSpPr/>
          <p:nvPr/>
        </p:nvSpPr>
        <p:spPr>
          <a:xfrm>
            <a:off x="3670300" y="4957234"/>
            <a:ext cx="220134" cy="3259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Rectangle: Rounded Corners 4">
                <a:extLst>
                  <a:ext uri="{FF2B5EF4-FFF2-40B4-BE49-F238E27FC236}">
                    <a16:creationId xmlns:a16="http://schemas.microsoft.com/office/drawing/2014/main" id="{D74A8B6B-D69B-4C76-9BC6-798DA2C3A3CC}"/>
                  </a:ext>
                </a:extLst>
              </p:cNvPr>
              <p:cNvSpPr/>
              <p:nvPr/>
            </p:nvSpPr>
            <p:spPr>
              <a:xfrm>
                <a:off x="3420856" y="4329562"/>
                <a:ext cx="629441" cy="4678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1</m:t>
                          </m:r>
                        </m:sup>
                      </m:sSup>
                    </m:oMath>
                  </m:oMathPara>
                </a14:m>
                <a:endParaRPr lang="en-US" dirty="0"/>
              </a:p>
            </p:txBody>
          </p:sp>
        </mc:Choice>
        <mc:Fallback xmlns="">
          <p:sp>
            <p:nvSpPr>
              <p:cNvPr id="5" name="Rectangle: Rounded Corners 4">
                <a:extLst>
                  <a:ext uri="{FF2B5EF4-FFF2-40B4-BE49-F238E27FC236}">
                    <a16:creationId xmlns:a16="http://schemas.microsoft.com/office/drawing/2014/main" id="{D74A8B6B-D69B-4C76-9BC6-798DA2C3A3CC}"/>
                  </a:ext>
                </a:extLst>
              </p:cNvPr>
              <p:cNvSpPr>
                <a:spLocks noRot="1" noChangeAspect="1" noMove="1" noResize="1" noEditPoints="1" noAdjustHandles="1" noChangeArrowheads="1" noChangeShapeType="1" noTextEdit="1"/>
              </p:cNvSpPr>
              <p:nvPr/>
            </p:nvSpPr>
            <p:spPr>
              <a:xfrm>
                <a:off x="3420856" y="4329562"/>
                <a:ext cx="629441" cy="467832"/>
              </a:xfrm>
              <a:prstGeom prst="roundRect">
                <a:avLst/>
              </a:prstGeom>
              <a:blipFill>
                <a:blip r:embed="rId4"/>
                <a:stretch>
                  <a:fillRect/>
                </a:stretch>
              </a:blipFill>
            </p:spPr>
            <p:txBody>
              <a:bodyPr/>
              <a:lstStyle/>
              <a:p>
                <a:r>
                  <a:rPr lang="en-US">
                    <a:noFill/>
                  </a:rPr>
                  <a:t> </a:t>
                </a:r>
              </a:p>
            </p:txBody>
          </p:sp>
        </mc:Fallback>
      </mc:AlternateContent>
      <p:sp>
        <p:nvSpPr>
          <p:cNvPr id="6" name="Arrow: Up 5">
            <a:extLst>
              <a:ext uri="{FF2B5EF4-FFF2-40B4-BE49-F238E27FC236}">
                <a16:creationId xmlns:a16="http://schemas.microsoft.com/office/drawing/2014/main" id="{97831D94-158A-437A-B5E9-130A66AE12C6}"/>
              </a:ext>
            </a:extLst>
          </p:cNvPr>
          <p:cNvSpPr/>
          <p:nvPr/>
        </p:nvSpPr>
        <p:spPr>
          <a:xfrm>
            <a:off x="3621277" y="3872883"/>
            <a:ext cx="228600" cy="3598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Up 6">
            <a:extLst>
              <a:ext uri="{FF2B5EF4-FFF2-40B4-BE49-F238E27FC236}">
                <a16:creationId xmlns:a16="http://schemas.microsoft.com/office/drawing/2014/main" id="{2DA4F4D3-716D-4A0B-9D20-B70615FF2B92}"/>
              </a:ext>
            </a:extLst>
          </p:cNvPr>
          <p:cNvSpPr/>
          <p:nvPr/>
        </p:nvSpPr>
        <p:spPr>
          <a:xfrm>
            <a:off x="3264319" y="3881613"/>
            <a:ext cx="228600" cy="3598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Up 7">
            <a:extLst>
              <a:ext uri="{FF2B5EF4-FFF2-40B4-BE49-F238E27FC236}">
                <a16:creationId xmlns:a16="http://schemas.microsoft.com/office/drawing/2014/main" id="{CCF0F04A-09A8-45B4-B359-D1EFC9245492}"/>
              </a:ext>
            </a:extLst>
          </p:cNvPr>
          <p:cNvSpPr/>
          <p:nvPr/>
        </p:nvSpPr>
        <p:spPr>
          <a:xfrm>
            <a:off x="3978235" y="3885736"/>
            <a:ext cx="228600" cy="3598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Rectangle: Rounded Corners 8">
                <a:extLst>
                  <a:ext uri="{FF2B5EF4-FFF2-40B4-BE49-F238E27FC236}">
                    <a16:creationId xmlns:a16="http://schemas.microsoft.com/office/drawing/2014/main" id="{DE1EFF2C-4275-4AF2-8186-5C3449617750}"/>
                  </a:ext>
                </a:extLst>
              </p:cNvPr>
              <p:cNvSpPr/>
              <p:nvPr/>
            </p:nvSpPr>
            <p:spPr>
              <a:xfrm>
                <a:off x="3202401" y="3303167"/>
                <a:ext cx="341542" cy="46126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1</m:t>
                          </m:r>
                        </m:sup>
                      </m:sSup>
                    </m:oMath>
                  </m:oMathPara>
                </a14:m>
                <a:endParaRPr lang="en-US" dirty="0"/>
              </a:p>
            </p:txBody>
          </p:sp>
        </mc:Choice>
        <mc:Fallback xmlns="">
          <p:sp>
            <p:nvSpPr>
              <p:cNvPr id="9" name="Rectangle: Rounded Corners 8">
                <a:extLst>
                  <a:ext uri="{FF2B5EF4-FFF2-40B4-BE49-F238E27FC236}">
                    <a16:creationId xmlns:a16="http://schemas.microsoft.com/office/drawing/2014/main" id="{DE1EFF2C-4275-4AF2-8186-5C3449617750}"/>
                  </a:ext>
                </a:extLst>
              </p:cNvPr>
              <p:cNvSpPr>
                <a:spLocks noRot="1" noChangeAspect="1" noMove="1" noResize="1" noEditPoints="1" noAdjustHandles="1" noChangeArrowheads="1" noChangeShapeType="1" noTextEdit="1"/>
              </p:cNvSpPr>
              <p:nvPr/>
            </p:nvSpPr>
            <p:spPr>
              <a:xfrm>
                <a:off x="3202401" y="3303167"/>
                <a:ext cx="341542" cy="461260"/>
              </a:xfrm>
              <a:prstGeom prst="roundRect">
                <a:avLst/>
              </a:prstGeom>
              <a:blipFill>
                <a:blip r:embed="rId5"/>
                <a:stretch>
                  <a:fillRect l="-137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Rounded Corners 9">
                <a:extLst>
                  <a:ext uri="{FF2B5EF4-FFF2-40B4-BE49-F238E27FC236}">
                    <a16:creationId xmlns:a16="http://schemas.microsoft.com/office/drawing/2014/main" id="{F0642CAF-054D-4A42-A492-3668CE96C5AE}"/>
                  </a:ext>
                </a:extLst>
              </p:cNvPr>
              <p:cNvSpPr/>
              <p:nvPr/>
            </p:nvSpPr>
            <p:spPr>
              <a:xfrm>
                <a:off x="3564806" y="3303167"/>
                <a:ext cx="341542" cy="46126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1</m:t>
                          </m:r>
                        </m:sup>
                      </m:sSup>
                    </m:oMath>
                  </m:oMathPara>
                </a14:m>
                <a:endParaRPr lang="en-US" dirty="0"/>
              </a:p>
            </p:txBody>
          </p:sp>
        </mc:Choice>
        <mc:Fallback xmlns="">
          <p:sp>
            <p:nvSpPr>
              <p:cNvPr id="10" name="Rectangle: Rounded Corners 9">
                <a:extLst>
                  <a:ext uri="{FF2B5EF4-FFF2-40B4-BE49-F238E27FC236}">
                    <a16:creationId xmlns:a16="http://schemas.microsoft.com/office/drawing/2014/main" id="{F0642CAF-054D-4A42-A492-3668CE96C5AE}"/>
                  </a:ext>
                </a:extLst>
              </p:cNvPr>
              <p:cNvSpPr>
                <a:spLocks noRot="1" noChangeAspect="1" noMove="1" noResize="1" noEditPoints="1" noAdjustHandles="1" noChangeArrowheads="1" noChangeShapeType="1" noTextEdit="1"/>
              </p:cNvSpPr>
              <p:nvPr/>
            </p:nvSpPr>
            <p:spPr>
              <a:xfrm>
                <a:off x="3564806" y="3303167"/>
                <a:ext cx="341542" cy="461260"/>
              </a:xfrm>
              <a:prstGeom prst="roundRect">
                <a:avLst/>
              </a:prstGeom>
              <a:blipFill>
                <a:blip r:embed="rId6"/>
                <a:stretch>
                  <a:fillRect l="-1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Rounded Corners 10">
                <a:extLst>
                  <a:ext uri="{FF2B5EF4-FFF2-40B4-BE49-F238E27FC236}">
                    <a16:creationId xmlns:a16="http://schemas.microsoft.com/office/drawing/2014/main" id="{63DF32F4-EAFF-41F7-94E9-B2CA7B657501}"/>
                  </a:ext>
                </a:extLst>
              </p:cNvPr>
              <p:cNvSpPr/>
              <p:nvPr/>
            </p:nvSpPr>
            <p:spPr>
              <a:xfrm>
                <a:off x="3921764" y="3303167"/>
                <a:ext cx="341542" cy="46126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1</m:t>
                          </m:r>
                        </m:sup>
                      </m:sSup>
                    </m:oMath>
                  </m:oMathPara>
                </a14:m>
                <a:endParaRPr lang="en-US" dirty="0"/>
              </a:p>
            </p:txBody>
          </p:sp>
        </mc:Choice>
        <mc:Fallback xmlns="">
          <p:sp>
            <p:nvSpPr>
              <p:cNvPr id="11" name="Rectangle: Rounded Corners 10">
                <a:extLst>
                  <a:ext uri="{FF2B5EF4-FFF2-40B4-BE49-F238E27FC236}">
                    <a16:creationId xmlns:a16="http://schemas.microsoft.com/office/drawing/2014/main" id="{63DF32F4-EAFF-41F7-94E9-B2CA7B657501}"/>
                  </a:ext>
                </a:extLst>
              </p:cNvPr>
              <p:cNvSpPr>
                <a:spLocks noRot="1" noChangeAspect="1" noMove="1" noResize="1" noEditPoints="1" noAdjustHandles="1" noChangeArrowheads="1" noChangeShapeType="1" noTextEdit="1"/>
              </p:cNvSpPr>
              <p:nvPr/>
            </p:nvSpPr>
            <p:spPr>
              <a:xfrm>
                <a:off x="3921764" y="3303167"/>
                <a:ext cx="341542" cy="461260"/>
              </a:xfrm>
              <a:prstGeom prst="roundRect">
                <a:avLst/>
              </a:prstGeom>
              <a:blipFill>
                <a:blip r:embed="rId7"/>
                <a:stretch>
                  <a:fillRect l="-8621"/>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570393CB-FB8C-430B-982B-20EDFBDE0B9B}"/>
              </a:ext>
            </a:extLst>
          </p:cNvPr>
          <p:cNvPicPr>
            <a:picLocks noChangeAspect="1"/>
          </p:cNvPicPr>
          <p:nvPr/>
        </p:nvPicPr>
        <p:blipFill>
          <a:blip r:embed="rId8"/>
          <a:stretch>
            <a:fillRect/>
          </a:stretch>
        </p:blipFill>
        <p:spPr>
          <a:xfrm>
            <a:off x="1718177" y="5416120"/>
            <a:ext cx="953056" cy="1202915"/>
          </a:xfrm>
          <a:prstGeom prst="rect">
            <a:avLst/>
          </a:prstGeom>
        </p:spPr>
      </p:pic>
      <mc:AlternateContent xmlns:mc="http://schemas.openxmlformats.org/markup-compatibility/2006" xmlns:a14="http://schemas.microsoft.com/office/drawing/2010/main">
        <mc:Choice Requires="a14">
          <p:sp>
            <p:nvSpPr>
              <p:cNvPr id="39" name="Rectangle: Rounded Corners 38">
                <a:extLst>
                  <a:ext uri="{FF2B5EF4-FFF2-40B4-BE49-F238E27FC236}">
                    <a16:creationId xmlns:a16="http://schemas.microsoft.com/office/drawing/2014/main" id="{03B44551-8131-456B-B984-6486F26437E4}"/>
                  </a:ext>
                </a:extLst>
              </p:cNvPr>
              <p:cNvSpPr/>
              <p:nvPr/>
            </p:nvSpPr>
            <p:spPr>
              <a:xfrm>
                <a:off x="2878667" y="2507402"/>
                <a:ext cx="436676" cy="46126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1,1</m:t>
                          </m:r>
                        </m:sup>
                      </m:sSup>
                    </m:oMath>
                  </m:oMathPara>
                </a14:m>
                <a:endParaRPr lang="en-US" dirty="0"/>
              </a:p>
            </p:txBody>
          </p:sp>
        </mc:Choice>
        <mc:Fallback xmlns="">
          <p:sp>
            <p:nvSpPr>
              <p:cNvPr id="39" name="Rectangle: Rounded Corners 38">
                <a:extLst>
                  <a:ext uri="{FF2B5EF4-FFF2-40B4-BE49-F238E27FC236}">
                    <a16:creationId xmlns:a16="http://schemas.microsoft.com/office/drawing/2014/main" id="{03B44551-8131-456B-B984-6486F26437E4}"/>
                  </a:ext>
                </a:extLst>
              </p:cNvPr>
              <p:cNvSpPr>
                <a:spLocks noRot="1" noChangeAspect="1" noMove="1" noResize="1" noEditPoints="1" noAdjustHandles="1" noChangeArrowheads="1" noChangeShapeType="1" noTextEdit="1"/>
              </p:cNvSpPr>
              <p:nvPr/>
            </p:nvSpPr>
            <p:spPr>
              <a:xfrm>
                <a:off x="2878667" y="2507402"/>
                <a:ext cx="436676" cy="461260"/>
              </a:xfrm>
              <a:prstGeom prst="roundRect">
                <a:avLst/>
              </a:prstGeom>
              <a:blipFill>
                <a:blip r:embed="rId9"/>
                <a:stretch>
                  <a:fillRect l="-148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Rounded Corners 39">
                <a:extLst>
                  <a:ext uri="{FF2B5EF4-FFF2-40B4-BE49-F238E27FC236}">
                    <a16:creationId xmlns:a16="http://schemas.microsoft.com/office/drawing/2014/main" id="{00EE9682-F2BF-4F5F-A064-DB73E7F81E41}"/>
                  </a:ext>
                </a:extLst>
              </p:cNvPr>
              <p:cNvSpPr/>
              <p:nvPr/>
            </p:nvSpPr>
            <p:spPr>
              <a:xfrm>
                <a:off x="3373172" y="2495129"/>
                <a:ext cx="388287" cy="46126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1,2</m:t>
                          </m:r>
                        </m:sup>
                      </m:sSup>
                    </m:oMath>
                  </m:oMathPara>
                </a14:m>
                <a:endParaRPr lang="en-US" dirty="0"/>
              </a:p>
            </p:txBody>
          </p:sp>
        </mc:Choice>
        <mc:Fallback xmlns="">
          <p:sp>
            <p:nvSpPr>
              <p:cNvPr id="40" name="Rectangle: Rounded Corners 39">
                <a:extLst>
                  <a:ext uri="{FF2B5EF4-FFF2-40B4-BE49-F238E27FC236}">
                    <a16:creationId xmlns:a16="http://schemas.microsoft.com/office/drawing/2014/main" id="{00EE9682-F2BF-4F5F-A064-DB73E7F81E41}"/>
                  </a:ext>
                </a:extLst>
              </p:cNvPr>
              <p:cNvSpPr>
                <a:spLocks noRot="1" noChangeAspect="1" noMove="1" noResize="1" noEditPoints="1" noAdjustHandles="1" noChangeArrowheads="1" noChangeShapeType="1" noTextEdit="1"/>
              </p:cNvSpPr>
              <p:nvPr/>
            </p:nvSpPr>
            <p:spPr>
              <a:xfrm>
                <a:off x="3373172" y="2495129"/>
                <a:ext cx="388287" cy="461260"/>
              </a:xfrm>
              <a:prstGeom prst="roundRect">
                <a:avLst/>
              </a:prstGeom>
              <a:blipFill>
                <a:blip r:embed="rId10"/>
                <a:stretch>
                  <a:fillRect l="-22727" r="-3030"/>
                </a:stretch>
              </a:blipFill>
            </p:spPr>
            <p:txBody>
              <a:bodyPr/>
              <a:lstStyle/>
              <a:p>
                <a:r>
                  <a:rPr lang="en-US">
                    <a:noFill/>
                  </a:rPr>
                  <a:t> </a:t>
                </a:r>
              </a:p>
            </p:txBody>
          </p:sp>
        </mc:Fallback>
      </mc:AlternateContent>
      <p:cxnSp>
        <p:nvCxnSpPr>
          <p:cNvPr id="42" name="Straight Arrow Connector 41">
            <a:extLst>
              <a:ext uri="{FF2B5EF4-FFF2-40B4-BE49-F238E27FC236}">
                <a16:creationId xmlns:a16="http://schemas.microsoft.com/office/drawing/2014/main" id="{F4375FFC-2D68-4B1E-85D1-21520D17FAF5}"/>
              </a:ext>
            </a:extLst>
          </p:cNvPr>
          <p:cNvCxnSpPr>
            <a:cxnSpLocks/>
            <a:stCxn id="9" idx="0"/>
            <a:endCxn id="39" idx="2"/>
          </p:cNvCxnSpPr>
          <p:nvPr/>
        </p:nvCxnSpPr>
        <p:spPr>
          <a:xfrm flipH="1" flipV="1">
            <a:off x="3097005" y="2968662"/>
            <a:ext cx="276167" cy="334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8E4D7AE-DEC4-4055-AB99-93AD9C4E8A41}"/>
              </a:ext>
            </a:extLst>
          </p:cNvPr>
          <p:cNvCxnSpPr>
            <a:cxnSpLocks/>
            <a:stCxn id="9" idx="0"/>
            <a:endCxn id="40" idx="2"/>
          </p:cNvCxnSpPr>
          <p:nvPr/>
        </p:nvCxnSpPr>
        <p:spPr>
          <a:xfrm flipV="1">
            <a:off x="3373172" y="2956389"/>
            <a:ext cx="194144" cy="346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90FFA45-9306-4521-A026-DD4E981858EE}"/>
              </a:ext>
            </a:extLst>
          </p:cNvPr>
          <p:cNvCxnSpPr>
            <a:stCxn id="9" idx="0"/>
          </p:cNvCxnSpPr>
          <p:nvPr/>
        </p:nvCxnSpPr>
        <p:spPr>
          <a:xfrm flipV="1">
            <a:off x="3373172" y="3001433"/>
            <a:ext cx="720494" cy="301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Rectangle: Rounded Corners 49">
                <a:extLst>
                  <a:ext uri="{FF2B5EF4-FFF2-40B4-BE49-F238E27FC236}">
                    <a16:creationId xmlns:a16="http://schemas.microsoft.com/office/drawing/2014/main" id="{AA25E6AD-B672-4E8C-9AAB-81AF634537A1}"/>
                  </a:ext>
                </a:extLst>
              </p:cNvPr>
              <p:cNvSpPr/>
              <p:nvPr/>
            </p:nvSpPr>
            <p:spPr>
              <a:xfrm>
                <a:off x="3991756" y="2488236"/>
                <a:ext cx="388287" cy="46126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1,</m:t>
                          </m:r>
                          <m:r>
                            <a:rPr lang="en-US" b="0" i="1" smtClean="0">
                              <a:latin typeface="Cambria Math" panose="02040503050406030204" pitchFamily="18" charset="0"/>
                            </a:rPr>
                            <m:t>𝑛</m:t>
                          </m:r>
                        </m:sup>
                      </m:sSup>
                    </m:oMath>
                  </m:oMathPara>
                </a14:m>
                <a:endParaRPr lang="en-US" dirty="0"/>
              </a:p>
            </p:txBody>
          </p:sp>
        </mc:Choice>
        <mc:Fallback xmlns="">
          <p:sp>
            <p:nvSpPr>
              <p:cNvPr id="50" name="Rectangle: Rounded Corners 49">
                <a:extLst>
                  <a:ext uri="{FF2B5EF4-FFF2-40B4-BE49-F238E27FC236}">
                    <a16:creationId xmlns:a16="http://schemas.microsoft.com/office/drawing/2014/main" id="{AA25E6AD-B672-4E8C-9AAB-81AF634537A1}"/>
                  </a:ext>
                </a:extLst>
              </p:cNvPr>
              <p:cNvSpPr>
                <a:spLocks noRot="1" noChangeAspect="1" noMove="1" noResize="1" noEditPoints="1" noAdjustHandles="1" noChangeArrowheads="1" noChangeShapeType="1" noTextEdit="1"/>
              </p:cNvSpPr>
              <p:nvPr/>
            </p:nvSpPr>
            <p:spPr>
              <a:xfrm>
                <a:off x="3991756" y="2488236"/>
                <a:ext cx="388287" cy="461260"/>
              </a:xfrm>
              <a:prstGeom prst="roundRect">
                <a:avLst/>
              </a:prstGeom>
              <a:blipFill>
                <a:blip r:embed="rId11"/>
                <a:stretch>
                  <a:fillRect l="-25758"/>
                </a:stretch>
              </a:blipFill>
            </p:spPr>
            <p:txBody>
              <a:bodyPr/>
              <a:lstStyle/>
              <a:p>
                <a:r>
                  <a:rPr lang="en-US">
                    <a:noFill/>
                  </a:rPr>
                  <a:t> </a:t>
                </a:r>
              </a:p>
            </p:txBody>
          </p:sp>
        </mc:Fallback>
      </mc:AlternateContent>
      <p:sp>
        <p:nvSpPr>
          <p:cNvPr id="51" name="TextBox 50">
            <a:extLst>
              <a:ext uri="{FF2B5EF4-FFF2-40B4-BE49-F238E27FC236}">
                <a16:creationId xmlns:a16="http://schemas.microsoft.com/office/drawing/2014/main" id="{10BB265E-8249-4426-AE11-2D190950E164}"/>
              </a:ext>
            </a:extLst>
          </p:cNvPr>
          <p:cNvSpPr txBox="1"/>
          <p:nvPr/>
        </p:nvSpPr>
        <p:spPr>
          <a:xfrm>
            <a:off x="3705837" y="2501816"/>
            <a:ext cx="341542" cy="369332"/>
          </a:xfrm>
          <a:prstGeom prst="rect">
            <a:avLst/>
          </a:prstGeom>
          <a:noFill/>
        </p:spPr>
        <p:txBody>
          <a:bodyPr wrap="square" rtlCol="0">
            <a:spAutoFit/>
          </a:bodyPr>
          <a:lstStyle/>
          <a:p>
            <a:r>
              <a:rPr lang="en-US" dirty="0"/>
              <a:t>…</a:t>
            </a:r>
          </a:p>
        </p:txBody>
      </p:sp>
      <p:sp>
        <p:nvSpPr>
          <p:cNvPr id="52" name="Rectangle: Rounded Corners 51">
            <a:extLst>
              <a:ext uri="{FF2B5EF4-FFF2-40B4-BE49-F238E27FC236}">
                <a16:creationId xmlns:a16="http://schemas.microsoft.com/office/drawing/2014/main" id="{519715AE-EF7A-4611-9618-4F1B301157A9}"/>
              </a:ext>
            </a:extLst>
          </p:cNvPr>
          <p:cNvSpPr/>
          <p:nvPr/>
        </p:nvSpPr>
        <p:spPr>
          <a:xfrm>
            <a:off x="2633133" y="2374900"/>
            <a:ext cx="1947334" cy="768427"/>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55" name="TextBox 54">
            <a:extLst>
              <a:ext uri="{FF2B5EF4-FFF2-40B4-BE49-F238E27FC236}">
                <a16:creationId xmlns:a16="http://schemas.microsoft.com/office/drawing/2014/main" id="{BB32C54B-9A6C-4F7B-845C-45A4FBC5077B}"/>
              </a:ext>
            </a:extLst>
          </p:cNvPr>
          <p:cNvSpPr txBox="1"/>
          <p:nvPr/>
        </p:nvSpPr>
        <p:spPr>
          <a:xfrm>
            <a:off x="4638296" y="2435947"/>
            <a:ext cx="7291996" cy="646331"/>
          </a:xfrm>
          <a:prstGeom prst="rect">
            <a:avLst/>
          </a:prstGeom>
          <a:noFill/>
        </p:spPr>
        <p:txBody>
          <a:bodyPr wrap="none" rtlCol="0">
            <a:spAutoFit/>
          </a:bodyPr>
          <a:lstStyle/>
          <a:p>
            <a:r>
              <a:rPr lang="en-US" dirty="0" err="1"/>
              <a:t>Muti</a:t>
            </a:r>
            <a:r>
              <a:rPr lang="en-US" dirty="0"/>
              <a:t>-head attention</a:t>
            </a:r>
            <a:r>
              <a:rPr lang="zh-CN" altLang="en-US" dirty="0"/>
              <a:t>，作用是让</a:t>
            </a:r>
            <a:r>
              <a:rPr lang="en-US" altLang="zh-CN" dirty="0"/>
              <a:t>q</a:t>
            </a:r>
            <a:r>
              <a:rPr lang="zh-CN" altLang="en-US" dirty="0"/>
              <a:t>们负责不同的任务，例如有的看前文，</a:t>
            </a:r>
            <a:endParaRPr lang="en-US" altLang="zh-CN" dirty="0"/>
          </a:p>
          <a:p>
            <a:r>
              <a:rPr lang="zh-CN" altLang="en-US" dirty="0"/>
              <a:t>有的看后文，有的看的周围比较近的，有的看比较远的</a:t>
            </a:r>
            <a:endParaRPr lang="en-US" dirty="0"/>
          </a:p>
        </p:txBody>
      </p:sp>
      <p:sp>
        <p:nvSpPr>
          <p:cNvPr id="56" name="TextBox 55">
            <a:extLst>
              <a:ext uri="{FF2B5EF4-FFF2-40B4-BE49-F238E27FC236}">
                <a16:creationId xmlns:a16="http://schemas.microsoft.com/office/drawing/2014/main" id="{60338EEA-E16C-472A-800D-98CB4D571D18}"/>
              </a:ext>
            </a:extLst>
          </p:cNvPr>
          <p:cNvSpPr txBox="1"/>
          <p:nvPr/>
        </p:nvSpPr>
        <p:spPr>
          <a:xfrm>
            <a:off x="4561546" y="4378812"/>
            <a:ext cx="7658956" cy="923330"/>
          </a:xfrm>
          <a:prstGeom prst="rect">
            <a:avLst/>
          </a:prstGeom>
          <a:noFill/>
        </p:spPr>
        <p:txBody>
          <a:bodyPr wrap="none" rtlCol="0">
            <a:spAutoFit/>
          </a:bodyPr>
          <a:lstStyle/>
          <a:p>
            <a:r>
              <a:rPr lang="en-US" altLang="zh-CN" dirty="0"/>
              <a:t>Position Encoding</a:t>
            </a:r>
            <a:r>
              <a:rPr lang="zh-CN" altLang="en-US" dirty="0"/>
              <a:t>，作用是让</a:t>
            </a:r>
            <a:r>
              <a:rPr lang="en-US" altLang="zh-CN" dirty="0"/>
              <a:t>x</a:t>
            </a:r>
            <a:r>
              <a:rPr lang="zh-CN" altLang="en-US" dirty="0"/>
              <a:t>回想其在序列中的位置，因为</a:t>
            </a:r>
            <a:r>
              <a:rPr lang="en-US" altLang="zh-CN" dirty="0"/>
              <a:t>attention</a:t>
            </a:r>
            <a:r>
              <a:rPr lang="zh-CN" altLang="en-US" dirty="0"/>
              <a:t>的计算</a:t>
            </a:r>
            <a:endParaRPr lang="en-US" altLang="zh-CN" dirty="0"/>
          </a:p>
          <a:p>
            <a:r>
              <a:rPr lang="zh-CN" altLang="en-US" dirty="0"/>
              <a:t>范围是整个序列，没有考虑位置信息，但次序在语言中很重要。</a:t>
            </a:r>
            <a:endParaRPr lang="en-US" altLang="zh-CN" dirty="0"/>
          </a:p>
          <a:p>
            <a:r>
              <a:rPr lang="zh-CN" altLang="en-US" dirty="0"/>
              <a:t>它是手动设置的</a:t>
            </a:r>
            <a:r>
              <a:rPr lang="en-US" altLang="zh-CN" dirty="0"/>
              <a:t>,</a:t>
            </a:r>
            <a:r>
              <a:rPr lang="zh-CN" altLang="en-US" dirty="0"/>
              <a:t>并非是模型学习的</a:t>
            </a:r>
            <a:endParaRPr lang="en-US" altLang="zh-CN" dirty="0"/>
          </a:p>
        </p:txBody>
      </p:sp>
      <p:sp>
        <p:nvSpPr>
          <p:cNvPr id="57" name="Plus Sign 56">
            <a:extLst>
              <a:ext uri="{FF2B5EF4-FFF2-40B4-BE49-F238E27FC236}">
                <a16:creationId xmlns:a16="http://schemas.microsoft.com/office/drawing/2014/main" id="{2E0F08E9-32BD-42D8-802F-8838DE23351F}"/>
              </a:ext>
            </a:extLst>
          </p:cNvPr>
          <p:cNvSpPr/>
          <p:nvPr/>
        </p:nvSpPr>
        <p:spPr>
          <a:xfrm>
            <a:off x="2828285" y="4361360"/>
            <a:ext cx="436034" cy="436034"/>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8" name="Rectangle: Rounded Corners 57">
                <a:extLst>
                  <a:ext uri="{FF2B5EF4-FFF2-40B4-BE49-F238E27FC236}">
                    <a16:creationId xmlns:a16="http://schemas.microsoft.com/office/drawing/2014/main" id="{9254E829-54B5-4073-B2A8-2DC3301B6AA6}"/>
                  </a:ext>
                </a:extLst>
              </p:cNvPr>
              <p:cNvSpPr/>
              <p:nvPr/>
            </p:nvSpPr>
            <p:spPr>
              <a:xfrm>
                <a:off x="2045748" y="4342207"/>
                <a:ext cx="629441" cy="4678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m:rPr>
                              <m:sty m:val="p"/>
                            </m:rPr>
                            <a:rPr lang="en-US" altLang="zh-CN" i="1">
                              <a:latin typeface="Cambria Math" panose="02040503050406030204" pitchFamily="18" charset="0"/>
                            </a:rPr>
                            <m:t>p</m:t>
                          </m:r>
                          <m:r>
                            <a:rPr lang="en-US" altLang="zh-CN" b="0" i="1" smtClean="0">
                              <a:latin typeface="Cambria Math" panose="02040503050406030204" pitchFamily="18" charset="0"/>
                            </a:rPr>
                            <m:t>𝑒</m:t>
                          </m:r>
                        </m:e>
                        <m:sup>
                          <m:r>
                            <a:rPr lang="en-US" b="0" i="1" smtClean="0">
                              <a:latin typeface="Cambria Math" panose="02040503050406030204" pitchFamily="18" charset="0"/>
                            </a:rPr>
                            <m:t>𝑖</m:t>
                          </m:r>
                        </m:sup>
                      </m:sSup>
                    </m:oMath>
                  </m:oMathPara>
                </a14:m>
                <a:endParaRPr lang="en-US" dirty="0"/>
              </a:p>
            </p:txBody>
          </p:sp>
        </mc:Choice>
        <mc:Fallback xmlns="">
          <p:sp>
            <p:nvSpPr>
              <p:cNvPr id="58" name="Rectangle: Rounded Corners 57">
                <a:extLst>
                  <a:ext uri="{FF2B5EF4-FFF2-40B4-BE49-F238E27FC236}">
                    <a16:creationId xmlns:a16="http://schemas.microsoft.com/office/drawing/2014/main" id="{9254E829-54B5-4073-B2A8-2DC3301B6AA6}"/>
                  </a:ext>
                </a:extLst>
              </p:cNvPr>
              <p:cNvSpPr>
                <a:spLocks noRot="1" noChangeAspect="1" noMove="1" noResize="1" noEditPoints="1" noAdjustHandles="1" noChangeArrowheads="1" noChangeShapeType="1" noTextEdit="1"/>
              </p:cNvSpPr>
              <p:nvPr/>
            </p:nvSpPr>
            <p:spPr>
              <a:xfrm>
                <a:off x="2045748" y="4342207"/>
                <a:ext cx="629441" cy="467832"/>
              </a:xfrm>
              <a:prstGeom prst="roundRect">
                <a:avLst/>
              </a:prstGeom>
              <a:blipFill>
                <a:blip r:embed="rId12"/>
                <a:stretch>
                  <a:fillRect/>
                </a:stretch>
              </a:blipFill>
            </p:spPr>
            <p:txBody>
              <a:bodyPr/>
              <a:lstStyle/>
              <a:p>
                <a:r>
                  <a:rPr lang="en-US">
                    <a:noFill/>
                  </a:rPr>
                  <a:t> </a:t>
                </a:r>
              </a:p>
            </p:txBody>
          </p:sp>
        </mc:Fallback>
      </mc:AlternateContent>
      <p:sp>
        <p:nvSpPr>
          <p:cNvPr id="59" name="Rectangle: Rounded Corners 58">
            <a:extLst>
              <a:ext uri="{FF2B5EF4-FFF2-40B4-BE49-F238E27FC236}">
                <a16:creationId xmlns:a16="http://schemas.microsoft.com/office/drawing/2014/main" id="{0C19BF99-A080-4BD7-A761-EE9623532995}"/>
              </a:ext>
            </a:extLst>
          </p:cNvPr>
          <p:cNvSpPr/>
          <p:nvPr/>
        </p:nvSpPr>
        <p:spPr>
          <a:xfrm>
            <a:off x="1785560" y="4306731"/>
            <a:ext cx="2622890" cy="537566"/>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61" name="Speech Bubble: Rectangle with Corners Rounded 60">
            <a:extLst>
              <a:ext uri="{FF2B5EF4-FFF2-40B4-BE49-F238E27FC236}">
                <a16:creationId xmlns:a16="http://schemas.microsoft.com/office/drawing/2014/main" id="{7C5DA0D9-357A-458C-92C5-D6668142F702}"/>
              </a:ext>
            </a:extLst>
          </p:cNvPr>
          <p:cNvSpPr/>
          <p:nvPr/>
        </p:nvSpPr>
        <p:spPr>
          <a:xfrm>
            <a:off x="9269441" y="3093996"/>
            <a:ext cx="2791883" cy="1284816"/>
          </a:xfrm>
          <a:prstGeom prst="wedgeRoundRectCallou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400" dirty="0"/>
              <a:t>BTW</a:t>
            </a:r>
            <a:r>
              <a:rPr lang="zh-CN" altLang="en-US" sz="1400" dirty="0"/>
              <a:t>：这里说到是手动设置，但它并不是一个</a:t>
            </a:r>
            <a:r>
              <a:rPr lang="en-US" altLang="zh-CN" sz="1400" dirty="0"/>
              <a:t>one-hot</a:t>
            </a:r>
            <a:r>
              <a:rPr lang="zh-CN" altLang="en-US" sz="1400" dirty="0"/>
              <a:t>编码，而是一个比较奇怪的函数生成</a:t>
            </a:r>
            <a:endParaRPr lang="en-US" sz="1400" dirty="0"/>
          </a:p>
        </p:txBody>
      </p:sp>
      <p:cxnSp>
        <p:nvCxnSpPr>
          <p:cNvPr id="64" name="Straight Arrow Connector 63">
            <a:extLst>
              <a:ext uri="{FF2B5EF4-FFF2-40B4-BE49-F238E27FC236}">
                <a16:creationId xmlns:a16="http://schemas.microsoft.com/office/drawing/2014/main" id="{E0D0388C-8B45-4BF0-9540-8D65F0C96BDD}"/>
              </a:ext>
            </a:extLst>
          </p:cNvPr>
          <p:cNvCxnSpPr>
            <a:stCxn id="39" idx="1"/>
          </p:cNvCxnSpPr>
          <p:nvPr/>
        </p:nvCxnSpPr>
        <p:spPr>
          <a:xfrm flipH="1" flipV="1">
            <a:off x="668867" y="2074333"/>
            <a:ext cx="2209800" cy="663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67AC194D-780C-42A7-8839-019858853A28}"/>
              </a:ext>
            </a:extLst>
          </p:cNvPr>
          <p:cNvCxnSpPr>
            <a:stCxn id="40" idx="1"/>
          </p:cNvCxnSpPr>
          <p:nvPr/>
        </p:nvCxnSpPr>
        <p:spPr>
          <a:xfrm flipH="1" flipV="1">
            <a:off x="2101940" y="2109302"/>
            <a:ext cx="1271232" cy="616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6799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41ADB-3181-4BFF-BAA3-3853831BEAED}"/>
              </a:ext>
            </a:extLst>
          </p:cNvPr>
          <p:cNvSpPr>
            <a:spLocks noGrp="1"/>
          </p:cNvSpPr>
          <p:nvPr>
            <p:ph type="title"/>
          </p:nvPr>
        </p:nvSpPr>
        <p:spPr/>
        <p:txBody>
          <a:bodyPr/>
          <a:lstStyle/>
          <a:p>
            <a:r>
              <a:rPr lang="en-US" altLang="zh-CN" dirty="0"/>
              <a:t>3.5.1Transformer</a:t>
            </a:r>
            <a:r>
              <a:rPr lang="zh-CN" altLang="en-US" dirty="0"/>
              <a:t>总结</a:t>
            </a:r>
            <a:endParaRPr lang="en-US" dirty="0"/>
          </a:p>
        </p:txBody>
      </p:sp>
      <p:pic>
        <p:nvPicPr>
          <p:cNvPr id="2050" name="Picture 2">
            <a:extLst>
              <a:ext uri="{FF2B5EF4-FFF2-40B4-BE49-F238E27FC236}">
                <a16:creationId xmlns:a16="http://schemas.microsoft.com/office/drawing/2014/main" id="{72F50BDC-DD2F-41F1-AE14-0B582498CA10}"/>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53533" y="1292225"/>
            <a:ext cx="6096000" cy="53911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B547DDE-8CA1-46AF-A905-64DA4E6E097D}"/>
              </a:ext>
            </a:extLst>
          </p:cNvPr>
          <p:cNvSpPr/>
          <p:nvPr/>
        </p:nvSpPr>
        <p:spPr>
          <a:xfrm>
            <a:off x="211667" y="6132668"/>
            <a:ext cx="6096000" cy="646331"/>
          </a:xfrm>
          <a:prstGeom prst="rect">
            <a:avLst/>
          </a:prstGeom>
        </p:spPr>
        <p:txBody>
          <a:bodyPr>
            <a:spAutoFit/>
          </a:bodyPr>
          <a:lstStyle/>
          <a:p>
            <a:r>
              <a:rPr lang="en-US" dirty="0">
                <a:hlinkClick r:id="rId4"/>
              </a:rPr>
              <a:t>https://ai.googleblog.com/2017/08/transformer-novel-neural-network.html</a:t>
            </a:r>
            <a:endParaRPr lang="en-US" dirty="0"/>
          </a:p>
        </p:txBody>
      </p:sp>
      <p:pic>
        <p:nvPicPr>
          <p:cNvPr id="5" name="Picture 4">
            <a:extLst>
              <a:ext uri="{FF2B5EF4-FFF2-40B4-BE49-F238E27FC236}">
                <a16:creationId xmlns:a16="http://schemas.microsoft.com/office/drawing/2014/main" id="{5BB2364E-C2FB-4B41-AC22-9A53CE60C13C}"/>
              </a:ext>
            </a:extLst>
          </p:cNvPr>
          <p:cNvPicPr>
            <a:picLocks noChangeAspect="1"/>
          </p:cNvPicPr>
          <p:nvPr/>
        </p:nvPicPr>
        <p:blipFill>
          <a:blip r:embed="rId5"/>
          <a:stretch>
            <a:fillRect/>
          </a:stretch>
        </p:blipFill>
        <p:spPr>
          <a:xfrm>
            <a:off x="7269105" y="0"/>
            <a:ext cx="4655721" cy="6858000"/>
          </a:xfrm>
          <a:prstGeom prst="rect">
            <a:avLst/>
          </a:prstGeom>
        </p:spPr>
      </p:pic>
    </p:spTree>
    <p:extLst>
      <p:ext uri="{BB962C8B-B14F-4D97-AF65-F5344CB8AC3E}">
        <p14:creationId xmlns:p14="http://schemas.microsoft.com/office/powerpoint/2010/main" val="13707230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4FBC6-D8EC-4ECE-9417-7E9AD307A953}"/>
              </a:ext>
            </a:extLst>
          </p:cNvPr>
          <p:cNvSpPr>
            <a:spLocks noGrp="1"/>
          </p:cNvSpPr>
          <p:nvPr>
            <p:ph type="title"/>
          </p:nvPr>
        </p:nvSpPr>
        <p:spPr/>
        <p:txBody>
          <a:bodyPr/>
          <a:lstStyle/>
          <a:p>
            <a:r>
              <a:rPr lang="en-US" altLang="zh-CN" dirty="0" err="1"/>
              <a:t>Pytorch</a:t>
            </a:r>
            <a:r>
              <a:rPr lang="zh-CN" altLang="en-US" dirty="0"/>
              <a:t>回顾</a:t>
            </a:r>
            <a:endParaRPr lang="en-US" dirty="0"/>
          </a:p>
        </p:txBody>
      </p:sp>
      <p:sp>
        <p:nvSpPr>
          <p:cNvPr id="3" name="Content Placeholder 2">
            <a:extLst>
              <a:ext uri="{FF2B5EF4-FFF2-40B4-BE49-F238E27FC236}">
                <a16:creationId xmlns:a16="http://schemas.microsoft.com/office/drawing/2014/main" id="{CA87813D-CB22-4121-BE91-F0FC0DB75477}"/>
              </a:ext>
            </a:extLst>
          </p:cNvPr>
          <p:cNvSpPr>
            <a:spLocks noGrp="1"/>
          </p:cNvSpPr>
          <p:nvPr>
            <p:ph idx="1"/>
          </p:nvPr>
        </p:nvSpPr>
        <p:spPr>
          <a:xfrm>
            <a:off x="838200" y="1516591"/>
            <a:ext cx="10515600" cy="4351338"/>
          </a:xfrm>
        </p:spPr>
        <p:txBody>
          <a:bodyPr/>
          <a:lstStyle/>
          <a:p>
            <a:r>
              <a:rPr lang="zh-CN" altLang="en-US" dirty="0"/>
              <a:t>在</a:t>
            </a:r>
            <a:r>
              <a:rPr lang="en-US" altLang="zh-CN" dirty="0" err="1"/>
              <a:t>Pytorch</a:t>
            </a:r>
            <a:r>
              <a:rPr lang="zh-CN" altLang="en-US" dirty="0"/>
              <a:t>中搭建自定义网络，需要继承</a:t>
            </a:r>
            <a:r>
              <a:rPr lang="en-US" altLang="zh-CN" dirty="0" err="1"/>
              <a:t>nn.Module</a:t>
            </a:r>
            <a:r>
              <a:rPr lang="zh-CN" altLang="en-US" dirty="0"/>
              <a:t>类并重写</a:t>
            </a:r>
            <a:r>
              <a:rPr lang="en-US" altLang="zh-CN" dirty="0"/>
              <a:t>forward</a:t>
            </a:r>
            <a:r>
              <a:rPr lang="zh-CN" altLang="en-US" dirty="0"/>
              <a:t>方法。</a:t>
            </a:r>
            <a:endParaRPr lang="en-US" altLang="zh-CN" dirty="0"/>
          </a:p>
          <a:p>
            <a:r>
              <a:rPr lang="zh-CN" altLang="en-US" dirty="0"/>
              <a:t>单纯地叠加网络的层会导致反向传播的时候因为计算出结果后前面的参数被</a:t>
            </a:r>
            <a:r>
              <a:rPr lang="en-US" altLang="zh-CN" dirty="0" err="1"/>
              <a:t>PythonGC</a:t>
            </a:r>
            <a:r>
              <a:rPr lang="zh-CN" altLang="en-US" dirty="0"/>
              <a:t>回收而得不到其梯度。</a:t>
            </a:r>
            <a:endParaRPr lang="en-US" dirty="0"/>
          </a:p>
        </p:txBody>
      </p:sp>
      <p:graphicFrame>
        <p:nvGraphicFramePr>
          <p:cNvPr id="4" name="Table 4">
            <a:extLst>
              <a:ext uri="{FF2B5EF4-FFF2-40B4-BE49-F238E27FC236}">
                <a16:creationId xmlns:a16="http://schemas.microsoft.com/office/drawing/2014/main" id="{E8A49281-5F34-4CA7-B9F9-4ABADEC22A91}"/>
              </a:ext>
            </a:extLst>
          </p:cNvPr>
          <p:cNvGraphicFramePr>
            <a:graphicFrameLocks noGrp="1"/>
          </p:cNvGraphicFramePr>
          <p:nvPr>
            <p:extLst>
              <p:ext uri="{D42A27DB-BD31-4B8C-83A1-F6EECF244321}">
                <p14:modId xmlns:p14="http://schemas.microsoft.com/office/powerpoint/2010/main" val="452392386"/>
              </p:ext>
            </p:extLst>
          </p:nvPr>
        </p:nvGraphicFramePr>
        <p:xfrm>
          <a:off x="1168400" y="3272365"/>
          <a:ext cx="8128000" cy="3383280"/>
        </p:xfrm>
        <a:graphic>
          <a:graphicData uri="http://schemas.openxmlformats.org/drawingml/2006/table">
            <a:tbl>
              <a:tblPr firstRow="1" bandRow="1">
                <a:tableStyleId>{5940675A-B579-460E-94D1-54222C63F5DA}</a:tableStyleId>
              </a:tblPr>
              <a:tblGrid>
                <a:gridCol w="8128000">
                  <a:extLst>
                    <a:ext uri="{9D8B030D-6E8A-4147-A177-3AD203B41FA5}">
                      <a16:colId xmlns:a16="http://schemas.microsoft.com/office/drawing/2014/main" val="2523770171"/>
                    </a:ext>
                  </a:extLst>
                </a:gridCol>
              </a:tblGrid>
              <a:tr h="0">
                <a:tc>
                  <a:txBody>
                    <a:bodyPr/>
                    <a:lstStyle/>
                    <a:p>
                      <a:r>
                        <a:rPr lang="en-US" dirty="0">
                          <a:solidFill>
                            <a:srgbClr val="0033B3"/>
                          </a:solidFill>
                          <a:effectLst/>
                        </a:rPr>
                        <a:t>class </a:t>
                      </a:r>
                      <a:r>
                        <a:rPr lang="en-US" dirty="0" err="1">
                          <a:solidFill>
                            <a:srgbClr val="000000"/>
                          </a:solidFill>
                          <a:effectLst/>
                        </a:rPr>
                        <a:t>NeuralNet</a:t>
                      </a:r>
                      <a:r>
                        <a:rPr lang="en-US" altLang="zh-CN" dirty="0" err="1">
                          <a:solidFill>
                            <a:srgbClr val="000000"/>
                          </a:solidFill>
                          <a:effectLst/>
                        </a:rPr>
                        <a:t>work</a:t>
                      </a:r>
                      <a:r>
                        <a:rPr lang="en-US" dirty="0"/>
                        <a:t>(</a:t>
                      </a:r>
                      <a:r>
                        <a:rPr lang="en-US" dirty="0" err="1"/>
                        <a:t>nn.Module</a:t>
                      </a:r>
                      <a:r>
                        <a:rPr lang="en-US" dirty="0"/>
                        <a:t>):</a:t>
                      </a:r>
                      <a:br>
                        <a:rPr lang="en-US" dirty="0"/>
                      </a:br>
                      <a:r>
                        <a:rPr lang="en-US" dirty="0"/>
                        <a:t>    </a:t>
                      </a:r>
                      <a:r>
                        <a:rPr lang="en-US" dirty="0">
                          <a:solidFill>
                            <a:srgbClr val="0033B3"/>
                          </a:solidFill>
                          <a:effectLst/>
                        </a:rPr>
                        <a:t>def </a:t>
                      </a:r>
                      <a:r>
                        <a:rPr lang="en-US" dirty="0">
                          <a:solidFill>
                            <a:srgbClr val="B200B2"/>
                          </a:solidFill>
                          <a:effectLst/>
                        </a:rPr>
                        <a:t>__</a:t>
                      </a:r>
                      <a:r>
                        <a:rPr lang="en-US" dirty="0" err="1">
                          <a:solidFill>
                            <a:srgbClr val="B200B2"/>
                          </a:solidFill>
                          <a:effectLst/>
                        </a:rPr>
                        <a:t>init</a:t>
                      </a:r>
                      <a:r>
                        <a:rPr lang="en-US" dirty="0">
                          <a:solidFill>
                            <a:srgbClr val="B200B2"/>
                          </a:solidFill>
                          <a:effectLst/>
                        </a:rPr>
                        <a:t>__</a:t>
                      </a:r>
                      <a:r>
                        <a:rPr lang="en-US" dirty="0"/>
                        <a:t>(</a:t>
                      </a:r>
                      <a:r>
                        <a:rPr lang="en-US" dirty="0">
                          <a:solidFill>
                            <a:srgbClr val="94558D"/>
                          </a:solidFill>
                          <a:effectLst/>
                        </a:rPr>
                        <a:t>self</a:t>
                      </a:r>
                      <a:r>
                        <a:rPr lang="en-US" dirty="0"/>
                        <a:t>, </a:t>
                      </a:r>
                      <a:r>
                        <a:rPr lang="en-US" dirty="0" err="1"/>
                        <a:t>input_size</a:t>
                      </a:r>
                      <a:r>
                        <a:rPr lang="en-US" dirty="0"/>
                        <a:t>, </a:t>
                      </a:r>
                      <a:r>
                        <a:rPr lang="en-US" dirty="0" err="1"/>
                        <a:t>hidden_size</a:t>
                      </a:r>
                      <a:r>
                        <a:rPr lang="en-US" dirty="0"/>
                        <a:t>, </a:t>
                      </a:r>
                      <a:r>
                        <a:rPr lang="en-US" dirty="0" err="1"/>
                        <a:t>num_classes</a:t>
                      </a:r>
                      <a:r>
                        <a:rPr lang="en-US" dirty="0"/>
                        <a:t>):</a:t>
                      </a:r>
                      <a:br>
                        <a:rPr lang="en-US" dirty="0"/>
                      </a:br>
                      <a:r>
                        <a:rPr lang="en-US" dirty="0"/>
                        <a:t>        </a:t>
                      </a:r>
                      <a:r>
                        <a:rPr lang="en-US" dirty="0">
                          <a:solidFill>
                            <a:srgbClr val="000080"/>
                          </a:solidFill>
                          <a:effectLst/>
                        </a:rPr>
                        <a:t>super</a:t>
                      </a:r>
                      <a:r>
                        <a:rPr lang="en-US" dirty="0"/>
                        <a:t>(</a:t>
                      </a:r>
                      <a:r>
                        <a:rPr lang="en-US" dirty="0" err="1"/>
                        <a:t>NeuralNet</a:t>
                      </a:r>
                      <a:r>
                        <a:rPr lang="en-US" dirty="0"/>
                        <a:t>, </a:t>
                      </a:r>
                      <a:r>
                        <a:rPr lang="en-US" dirty="0">
                          <a:solidFill>
                            <a:srgbClr val="94558D"/>
                          </a:solidFill>
                          <a:effectLst/>
                        </a:rPr>
                        <a:t>self</a:t>
                      </a:r>
                      <a:r>
                        <a:rPr lang="en-US" dirty="0"/>
                        <a:t>).</a:t>
                      </a:r>
                      <a:r>
                        <a:rPr lang="en-US" dirty="0">
                          <a:solidFill>
                            <a:srgbClr val="B200B2"/>
                          </a:solidFill>
                          <a:effectLst/>
                        </a:rPr>
                        <a:t>__</a:t>
                      </a:r>
                      <a:r>
                        <a:rPr lang="en-US" dirty="0" err="1">
                          <a:solidFill>
                            <a:srgbClr val="B200B2"/>
                          </a:solidFill>
                          <a:effectLst/>
                        </a:rPr>
                        <a:t>init</a:t>
                      </a:r>
                      <a:r>
                        <a:rPr lang="en-US" dirty="0">
                          <a:solidFill>
                            <a:srgbClr val="B200B2"/>
                          </a:solidFill>
                          <a:effectLst/>
                        </a:rPr>
                        <a:t>__</a:t>
                      </a:r>
                      <a:r>
                        <a:rPr lang="en-US" dirty="0"/>
                        <a:t>()</a:t>
                      </a:r>
                      <a:br>
                        <a:rPr lang="en-US" dirty="0"/>
                      </a:br>
                      <a:r>
                        <a:rPr lang="en-US" dirty="0"/>
                        <a:t>        </a:t>
                      </a:r>
                      <a:r>
                        <a:rPr lang="en-US" dirty="0">
                          <a:solidFill>
                            <a:srgbClr val="94558D"/>
                          </a:solidFill>
                          <a:effectLst/>
                        </a:rPr>
                        <a:t>self</a:t>
                      </a:r>
                      <a:r>
                        <a:rPr lang="en-US" dirty="0"/>
                        <a:t>.fc1 = </a:t>
                      </a:r>
                      <a:r>
                        <a:rPr lang="en-US" dirty="0" err="1"/>
                        <a:t>nn.Linear</a:t>
                      </a:r>
                      <a:r>
                        <a:rPr lang="en-US" dirty="0"/>
                        <a:t>(</a:t>
                      </a:r>
                      <a:r>
                        <a:rPr lang="en-US" dirty="0" err="1"/>
                        <a:t>input_size</a:t>
                      </a:r>
                      <a:r>
                        <a:rPr lang="en-US" dirty="0"/>
                        <a:t>, </a:t>
                      </a:r>
                      <a:r>
                        <a:rPr lang="en-US" dirty="0" err="1"/>
                        <a:t>hidden_size</a:t>
                      </a:r>
                      <a:r>
                        <a:rPr lang="en-US" dirty="0"/>
                        <a:t>)</a:t>
                      </a:r>
                      <a:br>
                        <a:rPr lang="en-US" dirty="0"/>
                      </a:br>
                      <a:r>
                        <a:rPr lang="en-US" dirty="0"/>
                        <a:t>        </a:t>
                      </a:r>
                      <a:r>
                        <a:rPr lang="en-US" dirty="0" err="1">
                          <a:solidFill>
                            <a:srgbClr val="94558D"/>
                          </a:solidFill>
                          <a:effectLst/>
                        </a:rPr>
                        <a:t>self</a:t>
                      </a:r>
                      <a:r>
                        <a:rPr lang="en-US" dirty="0" err="1"/>
                        <a:t>.relu</a:t>
                      </a:r>
                      <a:r>
                        <a:rPr lang="en-US" dirty="0"/>
                        <a:t> = </a:t>
                      </a:r>
                      <a:r>
                        <a:rPr lang="en-US" dirty="0" err="1"/>
                        <a:t>nn.ReLU</a:t>
                      </a:r>
                      <a:r>
                        <a:rPr lang="en-US" dirty="0"/>
                        <a:t>()</a:t>
                      </a:r>
                      <a:br>
                        <a:rPr lang="en-US" dirty="0"/>
                      </a:br>
                      <a:r>
                        <a:rPr lang="en-US" dirty="0"/>
                        <a:t>        </a:t>
                      </a:r>
                      <a:r>
                        <a:rPr lang="en-US" dirty="0">
                          <a:solidFill>
                            <a:srgbClr val="94558D"/>
                          </a:solidFill>
                          <a:effectLst/>
                        </a:rPr>
                        <a:t>self</a:t>
                      </a:r>
                      <a:r>
                        <a:rPr lang="en-US" dirty="0"/>
                        <a:t>.fc2 = </a:t>
                      </a:r>
                      <a:r>
                        <a:rPr lang="en-US" dirty="0" err="1"/>
                        <a:t>nn.Linear</a:t>
                      </a:r>
                      <a:r>
                        <a:rPr lang="en-US" dirty="0"/>
                        <a:t>(</a:t>
                      </a:r>
                      <a:r>
                        <a:rPr lang="en-US" dirty="0" err="1"/>
                        <a:t>hidden_size</a:t>
                      </a:r>
                      <a:r>
                        <a:rPr lang="en-US" dirty="0"/>
                        <a:t>, </a:t>
                      </a:r>
                      <a:r>
                        <a:rPr lang="en-US" dirty="0" err="1"/>
                        <a:t>num_classes</a:t>
                      </a:r>
                      <a:r>
                        <a:rPr lang="en-US" dirty="0"/>
                        <a:t>)</a:t>
                      </a:r>
                      <a:br>
                        <a:rPr lang="en-US" dirty="0"/>
                      </a:br>
                      <a:br>
                        <a:rPr lang="en-US" dirty="0"/>
                      </a:br>
                      <a:r>
                        <a:rPr lang="en-US" dirty="0"/>
                        <a:t>    </a:t>
                      </a:r>
                      <a:r>
                        <a:rPr lang="en-US" dirty="0">
                          <a:solidFill>
                            <a:srgbClr val="0033B3"/>
                          </a:solidFill>
                          <a:effectLst/>
                        </a:rPr>
                        <a:t>def </a:t>
                      </a:r>
                      <a:r>
                        <a:rPr lang="en-US" dirty="0">
                          <a:solidFill>
                            <a:srgbClr val="000000"/>
                          </a:solidFill>
                          <a:effectLst/>
                        </a:rPr>
                        <a:t>forward</a:t>
                      </a:r>
                      <a:r>
                        <a:rPr lang="en-US" dirty="0"/>
                        <a:t>(</a:t>
                      </a:r>
                      <a:r>
                        <a:rPr lang="en-US" dirty="0">
                          <a:solidFill>
                            <a:srgbClr val="94558D"/>
                          </a:solidFill>
                          <a:effectLst/>
                        </a:rPr>
                        <a:t>self</a:t>
                      </a:r>
                      <a:r>
                        <a:rPr lang="en-US" dirty="0"/>
                        <a:t>, x):</a:t>
                      </a:r>
                      <a:br>
                        <a:rPr lang="en-US" dirty="0"/>
                      </a:br>
                      <a:r>
                        <a:rPr lang="en-US" dirty="0"/>
                        <a:t>        out = </a:t>
                      </a:r>
                      <a:r>
                        <a:rPr lang="en-US" dirty="0">
                          <a:solidFill>
                            <a:srgbClr val="94558D"/>
                          </a:solidFill>
                          <a:effectLst/>
                        </a:rPr>
                        <a:t>self</a:t>
                      </a:r>
                      <a:r>
                        <a:rPr lang="en-US" dirty="0"/>
                        <a:t>.fc1(x)</a:t>
                      </a:r>
                      <a:br>
                        <a:rPr lang="en-US" dirty="0"/>
                      </a:br>
                      <a:r>
                        <a:rPr lang="en-US" dirty="0"/>
                        <a:t>        out = </a:t>
                      </a:r>
                      <a:r>
                        <a:rPr lang="en-US" dirty="0" err="1">
                          <a:solidFill>
                            <a:srgbClr val="94558D"/>
                          </a:solidFill>
                          <a:effectLst/>
                        </a:rPr>
                        <a:t>self</a:t>
                      </a:r>
                      <a:r>
                        <a:rPr lang="en-US" dirty="0" err="1"/>
                        <a:t>.relu</a:t>
                      </a:r>
                      <a:r>
                        <a:rPr lang="en-US" dirty="0"/>
                        <a:t>(out)</a:t>
                      </a:r>
                      <a:br>
                        <a:rPr lang="en-US" dirty="0"/>
                      </a:br>
                      <a:r>
                        <a:rPr lang="en-US" dirty="0"/>
                        <a:t>        out = </a:t>
                      </a:r>
                      <a:r>
                        <a:rPr lang="en-US" dirty="0">
                          <a:solidFill>
                            <a:srgbClr val="94558D"/>
                          </a:solidFill>
                          <a:effectLst/>
                        </a:rPr>
                        <a:t>self</a:t>
                      </a:r>
                      <a:r>
                        <a:rPr lang="en-US" dirty="0"/>
                        <a:t>.fc2(out)</a:t>
                      </a:r>
                      <a:br>
                        <a:rPr lang="en-US" dirty="0"/>
                      </a:br>
                      <a:r>
                        <a:rPr lang="en-US" dirty="0"/>
                        <a:t>        </a:t>
                      </a:r>
                      <a:r>
                        <a:rPr lang="en-US" dirty="0">
                          <a:solidFill>
                            <a:srgbClr val="0033B3"/>
                          </a:solidFill>
                          <a:effectLst/>
                        </a:rPr>
                        <a:t>return </a:t>
                      </a:r>
                      <a:r>
                        <a:rPr lang="en-US" dirty="0"/>
                        <a:t>out</a:t>
                      </a:r>
                    </a:p>
                  </a:txBody>
                  <a:tcPr/>
                </a:tc>
                <a:extLst>
                  <a:ext uri="{0D108BD9-81ED-4DB2-BD59-A6C34878D82A}">
                    <a16:rowId xmlns:a16="http://schemas.microsoft.com/office/drawing/2014/main" val="2446202444"/>
                  </a:ext>
                </a:extLst>
              </a:tr>
            </a:tbl>
          </a:graphicData>
        </a:graphic>
      </p:graphicFrame>
    </p:spTree>
    <p:extLst>
      <p:ext uri="{BB962C8B-B14F-4D97-AF65-F5344CB8AC3E}">
        <p14:creationId xmlns:p14="http://schemas.microsoft.com/office/powerpoint/2010/main" val="4071772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C64C1F6-8A43-40E7-8CF4-5F731BCD88FF}"/>
              </a:ext>
            </a:extLst>
          </p:cNvPr>
          <p:cNvSpPr/>
          <p:nvPr/>
        </p:nvSpPr>
        <p:spPr>
          <a:xfrm>
            <a:off x="3782833" y="914653"/>
            <a:ext cx="185351" cy="984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8B45294C-CB1B-4304-82FF-4F225A2DE078}"/>
              </a:ext>
            </a:extLst>
          </p:cNvPr>
          <p:cNvSpPr/>
          <p:nvPr/>
        </p:nvSpPr>
        <p:spPr>
          <a:xfrm>
            <a:off x="4489620" y="527475"/>
            <a:ext cx="226541" cy="1758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2CD90C6D-8379-41E7-9945-FA7E3157F8EA}"/>
              </a:ext>
            </a:extLst>
          </p:cNvPr>
          <p:cNvSpPr/>
          <p:nvPr/>
        </p:nvSpPr>
        <p:spPr>
          <a:xfrm>
            <a:off x="5478160" y="202082"/>
            <a:ext cx="226541" cy="23848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C1FDBF48-45EF-4355-8BED-F318150F8B78}"/>
              </a:ext>
            </a:extLst>
          </p:cNvPr>
          <p:cNvSpPr/>
          <p:nvPr/>
        </p:nvSpPr>
        <p:spPr>
          <a:xfrm>
            <a:off x="6536723" y="515119"/>
            <a:ext cx="226541" cy="1758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CFDD2312-309E-48F2-B96A-8E4CEE53C346}"/>
              </a:ext>
            </a:extLst>
          </p:cNvPr>
          <p:cNvSpPr/>
          <p:nvPr/>
        </p:nvSpPr>
        <p:spPr>
          <a:xfrm>
            <a:off x="7482015" y="902298"/>
            <a:ext cx="185351" cy="984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018CFDE-560C-4C8D-AA44-EC9D576C4309}"/>
              </a:ext>
            </a:extLst>
          </p:cNvPr>
          <p:cNvSpPr txBox="1"/>
          <p:nvPr/>
        </p:nvSpPr>
        <p:spPr>
          <a:xfrm>
            <a:off x="2611393" y="1238673"/>
            <a:ext cx="835357" cy="369332"/>
          </a:xfrm>
          <a:prstGeom prst="rect">
            <a:avLst/>
          </a:prstGeom>
          <a:noFill/>
        </p:spPr>
        <p:txBody>
          <a:bodyPr wrap="none" rtlCol="0">
            <a:spAutoFit/>
          </a:bodyPr>
          <a:lstStyle/>
          <a:p>
            <a:r>
              <a:rPr lang="en-US" dirty="0" err="1"/>
              <a:t>X_data</a:t>
            </a:r>
            <a:endParaRPr lang="en-US" dirty="0"/>
          </a:p>
        </p:txBody>
      </p:sp>
      <p:cxnSp>
        <p:nvCxnSpPr>
          <p:cNvPr id="15" name="Straight Arrow Connector 14">
            <a:extLst>
              <a:ext uri="{FF2B5EF4-FFF2-40B4-BE49-F238E27FC236}">
                <a16:creationId xmlns:a16="http://schemas.microsoft.com/office/drawing/2014/main" id="{A532F34B-F5C8-4127-93A3-F6A5A34522E3}"/>
              </a:ext>
            </a:extLst>
          </p:cNvPr>
          <p:cNvCxnSpPr>
            <a:stCxn id="11" idx="3"/>
            <a:endCxn id="4" idx="1"/>
          </p:cNvCxnSpPr>
          <p:nvPr/>
        </p:nvCxnSpPr>
        <p:spPr>
          <a:xfrm flipV="1">
            <a:off x="3446750" y="1406864"/>
            <a:ext cx="336083" cy="16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B466A9C-7878-4712-87CE-72B4885ADBF7}"/>
              </a:ext>
            </a:extLst>
          </p:cNvPr>
          <p:cNvCxnSpPr>
            <a:stCxn id="4" idx="3"/>
            <a:endCxn id="5" idx="1"/>
          </p:cNvCxnSpPr>
          <p:nvPr/>
        </p:nvCxnSpPr>
        <p:spPr>
          <a:xfrm>
            <a:off x="3968184" y="1406864"/>
            <a:ext cx="5214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741BECB-F153-4157-A9B7-EDE1E159DD06}"/>
              </a:ext>
            </a:extLst>
          </p:cNvPr>
          <p:cNvCxnSpPr>
            <a:cxnSpLocks/>
            <a:stCxn id="5" idx="3"/>
            <a:endCxn id="8" idx="1"/>
          </p:cNvCxnSpPr>
          <p:nvPr/>
        </p:nvCxnSpPr>
        <p:spPr>
          <a:xfrm flipV="1">
            <a:off x="4716161" y="1394509"/>
            <a:ext cx="761999" cy="1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05E4E43-FB6E-46F6-B359-00E80EA42EC5}"/>
              </a:ext>
            </a:extLst>
          </p:cNvPr>
          <p:cNvCxnSpPr>
            <a:cxnSpLocks/>
            <a:stCxn id="8" idx="3"/>
            <a:endCxn id="9" idx="1"/>
          </p:cNvCxnSpPr>
          <p:nvPr/>
        </p:nvCxnSpPr>
        <p:spPr>
          <a:xfrm>
            <a:off x="5704701" y="1394509"/>
            <a:ext cx="8320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0D964ED-A892-47E2-8CAF-1BEC69D234A4}"/>
              </a:ext>
            </a:extLst>
          </p:cNvPr>
          <p:cNvCxnSpPr>
            <a:stCxn id="9" idx="3"/>
            <a:endCxn id="10" idx="1"/>
          </p:cNvCxnSpPr>
          <p:nvPr/>
        </p:nvCxnSpPr>
        <p:spPr>
          <a:xfrm>
            <a:off x="6763264" y="1394509"/>
            <a:ext cx="718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1E046A4-167E-4775-9E32-AEDD944B6D16}"/>
              </a:ext>
            </a:extLst>
          </p:cNvPr>
          <p:cNvCxnSpPr>
            <a:stCxn id="10" idx="3"/>
          </p:cNvCxnSpPr>
          <p:nvPr/>
        </p:nvCxnSpPr>
        <p:spPr>
          <a:xfrm flipV="1">
            <a:off x="7667366" y="1394508"/>
            <a:ext cx="43454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55C0EFA-F75D-4D4A-88D1-3068D19D022C}"/>
              </a:ext>
            </a:extLst>
          </p:cNvPr>
          <p:cNvSpPr txBox="1"/>
          <p:nvPr/>
        </p:nvSpPr>
        <p:spPr>
          <a:xfrm>
            <a:off x="6981566" y="5142052"/>
            <a:ext cx="1076128" cy="369332"/>
          </a:xfrm>
          <a:prstGeom prst="rect">
            <a:avLst/>
          </a:prstGeom>
          <a:noFill/>
        </p:spPr>
        <p:txBody>
          <a:bodyPr wrap="none" rtlCol="0">
            <a:spAutoFit/>
          </a:bodyPr>
          <a:lstStyle/>
          <a:p>
            <a:r>
              <a:rPr lang="en-US" dirty="0" err="1"/>
              <a:t>Y_predict</a:t>
            </a:r>
            <a:endParaRPr lang="en-US" dirty="0"/>
          </a:p>
        </p:txBody>
      </p:sp>
      <p:sp>
        <p:nvSpPr>
          <p:cNvPr id="28" name="TextBox 27">
            <a:extLst>
              <a:ext uri="{FF2B5EF4-FFF2-40B4-BE49-F238E27FC236}">
                <a16:creationId xmlns:a16="http://schemas.microsoft.com/office/drawing/2014/main" id="{BCB1700A-469B-48D9-A4F6-D90DECBB4ABF}"/>
              </a:ext>
            </a:extLst>
          </p:cNvPr>
          <p:cNvSpPr txBox="1"/>
          <p:nvPr/>
        </p:nvSpPr>
        <p:spPr>
          <a:xfrm>
            <a:off x="1593578" y="4086399"/>
            <a:ext cx="6846087" cy="369332"/>
          </a:xfrm>
          <a:prstGeom prst="rect">
            <a:avLst/>
          </a:prstGeom>
          <a:noFill/>
        </p:spPr>
        <p:txBody>
          <a:bodyPr wrap="square" rtlCol="0">
            <a:spAutoFit/>
          </a:bodyPr>
          <a:lstStyle/>
          <a:p>
            <a:r>
              <a:rPr lang="en-US" dirty="0" err="1"/>
              <a:t>X_data</a:t>
            </a:r>
            <a:r>
              <a:rPr lang="en-US" altLang="zh-CN" dirty="0"/>
              <a:t>=“ </a:t>
            </a:r>
            <a:r>
              <a:rPr lang="zh-CN" altLang="en-US" dirty="0"/>
              <a:t>奇           变               偶           不              变</a:t>
            </a:r>
            <a:r>
              <a:rPr lang="en-US" altLang="zh-CN" dirty="0"/>
              <a:t>”</a:t>
            </a:r>
            <a:endParaRPr lang="en-US" dirty="0"/>
          </a:p>
        </p:txBody>
      </p:sp>
      <p:sp>
        <p:nvSpPr>
          <p:cNvPr id="31" name="Rectangle: Rounded Corners 30">
            <a:extLst>
              <a:ext uri="{FF2B5EF4-FFF2-40B4-BE49-F238E27FC236}">
                <a16:creationId xmlns:a16="http://schemas.microsoft.com/office/drawing/2014/main" id="{72D98849-3965-4C87-B189-C291401AA3FA}"/>
              </a:ext>
            </a:extLst>
          </p:cNvPr>
          <p:cNvSpPr/>
          <p:nvPr/>
        </p:nvSpPr>
        <p:spPr>
          <a:xfrm>
            <a:off x="2600703" y="4857330"/>
            <a:ext cx="185351" cy="984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5E12BE15-AAB3-4889-BA96-92264A812EDE}"/>
              </a:ext>
            </a:extLst>
          </p:cNvPr>
          <p:cNvPicPr>
            <a:picLocks noChangeAspect="1"/>
          </p:cNvPicPr>
          <p:nvPr/>
        </p:nvPicPr>
        <p:blipFill>
          <a:blip r:embed="rId3"/>
          <a:stretch>
            <a:fillRect/>
          </a:stretch>
        </p:blipFill>
        <p:spPr>
          <a:xfrm>
            <a:off x="1544585" y="951979"/>
            <a:ext cx="1066808" cy="1123958"/>
          </a:xfrm>
          <a:prstGeom prst="rect">
            <a:avLst/>
          </a:prstGeom>
        </p:spPr>
      </p:pic>
      <p:sp>
        <p:nvSpPr>
          <p:cNvPr id="33" name="TextBox 32">
            <a:extLst>
              <a:ext uri="{FF2B5EF4-FFF2-40B4-BE49-F238E27FC236}">
                <a16:creationId xmlns:a16="http://schemas.microsoft.com/office/drawing/2014/main" id="{49ED2FAA-C7B4-4531-86D1-FD17ED5C2FC0}"/>
              </a:ext>
            </a:extLst>
          </p:cNvPr>
          <p:cNvSpPr txBox="1"/>
          <p:nvPr/>
        </p:nvSpPr>
        <p:spPr>
          <a:xfrm>
            <a:off x="9308755" y="1209842"/>
            <a:ext cx="579005" cy="369332"/>
          </a:xfrm>
          <a:prstGeom prst="rect">
            <a:avLst/>
          </a:prstGeom>
          <a:noFill/>
        </p:spPr>
        <p:txBody>
          <a:bodyPr wrap="none" rtlCol="0">
            <a:spAutoFit/>
          </a:bodyPr>
          <a:lstStyle/>
          <a:p>
            <a:r>
              <a:rPr lang="zh-CN" altLang="en-US" dirty="0"/>
              <a:t>“猫”</a:t>
            </a:r>
            <a:endParaRPr lang="en-US" dirty="0"/>
          </a:p>
        </p:txBody>
      </p:sp>
      <p:sp>
        <p:nvSpPr>
          <p:cNvPr id="34" name="Rectangle: Rounded Corners 33">
            <a:extLst>
              <a:ext uri="{FF2B5EF4-FFF2-40B4-BE49-F238E27FC236}">
                <a16:creationId xmlns:a16="http://schemas.microsoft.com/office/drawing/2014/main" id="{88720F05-B2B0-4295-9D77-747114B34893}"/>
              </a:ext>
            </a:extLst>
          </p:cNvPr>
          <p:cNvSpPr/>
          <p:nvPr/>
        </p:nvSpPr>
        <p:spPr>
          <a:xfrm>
            <a:off x="3352381" y="4857330"/>
            <a:ext cx="185351" cy="984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9DC34740-0890-4C64-854C-E3C9B494B98C}"/>
              </a:ext>
            </a:extLst>
          </p:cNvPr>
          <p:cNvSpPr/>
          <p:nvPr/>
        </p:nvSpPr>
        <p:spPr>
          <a:xfrm>
            <a:off x="4394881" y="4857330"/>
            <a:ext cx="185351" cy="984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099A1BE8-81A8-434B-9096-5C0596DC6B13}"/>
              </a:ext>
            </a:extLst>
          </p:cNvPr>
          <p:cNvSpPr/>
          <p:nvPr/>
        </p:nvSpPr>
        <p:spPr>
          <a:xfrm>
            <a:off x="5263444" y="4857330"/>
            <a:ext cx="185351" cy="984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29D1830B-554C-45E6-BAE7-5B4147972FBF}"/>
              </a:ext>
            </a:extLst>
          </p:cNvPr>
          <p:cNvSpPr/>
          <p:nvPr/>
        </p:nvSpPr>
        <p:spPr>
          <a:xfrm>
            <a:off x="6188141" y="4857330"/>
            <a:ext cx="185351" cy="984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64E3DA9F-94F0-47E6-99A8-4116EEEFF11A}"/>
              </a:ext>
            </a:extLst>
          </p:cNvPr>
          <p:cNvCxnSpPr>
            <a:endCxn id="31" idx="0"/>
          </p:cNvCxnSpPr>
          <p:nvPr/>
        </p:nvCxnSpPr>
        <p:spPr>
          <a:xfrm>
            <a:off x="2681416" y="4391894"/>
            <a:ext cx="11963" cy="465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024067D-5ED1-43F5-B269-CA56DC7562DF}"/>
              </a:ext>
            </a:extLst>
          </p:cNvPr>
          <p:cNvCxnSpPr/>
          <p:nvPr/>
        </p:nvCxnSpPr>
        <p:spPr>
          <a:xfrm>
            <a:off x="3439074" y="4423813"/>
            <a:ext cx="11963" cy="465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70B2CDA-1C4A-489D-A068-75AD6E2B9F8D}"/>
              </a:ext>
            </a:extLst>
          </p:cNvPr>
          <p:cNvCxnSpPr/>
          <p:nvPr/>
        </p:nvCxnSpPr>
        <p:spPr>
          <a:xfrm>
            <a:off x="4487556" y="4423813"/>
            <a:ext cx="11963" cy="465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7893C28-5B3B-4EF2-91F5-11502FE6A48A}"/>
              </a:ext>
            </a:extLst>
          </p:cNvPr>
          <p:cNvCxnSpPr/>
          <p:nvPr/>
        </p:nvCxnSpPr>
        <p:spPr>
          <a:xfrm>
            <a:off x="5344156" y="4423813"/>
            <a:ext cx="11963" cy="465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AA067BB-EE43-4098-BB75-05A384F64FF7}"/>
              </a:ext>
            </a:extLst>
          </p:cNvPr>
          <p:cNvCxnSpPr/>
          <p:nvPr/>
        </p:nvCxnSpPr>
        <p:spPr>
          <a:xfrm>
            <a:off x="6268853" y="4397376"/>
            <a:ext cx="11963" cy="465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EEEC1F6-7CC8-4892-8DFE-26AE9611377A}"/>
              </a:ext>
            </a:extLst>
          </p:cNvPr>
          <p:cNvCxnSpPr>
            <a:stCxn id="31" idx="3"/>
            <a:endCxn id="34" idx="1"/>
          </p:cNvCxnSpPr>
          <p:nvPr/>
        </p:nvCxnSpPr>
        <p:spPr>
          <a:xfrm>
            <a:off x="2786054" y="5349541"/>
            <a:ext cx="5663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8B125545-83E8-42E0-BA9C-EEF6582339D8}"/>
              </a:ext>
            </a:extLst>
          </p:cNvPr>
          <p:cNvCxnSpPr>
            <a:cxnSpLocks/>
            <a:endCxn id="35" idx="1"/>
          </p:cNvCxnSpPr>
          <p:nvPr/>
        </p:nvCxnSpPr>
        <p:spPr>
          <a:xfrm>
            <a:off x="3534031" y="5349541"/>
            <a:ext cx="8608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3D45801-9254-4DDF-BAF7-2E656519904C}"/>
              </a:ext>
            </a:extLst>
          </p:cNvPr>
          <p:cNvCxnSpPr>
            <a:cxnSpLocks/>
            <a:endCxn id="36" idx="1"/>
          </p:cNvCxnSpPr>
          <p:nvPr/>
        </p:nvCxnSpPr>
        <p:spPr>
          <a:xfrm>
            <a:off x="4375813" y="5349541"/>
            <a:ext cx="8876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8EDB4F8C-6532-405D-8FDE-8AA1C582F171}"/>
              </a:ext>
            </a:extLst>
          </p:cNvPr>
          <p:cNvCxnSpPr>
            <a:cxnSpLocks/>
            <a:endCxn id="37" idx="1"/>
          </p:cNvCxnSpPr>
          <p:nvPr/>
        </p:nvCxnSpPr>
        <p:spPr>
          <a:xfrm>
            <a:off x="5448795" y="5349541"/>
            <a:ext cx="7393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74A74961-C251-4D18-B0BF-C8141B6DE02A}"/>
                  </a:ext>
                </a:extLst>
              </p:cNvPr>
              <p:cNvSpPr txBox="1"/>
              <p:nvPr/>
            </p:nvSpPr>
            <p:spPr>
              <a:xfrm>
                <a:off x="2902533" y="5003554"/>
                <a:ext cx="2831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altLang="zh-CN" i="1">
                              <a:latin typeface="Cambria Math" panose="02040503050406030204" pitchFamily="18" charset="0"/>
                            </a:rPr>
                            <m:t>1</m:t>
                          </m:r>
                        </m:sub>
                      </m:sSub>
                    </m:oMath>
                  </m:oMathPara>
                </a14:m>
                <a:endParaRPr lang="en-US" dirty="0"/>
              </a:p>
            </p:txBody>
          </p:sp>
        </mc:Choice>
        <mc:Fallback xmlns="">
          <p:sp>
            <p:nvSpPr>
              <p:cNvPr id="55" name="TextBox 54">
                <a:extLst>
                  <a:ext uri="{FF2B5EF4-FFF2-40B4-BE49-F238E27FC236}">
                    <a16:creationId xmlns:a16="http://schemas.microsoft.com/office/drawing/2014/main" id="{74A74961-C251-4D18-B0BF-C8141B6DE02A}"/>
                  </a:ext>
                </a:extLst>
              </p:cNvPr>
              <p:cNvSpPr txBox="1">
                <a:spLocks noRot="1" noChangeAspect="1" noMove="1" noResize="1" noEditPoints="1" noAdjustHandles="1" noChangeArrowheads="1" noChangeShapeType="1" noTextEdit="1"/>
              </p:cNvSpPr>
              <p:nvPr/>
            </p:nvSpPr>
            <p:spPr>
              <a:xfrm>
                <a:off x="2902533" y="5003554"/>
                <a:ext cx="283154" cy="276999"/>
              </a:xfrm>
              <a:prstGeom prst="rect">
                <a:avLst/>
              </a:prstGeom>
              <a:blipFill>
                <a:blip r:embed="rId9"/>
                <a:stretch>
                  <a:fillRect l="-12766" r="-6383"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194316EB-895F-44F9-BD02-2EFB843FBC71}"/>
                  </a:ext>
                </a:extLst>
              </p:cNvPr>
              <p:cNvSpPr txBox="1"/>
              <p:nvPr/>
            </p:nvSpPr>
            <p:spPr>
              <a:xfrm>
                <a:off x="3842226" y="5003553"/>
                <a:ext cx="2884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altLang="zh-CN" i="1">
                              <a:latin typeface="Cambria Math" panose="02040503050406030204" pitchFamily="18" charset="0"/>
                            </a:rPr>
                            <m:t>2</m:t>
                          </m:r>
                        </m:sub>
                      </m:sSub>
                    </m:oMath>
                  </m:oMathPara>
                </a14:m>
                <a:endParaRPr lang="en-US" dirty="0"/>
              </a:p>
            </p:txBody>
          </p:sp>
        </mc:Choice>
        <mc:Fallback xmlns="">
          <p:sp>
            <p:nvSpPr>
              <p:cNvPr id="57" name="TextBox 56">
                <a:extLst>
                  <a:ext uri="{FF2B5EF4-FFF2-40B4-BE49-F238E27FC236}">
                    <a16:creationId xmlns:a16="http://schemas.microsoft.com/office/drawing/2014/main" id="{194316EB-895F-44F9-BD02-2EFB843FBC71}"/>
                  </a:ext>
                </a:extLst>
              </p:cNvPr>
              <p:cNvSpPr txBox="1">
                <a:spLocks noRot="1" noChangeAspect="1" noMove="1" noResize="1" noEditPoints="1" noAdjustHandles="1" noChangeArrowheads="1" noChangeShapeType="1" noTextEdit="1"/>
              </p:cNvSpPr>
              <p:nvPr/>
            </p:nvSpPr>
            <p:spPr>
              <a:xfrm>
                <a:off x="3842226" y="5003553"/>
                <a:ext cx="288477" cy="276999"/>
              </a:xfrm>
              <a:prstGeom prst="rect">
                <a:avLst/>
              </a:prstGeom>
              <a:blipFill>
                <a:blip r:embed="rId10"/>
                <a:stretch>
                  <a:fillRect l="-12500" r="-6250"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BD509DE-A706-46EA-BF28-C48C1B602E6F}"/>
                  </a:ext>
                </a:extLst>
              </p:cNvPr>
              <p:cNvSpPr txBox="1"/>
              <p:nvPr/>
            </p:nvSpPr>
            <p:spPr>
              <a:xfrm>
                <a:off x="4870275" y="5017969"/>
                <a:ext cx="2884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altLang="zh-CN" i="1">
                              <a:latin typeface="Cambria Math" panose="02040503050406030204" pitchFamily="18" charset="0"/>
                            </a:rPr>
                            <m:t>3</m:t>
                          </m:r>
                        </m:sub>
                      </m:sSub>
                    </m:oMath>
                  </m:oMathPara>
                </a14:m>
                <a:endParaRPr lang="en-US" dirty="0"/>
              </a:p>
            </p:txBody>
          </p:sp>
        </mc:Choice>
        <mc:Fallback xmlns="">
          <p:sp>
            <p:nvSpPr>
              <p:cNvPr id="58" name="TextBox 57">
                <a:extLst>
                  <a:ext uri="{FF2B5EF4-FFF2-40B4-BE49-F238E27FC236}">
                    <a16:creationId xmlns:a16="http://schemas.microsoft.com/office/drawing/2014/main" id="{ABD509DE-A706-46EA-BF28-C48C1B602E6F}"/>
                  </a:ext>
                </a:extLst>
              </p:cNvPr>
              <p:cNvSpPr txBox="1">
                <a:spLocks noRot="1" noChangeAspect="1" noMove="1" noResize="1" noEditPoints="1" noAdjustHandles="1" noChangeArrowheads="1" noChangeShapeType="1" noTextEdit="1"/>
              </p:cNvSpPr>
              <p:nvPr/>
            </p:nvSpPr>
            <p:spPr>
              <a:xfrm>
                <a:off x="4870275" y="5017969"/>
                <a:ext cx="288477" cy="276999"/>
              </a:xfrm>
              <a:prstGeom prst="rect">
                <a:avLst/>
              </a:prstGeom>
              <a:blipFill>
                <a:blip r:embed="rId11"/>
                <a:stretch>
                  <a:fillRect l="-12766" r="-6383"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382EBA0E-A641-4B00-931B-25367F0D5005}"/>
                  </a:ext>
                </a:extLst>
              </p:cNvPr>
              <p:cNvSpPr txBox="1"/>
              <p:nvPr/>
            </p:nvSpPr>
            <p:spPr>
              <a:xfrm>
                <a:off x="5676160" y="5008187"/>
                <a:ext cx="2884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altLang="zh-CN" i="1">
                              <a:latin typeface="Cambria Math" panose="02040503050406030204" pitchFamily="18" charset="0"/>
                            </a:rPr>
                            <m:t>4</m:t>
                          </m:r>
                        </m:sub>
                      </m:sSub>
                    </m:oMath>
                  </m:oMathPara>
                </a14:m>
                <a:endParaRPr lang="en-US" dirty="0"/>
              </a:p>
            </p:txBody>
          </p:sp>
        </mc:Choice>
        <mc:Fallback xmlns="">
          <p:sp>
            <p:nvSpPr>
              <p:cNvPr id="59" name="TextBox 58">
                <a:extLst>
                  <a:ext uri="{FF2B5EF4-FFF2-40B4-BE49-F238E27FC236}">
                    <a16:creationId xmlns:a16="http://schemas.microsoft.com/office/drawing/2014/main" id="{382EBA0E-A641-4B00-931B-25367F0D5005}"/>
                  </a:ext>
                </a:extLst>
              </p:cNvPr>
              <p:cNvSpPr txBox="1">
                <a:spLocks noRot="1" noChangeAspect="1" noMove="1" noResize="1" noEditPoints="1" noAdjustHandles="1" noChangeArrowheads="1" noChangeShapeType="1" noTextEdit="1"/>
              </p:cNvSpPr>
              <p:nvPr/>
            </p:nvSpPr>
            <p:spPr>
              <a:xfrm>
                <a:off x="5676160" y="5008187"/>
                <a:ext cx="288477" cy="276999"/>
              </a:xfrm>
              <a:prstGeom prst="rect">
                <a:avLst/>
              </a:prstGeom>
              <a:blipFill>
                <a:blip r:embed="rId12"/>
                <a:stretch>
                  <a:fillRect l="-12766" r="-8511" b="-15556"/>
                </a:stretch>
              </a:blipFill>
            </p:spPr>
            <p:txBody>
              <a:bodyPr/>
              <a:lstStyle/>
              <a:p>
                <a:r>
                  <a:rPr lang="en-US">
                    <a:noFill/>
                  </a:rPr>
                  <a:t> </a:t>
                </a:r>
              </a:p>
            </p:txBody>
          </p:sp>
        </mc:Fallback>
      </mc:AlternateContent>
      <p:cxnSp>
        <p:nvCxnSpPr>
          <p:cNvPr id="60" name="Straight Arrow Connector 59">
            <a:extLst>
              <a:ext uri="{FF2B5EF4-FFF2-40B4-BE49-F238E27FC236}">
                <a16:creationId xmlns:a16="http://schemas.microsoft.com/office/drawing/2014/main" id="{37A0A6EA-EADC-4DD7-81E8-1F243863C1DE}"/>
              </a:ext>
            </a:extLst>
          </p:cNvPr>
          <p:cNvCxnSpPr>
            <a:cxnSpLocks/>
          </p:cNvCxnSpPr>
          <p:nvPr/>
        </p:nvCxnSpPr>
        <p:spPr>
          <a:xfrm flipV="1">
            <a:off x="6179536" y="5343361"/>
            <a:ext cx="735987" cy="15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FCDAF985-A862-46F6-BD6B-C11541BA8A59}"/>
              </a:ext>
            </a:extLst>
          </p:cNvPr>
          <p:cNvSpPr txBox="1"/>
          <p:nvPr/>
        </p:nvSpPr>
        <p:spPr>
          <a:xfrm>
            <a:off x="8353166" y="1362242"/>
            <a:ext cx="1076128" cy="369332"/>
          </a:xfrm>
          <a:prstGeom prst="rect">
            <a:avLst/>
          </a:prstGeom>
          <a:noFill/>
        </p:spPr>
        <p:txBody>
          <a:bodyPr wrap="none" rtlCol="0">
            <a:spAutoFit/>
          </a:bodyPr>
          <a:lstStyle/>
          <a:p>
            <a:r>
              <a:rPr lang="en-US" dirty="0" err="1"/>
              <a:t>Y_predict</a:t>
            </a:r>
            <a:endParaRPr lang="en-US" dirty="0"/>
          </a:p>
        </p:txBody>
      </p:sp>
      <p:sp>
        <p:nvSpPr>
          <p:cNvPr id="72" name="TextBox 71">
            <a:extLst>
              <a:ext uri="{FF2B5EF4-FFF2-40B4-BE49-F238E27FC236}">
                <a16:creationId xmlns:a16="http://schemas.microsoft.com/office/drawing/2014/main" id="{3CF882A5-E632-47E2-A971-E19E38446EF7}"/>
              </a:ext>
            </a:extLst>
          </p:cNvPr>
          <p:cNvSpPr txBox="1"/>
          <p:nvPr/>
        </p:nvSpPr>
        <p:spPr>
          <a:xfrm>
            <a:off x="8057694" y="5142052"/>
            <a:ext cx="1502334" cy="369332"/>
          </a:xfrm>
          <a:prstGeom prst="rect">
            <a:avLst/>
          </a:prstGeom>
          <a:noFill/>
        </p:spPr>
        <p:txBody>
          <a:bodyPr wrap="none" rtlCol="0">
            <a:spAutoFit/>
          </a:bodyPr>
          <a:lstStyle/>
          <a:p>
            <a:r>
              <a:rPr lang="zh-CN" altLang="en-US" dirty="0"/>
              <a:t>“符号看象限”</a:t>
            </a:r>
            <a:endParaRPr lang="en-US" dirty="0"/>
          </a:p>
        </p:txBody>
      </p:sp>
      <p:sp>
        <p:nvSpPr>
          <p:cNvPr id="74" name="Rectangle: Rounded Corners 73">
            <a:extLst>
              <a:ext uri="{FF2B5EF4-FFF2-40B4-BE49-F238E27FC236}">
                <a16:creationId xmlns:a16="http://schemas.microsoft.com/office/drawing/2014/main" id="{D9114746-8FC7-4617-8212-F5A2939CD0AF}"/>
              </a:ext>
            </a:extLst>
          </p:cNvPr>
          <p:cNvSpPr/>
          <p:nvPr/>
        </p:nvSpPr>
        <p:spPr>
          <a:xfrm>
            <a:off x="10636156" y="4595368"/>
            <a:ext cx="185351" cy="984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Connector: Curved 78">
            <a:extLst>
              <a:ext uri="{FF2B5EF4-FFF2-40B4-BE49-F238E27FC236}">
                <a16:creationId xmlns:a16="http://schemas.microsoft.com/office/drawing/2014/main" id="{932A7754-0AFC-48C5-A12B-96B47F05BB94}"/>
              </a:ext>
            </a:extLst>
          </p:cNvPr>
          <p:cNvCxnSpPr>
            <a:stCxn id="74" idx="3"/>
            <a:endCxn id="74" idx="0"/>
          </p:cNvCxnSpPr>
          <p:nvPr/>
        </p:nvCxnSpPr>
        <p:spPr>
          <a:xfrm flipH="1" flipV="1">
            <a:off x="10728832" y="4595368"/>
            <a:ext cx="92675" cy="492211"/>
          </a:xfrm>
          <a:prstGeom prst="curvedConnector4">
            <a:avLst>
              <a:gd name="adj1" fmla="val -246668"/>
              <a:gd name="adj2" fmla="val 1464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6E719803-23F0-41AA-BDA8-847AC9EF8E6B}"/>
              </a:ext>
            </a:extLst>
          </p:cNvPr>
          <p:cNvCxnSpPr/>
          <p:nvPr/>
        </p:nvCxnSpPr>
        <p:spPr>
          <a:xfrm>
            <a:off x="1993269" y="5349539"/>
            <a:ext cx="5663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8A04E2BF-96A4-453F-B3F3-3BDE4D1885E7}"/>
                  </a:ext>
                </a:extLst>
              </p:cNvPr>
              <p:cNvSpPr txBox="1"/>
              <p:nvPr/>
            </p:nvSpPr>
            <p:spPr>
              <a:xfrm>
                <a:off x="1739413" y="5142052"/>
                <a:ext cx="2884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oMath>
                  </m:oMathPara>
                </a14:m>
                <a:endParaRPr lang="en-US" dirty="0"/>
              </a:p>
            </p:txBody>
          </p:sp>
        </mc:Choice>
        <mc:Fallback xmlns="">
          <p:sp>
            <p:nvSpPr>
              <p:cNvPr id="81" name="TextBox 80">
                <a:extLst>
                  <a:ext uri="{FF2B5EF4-FFF2-40B4-BE49-F238E27FC236}">
                    <a16:creationId xmlns:a16="http://schemas.microsoft.com/office/drawing/2014/main" id="{8A04E2BF-96A4-453F-B3F3-3BDE4D1885E7}"/>
                  </a:ext>
                </a:extLst>
              </p:cNvPr>
              <p:cNvSpPr txBox="1">
                <a:spLocks noRot="1" noChangeAspect="1" noMove="1" noResize="1" noEditPoints="1" noAdjustHandles="1" noChangeArrowheads="1" noChangeShapeType="1" noTextEdit="1"/>
              </p:cNvSpPr>
              <p:nvPr/>
            </p:nvSpPr>
            <p:spPr>
              <a:xfrm>
                <a:off x="1739413" y="5142052"/>
                <a:ext cx="288477" cy="276999"/>
              </a:xfrm>
              <a:prstGeom prst="rect">
                <a:avLst/>
              </a:prstGeom>
              <a:blipFill>
                <a:blip r:embed="rId13"/>
                <a:stretch>
                  <a:fillRect l="-12500" r="-6250" b="-15556"/>
                </a:stretch>
              </a:blipFill>
            </p:spPr>
            <p:txBody>
              <a:bodyPr/>
              <a:lstStyle/>
              <a:p>
                <a:r>
                  <a:rPr lang="en-US">
                    <a:noFill/>
                  </a:rPr>
                  <a:t> </a:t>
                </a:r>
              </a:p>
            </p:txBody>
          </p:sp>
        </mc:Fallback>
      </mc:AlternateContent>
      <p:sp>
        <p:nvSpPr>
          <p:cNvPr id="83" name="TextBox 82">
            <a:extLst>
              <a:ext uri="{FF2B5EF4-FFF2-40B4-BE49-F238E27FC236}">
                <a16:creationId xmlns:a16="http://schemas.microsoft.com/office/drawing/2014/main" id="{CC584CAA-C931-4C88-981E-386DAD42A3F3}"/>
              </a:ext>
            </a:extLst>
          </p:cNvPr>
          <p:cNvSpPr txBox="1"/>
          <p:nvPr/>
        </p:nvSpPr>
        <p:spPr>
          <a:xfrm>
            <a:off x="11096166" y="4401258"/>
            <a:ext cx="421910" cy="369332"/>
          </a:xfrm>
          <a:prstGeom prst="rect">
            <a:avLst/>
          </a:prstGeom>
          <a:noFill/>
        </p:spPr>
        <p:txBody>
          <a:bodyPr wrap="none" rtlCol="0">
            <a:spAutoFit/>
          </a:bodyPr>
          <a:lstStyle/>
          <a:p>
            <a:r>
              <a:rPr lang="en-US" altLang="zh-CN" dirty="0"/>
              <a:t>X5</a:t>
            </a:r>
            <a:endParaRPr lang="en-US" dirty="0"/>
          </a:p>
        </p:txBody>
      </p:sp>
      <p:sp>
        <p:nvSpPr>
          <p:cNvPr id="84" name="TextBox 83">
            <a:extLst>
              <a:ext uri="{FF2B5EF4-FFF2-40B4-BE49-F238E27FC236}">
                <a16:creationId xmlns:a16="http://schemas.microsoft.com/office/drawing/2014/main" id="{7A7872FB-62EE-4A16-A258-05AB67705402}"/>
              </a:ext>
            </a:extLst>
          </p:cNvPr>
          <p:cNvSpPr txBox="1"/>
          <p:nvPr/>
        </p:nvSpPr>
        <p:spPr>
          <a:xfrm>
            <a:off x="9713168" y="4054481"/>
            <a:ext cx="2031325" cy="369332"/>
          </a:xfrm>
          <a:prstGeom prst="rect">
            <a:avLst/>
          </a:prstGeom>
          <a:noFill/>
        </p:spPr>
        <p:txBody>
          <a:bodyPr wrap="none" rtlCol="0">
            <a:spAutoFit/>
          </a:bodyPr>
          <a:lstStyle/>
          <a:p>
            <a:r>
              <a:rPr lang="zh-CN" altLang="en-US" dirty="0"/>
              <a:t>有时也表示成这样</a:t>
            </a:r>
            <a:endParaRPr lang="en-US" dirty="0"/>
          </a:p>
        </p:txBody>
      </p:sp>
      <p:sp>
        <p:nvSpPr>
          <p:cNvPr id="85" name="TextBox 84">
            <a:extLst>
              <a:ext uri="{FF2B5EF4-FFF2-40B4-BE49-F238E27FC236}">
                <a16:creationId xmlns:a16="http://schemas.microsoft.com/office/drawing/2014/main" id="{87515F8D-6A51-4178-9CF5-08B70DA1FB11}"/>
              </a:ext>
            </a:extLst>
          </p:cNvPr>
          <p:cNvSpPr txBox="1"/>
          <p:nvPr/>
        </p:nvSpPr>
        <p:spPr>
          <a:xfrm>
            <a:off x="267730" y="3772930"/>
            <a:ext cx="1723549" cy="400110"/>
          </a:xfrm>
          <a:prstGeom prst="rect">
            <a:avLst/>
          </a:prstGeom>
          <a:noFill/>
        </p:spPr>
        <p:txBody>
          <a:bodyPr wrap="none" rtlCol="0">
            <a:spAutoFit/>
          </a:bodyPr>
          <a:lstStyle/>
          <a:p>
            <a:r>
              <a:rPr lang="zh-CN" altLang="en-US" sz="2000" dirty="0"/>
              <a:t>循环神经网络</a:t>
            </a:r>
            <a:endParaRPr lang="en-US" sz="2000" dirty="0"/>
          </a:p>
        </p:txBody>
      </p:sp>
      <p:sp>
        <p:nvSpPr>
          <p:cNvPr id="86" name="TextBox 85">
            <a:extLst>
              <a:ext uri="{FF2B5EF4-FFF2-40B4-BE49-F238E27FC236}">
                <a16:creationId xmlns:a16="http://schemas.microsoft.com/office/drawing/2014/main" id="{D72A3201-FAFC-4AA8-BDA8-48AFDAD12782}"/>
              </a:ext>
            </a:extLst>
          </p:cNvPr>
          <p:cNvSpPr txBox="1"/>
          <p:nvPr/>
        </p:nvSpPr>
        <p:spPr>
          <a:xfrm>
            <a:off x="267729" y="222141"/>
            <a:ext cx="1980029" cy="400110"/>
          </a:xfrm>
          <a:prstGeom prst="rect">
            <a:avLst/>
          </a:prstGeom>
          <a:noFill/>
        </p:spPr>
        <p:txBody>
          <a:bodyPr wrap="none" rtlCol="0">
            <a:spAutoFit/>
          </a:bodyPr>
          <a:lstStyle/>
          <a:p>
            <a:r>
              <a:rPr lang="zh-CN" altLang="en-US" sz="2000" dirty="0"/>
              <a:t>全连接神经网络</a:t>
            </a:r>
            <a:endParaRPr lang="en-US" sz="2000" dirty="0"/>
          </a:p>
        </p:txBody>
      </p:sp>
      <p:sp>
        <p:nvSpPr>
          <p:cNvPr id="2" name="Rectangle 1">
            <a:extLst>
              <a:ext uri="{FF2B5EF4-FFF2-40B4-BE49-F238E27FC236}">
                <a16:creationId xmlns:a16="http://schemas.microsoft.com/office/drawing/2014/main" id="{3D6BAAD7-8E9E-4174-84B9-825D1AC3777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9752394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4FBC6-D8EC-4ECE-9417-7E9AD307A953}"/>
              </a:ext>
            </a:extLst>
          </p:cNvPr>
          <p:cNvSpPr>
            <a:spLocks noGrp="1"/>
          </p:cNvSpPr>
          <p:nvPr>
            <p:ph type="title"/>
          </p:nvPr>
        </p:nvSpPr>
        <p:spPr/>
        <p:txBody>
          <a:bodyPr/>
          <a:lstStyle/>
          <a:p>
            <a:r>
              <a:rPr lang="en-US" altLang="zh-CN" dirty="0" err="1"/>
              <a:t>Pytorch</a:t>
            </a:r>
            <a:r>
              <a:rPr lang="zh-CN" altLang="en-US" dirty="0"/>
              <a:t>中的</a:t>
            </a:r>
            <a:r>
              <a:rPr lang="en-US" altLang="zh-CN" dirty="0"/>
              <a:t>Transformer</a:t>
            </a:r>
            <a:endParaRPr lang="en-US" dirty="0"/>
          </a:p>
        </p:txBody>
      </p:sp>
      <p:sp>
        <p:nvSpPr>
          <p:cNvPr id="3" name="Content Placeholder 2">
            <a:extLst>
              <a:ext uri="{FF2B5EF4-FFF2-40B4-BE49-F238E27FC236}">
                <a16:creationId xmlns:a16="http://schemas.microsoft.com/office/drawing/2014/main" id="{CA87813D-CB22-4121-BE91-F0FC0DB75477}"/>
              </a:ext>
            </a:extLst>
          </p:cNvPr>
          <p:cNvSpPr>
            <a:spLocks noGrp="1"/>
          </p:cNvSpPr>
          <p:nvPr>
            <p:ph idx="1"/>
          </p:nvPr>
        </p:nvSpPr>
        <p:spPr>
          <a:xfrm>
            <a:off x="838200" y="1812925"/>
            <a:ext cx="10515600" cy="4351338"/>
          </a:xfrm>
        </p:spPr>
        <p:txBody>
          <a:bodyPr/>
          <a:lstStyle/>
          <a:p>
            <a:r>
              <a:rPr lang="zh-CN" altLang="en-US" dirty="0"/>
              <a:t>尽管自己手写</a:t>
            </a:r>
            <a:r>
              <a:rPr lang="en-US" altLang="zh-CN" dirty="0"/>
              <a:t>Transformer</a:t>
            </a:r>
            <a:r>
              <a:rPr lang="zh-CN" altLang="en-US" dirty="0"/>
              <a:t>并不是一件简单的事情，但幸运的是在</a:t>
            </a:r>
            <a:r>
              <a:rPr lang="en-US" altLang="zh-CN" dirty="0" err="1"/>
              <a:t>Pytorch</a:t>
            </a:r>
            <a:r>
              <a:rPr lang="zh-CN" altLang="en-US" dirty="0"/>
              <a:t>中使用非常简单，其有官方实现</a:t>
            </a:r>
            <a:r>
              <a:rPr lang="en-US" altLang="zh-CN" dirty="0" err="1"/>
              <a:t>nn</a:t>
            </a:r>
            <a:r>
              <a:rPr lang="en-US" altLang="zh-CN" dirty="0"/>
              <a:t>. Transformer</a:t>
            </a:r>
            <a:r>
              <a:rPr lang="zh-CN" altLang="en-US" dirty="0"/>
              <a:t>，且模块化可自由修改。</a:t>
            </a:r>
            <a:endParaRPr lang="en-US" altLang="zh-CN" dirty="0"/>
          </a:p>
          <a:p>
            <a:endParaRPr lang="en-US" dirty="0"/>
          </a:p>
          <a:p>
            <a:endParaRPr lang="en-US" dirty="0"/>
          </a:p>
          <a:p>
            <a:pPr marL="0" indent="0">
              <a:buNone/>
            </a:pPr>
            <a:endParaRPr lang="en-US" dirty="0"/>
          </a:p>
          <a:p>
            <a:r>
              <a:rPr lang="zh-CN" altLang="en-US" dirty="0"/>
              <a:t>其各部分可单独定制和使用</a:t>
            </a:r>
            <a:endParaRPr lang="en-US" altLang="zh-CN" dirty="0"/>
          </a:p>
          <a:p>
            <a:endParaRPr lang="en-US" dirty="0"/>
          </a:p>
        </p:txBody>
      </p:sp>
      <p:graphicFrame>
        <p:nvGraphicFramePr>
          <p:cNvPr id="4" name="Table 4">
            <a:extLst>
              <a:ext uri="{FF2B5EF4-FFF2-40B4-BE49-F238E27FC236}">
                <a16:creationId xmlns:a16="http://schemas.microsoft.com/office/drawing/2014/main" id="{E8A49281-5F34-4CA7-B9F9-4ABADEC22A91}"/>
              </a:ext>
            </a:extLst>
          </p:cNvPr>
          <p:cNvGraphicFramePr>
            <a:graphicFrameLocks noGrp="1"/>
          </p:cNvGraphicFramePr>
          <p:nvPr>
            <p:extLst>
              <p:ext uri="{D42A27DB-BD31-4B8C-83A1-F6EECF244321}">
                <p14:modId xmlns:p14="http://schemas.microsoft.com/office/powerpoint/2010/main" val="3836078803"/>
              </p:ext>
            </p:extLst>
          </p:nvPr>
        </p:nvGraphicFramePr>
        <p:xfrm>
          <a:off x="1193800" y="3129754"/>
          <a:ext cx="8128000" cy="1188720"/>
        </p:xfrm>
        <a:graphic>
          <a:graphicData uri="http://schemas.openxmlformats.org/drawingml/2006/table">
            <a:tbl>
              <a:tblPr firstRow="1" bandRow="1">
                <a:tableStyleId>{5940675A-B579-460E-94D1-54222C63F5DA}</a:tableStyleId>
              </a:tblPr>
              <a:tblGrid>
                <a:gridCol w="8128000">
                  <a:extLst>
                    <a:ext uri="{9D8B030D-6E8A-4147-A177-3AD203B41FA5}">
                      <a16:colId xmlns:a16="http://schemas.microsoft.com/office/drawing/2014/main" val="2523770171"/>
                    </a:ext>
                  </a:extLst>
                </a:gridCol>
              </a:tblGrid>
              <a:tr h="0">
                <a:tc>
                  <a:txBody>
                    <a:bodyPr/>
                    <a:lstStyle/>
                    <a:p>
                      <a:r>
                        <a:rPr lang="en-US" dirty="0" err="1"/>
                        <a:t>transformer_model</a:t>
                      </a:r>
                      <a:r>
                        <a:rPr lang="en-US" dirty="0"/>
                        <a:t> = </a:t>
                      </a:r>
                      <a:r>
                        <a:rPr lang="en-US" dirty="0" err="1"/>
                        <a:t>torch.nn.Transformer</a:t>
                      </a:r>
                      <a:r>
                        <a:rPr lang="en-US" dirty="0"/>
                        <a:t>(</a:t>
                      </a:r>
                      <a:r>
                        <a:rPr lang="en-US" dirty="0" err="1">
                          <a:solidFill>
                            <a:srgbClr val="660099"/>
                          </a:solidFill>
                          <a:effectLst/>
                        </a:rPr>
                        <a:t>nhead</a:t>
                      </a:r>
                      <a:r>
                        <a:rPr lang="en-US" dirty="0"/>
                        <a:t>=</a:t>
                      </a:r>
                      <a:r>
                        <a:rPr lang="en-US" dirty="0">
                          <a:solidFill>
                            <a:srgbClr val="1750EB"/>
                          </a:solidFill>
                          <a:effectLst/>
                        </a:rPr>
                        <a:t>16</a:t>
                      </a:r>
                      <a:r>
                        <a:rPr lang="en-US" dirty="0"/>
                        <a:t>, </a:t>
                      </a:r>
                      <a:r>
                        <a:rPr lang="en-US" dirty="0" err="1">
                          <a:solidFill>
                            <a:srgbClr val="660099"/>
                          </a:solidFill>
                          <a:effectLst/>
                        </a:rPr>
                        <a:t>num_encoder_layers</a:t>
                      </a:r>
                      <a:r>
                        <a:rPr lang="en-US" dirty="0"/>
                        <a:t>=</a:t>
                      </a:r>
                      <a:r>
                        <a:rPr lang="en-US" dirty="0">
                          <a:solidFill>
                            <a:srgbClr val="1750EB"/>
                          </a:solidFill>
                          <a:effectLst/>
                        </a:rPr>
                        <a:t>12</a:t>
                      </a:r>
                      <a:r>
                        <a:rPr lang="en-US" dirty="0"/>
                        <a:t>)</a:t>
                      </a:r>
                      <a:br>
                        <a:rPr lang="en-US" dirty="0"/>
                      </a:br>
                      <a:r>
                        <a:rPr lang="en-US" dirty="0" err="1"/>
                        <a:t>src</a:t>
                      </a:r>
                      <a:r>
                        <a:rPr lang="en-US" dirty="0"/>
                        <a:t> = </a:t>
                      </a:r>
                      <a:r>
                        <a:rPr lang="en-US" dirty="0" err="1"/>
                        <a:t>torch.rand</a:t>
                      </a:r>
                      <a:r>
                        <a:rPr lang="en-US" dirty="0"/>
                        <a:t>((</a:t>
                      </a:r>
                      <a:r>
                        <a:rPr lang="en-US" dirty="0">
                          <a:solidFill>
                            <a:srgbClr val="1750EB"/>
                          </a:solidFill>
                          <a:effectLst/>
                        </a:rPr>
                        <a:t>10</a:t>
                      </a:r>
                      <a:r>
                        <a:rPr lang="en-US" dirty="0"/>
                        <a:t>, </a:t>
                      </a:r>
                      <a:r>
                        <a:rPr lang="en-US" dirty="0">
                          <a:solidFill>
                            <a:srgbClr val="1750EB"/>
                          </a:solidFill>
                          <a:effectLst/>
                        </a:rPr>
                        <a:t>32</a:t>
                      </a:r>
                      <a:r>
                        <a:rPr lang="en-US" dirty="0"/>
                        <a:t>, </a:t>
                      </a:r>
                      <a:r>
                        <a:rPr lang="en-US" dirty="0">
                          <a:solidFill>
                            <a:srgbClr val="1750EB"/>
                          </a:solidFill>
                          <a:effectLst/>
                        </a:rPr>
                        <a:t>512</a:t>
                      </a:r>
                      <a:r>
                        <a:rPr lang="en-US" dirty="0"/>
                        <a:t>))</a:t>
                      </a:r>
                      <a:br>
                        <a:rPr lang="en-US" dirty="0"/>
                      </a:br>
                      <a:r>
                        <a:rPr lang="en-US" dirty="0" err="1"/>
                        <a:t>tgt</a:t>
                      </a:r>
                      <a:r>
                        <a:rPr lang="en-US" dirty="0"/>
                        <a:t> = </a:t>
                      </a:r>
                      <a:r>
                        <a:rPr lang="en-US" dirty="0" err="1"/>
                        <a:t>torch.rand</a:t>
                      </a:r>
                      <a:r>
                        <a:rPr lang="en-US" dirty="0"/>
                        <a:t>((</a:t>
                      </a:r>
                      <a:r>
                        <a:rPr lang="en-US" dirty="0">
                          <a:solidFill>
                            <a:srgbClr val="1750EB"/>
                          </a:solidFill>
                          <a:effectLst/>
                        </a:rPr>
                        <a:t>20</a:t>
                      </a:r>
                      <a:r>
                        <a:rPr lang="en-US" dirty="0"/>
                        <a:t>, </a:t>
                      </a:r>
                      <a:r>
                        <a:rPr lang="en-US" dirty="0">
                          <a:solidFill>
                            <a:srgbClr val="1750EB"/>
                          </a:solidFill>
                          <a:effectLst/>
                        </a:rPr>
                        <a:t>32</a:t>
                      </a:r>
                      <a:r>
                        <a:rPr lang="en-US" dirty="0"/>
                        <a:t>, </a:t>
                      </a:r>
                      <a:r>
                        <a:rPr lang="en-US" dirty="0">
                          <a:solidFill>
                            <a:srgbClr val="1750EB"/>
                          </a:solidFill>
                          <a:effectLst/>
                        </a:rPr>
                        <a:t>512</a:t>
                      </a:r>
                      <a:r>
                        <a:rPr lang="en-US" dirty="0"/>
                        <a:t>))</a:t>
                      </a:r>
                      <a:br>
                        <a:rPr lang="en-US" dirty="0"/>
                      </a:br>
                      <a:r>
                        <a:rPr lang="en-US" dirty="0"/>
                        <a:t>out = </a:t>
                      </a:r>
                      <a:r>
                        <a:rPr lang="en-US" dirty="0" err="1"/>
                        <a:t>transformer_model</a:t>
                      </a:r>
                      <a:r>
                        <a:rPr lang="en-US" dirty="0"/>
                        <a:t>(</a:t>
                      </a:r>
                      <a:r>
                        <a:rPr lang="en-US" dirty="0" err="1"/>
                        <a:t>src</a:t>
                      </a:r>
                      <a:r>
                        <a:rPr lang="en-US" dirty="0"/>
                        <a:t>, </a:t>
                      </a:r>
                      <a:r>
                        <a:rPr lang="en-US" dirty="0" err="1"/>
                        <a:t>tgt</a:t>
                      </a:r>
                      <a:r>
                        <a:rPr lang="en-US" dirty="0"/>
                        <a:t>)</a:t>
                      </a:r>
                    </a:p>
                  </a:txBody>
                  <a:tcPr/>
                </a:tc>
                <a:extLst>
                  <a:ext uri="{0D108BD9-81ED-4DB2-BD59-A6C34878D82A}">
                    <a16:rowId xmlns:a16="http://schemas.microsoft.com/office/drawing/2014/main" val="2446202444"/>
                  </a:ext>
                </a:extLst>
              </a:tr>
            </a:tbl>
          </a:graphicData>
        </a:graphic>
      </p:graphicFrame>
      <p:pic>
        <p:nvPicPr>
          <p:cNvPr id="6" name="Picture 5">
            <a:extLst>
              <a:ext uri="{FF2B5EF4-FFF2-40B4-BE49-F238E27FC236}">
                <a16:creationId xmlns:a16="http://schemas.microsoft.com/office/drawing/2014/main" id="{FCED76DF-9C5B-4A9E-BF3B-6AEF3390EB5B}"/>
              </a:ext>
            </a:extLst>
          </p:cNvPr>
          <p:cNvPicPr>
            <a:picLocks noChangeAspect="1"/>
          </p:cNvPicPr>
          <p:nvPr/>
        </p:nvPicPr>
        <p:blipFill>
          <a:blip r:embed="rId3"/>
          <a:stretch>
            <a:fillRect/>
          </a:stretch>
        </p:blipFill>
        <p:spPr>
          <a:xfrm>
            <a:off x="1193800" y="5100629"/>
            <a:ext cx="4757772" cy="1185871"/>
          </a:xfrm>
          <a:prstGeom prst="rect">
            <a:avLst/>
          </a:prstGeom>
        </p:spPr>
      </p:pic>
      <p:graphicFrame>
        <p:nvGraphicFramePr>
          <p:cNvPr id="8" name="Table 7">
            <a:extLst>
              <a:ext uri="{FF2B5EF4-FFF2-40B4-BE49-F238E27FC236}">
                <a16:creationId xmlns:a16="http://schemas.microsoft.com/office/drawing/2014/main" id="{1D22DA0A-4FF7-4ADA-BC75-74A1D52D5529}"/>
              </a:ext>
            </a:extLst>
          </p:cNvPr>
          <p:cNvGraphicFramePr>
            <a:graphicFrameLocks noGrp="1"/>
          </p:cNvGraphicFramePr>
          <p:nvPr>
            <p:extLst>
              <p:ext uri="{D42A27DB-BD31-4B8C-83A1-F6EECF244321}">
                <p14:modId xmlns:p14="http://schemas.microsoft.com/office/powerpoint/2010/main" val="3140911290"/>
              </p:ext>
            </p:extLst>
          </p:nvPr>
        </p:nvGraphicFramePr>
        <p:xfrm>
          <a:off x="5951572" y="5100629"/>
          <a:ext cx="6161017" cy="1158240"/>
        </p:xfrm>
        <a:graphic>
          <a:graphicData uri="http://schemas.openxmlformats.org/drawingml/2006/table">
            <a:tbl>
              <a:tblPr/>
              <a:tblGrid>
                <a:gridCol w="6161017">
                  <a:extLst>
                    <a:ext uri="{9D8B030D-6E8A-4147-A177-3AD203B41FA5}">
                      <a16:colId xmlns:a16="http://schemas.microsoft.com/office/drawing/2014/main" val="3770706496"/>
                    </a:ext>
                  </a:extLst>
                </a:gridCol>
              </a:tblGrid>
              <a:tr h="457200">
                <a:tc>
                  <a:txBody>
                    <a:bodyPr/>
                    <a:lstStyle/>
                    <a:p>
                      <a:pPr marL="0" algn="l" defTabSz="914400" rtl="0" eaLnBrk="1" latinLnBrk="0" hangingPunct="1"/>
                      <a:r>
                        <a:rPr lang="zh-CN" altLang="en-US" sz="1400" dirty="0"/>
                        <a:t>一个</a:t>
                      </a:r>
                      <a:r>
                        <a:rPr lang="en-US" altLang="zh-CN" sz="1400" dirty="0"/>
                        <a:t>Transformer</a:t>
                      </a:r>
                      <a:r>
                        <a:rPr lang="zh-CN" altLang="en-US" sz="1400" dirty="0"/>
                        <a:t>模型</a:t>
                      </a:r>
                      <a:endParaRPr lang="en-US" altLang="zh-CN" sz="1400" dirty="0"/>
                    </a:p>
                    <a:p>
                      <a:pPr marL="0" algn="l" defTabSz="914400" rtl="0" eaLnBrk="1" latinLnBrk="0" hangingPunct="1"/>
                      <a:r>
                        <a:rPr lang="en-US" sz="1400" b="0" dirty="0">
                          <a:solidFill>
                            <a:srgbClr val="262626"/>
                          </a:solidFill>
                          <a:effectLst/>
                        </a:rPr>
                        <a:t>N</a:t>
                      </a:r>
                      <a:r>
                        <a:rPr lang="zh-CN" altLang="en-US" sz="1400" b="0" dirty="0">
                          <a:solidFill>
                            <a:srgbClr val="262626"/>
                          </a:solidFill>
                          <a:effectLst/>
                        </a:rPr>
                        <a:t>个</a:t>
                      </a:r>
                      <a:r>
                        <a:rPr lang="en-US" altLang="zh-CN" sz="1400" b="0" dirty="0" err="1">
                          <a:solidFill>
                            <a:srgbClr val="262626"/>
                          </a:solidFill>
                          <a:effectLst/>
                        </a:rPr>
                        <a:t>TransformerDecoderLayer</a:t>
                      </a:r>
                      <a:r>
                        <a:rPr lang="zh-CN" altLang="en-US" sz="1400" b="0" dirty="0">
                          <a:solidFill>
                            <a:srgbClr val="262626"/>
                          </a:solidFill>
                          <a:effectLst/>
                        </a:rPr>
                        <a:t>叠加</a:t>
                      </a:r>
                      <a:endParaRPr lang="en-US" sz="1400" b="0" dirty="0">
                        <a:solidFill>
                          <a:srgbClr val="262626"/>
                        </a:solidFill>
                        <a:effectLst/>
                      </a:endParaRPr>
                    </a:p>
                    <a:p>
                      <a:r>
                        <a:rPr lang="en-US" sz="1400" b="0" dirty="0">
                          <a:solidFill>
                            <a:srgbClr val="262626"/>
                          </a:solidFill>
                          <a:effectLst/>
                        </a:rPr>
                        <a:t>N</a:t>
                      </a:r>
                      <a:r>
                        <a:rPr lang="zh-CN" altLang="en-US" sz="1400" b="0" dirty="0">
                          <a:solidFill>
                            <a:srgbClr val="262626"/>
                          </a:solidFill>
                          <a:effectLst/>
                        </a:rPr>
                        <a:t>个</a:t>
                      </a:r>
                      <a:r>
                        <a:rPr lang="en-US" altLang="zh-CN" sz="1400" b="0" dirty="0" err="1">
                          <a:solidFill>
                            <a:srgbClr val="262626"/>
                          </a:solidFill>
                          <a:effectLst/>
                        </a:rPr>
                        <a:t>TransformerEncoderLayer</a:t>
                      </a:r>
                      <a:r>
                        <a:rPr lang="zh-CN" altLang="en-US" sz="1400" b="0" dirty="0">
                          <a:solidFill>
                            <a:srgbClr val="262626"/>
                          </a:solidFill>
                          <a:effectLst/>
                        </a:rPr>
                        <a:t>叠加</a:t>
                      </a:r>
                      <a:endParaRPr lang="en-US" sz="1400" b="0" dirty="0">
                        <a:solidFill>
                          <a:srgbClr val="262626"/>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0" i="0" kern="1200" dirty="0">
                          <a:solidFill>
                            <a:schemeClr val="tx1"/>
                          </a:solidFill>
                          <a:effectLst/>
                          <a:latin typeface="+mn-lt"/>
                          <a:ea typeface="+mn-ea"/>
                          <a:cs typeface="+mn-cs"/>
                        </a:rPr>
                        <a:t>包含</a:t>
                      </a:r>
                      <a:r>
                        <a:rPr lang="en-US" sz="1400" b="0" i="0" kern="1200" dirty="0">
                          <a:solidFill>
                            <a:schemeClr val="tx1"/>
                          </a:solidFill>
                          <a:effectLst/>
                          <a:latin typeface="+mn-lt"/>
                          <a:ea typeface="+mn-ea"/>
                          <a:cs typeface="+mn-cs"/>
                        </a:rPr>
                        <a:t> self-attn</a:t>
                      </a:r>
                      <a:r>
                        <a:rPr lang="zh-CN" altLang="en-US" sz="1400" b="0" i="0" kern="1200" dirty="0">
                          <a:solidFill>
                            <a:schemeClr val="tx1"/>
                          </a:solidFill>
                          <a:effectLst/>
                          <a:latin typeface="+mn-lt"/>
                          <a:ea typeface="+mn-ea"/>
                          <a:cs typeface="+mn-cs"/>
                        </a:rPr>
                        <a:t>、</a:t>
                      </a:r>
                      <a:r>
                        <a:rPr lang="en-US" sz="1400" b="0" i="0" kern="1200" dirty="0">
                          <a:solidFill>
                            <a:schemeClr val="tx1"/>
                          </a:solidFill>
                          <a:effectLst/>
                          <a:latin typeface="+mn-lt"/>
                          <a:ea typeface="+mn-ea"/>
                          <a:cs typeface="+mn-cs"/>
                        </a:rPr>
                        <a:t>multi-head-attn </a:t>
                      </a:r>
                      <a:r>
                        <a:rPr lang="zh-CN" altLang="en-US" sz="1400" b="0" i="0" kern="1200" dirty="0">
                          <a:solidFill>
                            <a:schemeClr val="tx1"/>
                          </a:solidFill>
                          <a:effectLst/>
                          <a:latin typeface="+mn-lt"/>
                          <a:ea typeface="+mn-ea"/>
                          <a:cs typeface="+mn-cs"/>
                        </a:rPr>
                        <a:t>和</a:t>
                      </a:r>
                      <a:r>
                        <a:rPr lang="en-US" sz="1400" b="0" i="0" kern="1200" dirty="0">
                          <a:solidFill>
                            <a:schemeClr val="tx1"/>
                          </a:solidFill>
                          <a:effectLst/>
                          <a:latin typeface="+mn-lt"/>
                          <a:ea typeface="+mn-ea"/>
                          <a:cs typeface="+mn-cs"/>
                        </a:rPr>
                        <a:t>feedforward network.</a:t>
                      </a:r>
                      <a:endParaRPr lang="en-US" sz="1400" b="0" dirty="0">
                        <a:solidFill>
                          <a:srgbClr val="262626"/>
                        </a:solidFill>
                        <a:effectLst/>
                      </a:endParaRPr>
                    </a:p>
                    <a:p>
                      <a:r>
                        <a:rPr lang="zh-CN" altLang="en-US" sz="1400" b="0" i="0" kern="1200" dirty="0">
                          <a:solidFill>
                            <a:schemeClr val="tx1"/>
                          </a:solidFill>
                          <a:effectLst/>
                          <a:latin typeface="+mn-lt"/>
                          <a:ea typeface="+mn-ea"/>
                          <a:cs typeface="+mn-cs"/>
                        </a:rPr>
                        <a:t>包含</a:t>
                      </a:r>
                      <a:r>
                        <a:rPr lang="en-US" sz="1400" b="0" i="0" kern="1200" dirty="0">
                          <a:solidFill>
                            <a:schemeClr val="tx1"/>
                          </a:solidFill>
                          <a:effectLst/>
                          <a:latin typeface="+mn-lt"/>
                          <a:ea typeface="+mn-ea"/>
                          <a:cs typeface="+mn-cs"/>
                        </a:rPr>
                        <a:t>self-attn and feedforward network.</a:t>
                      </a:r>
                    </a:p>
                  </a:txBody>
                  <a:tcPr anchor="ctr">
                    <a:lnL>
                      <a:noFill/>
                    </a:lnL>
                    <a:lnR>
                      <a:noFill/>
                    </a:lnR>
                    <a:lnT>
                      <a:noFill/>
                    </a:lnT>
                    <a:lnB>
                      <a:noFill/>
                    </a:lnB>
                    <a:solidFill>
                      <a:srgbClr val="FFFFFF"/>
                    </a:solidFill>
                  </a:tcPr>
                </a:tc>
                <a:extLst>
                  <a:ext uri="{0D108BD9-81ED-4DB2-BD59-A6C34878D82A}">
                    <a16:rowId xmlns:a16="http://schemas.microsoft.com/office/drawing/2014/main" val="1044044068"/>
                  </a:ext>
                </a:extLst>
              </a:tr>
            </a:tbl>
          </a:graphicData>
        </a:graphic>
      </p:graphicFrame>
    </p:spTree>
    <p:extLst>
      <p:ext uri="{BB962C8B-B14F-4D97-AF65-F5344CB8AC3E}">
        <p14:creationId xmlns:p14="http://schemas.microsoft.com/office/powerpoint/2010/main" val="19970122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591B9-4AC9-491D-ACD1-510253B11492}"/>
              </a:ext>
            </a:extLst>
          </p:cNvPr>
          <p:cNvSpPr>
            <a:spLocks noGrp="1"/>
          </p:cNvSpPr>
          <p:nvPr>
            <p:ph type="title"/>
          </p:nvPr>
        </p:nvSpPr>
        <p:spPr/>
        <p:txBody>
          <a:bodyPr/>
          <a:lstStyle/>
          <a:p>
            <a:r>
              <a:rPr lang="en-US" altLang="zh-CN" dirty="0"/>
              <a:t>3.6.1 </a:t>
            </a:r>
            <a:r>
              <a:rPr lang="zh-CN" altLang="en-US" dirty="0"/>
              <a:t>语言是复杂</a:t>
            </a:r>
            <a:endParaRPr lang="en-US" dirty="0"/>
          </a:p>
        </p:txBody>
      </p:sp>
      <p:sp>
        <p:nvSpPr>
          <p:cNvPr id="3" name="Content Placeholder 2">
            <a:extLst>
              <a:ext uri="{FF2B5EF4-FFF2-40B4-BE49-F238E27FC236}">
                <a16:creationId xmlns:a16="http://schemas.microsoft.com/office/drawing/2014/main" id="{6580D833-8D64-45A2-837F-244D1C225E57}"/>
              </a:ext>
            </a:extLst>
          </p:cNvPr>
          <p:cNvSpPr>
            <a:spLocks noGrp="1"/>
          </p:cNvSpPr>
          <p:nvPr>
            <p:ph idx="1"/>
          </p:nvPr>
        </p:nvSpPr>
        <p:spPr/>
        <p:txBody>
          <a:bodyPr/>
          <a:lstStyle/>
          <a:p>
            <a:r>
              <a:rPr lang="zh-CN" altLang="en-US" dirty="0"/>
              <a:t>一词多义</a:t>
            </a:r>
            <a:endParaRPr lang="en-US" altLang="zh-CN" dirty="0"/>
          </a:p>
          <a:p>
            <a:pPr marL="0" indent="0">
              <a:buNone/>
            </a:pPr>
            <a:r>
              <a:rPr lang="en-US" altLang="zh-CN" sz="2000" dirty="0"/>
              <a:t>1.</a:t>
            </a:r>
            <a:r>
              <a:rPr lang="zh-CN" altLang="en-US" sz="2000" dirty="0"/>
              <a:t>你别打扰他，他正在算账呢。</a:t>
            </a:r>
            <a:endParaRPr lang="en-US" altLang="zh-CN" sz="2000" dirty="0"/>
          </a:p>
          <a:p>
            <a:pPr marL="0" indent="0">
              <a:buNone/>
            </a:pPr>
            <a:r>
              <a:rPr lang="en-US" altLang="zh-CN" sz="2000" dirty="0"/>
              <a:t>2.</a:t>
            </a:r>
            <a:r>
              <a:rPr lang="zh-CN" altLang="en-US" sz="2000" dirty="0"/>
              <a:t>下回我再跟你算账！</a:t>
            </a:r>
            <a:endParaRPr lang="en-US" altLang="zh-CN" sz="2000" dirty="0"/>
          </a:p>
          <a:p>
            <a:endParaRPr lang="en-US" altLang="zh-CN" dirty="0"/>
          </a:p>
          <a:p>
            <a:r>
              <a:rPr lang="zh-CN" altLang="en-US" dirty="0"/>
              <a:t>语境</a:t>
            </a:r>
            <a:endParaRPr lang="en-US" altLang="zh-CN" dirty="0"/>
          </a:p>
          <a:p>
            <a:pPr marL="0" indent="0">
              <a:buNone/>
            </a:pPr>
            <a:r>
              <a:rPr lang="zh-CN" altLang="en-US" sz="2000" dirty="0"/>
              <a:t>呵呵：以前并没有嘲笑的意思</a:t>
            </a:r>
            <a:endParaRPr lang="en-US" altLang="zh-CN" sz="2000" dirty="0"/>
          </a:p>
          <a:p>
            <a:pPr marL="0" indent="0">
              <a:buNone/>
            </a:pPr>
            <a:endParaRPr lang="en-US" dirty="0"/>
          </a:p>
          <a:p>
            <a:pPr marL="0" indent="0">
              <a:buNone/>
            </a:pPr>
            <a:r>
              <a:rPr lang="zh-CN" altLang="en-US" dirty="0"/>
              <a:t>因此，使用单一的</a:t>
            </a:r>
            <a:r>
              <a:rPr lang="en-US" altLang="zh-CN" dirty="0" err="1"/>
              <a:t>WordEmbedding</a:t>
            </a:r>
            <a:r>
              <a:rPr lang="zh-CN" altLang="en-US" dirty="0"/>
              <a:t>能力是有限的 </a:t>
            </a:r>
            <a:endParaRPr lang="en-US" dirty="0"/>
          </a:p>
        </p:txBody>
      </p:sp>
    </p:spTree>
    <p:extLst>
      <p:ext uri="{BB962C8B-B14F-4D97-AF65-F5344CB8AC3E}">
        <p14:creationId xmlns:p14="http://schemas.microsoft.com/office/powerpoint/2010/main" val="35903077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9E521-42C8-4A23-808E-76E8C7F7313A}"/>
              </a:ext>
            </a:extLst>
          </p:cNvPr>
          <p:cNvSpPr>
            <a:spLocks noGrp="1"/>
          </p:cNvSpPr>
          <p:nvPr>
            <p:ph type="title"/>
          </p:nvPr>
        </p:nvSpPr>
        <p:spPr/>
        <p:txBody>
          <a:bodyPr/>
          <a:lstStyle/>
          <a:p>
            <a:r>
              <a:rPr lang="en-US" altLang="zh-CN" dirty="0"/>
              <a:t>4.6.2 Bert</a:t>
            </a:r>
            <a:endParaRPr lang="en-US" dirty="0"/>
          </a:p>
        </p:txBody>
      </p:sp>
      <p:pic>
        <p:nvPicPr>
          <p:cNvPr id="4" name="Picture 3">
            <a:extLst>
              <a:ext uri="{FF2B5EF4-FFF2-40B4-BE49-F238E27FC236}">
                <a16:creationId xmlns:a16="http://schemas.microsoft.com/office/drawing/2014/main" id="{E3FE50FF-FA81-4B64-8BEB-A578D91AE06A}"/>
              </a:ext>
            </a:extLst>
          </p:cNvPr>
          <p:cNvPicPr>
            <a:picLocks noChangeAspect="1"/>
          </p:cNvPicPr>
          <p:nvPr/>
        </p:nvPicPr>
        <p:blipFill>
          <a:blip r:embed="rId3"/>
          <a:stretch>
            <a:fillRect/>
          </a:stretch>
        </p:blipFill>
        <p:spPr>
          <a:xfrm>
            <a:off x="7480772" y="50800"/>
            <a:ext cx="4655721" cy="6858000"/>
          </a:xfrm>
          <a:prstGeom prst="rect">
            <a:avLst/>
          </a:prstGeom>
        </p:spPr>
      </p:pic>
      <p:sp>
        <p:nvSpPr>
          <p:cNvPr id="5" name="Rectangle: Rounded Corners 4">
            <a:extLst>
              <a:ext uri="{FF2B5EF4-FFF2-40B4-BE49-F238E27FC236}">
                <a16:creationId xmlns:a16="http://schemas.microsoft.com/office/drawing/2014/main" id="{EB33A1A5-D980-4ED1-8D28-31BFD11FAB07}"/>
              </a:ext>
            </a:extLst>
          </p:cNvPr>
          <p:cNvSpPr/>
          <p:nvPr/>
        </p:nvSpPr>
        <p:spPr>
          <a:xfrm>
            <a:off x="7344241" y="1934633"/>
            <a:ext cx="2582333" cy="477096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A293566-B299-497C-9062-876EB3D6923D}"/>
              </a:ext>
            </a:extLst>
          </p:cNvPr>
          <p:cNvSpPr txBox="1"/>
          <p:nvPr/>
        </p:nvSpPr>
        <p:spPr>
          <a:xfrm>
            <a:off x="8344301" y="2005013"/>
            <a:ext cx="582211" cy="369332"/>
          </a:xfrm>
          <a:prstGeom prst="rect">
            <a:avLst/>
          </a:prstGeom>
          <a:noFill/>
        </p:spPr>
        <p:txBody>
          <a:bodyPr wrap="none" rtlCol="0">
            <a:spAutoFit/>
          </a:bodyPr>
          <a:lstStyle/>
          <a:p>
            <a:r>
              <a:rPr lang="en-US" dirty="0"/>
              <a:t>Bert</a:t>
            </a:r>
          </a:p>
        </p:txBody>
      </p:sp>
      <p:sp>
        <p:nvSpPr>
          <p:cNvPr id="15" name="Rectangle: Rounded Corners 14">
            <a:extLst>
              <a:ext uri="{FF2B5EF4-FFF2-40B4-BE49-F238E27FC236}">
                <a16:creationId xmlns:a16="http://schemas.microsoft.com/office/drawing/2014/main" id="{4CC7FDD2-A349-452E-9C1B-9FFCEBC44519}"/>
              </a:ext>
            </a:extLst>
          </p:cNvPr>
          <p:cNvSpPr/>
          <p:nvPr/>
        </p:nvSpPr>
        <p:spPr>
          <a:xfrm>
            <a:off x="2482791" y="1886853"/>
            <a:ext cx="1979142" cy="13090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卷积神经网络</a:t>
            </a:r>
            <a:endParaRPr lang="en-US" dirty="0"/>
          </a:p>
        </p:txBody>
      </p:sp>
      <p:sp>
        <p:nvSpPr>
          <p:cNvPr id="19" name="TextBox 18">
            <a:extLst>
              <a:ext uri="{FF2B5EF4-FFF2-40B4-BE49-F238E27FC236}">
                <a16:creationId xmlns:a16="http://schemas.microsoft.com/office/drawing/2014/main" id="{611115E4-D7BC-4A55-9E27-6B5B04FFD7F6}"/>
              </a:ext>
            </a:extLst>
          </p:cNvPr>
          <p:cNvSpPr txBox="1"/>
          <p:nvPr/>
        </p:nvSpPr>
        <p:spPr>
          <a:xfrm>
            <a:off x="1129239" y="2373205"/>
            <a:ext cx="835357" cy="369332"/>
          </a:xfrm>
          <a:prstGeom prst="rect">
            <a:avLst/>
          </a:prstGeom>
          <a:noFill/>
        </p:spPr>
        <p:txBody>
          <a:bodyPr wrap="none" rtlCol="0">
            <a:spAutoFit/>
          </a:bodyPr>
          <a:lstStyle/>
          <a:p>
            <a:r>
              <a:rPr lang="en-US" dirty="0" err="1"/>
              <a:t>X_data</a:t>
            </a:r>
            <a:endParaRPr lang="en-US" dirty="0"/>
          </a:p>
        </p:txBody>
      </p:sp>
      <p:cxnSp>
        <p:nvCxnSpPr>
          <p:cNvPr id="20" name="Straight Arrow Connector 19">
            <a:extLst>
              <a:ext uri="{FF2B5EF4-FFF2-40B4-BE49-F238E27FC236}">
                <a16:creationId xmlns:a16="http://schemas.microsoft.com/office/drawing/2014/main" id="{EABE8C23-1BB1-488A-BB46-D9BFC2674047}"/>
              </a:ext>
            </a:extLst>
          </p:cNvPr>
          <p:cNvCxnSpPr>
            <a:cxnSpLocks/>
            <a:stCxn id="19" idx="3"/>
          </p:cNvCxnSpPr>
          <p:nvPr/>
        </p:nvCxnSpPr>
        <p:spPr>
          <a:xfrm flipV="1">
            <a:off x="1964596" y="2541396"/>
            <a:ext cx="336083" cy="16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0462A41-F88A-4F9C-91FC-EC542C879B95}"/>
              </a:ext>
            </a:extLst>
          </p:cNvPr>
          <p:cNvCxnSpPr>
            <a:cxnSpLocks/>
            <a:stCxn id="15" idx="3"/>
            <a:endCxn id="28" idx="1"/>
          </p:cNvCxnSpPr>
          <p:nvPr/>
        </p:nvCxnSpPr>
        <p:spPr>
          <a:xfrm>
            <a:off x="4461933" y="2541396"/>
            <a:ext cx="557939" cy="16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BDC8F5D0-E694-45D9-8F83-664130C9F993}"/>
              </a:ext>
            </a:extLst>
          </p:cNvPr>
          <p:cNvPicPr>
            <a:picLocks noChangeAspect="1"/>
          </p:cNvPicPr>
          <p:nvPr/>
        </p:nvPicPr>
        <p:blipFill>
          <a:blip r:embed="rId4"/>
          <a:stretch>
            <a:fillRect/>
          </a:stretch>
        </p:blipFill>
        <p:spPr>
          <a:xfrm>
            <a:off x="62431" y="2086511"/>
            <a:ext cx="1066808" cy="1123958"/>
          </a:xfrm>
          <a:prstGeom prst="rect">
            <a:avLst/>
          </a:prstGeom>
        </p:spPr>
      </p:pic>
      <p:sp>
        <p:nvSpPr>
          <p:cNvPr id="27" name="TextBox 26">
            <a:extLst>
              <a:ext uri="{FF2B5EF4-FFF2-40B4-BE49-F238E27FC236}">
                <a16:creationId xmlns:a16="http://schemas.microsoft.com/office/drawing/2014/main" id="{FD141D2E-04A5-4EC3-8C1B-DC8949EC1951}"/>
              </a:ext>
            </a:extLst>
          </p:cNvPr>
          <p:cNvSpPr txBox="1"/>
          <p:nvPr/>
        </p:nvSpPr>
        <p:spPr>
          <a:xfrm>
            <a:off x="6096000" y="2356730"/>
            <a:ext cx="579005" cy="369332"/>
          </a:xfrm>
          <a:prstGeom prst="rect">
            <a:avLst/>
          </a:prstGeom>
          <a:noFill/>
        </p:spPr>
        <p:txBody>
          <a:bodyPr wrap="none" rtlCol="0">
            <a:spAutoFit/>
          </a:bodyPr>
          <a:lstStyle/>
          <a:p>
            <a:r>
              <a:rPr lang="zh-CN" altLang="en-US" dirty="0"/>
              <a:t>“猫”</a:t>
            </a:r>
            <a:endParaRPr lang="en-US" dirty="0"/>
          </a:p>
        </p:txBody>
      </p:sp>
      <p:sp>
        <p:nvSpPr>
          <p:cNvPr id="28" name="TextBox 27">
            <a:extLst>
              <a:ext uri="{FF2B5EF4-FFF2-40B4-BE49-F238E27FC236}">
                <a16:creationId xmlns:a16="http://schemas.microsoft.com/office/drawing/2014/main" id="{EB9D0169-37FC-490A-BBD0-72F0038839A8}"/>
              </a:ext>
            </a:extLst>
          </p:cNvPr>
          <p:cNvSpPr txBox="1"/>
          <p:nvPr/>
        </p:nvSpPr>
        <p:spPr>
          <a:xfrm>
            <a:off x="5019872" y="2373205"/>
            <a:ext cx="1076128" cy="369332"/>
          </a:xfrm>
          <a:prstGeom prst="rect">
            <a:avLst/>
          </a:prstGeom>
          <a:noFill/>
        </p:spPr>
        <p:txBody>
          <a:bodyPr wrap="none" rtlCol="0">
            <a:spAutoFit/>
          </a:bodyPr>
          <a:lstStyle/>
          <a:p>
            <a:r>
              <a:rPr lang="en-US" dirty="0" err="1"/>
              <a:t>Y_predict</a:t>
            </a:r>
            <a:endParaRPr lang="en-US" dirty="0"/>
          </a:p>
        </p:txBody>
      </p:sp>
      <p:sp>
        <p:nvSpPr>
          <p:cNvPr id="32" name="TextBox 31">
            <a:extLst>
              <a:ext uri="{FF2B5EF4-FFF2-40B4-BE49-F238E27FC236}">
                <a16:creationId xmlns:a16="http://schemas.microsoft.com/office/drawing/2014/main" id="{861711B2-918E-41AC-B769-06F8536D08D2}"/>
              </a:ext>
            </a:extLst>
          </p:cNvPr>
          <p:cNvSpPr txBox="1"/>
          <p:nvPr/>
        </p:nvSpPr>
        <p:spPr>
          <a:xfrm>
            <a:off x="252660" y="4563573"/>
            <a:ext cx="835485" cy="369332"/>
          </a:xfrm>
          <a:prstGeom prst="rect">
            <a:avLst/>
          </a:prstGeom>
          <a:noFill/>
        </p:spPr>
        <p:txBody>
          <a:bodyPr wrap="none" rtlCol="0">
            <a:spAutoFit/>
          </a:bodyPr>
          <a:lstStyle/>
          <a:p>
            <a:r>
              <a:rPr lang="en-US" altLang="zh-CN" dirty="0"/>
              <a:t>“</a:t>
            </a:r>
            <a:r>
              <a:rPr lang="zh-CN" altLang="en-US" dirty="0"/>
              <a:t>苹果</a:t>
            </a:r>
            <a:r>
              <a:rPr lang="en-US" altLang="zh-CN" dirty="0"/>
              <a:t>”</a:t>
            </a:r>
            <a:endParaRPr lang="en-US" dirty="0"/>
          </a:p>
        </p:txBody>
      </p:sp>
      <p:sp>
        <p:nvSpPr>
          <p:cNvPr id="33" name="Rectangle: Rounded Corners 32">
            <a:extLst>
              <a:ext uri="{FF2B5EF4-FFF2-40B4-BE49-F238E27FC236}">
                <a16:creationId xmlns:a16="http://schemas.microsoft.com/office/drawing/2014/main" id="{6A34A109-9C4C-4942-9E92-05BA2A3624DF}"/>
              </a:ext>
            </a:extLst>
          </p:cNvPr>
          <p:cNvSpPr/>
          <p:nvPr/>
        </p:nvSpPr>
        <p:spPr>
          <a:xfrm>
            <a:off x="2482791" y="4452253"/>
            <a:ext cx="1979142" cy="13090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Bert</a:t>
            </a:r>
            <a:endParaRPr lang="en-US" dirty="0"/>
          </a:p>
        </p:txBody>
      </p:sp>
      <p:sp>
        <p:nvSpPr>
          <p:cNvPr id="34" name="TextBox 33">
            <a:extLst>
              <a:ext uri="{FF2B5EF4-FFF2-40B4-BE49-F238E27FC236}">
                <a16:creationId xmlns:a16="http://schemas.microsoft.com/office/drawing/2014/main" id="{A62ECE4E-D8C0-41A1-B4AE-02310BD92746}"/>
              </a:ext>
            </a:extLst>
          </p:cNvPr>
          <p:cNvSpPr txBox="1"/>
          <p:nvPr/>
        </p:nvSpPr>
        <p:spPr>
          <a:xfrm>
            <a:off x="1191095" y="4571811"/>
            <a:ext cx="835357" cy="369332"/>
          </a:xfrm>
          <a:prstGeom prst="rect">
            <a:avLst/>
          </a:prstGeom>
          <a:noFill/>
        </p:spPr>
        <p:txBody>
          <a:bodyPr wrap="none" rtlCol="0">
            <a:spAutoFit/>
          </a:bodyPr>
          <a:lstStyle/>
          <a:p>
            <a:r>
              <a:rPr lang="en-US" dirty="0" err="1"/>
              <a:t>X_data</a:t>
            </a:r>
            <a:endParaRPr lang="en-US" dirty="0"/>
          </a:p>
        </p:txBody>
      </p:sp>
      <p:cxnSp>
        <p:nvCxnSpPr>
          <p:cNvPr id="35" name="Straight Arrow Connector 34">
            <a:extLst>
              <a:ext uri="{FF2B5EF4-FFF2-40B4-BE49-F238E27FC236}">
                <a16:creationId xmlns:a16="http://schemas.microsoft.com/office/drawing/2014/main" id="{8BD2F3E8-EB10-4766-9527-A40835AFEB80}"/>
              </a:ext>
            </a:extLst>
          </p:cNvPr>
          <p:cNvCxnSpPr>
            <a:cxnSpLocks/>
            <a:stCxn id="34" idx="3"/>
          </p:cNvCxnSpPr>
          <p:nvPr/>
        </p:nvCxnSpPr>
        <p:spPr>
          <a:xfrm>
            <a:off x="2026452" y="4756477"/>
            <a:ext cx="4563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00D3E93-9B93-4B93-93D5-6E9AAF2D133D}"/>
              </a:ext>
            </a:extLst>
          </p:cNvPr>
          <p:cNvCxnSpPr>
            <a:cxnSpLocks/>
            <a:stCxn id="33" idx="3"/>
            <a:endCxn id="38" idx="1"/>
          </p:cNvCxnSpPr>
          <p:nvPr/>
        </p:nvCxnSpPr>
        <p:spPr>
          <a:xfrm>
            <a:off x="4461933" y="5106796"/>
            <a:ext cx="5450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F973FF7-EF21-46FA-BED2-D518F4635437}"/>
              </a:ext>
            </a:extLst>
          </p:cNvPr>
          <p:cNvSpPr txBox="1"/>
          <p:nvPr/>
        </p:nvSpPr>
        <p:spPr>
          <a:xfrm>
            <a:off x="5006990" y="4922130"/>
            <a:ext cx="1076128" cy="369332"/>
          </a:xfrm>
          <a:prstGeom prst="rect">
            <a:avLst/>
          </a:prstGeom>
          <a:noFill/>
        </p:spPr>
        <p:txBody>
          <a:bodyPr wrap="none" rtlCol="0">
            <a:spAutoFit/>
          </a:bodyPr>
          <a:lstStyle/>
          <a:p>
            <a:r>
              <a:rPr lang="en-US" dirty="0" err="1"/>
              <a:t>Y_predict</a:t>
            </a:r>
            <a:endParaRPr lang="en-US" dirty="0"/>
          </a:p>
        </p:txBody>
      </p:sp>
      <p:sp>
        <p:nvSpPr>
          <p:cNvPr id="39" name="TextBox 38">
            <a:extLst>
              <a:ext uri="{FF2B5EF4-FFF2-40B4-BE49-F238E27FC236}">
                <a16:creationId xmlns:a16="http://schemas.microsoft.com/office/drawing/2014/main" id="{AB0D2033-5AB4-405C-8A22-F8353A829D04}"/>
              </a:ext>
            </a:extLst>
          </p:cNvPr>
          <p:cNvSpPr txBox="1"/>
          <p:nvPr/>
        </p:nvSpPr>
        <p:spPr>
          <a:xfrm>
            <a:off x="6170137" y="3830947"/>
            <a:ext cx="369332" cy="2354171"/>
          </a:xfrm>
          <a:prstGeom prst="rect">
            <a:avLst/>
          </a:prstGeom>
          <a:noFill/>
        </p:spPr>
        <p:txBody>
          <a:bodyPr vert="eaVert" wrap="none" rtlCol="0">
            <a:spAutoFit/>
          </a:bodyPr>
          <a:lstStyle/>
          <a:p>
            <a:r>
              <a:rPr lang="en-US" sz="1200" dirty="0"/>
              <a:t>[0.9825,  0.9993,…  0.7888, -0.6396]</a:t>
            </a:r>
          </a:p>
        </p:txBody>
      </p:sp>
      <p:sp>
        <p:nvSpPr>
          <p:cNvPr id="41" name="TextBox 40">
            <a:extLst>
              <a:ext uri="{FF2B5EF4-FFF2-40B4-BE49-F238E27FC236}">
                <a16:creationId xmlns:a16="http://schemas.microsoft.com/office/drawing/2014/main" id="{2667EFF7-E257-4A51-B666-9F4E9BD56B82}"/>
              </a:ext>
            </a:extLst>
          </p:cNvPr>
          <p:cNvSpPr txBox="1"/>
          <p:nvPr/>
        </p:nvSpPr>
        <p:spPr>
          <a:xfrm>
            <a:off x="252660" y="4932905"/>
            <a:ext cx="607859" cy="369332"/>
          </a:xfrm>
          <a:prstGeom prst="rect">
            <a:avLst/>
          </a:prstGeom>
          <a:noFill/>
        </p:spPr>
        <p:txBody>
          <a:bodyPr wrap="none" rtlCol="0">
            <a:spAutoFit/>
          </a:bodyPr>
          <a:lstStyle/>
          <a:p>
            <a:r>
              <a:rPr lang="en-US" altLang="zh-CN" dirty="0"/>
              <a:t>“</a:t>
            </a:r>
            <a:r>
              <a:rPr lang="zh-CN" altLang="en-US" dirty="0"/>
              <a:t>真</a:t>
            </a:r>
            <a:r>
              <a:rPr lang="en-US" altLang="zh-CN" dirty="0"/>
              <a:t>”</a:t>
            </a:r>
            <a:endParaRPr lang="en-US" dirty="0"/>
          </a:p>
        </p:txBody>
      </p:sp>
      <p:sp>
        <p:nvSpPr>
          <p:cNvPr id="42" name="TextBox 41">
            <a:extLst>
              <a:ext uri="{FF2B5EF4-FFF2-40B4-BE49-F238E27FC236}">
                <a16:creationId xmlns:a16="http://schemas.microsoft.com/office/drawing/2014/main" id="{D5022FE4-6565-46E3-8413-ACE58DC39518}"/>
              </a:ext>
            </a:extLst>
          </p:cNvPr>
          <p:cNvSpPr txBox="1"/>
          <p:nvPr/>
        </p:nvSpPr>
        <p:spPr>
          <a:xfrm>
            <a:off x="1191095" y="4941143"/>
            <a:ext cx="835357" cy="369332"/>
          </a:xfrm>
          <a:prstGeom prst="rect">
            <a:avLst/>
          </a:prstGeom>
          <a:noFill/>
        </p:spPr>
        <p:txBody>
          <a:bodyPr wrap="none" rtlCol="0">
            <a:spAutoFit/>
          </a:bodyPr>
          <a:lstStyle/>
          <a:p>
            <a:r>
              <a:rPr lang="en-US" dirty="0" err="1"/>
              <a:t>X_data</a:t>
            </a:r>
            <a:endParaRPr lang="en-US" dirty="0"/>
          </a:p>
        </p:txBody>
      </p:sp>
      <p:cxnSp>
        <p:nvCxnSpPr>
          <p:cNvPr id="43" name="Straight Arrow Connector 42">
            <a:extLst>
              <a:ext uri="{FF2B5EF4-FFF2-40B4-BE49-F238E27FC236}">
                <a16:creationId xmlns:a16="http://schemas.microsoft.com/office/drawing/2014/main" id="{0514BD4B-BD4E-462C-8567-C3788CDA0DDB}"/>
              </a:ext>
            </a:extLst>
          </p:cNvPr>
          <p:cNvCxnSpPr>
            <a:cxnSpLocks/>
            <a:stCxn id="42" idx="3"/>
          </p:cNvCxnSpPr>
          <p:nvPr/>
        </p:nvCxnSpPr>
        <p:spPr>
          <a:xfrm>
            <a:off x="2026452" y="5125809"/>
            <a:ext cx="4563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BC3DE017-3553-46B5-AD35-21CB91170CEC}"/>
              </a:ext>
            </a:extLst>
          </p:cNvPr>
          <p:cNvSpPr txBox="1"/>
          <p:nvPr/>
        </p:nvSpPr>
        <p:spPr>
          <a:xfrm>
            <a:off x="238284" y="5302237"/>
            <a:ext cx="838691" cy="369332"/>
          </a:xfrm>
          <a:prstGeom prst="rect">
            <a:avLst/>
          </a:prstGeom>
          <a:noFill/>
        </p:spPr>
        <p:txBody>
          <a:bodyPr wrap="none" rtlCol="0">
            <a:spAutoFit/>
          </a:bodyPr>
          <a:lstStyle/>
          <a:p>
            <a:r>
              <a:rPr lang="en-US" altLang="zh-CN" dirty="0"/>
              <a:t>“</a:t>
            </a:r>
            <a:r>
              <a:rPr lang="zh-CN" altLang="en-US" dirty="0"/>
              <a:t>好吃</a:t>
            </a:r>
            <a:r>
              <a:rPr lang="en-US" altLang="zh-CN" dirty="0"/>
              <a:t>”</a:t>
            </a:r>
            <a:endParaRPr lang="en-US" dirty="0"/>
          </a:p>
        </p:txBody>
      </p:sp>
      <p:sp>
        <p:nvSpPr>
          <p:cNvPr id="45" name="TextBox 44">
            <a:extLst>
              <a:ext uri="{FF2B5EF4-FFF2-40B4-BE49-F238E27FC236}">
                <a16:creationId xmlns:a16="http://schemas.microsoft.com/office/drawing/2014/main" id="{E85B85A7-E8FC-4563-82C6-49701D926EE5}"/>
              </a:ext>
            </a:extLst>
          </p:cNvPr>
          <p:cNvSpPr txBox="1"/>
          <p:nvPr/>
        </p:nvSpPr>
        <p:spPr>
          <a:xfrm>
            <a:off x="1176719" y="5310475"/>
            <a:ext cx="835357" cy="369332"/>
          </a:xfrm>
          <a:prstGeom prst="rect">
            <a:avLst/>
          </a:prstGeom>
          <a:noFill/>
        </p:spPr>
        <p:txBody>
          <a:bodyPr wrap="none" rtlCol="0">
            <a:spAutoFit/>
          </a:bodyPr>
          <a:lstStyle/>
          <a:p>
            <a:r>
              <a:rPr lang="en-US" dirty="0" err="1"/>
              <a:t>X_data</a:t>
            </a:r>
            <a:endParaRPr lang="en-US" dirty="0"/>
          </a:p>
        </p:txBody>
      </p:sp>
      <p:cxnSp>
        <p:nvCxnSpPr>
          <p:cNvPr id="46" name="Straight Arrow Connector 45">
            <a:extLst>
              <a:ext uri="{FF2B5EF4-FFF2-40B4-BE49-F238E27FC236}">
                <a16:creationId xmlns:a16="http://schemas.microsoft.com/office/drawing/2014/main" id="{84BAA79C-7AB1-4CC8-8E2D-359E0FE2AC69}"/>
              </a:ext>
            </a:extLst>
          </p:cNvPr>
          <p:cNvCxnSpPr>
            <a:cxnSpLocks/>
            <a:stCxn id="45" idx="3"/>
          </p:cNvCxnSpPr>
          <p:nvPr/>
        </p:nvCxnSpPr>
        <p:spPr>
          <a:xfrm>
            <a:off x="2012076" y="5495141"/>
            <a:ext cx="4563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A8A1EBF-DDCA-4E00-9C15-212871B9A339}"/>
              </a:ext>
            </a:extLst>
          </p:cNvPr>
          <p:cNvCxnSpPr>
            <a:cxnSpLocks/>
            <a:endCxn id="51" idx="1"/>
          </p:cNvCxnSpPr>
          <p:nvPr/>
        </p:nvCxnSpPr>
        <p:spPr>
          <a:xfrm>
            <a:off x="4461933" y="4737464"/>
            <a:ext cx="5450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43B5D8F0-BA34-43A7-925A-D98FFD767119}"/>
              </a:ext>
            </a:extLst>
          </p:cNvPr>
          <p:cNvSpPr txBox="1"/>
          <p:nvPr/>
        </p:nvSpPr>
        <p:spPr>
          <a:xfrm>
            <a:off x="5006990" y="4552798"/>
            <a:ext cx="1076128" cy="369332"/>
          </a:xfrm>
          <a:prstGeom prst="rect">
            <a:avLst/>
          </a:prstGeom>
          <a:noFill/>
        </p:spPr>
        <p:txBody>
          <a:bodyPr wrap="none" rtlCol="0">
            <a:spAutoFit/>
          </a:bodyPr>
          <a:lstStyle/>
          <a:p>
            <a:r>
              <a:rPr lang="en-US" dirty="0" err="1"/>
              <a:t>Y_predict</a:t>
            </a:r>
            <a:endParaRPr lang="en-US" dirty="0"/>
          </a:p>
        </p:txBody>
      </p:sp>
      <p:cxnSp>
        <p:nvCxnSpPr>
          <p:cNvPr id="52" name="Straight Arrow Connector 51">
            <a:extLst>
              <a:ext uri="{FF2B5EF4-FFF2-40B4-BE49-F238E27FC236}">
                <a16:creationId xmlns:a16="http://schemas.microsoft.com/office/drawing/2014/main" id="{4D9DE81F-1F81-44FF-BEF7-92BBF06FF99C}"/>
              </a:ext>
            </a:extLst>
          </p:cNvPr>
          <p:cNvCxnSpPr>
            <a:cxnSpLocks/>
            <a:endCxn id="53" idx="1"/>
          </p:cNvCxnSpPr>
          <p:nvPr/>
        </p:nvCxnSpPr>
        <p:spPr>
          <a:xfrm>
            <a:off x="4474815" y="5476127"/>
            <a:ext cx="5450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133964EE-24E3-4DCA-9A68-E968E5C9D94C}"/>
              </a:ext>
            </a:extLst>
          </p:cNvPr>
          <p:cNvSpPr txBox="1"/>
          <p:nvPr/>
        </p:nvSpPr>
        <p:spPr>
          <a:xfrm>
            <a:off x="5019872" y="5291461"/>
            <a:ext cx="1076128" cy="369332"/>
          </a:xfrm>
          <a:prstGeom prst="rect">
            <a:avLst/>
          </a:prstGeom>
          <a:noFill/>
        </p:spPr>
        <p:txBody>
          <a:bodyPr wrap="none" rtlCol="0">
            <a:spAutoFit/>
          </a:bodyPr>
          <a:lstStyle/>
          <a:p>
            <a:r>
              <a:rPr lang="en-US" dirty="0" err="1"/>
              <a:t>Y_predict</a:t>
            </a:r>
            <a:endParaRPr lang="en-US" dirty="0"/>
          </a:p>
        </p:txBody>
      </p:sp>
      <p:sp>
        <p:nvSpPr>
          <p:cNvPr id="54" name="TextBox 53">
            <a:extLst>
              <a:ext uri="{FF2B5EF4-FFF2-40B4-BE49-F238E27FC236}">
                <a16:creationId xmlns:a16="http://schemas.microsoft.com/office/drawing/2014/main" id="{7A8E65B3-421A-47E3-BB0F-123E19E4AFCF}"/>
              </a:ext>
            </a:extLst>
          </p:cNvPr>
          <p:cNvSpPr txBox="1"/>
          <p:nvPr/>
        </p:nvSpPr>
        <p:spPr>
          <a:xfrm>
            <a:off x="6418943" y="3830945"/>
            <a:ext cx="369332" cy="2411879"/>
          </a:xfrm>
          <a:prstGeom prst="rect">
            <a:avLst/>
          </a:prstGeom>
          <a:noFill/>
        </p:spPr>
        <p:txBody>
          <a:bodyPr vert="eaVert" wrap="none" rtlCol="0">
            <a:spAutoFit/>
          </a:bodyPr>
          <a:lstStyle/>
          <a:p>
            <a:r>
              <a:rPr lang="en-US" sz="1200" dirty="0"/>
              <a:t>[-0.2553, -0.1956,… -0.2646,  0.2552]</a:t>
            </a:r>
          </a:p>
        </p:txBody>
      </p:sp>
      <p:sp>
        <p:nvSpPr>
          <p:cNvPr id="55" name="TextBox 54">
            <a:extLst>
              <a:ext uri="{FF2B5EF4-FFF2-40B4-BE49-F238E27FC236}">
                <a16:creationId xmlns:a16="http://schemas.microsoft.com/office/drawing/2014/main" id="{B77B8F9F-310E-433D-9764-7CD202916B6C}"/>
              </a:ext>
            </a:extLst>
          </p:cNvPr>
          <p:cNvSpPr txBox="1"/>
          <p:nvPr/>
        </p:nvSpPr>
        <p:spPr>
          <a:xfrm>
            <a:off x="6629786" y="3830945"/>
            <a:ext cx="369332" cy="2365391"/>
          </a:xfrm>
          <a:prstGeom prst="rect">
            <a:avLst/>
          </a:prstGeom>
          <a:noFill/>
        </p:spPr>
        <p:txBody>
          <a:bodyPr vert="eaVert" wrap="none" rtlCol="0">
            <a:spAutoFit/>
          </a:bodyPr>
          <a:lstStyle/>
          <a:p>
            <a:r>
              <a:rPr lang="en-US" sz="1200" dirty="0"/>
              <a:t>[1.4004, -0.3466,…  0.0115, -1.5468]</a:t>
            </a:r>
          </a:p>
        </p:txBody>
      </p:sp>
      <p:sp>
        <p:nvSpPr>
          <p:cNvPr id="56" name="Speech Bubble: Rectangle with Corners Rounded 55">
            <a:extLst>
              <a:ext uri="{FF2B5EF4-FFF2-40B4-BE49-F238E27FC236}">
                <a16:creationId xmlns:a16="http://schemas.microsoft.com/office/drawing/2014/main" id="{1A358200-C4A8-4EF3-BCDD-3006910CB6D0}"/>
              </a:ext>
            </a:extLst>
          </p:cNvPr>
          <p:cNvSpPr/>
          <p:nvPr/>
        </p:nvSpPr>
        <p:spPr>
          <a:xfrm>
            <a:off x="65350" y="3807631"/>
            <a:ext cx="2348821" cy="619459"/>
          </a:xfrm>
          <a:prstGeom prst="wedgeRoundRectCallou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200" dirty="0"/>
              <a:t>BTW</a:t>
            </a:r>
            <a:r>
              <a:rPr lang="zh-CN" altLang="en-US" sz="1200" dirty="0"/>
              <a:t>：尽管这里使用的是词作例子，但通常我们会使用字，因为中文的词数量太多</a:t>
            </a:r>
            <a:endParaRPr lang="en-US" sz="1200" dirty="0"/>
          </a:p>
        </p:txBody>
      </p:sp>
    </p:spTree>
    <p:extLst>
      <p:ext uri="{BB962C8B-B14F-4D97-AF65-F5344CB8AC3E}">
        <p14:creationId xmlns:p14="http://schemas.microsoft.com/office/powerpoint/2010/main" val="275066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par>
                                <p:cTn id="15" presetID="53" presetClass="entr" presetSubtype="16"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par>
                                <p:cTn id="20" presetID="53" presetClass="entr" presetSubtype="16"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ppt_w</p:attrName>
                                        </p:attrNameLst>
                                      </p:cBhvr>
                                      <p:tavLst>
                                        <p:tav tm="0">
                                          <p:val>
                                            <p:fltVal val="0"/>
                                          </p:val>
                                        </p:tav>
                                        <p:tav tm="100000">
                                          <p:val>
                                            <p:strVal val="#ppt_w"/>
                                          </p:val>
                                        </p:tav>
                                      </p:tavLst>
                                    </p:anim>
                                    <p:anim calcmode="lin" valueType="num">
                                      <p:cBhvr>
                                        <p:cTn id="23" dur="500" fill="hold"/>
                                        <p:tgtEl>
                                          <p:spTgt spid="25"/>
                                        </p:tgtEl>
                                        <p:attrNameLst>
                                          <p:attrName>ppt_h</p:attrName>
                                        </p:attrNameLst>
                                      </p:cBhvr>
                                      <p:tavLst>
                                        <p:tav tm="0">
                                          <p:val>
                                            <p:fltVal val="0"/>
                                          </p:val>
                                        </p:tav>
                                        <p:tav tm="100000">
                                          <p:val>
                                            <p:strVal val="#ppt_h"/>
                                          </p:val>
                                        </p:tav>
                                      </p:tavLst>
                                    </p:anim>
                                    <p:animEffect transition="in" filter="fade">
                                      <p:cBhvr>
                                        <p:cTn id="24" dur="500"/>
                                        <p:tgtEl>
                                          <p:spTgt spid="25"/>
                                        </p:tgtEl>
                                      </p:cBhvr>
                                    </p:animEffect>
                                  </p:childTnLst>
                                </p:cTn>
                              </p:par>
                              <p:par>
                                <p:cTn id="25" presetID="53" presetClass="entr" presetSubtype="16"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p:cTn id="27" dur="500" fill="hold"/>
                                        <p:tgtEl>
                                          <p:spTgt spid="26"/>
                                        </p:tgtEl>
                                        <p:attrNameLst>
                                          <p:attrName>ppt_w</p:attrName>
                                        </p:attrNameLst>
                                      </p:cBhvr>
                                      <p:tavLst>
                                        <p:tav tm="0">
                                          <p:val>
                                            <p:fltVal val="0"/>
                                          </p:val>
                                        </p:tav>
                                        <p:tav tm="100000">
                                          <p:val>
                                            <p:strVal val="#ppt_w"/>
                                          </p:val>
                                        </p:tav>
                                      </p:tavLst>
                                    </p:anim>
                                    <p:anim calcmode="lin" valueType="num">
                                      <p:cBhvr>
                                        <p:cTn id="28" dur="500" fill="hold"/>
                                        <p:tgtEl>
                                          <p:spTgt spid="26"/>
                                        </p:tgtEl>
                                        <p:attrNameLst>
                                          <p:attrName>ppt_h</p:attrName>
                                        </p:attrNameLst>
                                      </p:cBhvr>
                                      <p:tavLst>
                                        <p:tav tm="0">
                                          <p:val>
                                            <p:fltVal val="0"/>
                                          </p:val>
                                        </p:tav>
                                        <p:tav tm="100000">
                                          <p:val>
                                            <p:strVal val="#ppt_h"/>
                                          </p:val>
                                        </p:tav>
                                      </p:tavLst>
                                    </p:anim>
                                    <p:animEffect transition="in" filter="fade">
                                      <p:cBhvr>
                                        <p:cTn id="29" dur="500"/>
                                        <p:tgtEl>
                                          <p:spTgt spid="2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p:cTn id="37" dur="500" fill="hold"/>
                                        <p:tgtEl>
                                          <p:spTgt spid="28"/>
                                        </p:tgtEl>
                                        <p:attrNameLst>
                                          <p:attrName>ppt_w</p:attrName>
                                        </p:attrNameLst>
                                      </p:cBhvr>
                                      <p:tavLst>
                                        <p:tav tm="0">
                                          <p:val>
                                            <p:fltVal val="0"/>
                                          </p:val>
                                        </p:tav>
                                        <p:tav tm="100000">
                                          <p:val>
                                            <p:strVal val="#ppt_w"/>
                                          </p:val>
                                        </p:tav>
                                      </p:tavLst>
                                    </p:anim>
                                    <p:anim calcmode="lin" valueType="num">
                                      <p:cBhvr>
                                        <p:cTn id="38" dur="500" fill="hold"/>
                                        <p:tgtEl>
                                          <p:spTgt spid="28"/>
                                        </p:tgtEl>
                                        <p:attrNameLst>
                                          <p:attrName>ppt_h</p:attrName>
                                        </p:attrNameLst>
                                      </p:cBhvr>
                                      <p:tavLst>
                                        <p:tav tm="0">
                                          <p:val>
                                            <p:fltVal val="0"/>
                                          </p:val>
                                        </p:tav>
                                        <p:tav tm="100000">
                                          <p:val>
                                            <p:strVal val="#ppt_h"/>
                                          </p:val>
                                        </p:tav>
                                      </p:tavLst>
                                    </p:anim>
                                    <p:animEffect transition="in" filter="fade">
                                      <p:cBhvr>
                                        <p:cTn id="39" dur="500"/>
                                        <p:tgtEl>
                                          <p:spTgt spid="28"/>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p:cTn id="42" dur="500" fill="hold"/>
                                        <p:tgtEl>
                                          <p:spTgt spid="32"/>
                                        </p:tgtEl>
                                        <p:attrNameLst>
                                          <p:attrName>ppt_w</p:attrName>
                                        </p:attrNameLst>
                                      </p:cBhvr>
                                      <p:tavLst>
                                        <p:tav tm="0">
                                          <p:val>
                                            <p:fltVal val="0"/>
                                          </p:val>
                                        </p:tav>
                                        <p:tav tm="100000">
                                          <p:val>
                                            <p:strVal val="#ppt_w"/>
                                          </p:val>
                                        </p:tav>
                                      </p:tavLst>
                                    </p:anim>
                                    <p:anim calcmode="lin" valueType="num">
                                      <p:cBhvr>
                                        <p:cTn id="43" dur="500" fill="hold"/>
                                        <p:tgtEl>
                                          <p:spTgt spid="32"/>
                                        </p:tgtEl>
                                        <p:attrNameLst>
                                          <p:attrName>ppt_h</p:attrName>
                                        </p:attrNameLst>
                                      </p:cBhvr>
                                      <p:tavLst>
                                        <p:tav tm="0">
                                          <p:val>
                                            <p:fltVal val="0"/>
                                          </p:val>
                                        </p:tav>
                                        <p:tav tm="100000">
                                          <p:val>
                                            <p:strVal val="#ppt_h"/>
                                          </p:val>
                                        </p:tav>
                                      </p:tavLst>
                                    </p:anim>
                                    <p:animEffect transition="in" filter="fade">
                                      <p:cBhvr>
                                        <p:cTn id="44" dur="500"/>
                                        <p:tgtEl>
                                          <p:spTgt spid="32"/>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 calcmode="lin" valueType="num">
                                      <p:cBhvr>
                                        <p:cTn id="47" dur="500" fill="hold"/>
                                        <p:tgtEl>
                                          <p:spTgt spid="33"/>
                                        </p:tgtEl>
                                        <p:attrNameLst>
                                          <p:attrName>ppt_w</p:attrName>
                                        </p:attrNameLst>
                                      </p:cBhvr>
                                      <p:tavLst>
                                        <p:tav tm="0">
                                          <p:val>
                                            <p:fltVal val="0"/>
                                          </p:val>
                                        </p:tav>
                                        <p:tav tm="100000">
                                          <p:val>
                                            <p:strVal val="#ppt_w"/>
                                          </p:val>
                                        </p:tav>
                                      </p:tavLst>
                                    </p:anim>
                                    <p:anim calcmode="lin" valueType="num">
                                      <p:cBhvr>
                                        <p:cTn id="48" dur="500" fill="hold"/>
                                        <p:tgtEl>
                                          <p:spTgt spid="33"/>
                                        </p:tgtEl>
                                        <p:attrNameLst>
                                          <p:attrName>ppt_h</p:attrName>
                                        </p:attrNameLst>
                                      </p:cBhvr>
                                      <p:tavLst>
                                        <p:tav tm="0">
                                          <p:val>
                                            <p:fltVal val="0"/>
                                          </p:val>
                                        </p:tav>
                                        <p:tav tm="100000">
                                          <p:val>
                                            <p:strVal val="#ppt_h"/>
                                          </p:val>
                                        </p:tav>
                                      </p:tavLst>
                                    </p:anim>
                                    <p:animEffect transition="in" filter="fade">
                                      <p:cBhvr>
                                        <p:cTn id="49" dur="500"/>
                                        <p:tgtEl>
                                          <p:spTgt spid="33"/>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4"/>
                                        </p:tgtEl>
                                        <p:attrNameLst>
                                          <p:attrName>style.visibility</p:attrName>
                                        </p:attrNameLst>
                                      </p:cBhvr>
                                      <p:to>
                                        <p:strVal val="visible"/>
                                      </p:to>
                                    </p:set>
                                    <p:anim calcmode="lin" valueType="num">
                                      <p:cBhvr>
                                        <p:cTn id="52" dur="500" fill="hold"/>
                                        <p:tgtEl>
                                          <p:spTgt spid="34"/>
                                        </p:tgtEl>
                                        <p:attrNameLst>
                                          <p:attrName>ppt_w</p:attrName>
                                        </p:attrNameLst>
                                      </p:cBhvr>
                                      <p:tavLst>
                                        <p:tav tm="0">
                                          <p:val>
                                            <p:fltVal val="0"/>
                                          </p:val>
                                        </p:tav>
                                        <p:tav tm="100000">
                                          <p:val>
                                            <p:strVal val="#ppt_w"/>
                                          </p:val>
                                        </p:tav>
                                      </p:tavLst>
                                    </p:anim>
                                    <p:anim calcmode="lin" valueType="num">
                                      <p:cBhvr>
                                        <p:cTn id="53" dur="500" fill="hold"/>
                                        <p:tgtEl>
                                          <p:spTgt spid="34"/>
                                        </p:tgtEl>
                                        <p:attrNameLst>
                                          <p:attrName>ppt_h</p:attrName>
                                        </p:attrNameLst>
                                      </p:cBhvr>
                                      <p:tavLst>
                                        <p:tav tm="0">
                                          <p:val>
                                            <p:fltVal val="0"/>
                                          </p:val>
                                        </p:tav>
                                        <p:tav tm="100000">
                                          <p:val>
                                            <p:strVal val="#ppt_h"/>
                                          </p:val>
                                        </p:tav>
                                      </p:tavLst>
                                    </p:anim>
                                    <p:animEffect transition="in" filter="fade">
                                      <p:cBhvr>
                                        <p:cTn id="54" dur="500"/>
                                        <p:tgtEl>
                                          <p:spTgt spid="34"/>
                                        </p:tgtEl>
                                      </p:cBhvr>
                                    </p:animEffect>
                                  </p:childTnLst>
                                </p:cTn>
                              </p:par>
                              <p:par>
                                <p:cTn id="55" presetID="53" presetClass="entr" presetSubtype="16" fill="hold" nodeType="withEffect">
                                  <p:stCondLst>
                                    <p:cond delay="0"/>
                                  </p:stCondLst>
                                  <p:childTnLst>
                                    <p:set>
                                      <p:cBhvr>
                                        <p:cTn id="56" dur="1" fill="hold">
                                          <p:stCondLst>
                                            <p:cond delay="0"/>
                                          </p:stCondLst>
                                        </p:cTn>
                                        <p:tgtEl>
                                          <p:spTgt spid="35"/>
                                        </p:tgtEl>
                                        <p:attrNameLst>
                                          <p:attrName>style.visibility</p:attrName>
                                        </p:attrNameLst>
                                      </p:cBhvr>
                                      <p:to>
                                        <p:strVal val="visible"/>
                                      </p:to>
                                    </p:set>
                                    <p:anim calcmode="lin" valueType="num">
                                      <p:cBhvr>
                                        <p:cTn id="57" dur="500" fill="hold"/>
                                        <p:tgtEl>
                                          <p:spTgt spid="35"/>
                                        </p:tgtEl>
                                        <p:attrNameLst>
                                          <p:attrName>ppt_w</p:attrName>
                                        </p:attrNameLst>
                                      </p:cBhvr>
                                      <p:tavLst>
                                        <p:tav tm="0">
                                          <p:val>
                                            <p:fltVal val="0"/>
                                          </p:val>
                                        </p:tav>
                                        <p:tav tm="100000">
                                          <p:val>
                                            <p:strVal val="#ppt_w"/>
                                          </p:val>
                                        </p:tav>
                                      </p:tavLst>
                                    </p:anim>
                                    <p:anim calcmode="lin" valueType="num">
                                      <p:cBhvr>
                                        <p:cTn id="58" dur="500" fill="hold"/>
                                        <p:tgtEl>
                                          <p:spTgt spid="35"/>
                                        </p:tgtEl>
                                        <p:attrNameLst>
                                          <p:attrName>ppt_h</p:attrName>
                                        </p:attrNameLst>
                                      </p:cBhvr>
                                      <p:tavLst>
                                        <p:tav tm="0">
                                          <p:val>
                                            <p:fltVal val="0"/>
                                          </p:val>
                                        </p:tav>
                                        <p:tav tm="100000">
                                          <p:val>
                                            <p:strVal val="#ppt_h"/>
                                          </p:val>
                                        </p:tav>
                                      </p:tavLst>
                                    </p:anim>
                                    <p:animEffect transition="in" filter="fade">
                                      <p:cBhvr>
                                        <p:cTn id="59" dur="500"/>
                                        <p:tgtEl>
                                          <p:spTgt spid="35"/>
                                        </p:tgtEl>
                                      </p:cBhvr>
                                    </p:animEffect>
                                  </p:childTnLst>
                                </p:cTn>
                              </p:par>
                              <p:par>
                                <p:cTn id="60" presetID="53" presetClass="entr" presetSubtype="16" fill="hold" nodeType="withEffect">
                                  <p:stCondLst>
                                    <p:cond delay="0"/>
                                  </p:stCondLst>
                                  <p:childTnLst>
                                    <p:set>
                                      <p:cBhvr>
                                        <p:cTn id="61" dur="1" fill="hold">
                                          <p:stCondLst>
                                            <p:cond delay="0"/>
                                          </p:stCondLst>
                                        </p:cTn>
                                        <p:tgtEl>
                                          <p:spTgt spid="36"/>
                                        </p:tgtEl>
                                        <p:attrNameLst>
                                          <p:attrName>style.visibility</p:attrName>
                                        </p:attrNameLst>
                                      </p:cBhvr>
                                      <p:to>
                                        <p:strVal val="visible"/>
                                      </p:to>
                                    </p:set>
                                    <p:anim calcmode="lin" valueType="num">
                                      <p:cBhvr>
                                        <p:cTn id="62" dur="500" fill="hold"/>
                                        <p:tgtEl>
                                          <p:spTgt spid="36"/>
                                        </p:tgtEl>
                                        <p:attrNameLst>
                                          <p:attrName>ppt_w</p:attrName>
                                        </p:attrNameLst>
                                      </p:cBhvr>
                                      <p:tavLst>
                                        <p:tav tm="0">
                                          <p:val>
                                            <p:fltVal val="0"/>
                                          </p:val>
                                        </p:tav>
                                        <p:tav tm="100000">
                                          <p:val>
                                            <p:strVal val="#ppt_w"/>
                                          </p:val>
                                        </p:tav>
                                      </p:tavLst>
                                    </p:anim>
                                    <p:anim calcmode="lin" valueType="num">
                                      <p:cBhvr>
                                        <p:cTn id="63" dur="500" fill="hold"/>
                                        <p:tgtEl>
                                          <p:spTgt spid="36"/>
                                        </p:tgtEl>
                                        <p:attrNameLst>
                                          <p:attrName>ppt_h</p:attrName>
                                        </p:attrNameLst>
                                      </p:cBhvr>
                                      <p:tavLst>
                                        <p:tav tm="0">
                                          <p:val>
                                            <p:fltVal val="0"/>
                                          </p:val>
                                        </p:tav>
                                        <p:tav tm="100000">
                                          <p:val>
                                            <p:strVal val="#ppt_h"/>
                                          </p:val>
                                        </p:tav>
                                      </p:tavLst>
                                    </p:anim>
                                    <p:animEffect transition="in" filter="fade">
                                      <p:cBhvr>
                                        <p:cTn id="64" dur="500"/>
                                        <p:tgtEl>
                                          <p:spTgt spid="36"/>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anim calcmode="lin" valueType="num">
                                      <p:cBhvr>
                                        <p:cTn id="67" dur="500" fill="hold"/>
                                        <p:tgtEl>
                                          <p:spTgt spid="38"/>
                                        </p:tgtEl>
                                        <p:attrNameLst>
                                          <p:attrName>ppt_w</p:attrName>
                                        </p:attrNameLst>
                                      </p:cBhvr>
                                      <p:tavLst>
                                        <p:tav tm="0">
                                          <p:val>
                                            <p:fltVal val="0"/>
                                          </p:val>
                                        </p:tav>
                                        <p:tav tm="100000">
                                          <p:val>
                                            <p:strVal val="#ppt_w"/>
                                          </p:val>
                                        </p:tav>
                                      </p:tavLst>
                                    </p:anim>
                                    <p:anim calcmode="lin" valueType="num">
                                      <p:cBhvr>
                                        <p:cTn id="68" dur="500" fill="hold"/>
                                        <p:tgtEl>
                                          <p:spTgt spid="38"/>
                                        </p:tgtEl>
                                        <p:attrNameLst>
                                          <p:attrName>ppt_h</p:attrName>
                                        </p:attrNameLst>
                                      </p:cBhvr>
                                      <p:tavLst>
                                        <p:tav tm="0">
                                          <p:val>
                                            <p:fltVal val="0"/>
                                          </p:val>
                                        </p:tav>
                                        <p:tav tm="100000">
                                          <p:val>
                                            <p:strVal val="#ppt_h"/>
                                          </p:val>
                                        </p:tav>
                                      </p:tavLst>
                                    </p:anim>
                                    <p:animEffect transition="in" filter="fade">
                                      <p:cBhvr>
                                        <p:cTn id="69" dur="500"/>
                                        <p:tgtEl>
                                          <p:spTgt spid="38"/>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39"/>
                                        </p:tgtEl>
                                        <p:attrNameLst>
                                          <p:attrName>style.visibility</p:attrName>
                                        </p:attrNameLst>
                                      </p:cBhvr>
                                      <p:to>
                                        <p:strVal val="visible"/>
                                      </p:to>
                                    </p:set>
                                    <p:anim calcmode="lin" valueType="num">
                                      <p:cBhvr>
                                        <p:cTn id="72" dur="500" fill="hold"/>
                                        <p:tgtEl>
                                          <p:spTgt spid="39"/>
                                        </p:tgtEl>
                                        <p:attrNameLst>
                                          <p:attrName>ppt_w</p:attrName>
                                        </p:attrNameLst>
                                      </p:cBhvr>
                                      <p:tavLst>
                                        <p:tav tm="0">
                                          <p:val>
                                            <p:fltVal val="0"/>
                                          </p:val>
                                        </p:tav>
                                        <p:tav tm="100000">
                                          <p:val>
                                            <p:strVal val="#ppt_w"/>
                                          </p:val>
                                        </p:tav>
                                      </p:tavLst>
                                    </p:anim>
                                    <p:anim calcmode="lin" valueType="num">
                                      <p:cBhvr>
                                        <p:cTn id="73" dur="500" fill="hold"/>
                                        <p:tgtEl>
                                          <p:spTgt spid="39"/>
                                        </p:tgtEl>
                                        <p:attrNameLst>
                                          <p:attrName>ppt_h</p:attrName>
                                        </p:attrNameLst>
                                      </p:cBhvr>
                                      <p:tavLst>
                                        <p:tav tm="0">
                                          <p:val>
                                            <p:fltVal val="0"/>
                                          </p:val>
                                        </p:tav>
                                        <p:tav tm="100000">
                                          <p:val>
                                            <p:strVal val="#ppt_h"/>
                                          </p:val>
                                        </p:tav>
                                      </p:tavLst>
                                    </p:anim>
                                    <p:animEffect transition="in" filter="fade">
                                      <p:cBhvr>
                                        <p:cTn id="74" dur="500"/>
                                        <p:tgtEl>
                                          <p:spTgt spid="39"/>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anim calcmode="lin" valueType="num">
                                      <p:cBhvr>
                                        <p:cTn id="77" dur="500" fill="hold"/>
                                        <p:tgtEl>
                                          <p:spTgt spid="41"/>
                                        </p:tgtEl>
                                        <p:attrNameLst>
                                          <p:attrName>ppt_w</p:attrName>
                                        </p:attrNameLst>
                                      </p:cBhvr>
                                      <p:tavLst>
                                        <p:tav tm="0">
                                          <p:val>
                                            <p:fltVal val="0"/>
                                          </p:val>
                                        </p:tav>
                                        <p:tav tm="100000">
                                          <p:val>
                                            <p:strVal val="#ppt_w"/>
                                          </p:val>
                                        </p:tav>
                                      </p:tavLst>
                                    </p:anim>
                                    <p:anim calcmode="lin" valueType="num">
                                      <p:cBhvr>
                                        <p:cTn id="78" dur="500" fill="hold"/>
                                        <p:tgtEl>
                                          <p:spTgt spid="41"/>
                                        </p:tgtEl>
                                        <p:attrNameLst>
                                          <p:attrName>ppt_h</p:attrName>
                                        </p:attrNameLst>
                                      </p:cBhvr>
                                      <p:tavLst>
                                        <p:tav tm="0">
                                          <p:val>
                                            <p:fltVal val="0"/>
                                          </p:val>
                                        </p:tav>
                                        <p:tav tm="100000">
                                          <p:val>
                                            <p:strVal val="#ppt_h"/>
                                          </p:val>
                                        </p:tav>
                                      </p:tavLst>
                                    </p:anim>
                                    <p:animEffect transition="in" filter="fade">
                                      <p:cBhvr>
                                        <p:cTn id="79" dur="500"/>
                                        <p:tgtEl>
                                          <p:spTgt spid="41"/>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42"/>
                                        </p:tgtEl>
                                        <p:attrNameLst>
                                          <p:attrName>style.visibility</p:attrName>
                                        </p:attrNameLst>
                                      </p:cBhvr>
                                      <p:to>
                                        <p:strVal val="visible"/>
                                      </p:to>
                                    </p:set>
                                    <p:anim calcmode="lin" valueType="num">
                                      <p:cBhvr>
                                        <p:cTn id="82" dur="500" fill="hold"/>
                                        <p:tgtEl>
                                          <p:spTgt spid="42"/>
                                        </p:tgtEl>
                                        <p:attrNameLst>
                                          <p:attrName>ppt_w</p:attrName>
                                        </p:attrNameLst>
                                      </p:cBhvr>
                                      <p:tavLst>
                                        <p:tav tm="0">
                                          <p:val>
                                            <p:fltVal val="0"/>
                                          </p:val>
                                        </p:tav>
                                        <p:tav tm="100000">
                                          <p:val>
                                            <p:strVal val="#ppt_w"/>
                                          </p:val>
                                        </p:tav>
                                      </p:tavLst>
                                    </p:anim>
                                    <p:anim calcmode="lin" valueType="num">
                                      <p:cBhvr>
                                        <p:cTn id="83" dur="500" fill="hold"/>
                                        <p:tgtEl>
                                          <p:spTgt spid="42"/>
                                        </p:tgtEl>
                                        <p:attrNameLst>
                                          <p:attrName>ppt_h</p:attrName>
                                        </p:attrNameLst>
                                      </p:cBhvr>
                                      <p:tavLst>
                                        <p:tav tm="0">
                                          <p:val>
                                            <p:fltVal val="0"/>
                                          </p:val>
                                        </p:tav>
                                        <p:tav tm="100000">
                                          <p:val>
                                            <p:strVal val="#ppt_h"/>
                                          </p:val>
                                        </p:tav>
                                      </p:tavLst>
                                    </p:anim>
                                    <p:animEffect transition="in" filter="fade">
                                      <p:cBhvr>
                                        <p:cTn id="84" dur="500"/>
                                        <p:tgtEl>
                                          <p:spTgt spid="42"/>
                                        </p:tgtEl>
                                      </p:cBhvr>
                                    </p:animEffect>
                                  </p:childTnLst>
                                </p:cTn>
                              </p:par>
                              <p:par>
                                <p:cTn id="85" presetID="53" presetClass="entr" presetSubtype="16" fill="hold" nodeType="withEffect">
                                  <p:stCondLst>
                                    <p:cond delay="0"/>
                                  </p:stCondLst>
                                  <p:childTnLst>
                                    <p:set>
                                      <p:cBhvr>
                                        <p:cTn id="86" dur="1" fill="hold">
                                          <p:stCondLst>
                                            <p:cond delay="0"/>
                                          </p:stCondLst>
                                        </p:cTn>
                                        <p:tgtEl>
                                          <p:spTgt spid="43"/>
                                        </p:tgtEl>
                                        <p:attrNameLst>
                                          <p:attrName>style.visibility</p:attrName>
                                        </p:attrNameLst>
                                      </p:cBhvr>
                                      <p:to>
                                        <p:strVal val="visible"/>
                                      </p:to>
                                    </p:set>
                                    <p:anim calcmode="lin" valueType="num">
                                      <p:cBhvr>
                                        <p:cTn id="87" dur="500" fill="hold"/>
                                        <p:tgtEl>
                                          <p:spTgt spid="43"/>
                                        </p:tgtEl>
                                        <p:attrNameLst>
                                          <p:attrName>ppt_w</p:attrName>
                                        </p:attrNameLst>
                                      </p:cBhvr>
                                      <p:tavLst>
                                        <p:tav tm="0">
                                          <p:val>
                                            <p:fltVal val="0"/>
                                          </p:val>
                                        </p:tav>
                                        <p:tav tm="100000">
                                          <p:val>
                                            <p:strVal val="#ppt_w"/>
                                          </p:val>
                                        </p:tav>
                                      </p:tavLst>
                                    </p:anim>
                                    <p:anim calcmode="lin" valueType="num">
                                      <p:cBhvr>
                                        <p:cTn id="88" dur="500" fill="hold"/>
                                        <p:tgtEl>
                                          <p:spTgt spid="43"/>
                                        </p:tgtEl>
                                        <p:attrNameLst>
                                          <p:attrName>ppt_h</p:attrName>
                                        </p:attrNameLst>
                                      </p:cBhvr>
                                      <p:tavLst>
                                        <p:tav tm="0">
                                          <p:val>
                                            <p:fltVal val="0"/>
                                          </p:val>
                                        </p:tav>
                                        <p:tav tm="100000">
                                          <p:val>
                                            <p:strVal val="#ppt_h"/>
                                          </p:val>
                                        </p:tav>
                                      </p:tavLst>
                                    </p:anim>
                                    <p:animEffect transition="in" filter="fade">
                                      <p:cBhvr>
                                        <p:cTn id="89" dur="500"/>
                                        <p:tgtEl>
                                          <p:spTgt spid="43"/>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44"/>
                                        </p:tgtEl>
                                        <p:attrNameLst>
                                          <p:attrName>style.visibility</p:attrName>
                                        </p:attrNameLst>
                                      </p:cBhvr>
                                      <p:to>
                                        <p:strVal val="visible"/>
                                      </p:to>
                                    </p:set>
                                    <p:anim calcmode="lin" valueType="num">
                                      <p:cBhvr>
                                        <p:cTn id="92" dur="500" fill="hold"/>
                                        <p:tgtEl>
                                          <p:spTgt spid="44"/>
                                        </p:tgtEl>
                                        <p:attrNameLst>
                                          <p:attrName>ppt_w</p:attrName>
                                        </p:attrNameLst>
                                      </p:cBhvr>
                                      <p:tavLst>
                                        <p:tav tm="0">
                                          <p:val>
                                            <p:fltVal val="0"/>
                                          </p:val>
                                        </p:tav>
                                        <p:tav tm="100000">
                                          <p:val>
                                            <p:strVal val="#ppt_w"/>
                                          </p:val>
                                        </p:tav>
                                      </p:tavLst>
                                    </p:anim>
                                    <p:anim calcmode="lin" valueType="num">
                                      <p:cBhvr>
                                        <p:cTn id="93" dur="500" fill="hold"/>
                                        <p:tgtEl>
                                          <p:spTgt spid="44"/>
                                        </p:tgtEl>
                                        <p:attrNameLst>
                                          <p:attrName>ppt_h</p:attrName>
                                        </p:attrNameLst>
                                      </p:cBhvr>
                                      <p:tavLst>
                                        <p:tav tm="0">
                                          <p:val>
                                            <p:fltVal val="0"/>
                                          </p:val>
                                        </p:tav>
                                        <p:tav tm="100000">
                                          <p:val>
                                            <p:strVal val="#ppt_h"/>
                                          </p:val>
                                        </p:tav>
                                      </p:tavLst>
                                    </p:anim>
                                    <p:animEffect transition="in" filter="fade">
                                      <p:cBhvr>
                                        <p:cTn id="94" dur="500"/>
                                        <p:tgtEl>
                                          <p:spTgt spid="44"/>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45"/>
                                        </p:tgtEl>
                                        <p:attrNameLst>
                                          <p:attrName>style.visibility</p:attrName>
                                        </p:attrNameLst>
                                      </p:cBhvr>
                                      <p:to>
                                        <p:strVal val="visible"/>
                                      </p:to>
                                    </p:set>
                                    <p:anim calcmode="lin" valueType="num">
                                      <p:cBhvr>
                                        <p:cTn id="97" dur="500" fill="hold"/>
                                        <p:tgtEl>
                                          <p:spTgt spid="45"/>
                                        </p:tgtEl>
                                        <p:attrNameLst>
                                          <p:attrName>ppt_w</p:attrName>
                                        </p:attrNameLst>
                                      </p:cBhvr>
                                      <p:tavLst>
                                        <p:tav tm="0">
                                          <p:val>
                                            <p:fltVal val="0"/>
                                          </p:val>
                                        </p:tav>
                                        <p:tav tm="100000">
                                          <p:val>
                                            <p:strVal val="#ppt_w"/>
                                          </p:val>
                                        </p:tav>
                                      </p:tavLst>
                                    </p:anim>
                                    <p:anim calcmode="lin" valueType="num">
                                      <p:cBhvr>
                                        <p:cTn id="98" dur="500" fill="hold"/>
                                        <p:tgtEl>
                                          <p:spTgt spid="45"/>
                                        </p:tgtEl>
                                        <p:attrNameLst>
                                          <p:attrName>ppt_h</p:attrName>
                                        </p:attrNameLst>
                                      </p:cBhvr>
                                      <p:tavLst>
                                        <p:tav tm="0">
                                          <p:val>
                                            <p:fltVal val="0"/>
                                          </p:val>
                                        </p:tav>
                                        <p:tav tm="100000">
                                          <p:val>
                                            <p:strVal val="#ppt_h"/>
                                          </p:val>
                                        </p:tav>
                                      </p:tavLst>
                                    </p:anim>
                                    <p:animEffect transition="in" filter="fade">
                                      <p:cBhvr>
                                        <p:cTn id="99" dur="500"/>
                                        <p:tgtEl>
                                          <p:spTgt spid="45"/>
                                        </p:tgtEl>
                                      </p:cBhvr>
                                    </p:animEffect>
                                  </p:childTnLst>
                                </p:cTn>
                              </p:par>
                              <p:par>
                                <p:cTn id="100" presetID="53" presetClass="entr" presetSubtype="16" fill="hold" nodeType="withEffect">
                                  <p:stCondLst>
                                    <p:cond delay="0"/>
                                  </p:stCondLst>
                                  <p:childTnLst>
                                    <p:set>
                                      <p:cBhvr>
                                        <p:cTn id="101" dur="1" fill="hold">
                                          <p:stCondLst>
                                            <p:cond delay="0"/>
                                          </p:stCondLst>
                                        </p:cTn>
                                        <p:tgtEl>
                                          <p:spTgt spid="46"/>
                                        </p:tgtEl>
                                        <p:attrNameLst>
                                          <p:attrName>style.visibility</p:attrName>
                                        </p:attrNameLst>
                                      </p:cBhvr>
                                      <p:to>
                                        <p:strVal val="visible"/>
                                      </p:to>
                                    </p:set>
                                    <p:anim calcmode="lin" valueType="num">
                                      <p:cBhvr>
                                        <p:cTn id="102" dur="500" fill="hold"/>
                                        <p:tgtEl>
                                          <p:spTgt spid="46"/>
                                        </p:tgtEl>
                                        <p:attrNameLst>
                                          <p:attrName>ppt_w</p:attrName>
                                        </p:attrNameLst>
                                      </p:cBhvr>
                                      <p:tavLst>
                                        <p:tav tm="0">
                                          <p:val>
                                            <p:fltVal val="0"/>
                                          </p:val>
                                        </p:tav>
                                        <p:tav tm="100000">
                                          <p:val>
                                            <p:strVal val="#ppt_w"/>
                                          </p:val>
                                        </p:tav>
                                      </p:tavLst>
                                    </p:anim>
                                    <p:anim calcmode="lin" valueType="num">
                                      <p:cBhvr>
                                        <p:cTn id="103" dur="500" fill="hold"/>
                                        <p:tgtEl>
                                          <p:spTgt spid="46"/>
                                        </p:tgtEl>
                                        <p:attrNameLst>
                                          <p:attrName>ppt_h</p:attrName>
                                        </p:attrNameLst>
                                      </p:cBhvr>
                                      <p:tavLst>
                                        <p:tav tm="0">
                                          <p:val>
                                            <p:fltVal val="0"/>
                                          </p:val>
                                        </p:tav>
                                        <p:tav tm="100000">
                                          <p:val>
                                            <p:strVal val="#ppt_h"/>
                                          </p:val>
                                        </p:tav>
                                      </p:tavLst>
                                    </p:anim>
                                    <p:animEffect transition="in" filter="fade">
                                      <p:cBhvr>
                                        <p:cTn id="104" dur="500"/>
                                        <p:tgtEl>
                                          <p:spTgt spid="46"/>
                                        </p:tgtEl>
                                      </p:cBhvr>
                                    </p:animEffect>
                                  </p:childTnLst>
                                </p:cTn>
                              </p:par>
                              <p:par>
                                <p:cTn id="105" presetID="53" presetClass="entr" presetSubtype="16" fill="hold" nodeType="withEffect">
                                  <p:stCondLst>
                                    <p:cond delay="0"/>
                                  </p:stCondLst>
                                  <p:childTnLst>
                                    <p:set>
                                      <p:cBhvr>
                                        <p:cTn id="106" dur="1" fill="hold">
                                          <p:stCondLst>
                                            <p:cond delay="0"/>
                                          </p:stCondLst>
                                        </p:cTn>
                                        <p:tgtEl>
                                          <p:spTgt spid="50"/>
                                        </p:tgtEl>
                                        <p:attrNameLst>
                                          <p:attrName>style.visibility</p:attrName>
                                        </p:attrNameLst>
                                      </p:cBhvr>
                                      <p:to>
                                        <p:strVal val="visible"/>
                                      </p:to>
                                    </p:set>
                                    <p:anim calcmode="lin" valueType="num">
                                      <p:cBhvr>
                                        <p:cTn id="107" dur="500" fill="hold"/>
                                        <p:tgtEl>
                                          <p:spTgt spid="50"/>
                                        </p:tgtEl>
                                        <p:attrNameLst>
                                          <p:attrName>ppt_w</p:attrName>
                                        </p:attrNameLst>
                                      </p:cBhvr>
                                      <p:tavLst>
                                        <p:tav tm="0">
                                          <p:val>
                                            <p:fltVal val="0"/>
                                          </p:val>
                                        </p:tav>
                                        <p:tav tm="100000">
                                          <p:val>
                                            <p:strVal val="#ppt_w"/>
                                          </p:val>
                                        </p:tav>
                                      </p:tavLst>
                                    </p:anim>
                                    <p:anim calcmode="lin" valueType="num">
                                      <p:cBhvr>
                                        <p:cTn id="108" dur="500" fill="hold"/>
                                        <p:tgtEl>
                                          <p:spTgt spid="50"/>
                                        </p:tgtEl>
                                        <p:attrNameLst>
                                          <p:attrName>ppt_h</p:attrName>
                                        </p:attrNameLst>
                                      </p:cBhvr>
                                      <p:tavLst>
                                        <p:tav tm="0">
                                          <p:val>
                                            <p:fltVal val="0"/>
                                          </p:val>
                                        </p:tav>
                                        <p:tav tm="100000">
                                          <p:val>
                                            <p:strVal val="#ppt_h"/>
                                          </p:val>
                                        </p:tav>
                                      </p:tavLst>
                                    </p:anim>
                                    <p:animEffect transition="in" filter="fade">
                                      <p:cBhvr>
                                        <p:cTn id="109" dur="500"/>
                                        <p:tgtEl>
                                          <p:spTgt spid="50"/>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51"/>
                                        </p:tgtEl>
                                        <p:attrNameLst>
                                          <p:attrName>style.visibility</p:attrName>
                                        </p:attrNameLst>
                                      </p:cBhvr>
                                      <p:to>
                                        <p:strVal val="visible"/>
                                      </p:to>
                                    </p:set>
                                    <p:anim calcmode="lin" valueType="num">
                                      <p:cBhvr>
                                        <p:cTn id="112" dur="500" fill="hold"/>
                                        <p:tgtEl>
                                          <p:spTgt spid="51"/>
                                        </p:tgtEl>
                                        <p:attrNameLst>
                                          <p:attrName>ppt_w</p:attrName>
                                        </p:attrNameLst>
                                      </p:cBhvr>
                                      <p:tavLst>
                                        <p:tav tm="0">
                                          <p:val>
                                            <p:fltVal val="0"/>
                                          </p:val>
                                        </p:tav>
                                        <p:tav tm="100000">
                                          <p:val>
                                            <p:strVal val="#ppt_w"/>
                                          </p:val>
                                        </p:tav>
                                      </p:tavLst>
                                    </p:anim>
                                    <p:anim calcmode="lin" valueType="num">
                                      <p:cBhvr>
                                        <p:cTn id="113" dur="500" fill="hold"/>
                                        <p:tgtEl>
                                          <p:spTgt spid="51"/>
                                        </p:tgtEl>
                                        <p:attrNameLst>
                                          <p:attrName>ppt_h</p:attrName>
                                        </p:attrNameLst>
                                      </p:cBhvr>
                                      <p:tavLst>
                                        <p:tav tm="0">
                                          <p:val>
                                            <p:fltVal val="0"/>
                                          </p:val>
                                        </p:tav>
                                        <p:tav tm="100000">
                                          <p:val>
                                            <p:strVal val="#ppt_h"/>
                                          </p:val>
                                        </p:tav>
                                      </p:tavLst>
                                    </p:anim>
                                    <p:animEffect transition="in" filter="fade">
                                      <p:cBhvr>
                                        <p:cTn id="114" dur="500"/>
                                        <p:tgtEl>
                                          <p:spTgt spid="51"/>
                                        </p:tgtEl>
                                      </p:cBhvr>
                                    </p:animEffect>
                                  </p:childTnLst>
                                </p:cTn>
                              </p:par>
                              <p:par>
                                <p:cTn id="115" presetID="53" presetClass="entr" presetSubtype="16" fill="hold" nodeType="withEffect">
                                  <p:stCondLst>
                                    <p:cond delay="0"/>
                                  </p:stCondLst>
                                  <p:childTnLst>
                                    <p:set>
                                      <p:cBhvr>
                                        <p:cTn id="116" dur="1" fill="hold">
                                          <p:stCondLst>
                                            <p:cond delay="0"/>
                                          </p:stCondLst>
                                        </p:cTn>
                                        <p:tgtEl>
                                          <p:spTgt spid="52"/>
                                        </p:tgtEl>
                                        <p:attrNameLst>
                                          <p:attrName>style.visibility</p:attrName>
                                        </p:attrNameLst>
                                      </p:cBhvr>
                                      <p:to>
                                        <p:strVal val="visible"/>
                                      </p:to>
                                    </p:set>
                                    <p:anim calcmode="lin" valueType="num">
                                      <p:cBhvr>
                                        <p:cTn id="117" dur="500" fill="hold"/>
                                        <p:tgtEl>
                                          <p:spTgt spid="52"/>
                                        </p:tgtEl>
                                        <p:attrNameLst>
                                          <p:attrName>ppt_w</p:attrName>
                                        </p:attrNameLst>
                                      </p:cBhvr>
                                      <p:tavLst>
                                        <p:tav tm="0">
                                          <p:val>
                                            <p:fltVal val="0"/>
                                          </p:val>
                                        </p:tav>
                                        <p:tav tm="100000">
                                          <p:val>
                                            <p:strVal val="#ppt_w"/>
                                          </p:val>
                                        </p:tav>
                                      </p:tavLst>
                                    </p:anim>
                                    <p:anim calcmode="lin" valueType="num">
                                      <p:cBhvr>
                                        <p:cTn id="118" dur="500" fill="hold"/>
                                        <p:tgtEl>
                                          <p:spTgt spid="52"/>
                                        </p:tgtEl>
                                        <p:attrNameLst>
                                          <p:attrName>ppt_h</p:attrName>
                                        </p:attrNameLst>
                                      </p:cBhvr>
                                      <p:tavLst>
                                        <p:tav tm="0">
                                          <p:val>
                                            <p:fltVal val="0"/>
                                          </p:val>
                                        </p:tav>
                                        <p:tav tm="100000">
                                          <p:val>
                                            <p:strVal val="#ppt_h"/>
                                          </p:val>
                                        </p:tav>
                                      </p:tavLst>
                                    </p:anim>
                                    <p:animEffect transition="in" filter="fade">
                                      <p:cBhvr>
                                        <p:cTn id="119" dur="500"/>
                                        <p:tgtEl>
                                          <p:spTgt spid="52"/>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53"/>
                                        </p:tgtEl>
                                        <p:attrNameLst>
                                          <p:attrName>style.visibility</p:attrName>
                                        </p:attrNameLst>
                                      </p:cBhvr>
                                      <p:to>
                                        <p:strVal val="visible"/>
                                      </p:to>
                                    </p:set>
                                    <p:anim calcmode="lin" valueType="num">
                                      <p:cBhvr>
                                        <p:cTn id="122" dur="500" fill="hold"/>
                                        <p:tgtEl>
                                          <p:spTgt spid="53"/>
                                        </p:tgtEl>
                                        <p:attrNameLst>
                                          <p:attrName>ppt_w</p:attrName>
                                        </p:attrNameLst>
                                      </p:cBhvr>
                                      <p:tavLst>
                                        <p:tav tm="0">
                                          <p:val>
                                            <p:fltVal val="0"/>
                                          </p:val>
                                        </p:tav>
                                        <p:tav tm="100000">
                                          <p:val>
                                            <p:strVal val="#ppt_w"/>
                                          </p:val>
                                        </p:tav>
                                      </p:tavLst>
                                    </p:anim>
                                    <p:anim calcmode="lin" valueType="num">
                                      <p:cBhvr>
                                        <p:cTn id="123" dur="500" fill="hold"/>
                                        <p:tgtEl>
                                          <p:spTgt spid="53"/>
                                        </p:tgtEl>
                                        <p:attrNameLst>
                                          <p:attrName>ppt_h</p:attrName>
                                        </p:attrNameLst>
                                      </p:cBhvr>
                                      <p:tavLst>
                                        <p:tav tm="0">
                                          <p:val>
                                            <p:fltVal val="0"/>
                                          </p:val>
                                        </p:tav>
                                        <p:tav tm="100000">
                                          <p:val>
                                            <p:strVal val="#ppt_h"/>
                                          </p:val>
                                        </p:tav>
                                      </p:tavLst>
                                    </p:anim>
                                    <p:animEffect transition="in" filter="fade">
                                      <p:cBhvr>
                                        <p:cTn id="124" dur="500"/>
                                        <p:tgtEl>
                                          <p:spTgt spid="53"/>
                                        </p:tgtEl>
                                      </p:cBhvr>
                                    </p:animEffect>
                                  </p:childTnLst>
                                </p:cTn>
                              </p:par>
                              <p:par>
                                <p:cTn id="125" presetID="53" presetClass="entr" presetSubtype="16" fill="hold" grpId="0" nodeType="withEffect">
                                  <p:stCondLst>
                                    <p:cond delay="0"/>
                                  </p:stCondLst>
                                  <p:childTnLst>
                                    <p:set>
                                      <p:cBhvr>
                                        <p:cTn id="126" dur="1" fill="hold">
                                          <p:stCondLst>
                                            <p:cond delay="0"/>
                                          </p:stCondLst>
                                        </p:cTn>
                                        <p:tgtEl>
                                          <p:spTgt spid="54"/>
                                        </p:tgtEl>
                                        <p:attrNameLst>
                                          <p:attrName>style.visibility</p:attrName>
                                        </p:attrNameLst>
                                      </p:cBhvr>
                                      <p:to>
                                        <p:strVal val="visible"/>
                                      </p:to>
                                    </p:set>
                                    <p:anim calcmode="lin" valueType="num">
                                      <p:cBhvr>
                                        <p:cTn id="127" dur="500" fill="hold"/>
                                        <p:tgtEl>
                                          <p:spTgt spid="54"/>
                                        </p:tgtEl>
                                        <p:attrNameLst>
                                          <p:attrName>ppt_w</p:attrName>
                                        </p:attrNameLst>
                                      </p:cBhvr>
                                      <p:tavLst>
                                        <p:tav tm="0">
                                          <p:val>
                                            <p:fltVal val="0"/>
                                          </p:val>
                                        </p:tav>
                                        <p:tav tm="100000">
                                          <p:val>
                                            <p:strVal val="#ppt_w"/>
                                          </p:val>
                                        </p:tav>
                                      </p:tavLst>
                                    </p:anim>
                                    <p:anim calcmode="lin" valueType="num">
                                      <p:cBhvr>
                                        <p:cTn id="128" dur="500" fill="hold"/>
                                        <p:tgtEl>
                                          <p:spTgt spid="54"/>
                                        </p:tgtEl>
                                        <p:attrNameLst>
                                          <p:attrName>ppt_h</p:attrName>
                                        </p:attrNameLst>
                                      </p:cBhvr>
                                      <p:tavLst>
                                        <p:tav tm="0">
                                          <p:val>
                                            <p:fltVal val="0"/>
                                          </p:val>
                                        </p:tav>
                                        <p:tav tm="100000">
                                          <p:val>
                                            <p:strVal val="#ppt_h"/>
                                          </p:val>
                                        </p:tav>
                                      </p:tavLst>
                                    </p:anim>
                                    <p:animEffect transition="in" filter="fade">
                                      <p:cBhvr>
                                        <p:cTn id="12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p:bldP spid="27" grpId="0"/>
      <p:bldP spid="28" grpId="0"/>
      <p:bldP spid="32" grpId="0"/>
      <p:bldP spid="33" grpId="0" animBg="1"/>
      <p:bldP spid="34" grpId="0"/>
      <p:bldP spid="38" grpId="0"/>
      <p:bldP spid="39" grpId="0"/>
      <p:bldP spid="41" grpId="0"/>
      <p:bldP spid="42" grpId="0"/>
      <p:bldP spid="44" grpId="0"/>
      <p:bldP spid="45" grpId="0"/>
      <p:bldP spid="51" grpId="0"/>
      <p:bldP spid="53" grpId="0"/>
      <p:bldP spid="5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B71DC-E6EF-4DB4-BDD3-AEFB958FE43B}"/>
              </a:ext>
            </a:extLst>
          </p:cNvPr>
          <p:cNvSpPr>
            <a:spLocks noGrp="1"/>
          </p:cNvSpPr>
          <p:nvPr>
            <p:ph type="title"/>
          </p:nvPr>
        </p:nvSpPr>
        <p:spPr/>
        <p:txBody>
          <a:bodyPr/>
          <a:lstStyle/>
          <a:p>
            <a:r>
              <a:rPr lang="en-US" altLang="zh-CN" dirty="0"/>
              <a:t>4.6.3Bert</a:t>
            </a:r>
            <a:r>
              <a:rPr lang="zh-CN" altLang="en-US" dirty="0"/>
              <a:t>的训练方法一 </a:t>
            </a:r>
            <a:r>
              <a:rPr lang="en-US" altLang="zh-CN" dirty="0" err="1"/>
              <a:t>MaskLM</a:t>
            </a:r>
            <a:endParaRPr lang="en-US" dirty="0"/>
          </a:p>
        </p:txBody>
      </p:sp>
      <p:sp>
        <p:nvSpPr>
          <p:cNvPr id="4" name="TextBox 3">
            <a:extLst>
              <a:ext uri="{FF2B5EF4-FFF2-40B4-BE49-F238E27FC236}">
                <a16:creationId xmlns:a16="http://schemas.microsoft.com/office/drawing/2014/main" id="{C764C528-4EE8-462F-B828-31169C0C53DF}"/>
              </a:ext>
            </a:extLst>
          </p:cNvPr>
          <p:cNvSpPr txBox="1"/>
          <p:nvPr/>
        </p:nvSpPr>
        <p:spPr>
          <a:xfrm>
            <a:off x="1124727" y="2523106"/>
            <a:ext cx="835485" cy="369332"/>
          </a:xfrm>
          <a:prstGeom prst="rect">
            <a:avLst/>
          </a:prstGeom>
          <a:noFill/>
        </p:spPr>
        <p:txBody>
          <a:bodyPr wrap="none" rtlCol="0">
            <a:spAutoFit/>
          </a:bodyPr>
          <a:lstStyle/>
          <a:p>
            <a:r>
              <a:rPr lang="en-US" altLang="zh-CN" dirty="0"/>
              <a:t>“</a:t>
            </a:r>
            <a:r>
              <a:rPr lang="zh-CN" altLang="en-US" dirty="0"/>
              <a:t>苹果</a:t>
            </a:r>
            <a:r>
              <a:rPr lang="en-US" altLang="zh-CN" dirty="0"/>
              <a:t>”</a:t>
            </a:r>
            <a:endParaRPr lang="en-US" dirty="0"/>
          </a:p>
        </p:txBody>
      </p:sp>
      <p:sp>
        <p:nvSpPr>
          <p:cNvPr id="5" name="Rectangle: Rounded Corners 4">
            <a:extLst>
              <a:ext uri="{FF2B5EF4-FFF2-40B4-BE49-F238E27FC236}">
                <a16:creationId xmlns:a16="http://schemas.microsoft.com/office/drawing/2014/main" id="{07D25C34-0D0C-4BF2-84B4-EBD20AFF7B52}"/>
              </a:ext>
            </a:extLst>
          </p:cNvPr>
          <p:cNvSpPr/>
          <p:nvPr/>
        </p:nvSpPr>
        <p:spPr>
          <a:xfrm>
            <a:off x="3354858" y="2411786"/>
            <a:ext cx="1979142" cy="13090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Bert</a:t>
            </a:r>
            <a:endParaRPr lang="en-US" dirty="0"/>
          </a:p>
        </p:txBody>
      </p:sp>
      <p:sp>
        <p:nvSpPr>
          <p:cNvPr id="6" name="TextBox 5">
            <a:extLst>
              <a:ext uri="{FF2B5EF4-FFF2-40B4-BE49-F238E27FC236}">
                <a16:creationId xmlns:a16="http://schemas.microsoft.com/office/drawing/2014/main" id="{16679BEA-CDF4-4017-B8B1-AD3AE6682436}"/>
              </a:ext>
            </a:extLst>
          </p:cNvPr>
          <p:cNvSpPr txBox="1"/>
          <p:nvPr/>
        </p:nvSpPr>
        <p:spPr>
          <a:xfrm>
            <a:off x="2063162" y="2531344"/>
            <a:ext cx="835357" cy="369332"/>
          </a:xfrm>
          <a:prstGeom prst="rect">
            <a:avLst/>
          </a:prstGeom>
          <a:noFill/>
        </p:spPr>
        <p:txBody>
          <a:bodyPr wrap="none" rtlCol="0">
            <a:spAutoFit/>
          </a:bodyPr>
          <a:lstStyle/>
          <a:p>
            <a:r>
              <a:rPr lang="en-US" dirty="0" err="1"/>
              <a:t>X_data</a:t>
            </a:r>
            <a:endParaRPr lang="en-US" dirty="0"/>
          </a:p>
        </p:txBody>
      </p:sp>
      <p:cxnSp>
        <p:nvCxnSpPr>
          <p:cNvPr id="7" name="Straight Arrow Connector 6">
            <a:extLst>
              <a:ext uri="{FF2B5EF4-FFF2-40B4-BE49-F238E27FC236}">
                <a16:creationId xmlns:a16="http://schemas.microsoft.com/office/drawing/2014/main" id="{5393ABDC-877A-4290-A85A-43D247C4077B}"/>
              </a:ext>
            </a:extLst>
          </p:cNvPr>
          <p:cNvCxnSpPr>
            <a:cxnSpLocks/>
            <a:stCxn id="6" idx="3"/>
          </p:cNvCxnSpPr>
          <p:nvPr/>
        </p:nvCxnSpPr>
        <p:spPr>
          <a:xfrm>
            <a:off x="2898519" y="2716010"/>
            <a:ext cx="4563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43530D4-33D0-4C03-885B-BA097FD7B904}"/>
              </a:ext>
            </a:extLst>
          </p:cNvPr>
          <p:cNvCxnSpPr>
            <a:cxnSpLocks/>
            <a:stCxn id="5" idx="3"/>
            <a:endCxn id="9" idx="1"/>
          </p:cNvCxnSpPr>
          <p:nvPr/>
        </p:nvCxnSpPr>
        <p:spPr>
          <a:xfrm>
            <a:off x="5334000" y="3066329"/>
            <a:ext cx="5450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4B7B6F4-F255-4D77-8A51-8869C4DB083D}"/>
              </a:ext>
            </a:extLst>
          </p:cNvPr>
          <p:cNvSpPr txBox="1"/>
          <p:nvPr/>
        </p:nvSpPr>
        <p:spPr>
          <a:xfrm>
            <a:off x="5879057" y="2881663"/>
            <a:ext cx="825867" cy="369332"/>
          </a:xfrm>
          <a:prstGeom prst="rect">
            <a:avLst/>
          </a:prstGeom>
          <a:noFill/>
        </p:spPr>
        <p:txBody>
          <a:bodyPr wrap="none" rtlCol="0">
            <a:spAutoFit/>
          </a:bodyPr>
          <a:lstStyle/>
          <a:p>
            <a:r>
              <a:rPr lang="en-US" altLang="zh-CN" dirty="0"/>
              <a:t>output</a:t>
            </a:r>
            <a:endParaRPr lang="en-US" dirty="0"/>
          </a:p>
        </p:txBody>
      </p:sp>
      <p:sp>
        <p:nvSpPr>
          <p:cNvPr id="10" name="TextBox 9">
            <a:extLst>
              <a:ext uri="{FF2B5EF4-FFF2-40B4-BE49-F238E27FC236}">
                <a16:creationId xmlns:a16="http://schemas.microsoft.com/office/drawing/2014/main" id="{100C7590-037C-4C9B-8060-2A97036A0B44}"/>
              </a:ext>
            </a:extLst>
          </p:cNvPr>
          <p:cNvSpPr txBox="1"/>
          <p:nvPr/>
        </p:nvSpPr>
        <p:spPr>
          <a:xfrm>
            <a:off x="1124727" y="2892438"/>
            <a:ext cx="1019831" cy="369332"/>
          </a:xfrm>
          <a:prstGeom prst="rect">
            <a:avLst/>
          </a:prstGeom>
          <a:noFill/>
        </p:spPr>
        <p:txBody>
          <a:bodyPr wrap="none" rtlCol="0">
            <a:spAutoFit/>
          </a:bodyPr>
          <a:lstStyle/>
          <a:p>
            <a:r>
              <a:rPr lang="en-US" altLang="zh-CN" dirty="0"/>
              <a:t>“[Mask]”</a:t>
            </a:r>
            <a:endParaRPr lang="en-US" dirty="0"/>
          </a:p>
        </p:txBody>
      </p:sp>
      <p:sp>
        <p:nvSpPr>
          <p:cNvPr id="11" name="TextBox 10">
            <a:extLst>
              <a:ext uri="{FF2B5EF4-FFF2-40B4-BE49-F238E27FC236}">
                <a16:creationId xmlns:a16="http://schemas.microsoft.com/office/drawing/2014/main" id="{FB5E83A9-EC3B-4176-B5FA-38641A68632E}"/>
              </a:ext>
            </a:extLst>
          </p:cNvPr>
          <p:cNvSpPr txBox="1"/>
          <p:nvPr/>
        </p:nvSpPr>
        <p:spPr>
          <a:xfrm>
            <a:off x="2063162" y="2900676"/>
            <a:ext cx="835357" cy="369332"/>
          </a:xfrm>
          <a:prstGeom prst="rect">
            <a:avLst/>
          </a:prstGeom>
          <a:noFill/>
        </p:spPr>
        <p:txBody>
          <a:bodyPr wrap="none" rtlCol="0">
            <a:spAutoFit/>
          </a:bodyPr>
          <a:lstStyle/>
          <a:p>
            <a:r>
              <a:rPr lang="en-US" dirty="0" err="1"/>
              <a:t>X_data</a:t>
            </a:r>
            <a:endParaRPr lang="en-US" dirty="0"/>
          </a:p>
        </p:txBody>
      </p:sp>
      <p:cxnSp>
        <p:nvCxnSpPr>
          <p:cNvPr id="12" name="Straight Arrow Connector 11">
            <a:extLst>
              <a:ext uri="{FF2B5EF4-FFF2-40B4-BE49-F238E27FC236}">
                <a16:creationId xmlns:a16="http://schemas.microsoft.com/office/drawing/2014/main" id="{3EEB6749-B235-458A-A41A-EEEEC8850ADC}"/>
              </a:ext>
            </a:extLst>
          </p:cNvPr>
          <p:cNvCxnSpPr>
            <a:cxnSpLocks/>
            <a:stCxn id="11" idx="3"/>
          </p:cNvCxnSpPr>
          <p:nvPr/>
        </p:nvCxnSpPr>
        <p:spPr>
          <a:xfrm>
            <a:off x="2898519" y="3085342"/>
            <a:ext cx="4563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DE372B9-C7B6-48FF-87D4-3412FFEB0468}"/>
              </a:ext>
            </a:extLst>
          </p:cNvPr>
          <p:cNvSpPr txBox="1"/>
          <p:nvPr/>
        </p:nvSpPr>
        <p:spPr>
          <a:xfrm>
            <a:off x="1110351" y="3261770"/>
            <a:ext cx="838691" cy="369332"/>
          </a:xfrm>
          <a:prstGeom prst="rect">
            <a:avLst/>
          </a:prstGeom>
          <a:noFill/>
        </p:spPr>
        <p:txBody>
          <a:bodyPr wrap="none" rtlCol="0">
            <a:spAutoFit/>
          </a:bodyPr>
          <a:lstStyle/>
          <a:p>
            <a:r>
              <a:rPr lang="en-US" altLang="zh-CN" dirty="0"/>
              <a:t>“</a:t>
            </a:r>
            <a:r>
              <a:rPr lang="zh-CN" altLang="en-US" dirty="0"/>
              <a:t>好吃</a:t>
            </a:r>
            <a:r>
              <a:rPr lang="en-US" altLang="zh-CN" dirty="0"/>
              <a:t>”</a:t>
            </a:r>
            <a:endParaRPr lang="en-US" dirty="0"/>
          </a:p>
        </p:txBody>
      </p:sp>
      <p:sp>
        <p:nvSpPr>
          <p:cNvPr id="14" name="TextBox 13">
            <a:extLst>
              <a:ext uri="{FF2B5EF4-FFF2-40B4-BE49-F238E27FC236}">
                <a16:creationId xmlns:a16="http://schemas.microsoft.com/office/drawing/2014/main" id="{FF6665C6-6524-46F5-BA89-8F38CBBE2BAA}"/>
              </a:ext>
            </a:extLst>
          </p:cNvPr>
          <p:cNvSpPr txBox="1"/>
          <p:nvPr/>
        </p:nvSpPr>
        <p:spPr>
          <a:xfrm>
            <a:off x="2048786" y="3270008"/>
            <a:ext cx="835357" cy="369332"/>
          </a:xfrm>
          <a:prstGeom prst="rect">
            <a:avLst/>
          </a:prstGeom>
          <a:noFill/>
        </p:spPr>
        <p:txBody>
          <a:bodyPr wrap="none" rtlCol="0">
            <a:spAutoFit/>
          </a:bodyPr>
          <a:lstStyle/>
          <a:p>
            <a:r>
              <a:rPr lang="en-US" dirty="0" err="1"/>
              <a:t>X_data</a:t>
            </a:r>
            <a:endParaRPr lang="en-US" dirty="0"/>
          </a:p>
        </p:txBody>
      </p:sp>
      <p:cxnSp>
        <p:nvCxnSpPr>
          <p:cNvPr id="15" name="Straight Arrow Connector 14">
            <a:extLst>
              <a:ext uri="{FF2B5EF4-FFF2-40B4-BE49-F238E27FC236}">
                <a16:creationId xmlns:a16="http://schemas.microsoft.com/office/drawing/2014/main" id="{FDCA0CD3-574A-4981-9B9B-8C8FA1CECB98}"/>
              </a:ext>
            </a:extLst>
          </p:cNvPr>
          <p:cNvCxnSpPr>
            <a:cxnSpLocks/>
            <a:stCxn id="14" idx="3"/>
          </p:cNvCxnSpPr>
          <p:nvPr/>
        </p:nvCxnSpPr>
        <p:spPr>
          <a:xfrm>
            <a:off x="2884143" y="3454674"/>
            <a:ext cx="4563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D965ABA-6C8F-47F9-9C17-2D2942E28884}"/>
              </a:ext>
            </a:extLst>
          </p:cNvPr>
          <p:cNvCxnSpPr>
            <a:cxnSpLocks/>
          </p:cNvCxnSpPr>
          <p:nvPr/>
        </p:nvCxnSpPr>
        <p:spPr>
          <a:xfrm>
            <a:off x="5334000" y="2696997"/>
            <a:ext cx="5450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C81CDC3-68FF-4045-9977-C19C02CACA4D}"/>
              </a:ext>
            </a:extLst>
          </p:cNvPr>
          <p:cNvCxnSpPr>
            <a:cxnSpLocks/>
          </p:cNvCxnSpPr>
          <p:nvPr/>
        </p:nvCxnSpPr>
        <p:spPr>
          <a:xfrm>
            <a:off x="5346882" y="3435660"/>
            <a:ext cx="5450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BB9A7FD-2D3A-4543-9535-0071C161C40D}"/>
              </a:ext>
            </a:extLst>
          </p:cNvPr>
          <p:cNvCxnSpPr>
            <a:cxnSpLocks/>
          </p:cNvCxnSpPr>
          <p:nvPr/>
        </p:nvCxnSpPr>
        <p:spPr>
          <a:xfrm>
            <a:off x="6760815" y="3082504"/>
            <a:ext cx="1388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862E62E-3B2A-45BD-97A3-3AA583F478D3}"/>
              </a:ext>
            </a:extLst>
          </p:cNvPr>
          <p:cNvSpPr txBox="1"/>
          <p:nvPr/>
        </p:nvSpPr>
        <p:spPr>
          <a:xfrm>
            <a:off x="6997701" y="2716010"/>
            <a:ext cx="763351" cy="369332"/>
          </a:xfrm>
          <a:prstGeom prst="rect">
            <a:avLst/>
          </a:prstGeom>
          <a:noFill/>
        </p:spPr>
        <p:txBody>
          <a:bodyPr wrap="none" rtlCol="0">
            <a:spAutoFit/>
          </a:bodyPr>
          <a:lstStyle/>
          <a:p>
            <a:r>
              <a:rPr lang="en-US" dirty="0"/>
              <a:t>Linear</a:t>
            </a:r>
          </a:p>
        </p:txBody>
      </p:sp>
      <p:sp>
        <p:nvSpPr>
          <p:cNvPr id="26" name="TextBox 25">
            <a:extLst>
              <a:ext uri="{FF2B5EF4-FFF2-40B4-BE49-F238E27FC236}">
                <a16:creationId xmlns:a16="http://schemas.microsoft.com/office/drawing/2014/main" id="{92573E4B-1D21-40CB-AACB-47EE2E52E353}"/>
              </a:ext>
            </a:extLst>
          </p:cNvPr>
          <p:cNvSpPr txBox="1"/>
          <p:nvPr/>
        </p:nvSpPr>
        <p:spPr>
          <a:xfrm>
            <a:off x="8205058" y="1865999"/>
            <a:ext cx="2658534" cy="3139321"/>
          </a:xfrm>
          <a:prstGeom prst="rect">
            <a:avLst/>
          </a:prstGeom>
          <a:noFill/>
        </p:spPr>
        <p:txBody>
          <a:bodyPr wrap="square" rtlCol="0">
            <a:spAutoFit/>
          </a:bodyPr>
          <a:lstStyle/>
          <a:p>
            <a:r>
              <a:rPr lang="en-US" dirty="0"/>
              <a:t>[-1.3078, </a:t>
            </a:r>
          </a:p>
          <a:p>
            <a:r>
              <a:rPr lang="en-US" dirty="0"/>
              <a:t>-0.2061, </a:t>
            </a:r>
          </a:p>
          <a:p>
            <a:r>
              <a:rPr lang="en-US" dirty="0"/>
              <a:t>-0.6249,  </a:t>
            </a:r>
          </a:p>
          <a:p>
            <a:r>
              <a:rPr lang="en-US" dirty="0"/>
              <a:t>0.3905,</a:t>
            </a:r>
          </a:p>
          <a:p>
            <a:r>
              <a:rPr lang="en-US" dirty="0"/>
              <a:t>0.2343,</a:t>
            </a:r>
          </a:p>
          <a:p>
            <a:r>
              <a:rPr lang="en-US" dirty="0"/>
              <a:t> -0.7673,</a:t>
            </a:r>
          </a:p>
          <a:p>
            <a:r>
              <a:rPr lang="en-US" dirty="0"/>
              <a:t>  0.0977, </a:t>
            </a:r>
          </a:p>
          <a:p>
            <a:r>
              <a:rPr lang="en-US" dirty="0"/>
              <a:t> 1.3141,</a:t>
            </a:r>
          </a:p>
          <a:p>
            <a:r>
              <a:rPr lang="en-US" dirty="0"/>
              <a:t>…</a:t>
            </a:r>
          </a:p>
          <a:p>
            <a:r>
              <a:rPr lang="en-US" dirty="0"/>
              <a:t> 1.1024,</a:t>
            </a:r>
          </a:p>
          <a:p>
            <a:r>
              <a:rPr lang="en-US" dirty="0"/>
              <a:t> -0.4637]</a:t>
            </a:r>
          </a:p>
        </p:txBody>
      </p:sp>
      <p:cxnSp>
        <p:nvCxnSpPr>
          <p:cNvPr id="27" name="Straight Arrow Connector 26">
            <a:extLst>
              <a:ext uri="{FF2B5EF4-FFF2-40B4-BE49-F238E27FC236}">
                <a16:creationId xmlns:a16="http://schemas.microsoft.com/office/drawing/2014/main" id="{1703968A-C442-47BD-81F6-0DF5D59070AE}"/>
              </a:ext>
            </a:extLst>
          </p:cNvPr>
          <p:cNvCxnSpPr>
            <a:cxnSpLocks/>
          </p:cNvCxnSpPr>
          <p:nvPr/>
        </p:nvCxnSpPr>
        <p:spPr>
          <a:xfrm>
            <a:off x="9135715" y="3988438"/>
            <a:ext cx="5713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D5749C8-7C7D-4419-9029-A0872A738EC4}"/>
              </a:ext>
            </a:extLst>
          </p:cNvPr>
          <p:cNvSpPr txBox="1"/>
          <p:nvPr/>
        </p:nvSpPr>
        <p:spPr>
          <a:xfrm>
            <a:off x="9753599" y="3768738"/>
            <a:ext cx="607859" cy="369332"/>
          </a:xfrm>
          <a:prstGeom prst="rect">
            <a:avLst/>
          </a:prstGeom>
          <a:noFill/>
        </p:spPr>
        <p:txBody>
          <a:bodyPr wrap="none" rtlCol="0">
            <a:spAutoFit/>
          </a:bodyPr>
          <a:lstStyle/>
          <a:p>
            <a:r>
              <a:rPr lang="en-US" altLang="zh-CN" dirty="0"/>
              <a:t>“</a:t>
            </a:r>
            <a:r>
              <a:rPr lang="zh-CN" altLang="en-US" dirty="0"/>
              <a:t>真</a:t>
            </a:r>
            <a:r>
              <a:rPr lang="en-US" altLang="zh-CN" dirty="0"/>
              <a:t>”</a:t>
            </a:r>
            <a:endParaRPr lang="en-US" dirty="0"/>
          </a:p>
        </p:txBody>
      </p:sp>
      <p:cxnSp>
        <p:nvCxnSpPr>
          <p:cNvPr id="30" name="Straight Arrow Connector 29">
            <a:extLst>
              <a:ext uri="{FF2B5EF4-FFF2-40B4-BE49-F238E27FC236}">
                <a16:creationId xmlns:a16="http://schemas.microsoft.com/office/drawing/2014/main" id="{6E7892F5-B36F-48D8-AF3E-11DDA6412E74}"/>
              </a:ext>
            </a:extLst>
          </p:cNvPr>
          <p:cNvCxnSpPr>
            <a:cxnSpLocks/>
          </p:cNvCxnSpPr>
          <p:nvPr/>
        </p:nvCxnSpPr>
        <p:spPr>
          <a:xfrm>
            <a:off x="9182281" y="4514919"/>
            <a:ext cx="5713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2F9872C-7B30-401D-843F-7E33EE156DFF}"/>
              </a:ext>
            </a:extLst>
          </p:cNvPr>
          <p:cNvSpPr txBox="1"/>
          <p:nvPr/>
        </p:nvSpPr>
        <p:spPr>
          <a:xfrm>
            <a:off x="9800165" y="4295219"/>
            <a:ext cx="607859" cy="369332"/>
          </a:xfrm>
          <a:prstGeom prst="rect">
            <a:avLst/>
          </a:prstGeom>
          <a:noFill/>
        </p:spPr>
        <p:txBody>
          <a:bodyPr wrap="none" rtlCol="0">
            <a:spAutoFit/>
          </a:bodyPr>
          <a:lstStyle/>
          <a:p>
            <a:r>
              <a:rPr lang="en-US" altLang="zh-CN" dirty="0"/>
              <a:t>“</a:t>
            </a:r>
            <a:r>
              <a:rPr lang="zh-CN" altLang="en-US" dirty="0"/>
              <a:t>很</a:t>
            </a:r>
            <a:r>
              <a:rPr lang="en-US" altLang="zh-CN" dirty="0"/>
              <a:t>”</a:t>
            </a:r>
            <a:endParaRPr lang="en-US" dirty="0"/>
          </a:p>
        </p:txBody>
      </p:sp>
    </p:spTree>
    <p:extLst>
      <p:ext uri="{BB962C8B-B14F-4D97-AF65-F5344CB8AC3E}">
        <p14:creationId xmlns:p14="http://schemas.microsoft.com/office/powerpoint/2010/main" val="142262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Effect transition="in" filter="fade">
                                      <p:cBhvr>
                                        <p:cTn id="44" dur="500"/>
                                        <p:tgtEl>
                                          <p:spTgt spid="11"/>
                                        </p:tgtEl>
                                      </p:cBhvr>
                                    </p:animEffect>
                                  </p:childTnLst>
                                </p:cTn>
                              </p:par>
                              <p:par>
                                <p:cTn id="45" presetID="53" presetClass="entr" presetSubtype="16"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500" fill="hold"/>
                                        <p:tgtEl>
                                          <p:spTgt spid="13"/>
                                        </p:tgtEl>
                                        <p:attrNameLst>
                                          <p:attrName>ppt_w</p:attrName>
                                        </p:attrNameLst>
                                      </p:cBhvr>
                                      <p:tavLst>
                                        <p:tav tm="0">
                                          <p:val>
                                            <p:fltVal val="0"/>
                                          </p:val>
                                        </p:tav>
                                        <p:tav tm="100000">
                                          <p:val>
                                            <p:strVal val="#ppt_w"/>
                                          </p:val>
                                        </p:tav>
                                      </p:tavLst>
                                    </p:anim>
                                    <p:anim calcmode="lin" valueType="num">
                                      <p:cBhvr>
                                        <p:cTn id="53" dur="500" fill="hold"/>
                                        <p:tgtEl>
                                          <p:spTgt spid="13"/>
                                        </p:tgtEl>
                                        <p:attrNameLst>
                                          <p:attrName>ppt_h</p:attrName>
                                        </p:attrNameLst>
                                      </p:cBhvr>
                                      <p:tavLst>
                                        <p:tav tm="0">
                                          <p:val>
                                            <p:fltVal val="0"/>
                                          </p:val>
                                        </p:tav>
                                        <p:tav tm="100000">
                                          <p:val>
                                            <p:strVal val="#ppt_h"/>
                                          </p:val>
                                        </p:tav>
                                      </p:tavLst>
                                    </p:anim>
                                    <p:animEffect transition="in" filter="fade">
                                      <p:cBhvr>
                                        <p:cTn id="54" dur="500"/>
                                        <p:tgtEl>
                                          <p:spTgt spid="13"/>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p:cTn id="57" dur="500" fill="hold"/>
                                        <p:tgtEl>
                                          <p:spTgt spid="14"/>
                                        </p:tgtEl>
                                        <p:attrNameLst>
                                          <p:attrName>ppt_w</p:attrName>
                                        </p:attrNameLst>
                                      </p:cBhvr>
                                      <p:tavLst>
                                        <p:tav tm="0">
                                          <p:val>
                                            <p:fltVal val="0"/>
                                          </p:val>
                                        </p:tav>
                                        <p:tav tm="100000">
                                          <p:val>
                                            <p:strVal val="#ppt_w"/>
                                          </p:val>
                                        </p:tav>
                                      </p:tavLst>
                                    </p:anim>
                                    <p:anim calcmode="lin" valueType="num">
                                      <p:cBhvr>
                                        <p:cTn id="58" dur="500" fill="hold"/>
                                        <p:tgtEl>
                                          <p:spTgt spid="14"/>
                                        </p:tgtEl>
                                        <p:attrNameLst>
                                          <p:attrName>ppt_h</p:attrName>
                                        </p:attrNameLst>
                                      </p:cBhvr>
                                      <p:tavLst>
                                        <p:tav tm="0">
                                          <p:val>
                                            <p:fltVal val="0"/>
                                          </p:val>
                                        </p:tav>
                                        <p:tav tm="100000">
                                          <p:val>
                                            <p:strVal val="#ppt_h"/>
                                          </p:val>
                                        </p:tav>
                                      </p:tavLst>
                                    </p:anim>
                                    <p:animEffect transition="in" filter="fade">
                                      <p:cBhvr>
                                        <p:cTn id="59" dur="500"/>
                                        <p:tgtEl>
                                          <p:spTgt spid="14"/>
                                        </p:tgtEl>
                                      </p:cBhvr>
                                    </p:animEffect>
                                  </p:childTnLst>
                                </p:cTn>
                              </p:par>
                              <p:par>
                                <p:cTn id="60" presetID="53" presetClass="entr" presetSubtype="16" fill="hold" nodeType="with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500" fill="hold"/>
                                        <p:tgtEl>
                                          <p:spTgt spid="15"/>
                                        </p:tgtEl>
                                        <p:attrNameLst>
                                          <p:attrName>ppt_w</p:attrName>
                                        </p:attrNameLst>
                                      </p:cBhvr>
                                      <p:tavLst>
                                        <p:tav tm="0">
                                          <p:val>
                                            <p:fltVal val="0"/>
                                          </p:val>
                                        </p:tav>
                                        <p:tav tm="100000">
                                          <p:val>
                                            <p:strVal val="#ppt_w"/>
                                          </p:val>
                                        </p:tav>
                                      </p:tavLst>
                                    </p:anim>
                                    <p:anim calcmode="lin" valueType="num">
                                      <p:cBhvr>
                                        <p:cTn id="63" dur="500" fill="hold"/>
                                        <p:tgtEl>
                                          <p:spTgt spid="15"/>
                                        </p:tgtEl>
                                        <p:attrNameLst>
                                          <p:attrName>ppt_h</p:attrName>
                                        </p:attrNameLst>
                                      </p:cBhvr>
                                      <p:tavLst>
                                        <p:tav tm="0">
                                          <p:val>
                                            <p:fltVal val="0"/>
                                          </p:val>
                                        </p:tav>
                                        <p:tav tm="100000">
                                          <p:val>
                                            <p:strVal val="#ppt_h"/>
                                          </p:val>
                                        </p:tav>
                                      </p:tavLst>
                                    </p:anim>
                                    <p:animEffect transition="in" filter="fade">
                                      <p:cBhvr>
                                        <p:cTn id="64" dur="500"/>
                                        <p:tgtEl>
                                          <p:spTgt spid="15"/>
                                        </p:tgtEl>
                                      </p:cBhvr>
                                    </p:animEffect>
                                  </p:childTnLst>
                                </p:cTn>
                              </p:par>
                              <p:par>
                                <p:cTn id="65" presetID="53" presetClass="entr" presetSubtype="16" fill="hold" nodeType="with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Effect transition="in" filter="fade">
                                      <p:cBhvr>
                                        <p:cTn id="69" dur="500"/>
                                        <p:tgtEl>
                                          <p:spTgt spid="16"/>
                                        </p:tgtEl>
                                      </p:cBhvr>
                                    </p:animEffect>
                                  </p:childTnLst>
                                </p:cTn>
                              </p:par>
                              <p:par>
                                <p:cTn id="70" presetID="53" presetClass="entr" presetSubtype="16" fill="hold" nodeType="withEffect">
                                  <p:stCondLst>
                                    <p:cond delay="0"/>
                                  </p:stCondLst>
                                  <p:childTnLst>
                                    <p:set>
                                      <p:cBhvr>
                                        <p:cTn id="71" dur="1" fill="hold">
                                          <p:stCondLst>
                                            <p:cond delay="0"/>
                                          </p:stCondLst>
                                        </p:cTn>
                                        <p:tgtEl>
                                          <p:spTgt spid="18"/>
                                        </p:tgtEl>
                                        <p:attrNameLst>
                                          <p:attrName>style.visibility</p:attrName>
                                        </p:attrNameLst>
                                      </p:cBhvr>
                                      <p:to>
                                        <p:strVal val="visible"/>
                                      </p:to>
                                    </p:set>
                                    <p:anim calcmode="lin" valueType="num">
                                      <p:cBhvr>
                                        <p:cTn id="72" dur="500" fill="hold"/>
                                        <p:tgtEl>
                                          <p:spTgt spid="18"/>
                                        </p:tgtEl>
                                        <p:attrNameLst>
                                          <p:attrName>ppt_w</p:attrName>
                                        </p:attrNameLst>
                                      </p:cBhvr>
                                      <p:tavLst>
                                        <p:tav tm="0">
                                          <p:val>
                                            <p:fltVal val="0"/>
                                          </p:val>
                                        </p:tav>
                                        <p:tav tm="100000">
                                          <p:val>
                                            <p:strVal val="#ppt_w"/>
                                          </p:val>
                                        </p:tav>
                                      </p:tavLst>
                                    </p:anim>
                                    <p:anim calcmode="lin" valueType="num">
                                      <p:cBhvr>
                                        <p:cTn id="73" dur="500" fill="hold"/>
                                        <p:tgtEl>
                                          <p:spTgt spid="18"/>
                                        </p:tgtEl>
                                        <p:attrNameLst>
                                          <p:attrName>ppt_h</p:attrName>
                                        </p:attrNameLst>
                                      </p:cBhvr>
                                      <p:tavLst>
                                        <p:tav tm="0">
                                          <p:val>
                                            <p:fltVal val="0"/>
                                          </p:val>
                                        </p:tav>
                                        <p:tav tm="100000">
                                          <p:val>
                                            <p:strVal val="#ppt_h"/>
                                          </p:val>
                                        </p:tav>
                                      </p:tavLst>
                                    </p:anim>
                                    <p:animEffect transition="in" filter="fade">
                                      <p:cBhvr>
                                        <p:cTn id="74" dur="500"/>
                                        <p:tgtEl>
                                          <p:spTgt spid="18"/>
                                        </p:tgtEl>
                                      </p:cBhvr>
                                    </p:animEffect>
                                  </p:childTnLst>
                                </p:cTn>
                              </p:par>
                              <p:par>
                                <p:cTn id="75" presetID="53" presetClass="entr" presetSubtype="16" fill="hold" nodeType="with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p:cTn id="77" dur="500" fill="hold"/>
                                        <p:tgtEl>
                                          <p:spTgt spid="20"/>
                                        </p:tgtEl>
                                        <p:attrNameLst>
                                          <p:attrName>ppt_w</p:attrName>
                                        </p:attrNameLst>
                                      </p:cBhvr>
                                      <p:tavLst>
                                        <p:tav tm="0">
                                          <p:val>
                                            <p:fltVal val="0"/>
                                          </p:val>
                                        </p:tav>
                                        <p:tav tm="100000">
                                          <p:val>
                                            <p:strVal val="#ppt_w"/>
                                          </p:val>
                                        </p:tav>
                                      </p:tavLst>
                                    </p:anim>
                                    <p:anim calcmode="lin" valueType="num">
                                      <p:cBhvr>
                                        <p:cTn id="78" dur="500" fill="hold"/>
                                        <p:tgtEl>
                                          <p:spTgt spid="20"/>
                                        </p:tgtEl>
                                        <p:attrNameLst>
                                          <p:attrName>ppt_h</p:attrName>
                                        </p:attrNameLst>
                                      </p:cBhvr>
                                      <p:tavLst>
                                        <p:tav tm="0">
                                          <p:val>
                                            <p:fltVal val="0"/>
                                          </p:val>
                                        </p:tav>
                                        <p:tav tm="100000">
                                          <p:val>
                                            <p:strVal val="#ppt_h"/>
                                          </p:val>
                                        </p:tav>
                                      </p:tavLst>
                                    </p:anim>
                                    <p:animEffect transition="in" filter="fade">
                                      <p:cBhvr>
                                        <p:cTn id="79" dur="500"/>
                                        <p:tgtEl>
                                          <p:spTgt spid="20"/>
                                        </p:tgtEl>
                                      </p:cBhvr>
                                    </p:animEffect>
                                  </p:childTnLst>
                                </p:cTn>
                              </p:par>
                              <p:par>
                                <p:cTn id="80" presetID="53" presetClass="entr" presetSubtype="16" fill="hold" nodeType="withEffect">
                                  <p:stCondLst>
                                    <p:cond delay="0"/>
                                  </p:stCondLst>
                                  <p:childTnLst>
                                    <p:set>
                                      <p:cBhvr>
                                        <p:cTn id="81" dur="1" fill="hold">
                                          <p:stCondLst>
                                            <p:cond delay="0"/>
                                          </p:stCondLst>
                                        </p:cTn>
                                        <p:tgtEl>
                                          <p:spTgt spid="27"/>
                                        </p:tgtEl>
                                        <p:attrNameLst>
                                          <p:attrName>style.visibility</p:attrName>
                                        </p:attrNameLst>
                                      </p:cBhvr>
                                      <p:to>
                                        <p:strVal val="visible"/>
                                      </p:to>
                                    </p:set>
                                    <p:anim calcmode="lin" valueType="num">
                                      <p:cBhvr>
                                        <p:cTn id="82" dur="500" fill="hold"/>
                                        <p:tgtEl>
                                          <p:spTgt spid="27"/>
                                        </p:tgtEl>
                                        <p:attrNameLst>
                                          <p:attrName>ppt_w</p:attrName>
                                        </p:attrNameLst>
                                      </p:cBhvr>
                                      <p:tavLst>
                                        <p:tav tm="0">
                                          <p:val>
                                            <p:fltVal val="0"/>
                                          </p:val>
                                        </p:tav>
                                        <p:tav tm="100000">
                                          <p:val>
                                            <p:strVal val="#ppt_w"/>
                                          </p:val>
                                        </p:tav>
                                      </p:tavLst>
                                    </p:anim>
                                    <p:anim calcmode="lin" valueType="num">
                                      <p:cBhvr>
                                        <p:cTn id="83" dur="500" fill="hold"/>
                                        <p:tgtEl>
                                          <p:spTgt spid="27"/>
                                        </p:tgtEl>
                                        <p:attrNameLst>
                                          <p:attrName>ppt_h</p:attrName>
                                        </p:attrNameLst>
                                      </p:cBhvr>
                                      <p:tavLst>
                                        <p:tav tm="0">
                                          <p:val>
                                            <p:fltVal val="0"/>
                                          </p:val>
                                        </p:tav>
                                        <p:tav tm="100000">
                                          <p:val>
                                            <p:strVal val="#ppt_h"/>
                                          </p:val>
                                        </p:tav>
                                      </p:tavLst>
                                    </p:anim>
                                    <p:animEffect transition="in" filter="fade">
                                      <p:cBhvr>
                                        <p:cTn id="84" dur="500"/>
                                        <p:tgtEl>
                                          <p:spTgt spid="27"/>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9"/>
                                        </p:tgtEl>
                                        <p:attrNameLst>
                                          <p:attrName>style.visibility</p:attrName>
                                        </p:attrNameLst>
                                      </p:cBhvr>
                                      <p:to>
                                        <p:strVal val="visible"/>
                                      </p:to>
                                    </p:set>
                                    <p:anim calcmode="lin" valueType="num">
                                      <p:cBhvr>
                                        <p:cTn id="87" dur="500" fill="hold"/>
                                        <p:tgtEl>
                                          <p:spTgt spid="29"/>
                                        </p:tgtEl>
                                        <p:attrNameLst>
                                          <p:attrName>ppt_w</p:attrName>
                                        </p:attrNameLst>
                                      </p:cBhvr>
                                      <p:tavLst>
                                        <p:tav tm="0">
                                          <p:val>
                                            <p:fltVal val="0"/>
                                          </p:val>
                                        </p:tav>
                                        <p:tav tm="100000">
                                          <p:val>
                                            <p:strVal val="#ppt_w"/>
                                          </p:val>
                                        </p:tav>
                                      </p:tavLst>
                                    </p:anim>
                                    <p:anim calcmode="lin" valueType="num">
                                      <p:cBhvr>
                                        <p:cTn id="88" dur="500" fill="hold"/>
                                        <p:tgtEl>
                                          <p:spTgt spid="29"/>
                                        </p:tgtEl>
                                        <p:attrNameLst>
                                          <p:attrName>ppt_h</p:attrName>
                                        </p:attrNameLst>
                                      </p:cBhvr>
                                      <p:tavLst>
                                        <p:tav tm="0">
                                          <p:val>
                                            <p:fltVal val="0"/>
                                          </p:val>
                                        </p:tav>
                                        <p:tav tm="100000">
                                          <p:val>
                                            <p:strVal val="#ppt_h"/>
                                          </p:val>
                                        </p:tav>
                                      </p:tavLst>
                                    </p:anim>
                                    <p:animEffect transition="in" filter="fade">
                                      <p:cBhvr>
                                        <p:cTn id="89" dur="500"/>
                                        <p:tgtEl>
                                          <p:spTgt spid="29"/>
                                        </p:tgtEl>
                                      </p:cBhvr>
                                    </p:animEffect>
                                  </p:childTnLst>
                                </p:cTn>
                              </p:par>
                              <p:par>
                                <p:cTn id="90" presetID="53" presetClass="entr" presetSubtype="16" fill="hold" nodeType="withEffect">
                                  <p:stCondLst>
                                    <p:cond delay="0"/>
                                  </p:stCondLst>
                                  <p:childTnLst>
                                    <p:set>
                                      <p:cBhvr>
                                        <p:cTn id="91" dur="1" fill="hold">
                                          <p:stCondLst>
                                            <p:cond delay="0"/>
                                          </p:stCondLst>
                                        </p:cTn>
                                        <p:tgtEl>
                                          <p:spTgt spid="30"/>
                                        </p:tgtEl>
                                        <p:attrNameLst>
                                          <p:attrName>style.visibility</p:attrName>
                                        </p:attrNameLst>
                                      </p:cBhvr>
                                      <p:to>
                                        <p:strVal val="visible"/>
                                      </p:to>
                                    </p:set>
                                    <p:anim calcmode="lin" valueType="num">
                                      <p:cBhvr>
                                        <p:cTn id="92" dur="500" fill="hold"/>
                                        <p:tgtEl>
                                          <p:spTgt spid="30"/>
                                        </p:tgtEl>
                                        <p:attrNameLst>
                                          <p:attrName>ppt_w</p:attrName>
                                        </p:attrNameLst>
                                      </p:cBhvr>
                                      <p:tavLst>
                                        <p:tav tm="0">
                                          <p:val>
                                            <p:fltVal val="0"/>
                                          </p:val>
                                        </p:tav>
                                        <p:tav tm="100000">
                                          <p:val>
                                            <p:strVal val="#ppt_w"/>
                                          </p:val>
                                        </p:tav>
                                      </p:tavLst>
                                    </p:anim>
                                    <p:anim calcmode="lin" valueType="num">
                                      <p:cBhvr>
                                        <p:cTn id="93" dur="500" fill="hold"/>
                                        <p:tgtEl>
                                          <p:spTgt spid="30"/>
                                        </p:tgtEl>
                                        <p:attrNameLst>
                                          <p:attrName>ppt_h</p:attrName>
                                        </p:attrNameLst>
                                      </p:cBhvr>
                                      <p:tavLst>
                                        <p:tav tm="0">
                                          <p:val>
                                            <p:fltVal val="0"/>
                                          </p:val>
                                        </p:tav>
                                        <p:tav tm="100000">
                                          <p:val>
                                            <p:strVal val="#ppt_h"/>
                                          </p:val>
                                        </p:tav>
                                      </p:tavLst>
                                    </p:anim>
                                    <p:animEffect transition="in" filter="fade">
                                      <p:cBhvr>
                                        <p:cTn id="94" dur="500"/>
                                        <p:tgtEl>
                                          <p:spTgt spid="30"/>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anim calcmode="lin" valueType="num">
                                      <p:cBhvr>
                                        <p:cTn id="97" dur="500" fill="hold"/>
                                        <p:tgtEl>
                                          <p:spTgt spid="31"/>
                                        </p:tgtEl>
                                        <p:attrNameLst>
                                          <p:attrName>ppt_w</p:attrName>
                                        </p:attrNameLst>
                                      </p:cBhvr>
                                      <p:tavLst>
                                        <p:tav tm="0">
                                          <p:val>
                                            <p:fltVal val="0"/>
                                          </p:val>
                                        </p:tav>
                                        <p:tav tm="100000">
                                          <p:val>
                                            <p:strVal val="#ppt_w"/>
                                          </p:val>
                                        </p:tav>
                                      </p:tavLst>
                                    </p:anim>
                                    <p:anim calcmode="lin" valueType="num">
                                      <p:cBhvr>
                                        <p:cTn id="98" dur="500" fill="hold"/>
                                        <p:tgtEl>
                                          <p:spTgt spid="31"/>
                                        </p:tgtEl>
                                        <p:attrNameLst>
                                          <p:attrName>ppt_h</p:attrName>
                                        </p:attrNameLst>
                                      </p:cBhvr>
                                      <p:tavLst>
                                        <p:tav tm="0">
                                          <p:val>
                                            <p:fltVal val="0"/>
                                          </p:val>
                                        </p:tav>
                                        <p:tav tm="100000">
                                          <p:val>
                                            <p:strVal val="#ppt_h"/>
                                          </p:val>
                                        </p:tav>
                                      </p:tavLst>
                                    </p:anim>
                                    <p:animEffect transition="in" filter="fade">
                                      <p:cBhvr>
                                        <p:cTn id="9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9" grpId="0"/>
      <p:bldP spid="10" grpId="0"/>
      <p:bldP spid="11" grpId="0"/>
      <p:bldP spid="13" grpId="0"/>
      <p:bldP spid="14" grpId="0"/>
      <p:bldP spid="29" grpId="0"/>
      <p:bldP spid="3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2DE24-46E5-4481-AB13-281F804AACF4}"/>
              </a:ext>
            </a:extLst>
          </p:cNvPr>
          <p:cNvSpPr>
            <a:spLocks noGrp="1"/>
          </p:cNvSpPr>
          <p:nvPr>
            <p:ph type="title"/>
          </p:nvPr>
        </p:nvSpPr>
        <p:spPr>
          <a:xfrm>
            <a:off x="838199" y="365125"/>
            <a:ext cx="10926233" cy="1325563"/>
          </a:xfrm>
        </p:spPr>
        <p:txBody>
          <a:bodyPr/>
          <a:lstStyle/>
          <a:p>
            <a:r>
              <a:rPr lang="en-US" altLang="zh-CN" dirty="0"/>
              <a:t>4.6.3Bert</a:t>
            </a:r>
            <a:r>
              <a:rPr lang="zh-CN" altLang="en-US" dirty="0"/>
              <a:t>的训练方法二 </a:t>
            </a:r>
            <a:r>
              <a:rPr lang="en-US" altLang="zh-CN" dirty="0"/>
              <a:t>Next Sentence Predict</a:t>
            </a:r>
            <a:endParaRPr lang="en-US" dirty="0"/>
          </a:p>
        </p:txBody>
      </p:sp>
      <p:sp>
        <p:nvSpPr>
          <p:cNvPr id="4" name="Rectangle: Rounded Corners 3">
            <a:extLst>
              <a:ext uri="{FF2B5EF4-FFF2-40B4-BE49-F238E27FC236}">
                <a16:creationId xmlns:a16="http://schemas.microsoft.com/office/drawing/2014/main" id="{25BCF1AC-7444-4381-BA77-2A44F5FDE13D}"/>
              </a:ext>
            </a:extLst>
          </p:cNvPr>
          <p:cNvSpPr/>
          <p:nvPr/>
        </p:nvSpPr>
        <p:spPr>
          <a:xfrm>
            <a:off x="3117792" y="2328340"/>
            <a:ext cx="1979142" cy="3225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Bert</a:t>
            </a:r>
            <a:endParaRPr lang="en-US" dirty="0"/>
          </a:p>
        </p:txBody>
      </p:sp>
      <p:cxnSp>
        <p:nvCxnSpPr>
          <p:cNvPr id="7" name="Straight Arrow Connector 6">
            <a:extLst>
              <a:ext uri="{FF2B5EF4-FFF2-40B4-BE49-F238E27FC236}">
                <a16:creationId xmlns:a16="http://schemas.microsoft.com/office/drawing/2014/main" id="{8E50C1AE-BEE9-48AE-A87C-D1A02E54BACC}"/>
              </a:ext>
            </a:extLst>
          </p:cNvPr>
          <p:cNvCxnSpPr>
            <a:cxnSpLocks/>
            <a:endCxn id="8" idx="1"/>
          </p:cNvCxnSpPr>
          <p:nvPr/>
        </p:nvCxnSpPr>
        <p:spPr>
          <a:xfrm flipV="1">
            <a:off x="5036968" y="2633787"/>
            <a:ext cx="5450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637FDA3-1A03-4745-9A4D-05C148884F2F}"/>
              </a:ext>
            </a:extLst>
          </p:cNvPr>
          <p:cNvSpPr txBox="1"/>
          <p:nvPr/>
        </p:nvSpPr>
        <p:spPr>
          <a:xfrm>
            <a:off x="5582025" y="2449121"/>
            <a:ext cx="825867" cy="369332"/>
          </a:xfrm>
          <a:prstGeom prst="rect">
            <a:avLst/>
          </a:prstGeom>
          <a:noFill/>
        </p:spPr>
        <p:txBody>
          <a:bodyPr wrap="none" rtlCol="0">
            <a:spAutoFit/>
          </a:bodyPr>
          <a:lstStyle/>
          <a:p>
            <a:r>
              <a:rPr lang="en-US" altLang="zh-CN" dirty="0"/>
              <a:t>output</a:t>
            </a:r>
            <a:endParaRPr lang="en-US" dirty="0"/>
          </a:p>
        </p:txBody>
      </p:sp>
      <p:cxnSp>
        <p:nvCxnSpPr>
          <p:cNvPr id="17" name="Straight Arrow Connector 16">
            <a:extLst>
              <a:ext uri="{FF2B5EF4-FFF2-40B4-BE49-F238E27FC236}">
                <a16:creationId xmlns:a16="http://schemas.microsoft.com/office/drawing/2014/main" id="{F3DD433E-BCAF-46BE-B8F6-60055226AAE8}"/>
              </a:ext>
            </a:extLst>
          </p:cNvPr>
          <p:cNvCxnSpPr>
            <a:cxnSpLocks/>
          </p:cNvCxnSpPr>
          <p:nvPr/>
        </p:nvCxnSpPr>
        <p:spPr>
          <a:xfrm>
            <a:off x="6463783" y="2649962"/>
            <a:ext cx="1388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28BCF0C-8D13-47B1-9D2B-50676C4C03F3}"/>
              </a:ext>
            </a:extLst>
          </p:cNvPr>
          <p:cNvSpPr txBox="1"/>
          <p:nvPr/>
        </p:nvSpPr>
        <p:spPr>
          <a:xfrm>
            <a:off x="6700669" y="2283468"/>
            <a:ext cx="763351" cy="369332"/>
          </a:xfrm>
          <a:prstGeom prst="rect">
            <a:avLst/>
          </a:prstGeom>
          <a:noFill/>
        </p:spPr>
        <p:txBody>
          <a:bodyPr wrap="none" rtlCol="0">
            <a:spAutoFit/>
          </a:bodyPr>
          <a:lstStyle/>
          <a:p>
            <a:r>
              <a:rPr lang="en-US" dirty="0"/>
              <a:t>Linear</a:t>
            </a:r>
          </a:p>
        </p:txBody>
      </p:sp>
      <p:sp>
        <p:nvSpPr>
          <p:cNvPr id="41" name="TextBox 40">
            <a:extLst>
              <a:ext uri="{FF2B5EF4-FFF2-40B4-BE49-F238E27FC236}">
                <a16:creationId xmlns:a16="http://schemas.microsoft.com/office/drawing/2014/main" id="{9992AF69-DE8A-4113-9747-4C8E085394E3}"/>
              </a:ext>
            </a:extLst>
          </p:cNvPr>
          <p:cNvSpPr txBox="1"/>
          <p:nvPr/>
        </p:nvSpPr>
        <p:spPr>
          <a:xfrm>
            <a:off x="887661" y="2810973"/>
            <a:ext cx="838691" cy="369332"/>
          </a:xfrm>
          <a:prstGeom prst="rect">
            <a:avLst/>
          </a:prstGeom>
          <a:noFill/>
        </p:spPr>
        <p:txBody>
          <a:bodyPr wrap="none" rtlCol="0">
            <a:spAutoFit/>
          </a:bodyPr>
          <a:lstStyle/>
          <a:p>
            <a:r>
              <a:rPr lang="en-US" altLang="zh-CN" dirty="0"/>
              <a:t>“</a:t>
            </a:r>
            <a:r>
              <a:rPr lang="zh-CN" altLang="en-US" dirty="0"/>
              <a:t>空山</a:t>
            </a:r>
            <a:r>
              <a:rPr lang="en-US" altLang="zh-CN" dirty="0"/>
              <a:t>”</a:t>
            </a:r>
            <a:endParaRPr lang="en-US" dirty="0"/>
          </a:p>
        </p:txBody>
      </p:sp>
      <p:sp>
        <p:nvSpPr>
          <p:cNvPr id="42" name="TextBox 41">
            <a:extLst>
              <a:ext uri="{FF2B5EF4-FFF2-40B4-BE49-F238E27FC236}">
                <a16:creationId xmlns:a16="http://schemas.microsoft.com/office/drawing/2014/main" id="{488EB73C-F6DD-4AD3-86DE-E3E3614D3906}"/>
              </a:ext>
            </a:extLst>
          </p:cNvPr>
          <p:cNvSpPr txBox="1"/>
          <p:nvPr/>
        </p:nvSpPr>
        <p:spPr>
          <a:xfrm>
            <a:off x="1826096" y="2819211"/>
            <a:ext cx="835357" cy="369332"/>
          </a:xfrm>
          <a:prstGeom prst="rect">
            <a:avLst/>
          </a:prstGeom>
          <a:noFill/>
        </p:spPr>
        <p:txBody>
          <a:bodyPr wrap="none" rtlCol="0">
            <a:spAutoFit/>
          </a:bodyPr>
          <a:lstStyle/>
          <a:p>
            <a:r>
              <a:rPr lang="en-US" dirty="0" err="1"/>
              <a:t>X_data</a:t>
            </a:r>
            <a:endParaRPr lang="en-US" dirty="0"/>
          </a:p>
        </p:txBody>
      </p:sp>
      <p:cxnSp>
        <p:nvCxnSpPr>
          <p:cNvPr id="43" name="Straight Arrow Connector 42">
            <a:extLst>
              <a:ext uri="{FF2B5EF4-FFF2-40B4-BE49-F238E27FC236}">
                <a16:creationId xmlns:a16="http://schemas.microsoft.com/office/drawing/2014/main" id="{A521B939-F75B-4B2C-AB5E-CF8026AC49E0}"/>
              </a:ext>
            </a:extLst>
          </p:cNvPr>
          <p:cNvCxnSpPr>
            <a:cxnSpLocks/>
            <a:stCxn id="42" idx="3"/>
          </p:cNvCxnSpPr>
          <p:nvPr/>
        </p:nvCxnSpPr>
        <p:spPr>
          <a:xfrm>
            <a:off x="2661453" y="3003877"/>
            <a:ext cx="4563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B6BF859-D041-4273-ACD0-E5CD67B5BBA0}"/>
              </a:ext>
            </a:extLst>
          </p:cNvPr>
          <p:cNvSpPr txBox="1"/>
          <p:nvPr/>
        </p:nvSpPr>
        <p:spPr>
          <a:xfrm>
            <a:off x="887661" y="3180305"/>
            <a:ext cx="838691" cy="369332"/>
          </a:xfrm>
          <a:prstGeom prst="rect">
            <a:avLst/>
          </a:prstGeom>
          <a:noFill/>
        </p:spPr>
        <p:txBody>
          <a:bodyPr wrap="none" rtlCol="0">
            <a:spAutoFit/>
          </a:bodyPr>
          <a:lstStyle/>
          <a:p>
            <a:r>
              <a:rPr lang="en-US" altLang="zh-CN" dirty="0"/>
              <a:t>“</a:t>
            </a:r>
            <a:r>
              <a:rPr lang="zh-CN" altLang="en-US" dirty="0"/>
              <a:t>新雨</a:t>
            </a:r>
            <a:r>
              <a:rPr lang="en-US" altLang="zh-CN" dirty="0"/>
              <a:t>”</a:t>
            </a:r>
            <a:endParaRPr lang="en-US" dirty="0"/>
          </a:p>
        </p:txBody>
      </p:sp>
      <p:sp>
        <p:nvSpPr>
          <p:cNvPr id="45" name="TextBox 44">
            <a:extLst>
              <a:ext uri="{FF2B5EF4-FFF2-40B4-BE49-F238E27FC236}">
                <a16:creationId xmlns:a16="http://schemas.microsoft.com/office/drawing/2014/main" id="{58DEFFB1-55AD-4A7F-B1B1-B2AAE27CD3F0}"/>
              </a:ext>
            </a:extLst>
          </p:cNvPr>
          <p:cNvSpPr txBox="1"/>
          <p:nvPr/>
        </p:nvSpPr>
        <p:spPr>
          <a:xfrm>
            <a:off x="1826096" y="3188543"/>
            <a:ext cx="835357" cy="369332"/>
          </a:xfrm>
          <a:prstGeom prst="rect">
            <a:avLst/>
          </a:prstGeom>
          <a:noFill/>
        </p:spPr>
        <p:txBody>
          <a:bodyPr wrap="none" rtlCol="0">
            <a:spAutoFit/>
          </a:bodyPr>
          <a:lstStyle/>
          <a:p>
            <a:r>
              <a:rPr lang="en-US" dirty="0" err="1"/>
              <a:t>X_data</a:t>
            </a:r>
            <a:endParaRPr lang="en-US" dirty="0"/>
          </a:p>
        </p:txBody>
      </p:sp>
      <p:cxnSp>
        <p:nvCxnSpPr>
          <p:cNvPr id="46" name="Straight Arrow Connector 45">
            <a:extLst>
              <a:ext uri="{FF2B5EF4-FFF2-40B4-BE49-F238E27FC236}">
                <a16:creationId xmlns:a16="http://schemas.microsoft.com/office/drawing/2014/main" id="{4547D233-59AC-4647-8F0F-76C8BBADB327}"/>
              </a:ext>
            </a:extLst>
          </p:cNvPr>
          <p:cNvCxnSpPr>
            <a:cxnSpLocks/>
            <a:stCxn id="45" idx="3"/>
          </p:cNvCxnSpPr>
          <p:nvPr/>
        </p:nvCxnSpPr>
        <p:spPr>
          <a:xfrm>
            <a:off x="2661453" y="3373209"/>
            <a:ext cx="4563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C87171FC-FDFE-4484-9C97-A7DA345DA766}"/>
              </a:ext>
            </a:extLst>
          </p:cNvPr>
          <p:cNvSpPr txBox="1"/>
          <p:nvPr/>
        </p:nvSpPr>
        <p:spPr>
          <a:xfrm>
            <a:off x="873285" y="3549637"/>
            <a:ext cx="607859" cy="369332"/>
          </a:xfrm>
          <a:prstGeom prst="rect">
            <a:avLst/>
          </a:prstGeom>
          <a:noFill/>
        </p:spPr>
        <p:txBody>
          <a:bodyPr wrap="none" rtlCol="0">
            <a:spAutoFit/>
          </a:bodyPr>
          <a:lstStyle/>
          <a:p>
            <a:r>
              <a:rPr lang="en-US" altLang="zh-CN" dirty="0"/>
              <a:t>“</a:t>
            </a:r>
            <a:r>
              <a:rPr lang="zh-CN" altLang="en-US" dirty="0"/>
              <a:t>后</a:t>
            </a:r>
            <a:r>
              <a:rPr lang="en-US" altLang="zh-CN" dirty="0"/>
              <a:t>”</a:t>
            </a:r>
            <a:endParaRPr lang="en-US" dirty="0"/>
          </a:p>
        </p:txBody>
      </p:sp>
      <p:sp>
        <p:nvSpPr>
          <p:cNvPr id="48" name="TextBox 47">
            <a:extLst>
              <a:ext uri="{FF2B5EF4-FFF2-40B4-BE49-F238E27FC236}">
                <a16:creationId xmlns:a16="http://schemas.microsoft.com/office/drawing/2014/main" id="{8FFB0ABE-BC49-4AF1-A8DA-C4B0271A5FE3}"/>
              </a:ext>
            </a:extLst>
          </p:cNvPr>
          <p:cNvSpPr txBox="1"/>
          <p:nvPr/>
        </p:nvSpPr>
        <p:spPr>
          <a:xfrm>
            <a:off x="1811720" y="3557875"/>
            <a:ext cx="835357" cy="369332"/>
          </a:xfrm>
          <a:prstGeom prst="rect">
            <a:avLst/>
          </a:prstGeom>
          <a:noFill/>
        </p:spPr>
        <p:txBody>
          <a:bodyPr wrap="none" rtlCol="0">
            <a:spAutoFit/>
          </a:bodyPr>
          <a:lstStyle/>
          <a:p>
            <a:r>
              <a:rPr lang="en-US" dirty="0" err="1"/>
              <a:t>X_data</a:t>
            </a:r>
            <a:endParaRPr lang="en-US" dirty="0"/>
          </a:p>
        </p:txBody>
      </p:sp>
      <p:cxnSp>
        <p:nvCxnSpPr>
          <p:cNvPr id="49" name="Straight Arrow Connector 48">
            <a:extLst>
              <a:ext uri="{FF2B5EF4-FFF2-40B4-BE49-F238E27FC236}">
                <a16:creationId xmlns:a16="http://schemas.microsoft.com/office/drawing/2014/main" id="{828AD7BC-9F59-4737-80C8-9518C909B492}"/>
              </a:ext>
            </a:extLst>
          </p:cNvPr>
          <p:cNvCxnSpPr>
            <a:cxnSpLocks/>
            <a:stCxn id="48" idx="3"/>
          </p:cNvCxnSpPr>
          <p:nvPr/>
        </p:nvCxnSpPr>
        <p:spPr>
          <a:xfrm>
            <a:off x="2647077" y="3742541"/>
            <a:ext cx="4563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DFC0DF0-122A-4BD5-A698-54367411D1D7}"/>
              </a:ext>
            </a:extLst>
          </p:cNvPr>
          <p:cNvSpPr txBox="1"/>
          <p:nvPr/>
        </p:nvSpPr>
        <p:spPr>
          <a:xfrm>
            <a:off x="873285" y="4276305"/>
            <a:ext cx="838691" cy="369332"/>
          </a:xfrm>
          <a:prstGeom prst="rect">
            <a:avLst/>
          </a:prstGeom>
          <a:noFill/>
        </p:spPr>
        <p:txBody>
          <a:bodyPr wrap="none" rtlCol="0">
            <a:spAutoFit/>
          </a:bodyPr>
          <a:lstStyle/>
          <a:p>
            <a:r>
              <a:rPr lang="en-US" altLang="zh-CN" dirty="0"/>
              <a:t>“</a:t>
            </a:r>
            <a:r>
              <a:rPr lang="zh-CN" altLang="en-US" dirty="0"/>
              <a:t>空山</a:t>
            </a:r>
            <a:r>
              <a:rPr lang="en-US" altLang="zh-CN" dirty="0"/>
              <a:t>”</a:t>
            </a:r>
            <a:endParaRPr lang="en-US" dirty="0"/>
          </a:p>
        </p:txBody>
      </p:sp>
      <p:sp>
        <p:nvSpPr>
          <p:cNvPr id="51" name="TextBox 50">
            <a:extLst>
              <a:ext uri="{FF2B5EF4-FFF2-40B4-BE49-F238E27FC236}">
                <a16:creationId xmlns:a16="http://schemas.microsoft.com/office/drawing/2014/main" id="{DF1BADEE-1D53-4A6B-A17D-C729095BBDFF}"/>
              </a:ext>
            </a:extLst>
          </p:cNvPr>
          <p:cNvSpPr txBox="1"/>
          <p:nvPr/>
        </p:nvSpPr>
        <p:spPr>
          <a:xfrm>
            <a:off x="1811720" y="4284543"/>
            <a:ext cx="835357" cy="369332"/>
          </a:xfrm>
          <a:prstGeom prst="rect">
            <a:avLst/>
          </a:prstGeom>
          <a:noFill/>
        </p:spPr>
        <p:txBody>
          <a:bodyPr wrap="none" rtlCol="0">
            <a:spAutoFit/>
          </a:bodyPr>
          <a:lstStyle/>
          <a:p>
            <a:r>
              <a:rPr lang="en-US" dirty="0" err="1"/>
              <a:t>X_data</a:t>
            </a:r>
            <a:endParaRPr lang="en-US" dirty="0"/>
          </a:p>
        </p:txBody>
      </p:sp>
      <p:cxnSp>
        <p:nvCxnSpPr>
          <p:cNvPr id="52" name="Straight Arrow Connector 51">
            <a:extLst>
              <a:ext uri="{FF2B5EF4-FFF2-40B4-BE49-F238E27FC236}">
                <a16:creationId xmlns:a16="http://schemas.microsoft.com/office/drawing/2014/main" id="{A6FED366-B231-46C1-8D22-CF37F902E2E5}"/>
              </a:ext>
            </a:extLst>
          </p:cNvPr>
          <p:cNvCxnSpPr>
            <a:cxnSpLocks/>
            <a:stCxn id="51" idx="3"/>
          </p:cNvCxnSpPr>
          <p:nvPr/>
        </p:nvCxnSpPr>
        <p:spPr>
          <a:xfrm>
            <a:off x="2647077" y="4469209"/>
            <a:ext cx="4563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A72F44C-D816-4877-BCEF-55CDB0A24E2E}"/>
              </a:ext>
            </a:extLst>
          </p:cNvPr>
          <p:cNvSpPr txBox="1"/>
          <p:nvPr/>
        </p:nvSpPr>
        <p:spPr>
          <a:xfrm>
            <a:off x="873285" y="4645637"/>
            <a:ext cx="838691" cy="369332"/>
          </a:xfrm>
          <a:prstGeom prst="rect">
            <a:avLst/>
          </a:prstGeom>
          <a:noFill/>
        </p:spPr>
        <p:txBody>
          <a:bodyPr wrap="none" rtlCol="0">
            <a:spAutoFit/>
          </a:bodyPr>
          <a:lstStyle/>
          <a:p>
            <a:r>
              <a:rPr lang="en-US" altLang="zh-CN" dirty="0"/>
              <a:t>“</a:t>
            </a:r>
            <a:r>
              <a:rPr lang="zh-CN" altLang="en-US" dirty="0"/>
              <a:t>新雨</a:t>
            </a:r>
            <a:r>
              <a:rPr lang="en-US" altLang="zh-CN" dirty="0"/>
              <a:t>”</a:t>
            </a:r>
            <a:endParaRPr lang="en-US" dirty="0"/>
          </a:p>
        </p:txBody>
      </p:sp>
      <p:sp>
        <p:nvSpPr>
          <p:cNvPr id="54" name="TextBox 53">
            <a:extLst>
              <a:ext uri="{FF2B5EF4-FFF2-40B4-BE49-F238E27FC236}">
                <a16:creationId xmlns:a16="http://schemas.microsoft.com/office/drawing/2014/main" id="{8418F6A6-348D-463B-B94F-8B2292789ED2}"/>
              </a:ext>
            </a:extLst>
          </p:cNvPr>
          <p:cNvSpPr txBox="1"/>
          <p:nvPr/>
        </p:nvSpPr>
        <p:spPr>
          <a:xfrm>
            <a:off x="1811720" y="4653875"/>
            <a:ext cx="835357" cy="369332"/>
          </a:xfrm>
          <a:prstGeom prst="rect">
            <a:avLst/>
          </a:prstGeom>
          <a:noFill/>
        </p:spPr>
        <p:txBody>
          <a:bodyPr wrap="none" rtlCol="0">
            <a:spAutoFit/>
          </a:bodyPr>
          <a:lstStyle/>
          <a:p>
            <a:r>
              <a:rPr lang="en-US" dirty="0" err="1"/>
              <a:t>X_data</a:t>
            </a:r>
            <a:endParaRPr lang="en-US" dirty="0"/>
          </a:p>
        </p:txBody>
      </p:sp>
      <p:cxnSp>
        <p:nvCxnSpPr>
          <p:cNvPr id="55" name="Straight Arrow Connector 54">
            <a:extLst>
              <a:ext uri="{FF2B5EF4-FFF2-40B4-BE49-F238E27FC236}">
                <a16:creationId xmlns:a16="http://schemas.microsoft.com/office/drawing/2014/main" id="{2402FB8D-2BB3-4940-8B14-1D293C0C9BB4}"/>
              </a:ext>
            </a:extLst>
          </p:cNvPr>
          <p:cNvCxnSpPr>
            <a:cxnSpLocks/>
            <a:stCxn id="54" idx="3"/>
          </p:cNvCxnSpPr>
          <p:nvPr/>
        </p:nvCxnSpPr>
        <p:spPr>
          <a:xfrm>
            <a:off x="2647077" y="4838541"/>
            <a:ext cx="4563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E82EE76E-47A3-433B-AF3C-CC551BE9C466}"/>
              </a:ext>
            </a:extLst>
          </p:cNvPr>
          <p:cNvSpPr txBox="1"/>
          <p:nvPr/>
        </p:nvSpPr>
        <p:spPr>
          <a:xfrm>
            <a:off x="858909" y="5014969"/>
            <a:ext cx="607859" cy="369332"/>
          </a:xfrm>
          <a:prstGeom prst="rect">
            <a:avLst/>
          </a:prstGeom>
          <a:noFill/>
        </p:spPr>
        <p:txBody>
          <a:bodyPr wrap="none" rtlCol="0">
            <a:spAutoFit/>
          </a:bodyPr>
          <a:lstStyle/>
          <a:p>
            <a:r>
              <a:rPr lang="en-US" altLang="zh-CN" dirty="0"/>
              <a:t>“</a:t>
            </a:r>
            <a:r>
              <a:rPr lang="zh-CN" altLang="en-US" dirty="0"/>
              <a:t>后</a:t>
            </a:r>
            <a:r>
              <a:rPr lang="en-US" altLang="zh-CN" dirty="0"/>
              <a:t>”</a:t>
            </a:r>
            <a:endParaRPr lang="en-US" dirty="0"/>
          </a:p>
        </p:txBody>
      </p:sp>
      <p:sp>
        <p:nvSpPr>
          <p:cNvPr id="57" name="TextBox 56">
            <a:extLst>
              <a:ext uri="{FF2B5EF4-FFF2-40B4-BE49-F238E27FC236}">
                <a16:creationId xmlns:a16="http://schemas.microsoft.com/office/drawing/2014/main" id="{BDCDD900-DE34-4E10-996D-BEC7742B0871}"/>
              </a:ext>
            </a:extLst>
          </p:cNvPr>
          <p:cNvSpPr txBox="1"/>
          <p:nvPr/>
        </p:nvSpPr>
        <p:spPr>
          <a:xfrm>
            <a:off x="1797344" y="5023207"/>
            <a:ext cx="835357" cy="369332"/>
          </a:xfrm>
          <a:prstGeom prst="rect">
            <a:avLst/>
          </a:prstGeom>
          <a:noFill/>
        </p:spPr>
        <p:txBody>
          <a:bodyPr wrap="none" rtlCol="0">
            <a:spAutoFit/>
          </a:bodyPr>
          <a:lstStyle/>
          <a:p>
            <a:r>
              <a:rPr lang="en-US" dirty="0" err="1"/>
              <a:t>X_data</a:t>
            </a:r>
            <a:endParaRPr lang="en-US" dirty="0"/>
          </a:p>
        </p:txBody>
      </p:sp>
      <p:cxnSp>
        <p:nvCxnSpPr>
          <p:cNvPr id="58" name="Straight Arrow Connector 57">
            <a:extLst>
              <a:ext uri="{FF2B5EF4-FFF2-40B4-BE49-F238E27FC236}">
                <a16:creationId xmlns:a16="http://schemas.microsoft.com/office/drawing/2014/main" id="{0FE31BB2-1B5A-4C05-B7C3-61D767B0B221}"/>
              </a:ext>
            </a:extLst>
          </p:cNvPr>
          <p:cNvCxnSpPr>
            <a:cxnSpLocks/>
            <a:stCxn id="57" idx="3"/>
          </p:cNvCxnSpPr>
          <p:nvPr/>
        </p:nvCxnSpPr>
        <p:spPr>
          <a:xfrm>
            <a:off x="2632701" y="5207873"/>
            <a:ext cx="4563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4C63460B-AEF9-41AF-B373-3257CE5684B8}"/>
              </a:ext>
            </a:extLst>
          </p:cNvPr>
          <p:cNvSpPr txBox="1"/>
          <p:nvPr/>
        </p:nvSpPr>
        <p:spPr>
          <a:xfrm>
            <a:off x="622436" y="3927207"/>
            <a:ext cx="1338828" cy="369332"/>
          </a:xfrm>
          <a:prstGeom prst="rect">
            <a:avLst/>
          </a:prstGeom>
          <a:noFill/>
        </p:spPr>
        <p:txBody>
          <a:bodyPr wrap="none" rtlCol="0">
            <a:spAutoFit/>
          </a:bodyPr>
          <a:lstStyle/>
          <a:p>
            <a:r>
              <a:rPr lang="en-US" altLang="zh-CN" dirty="0"/>
              <a:t>【</a:t>
            </a:r>
            <a:r>
              <a:rPr lang="zh-CN" altLang="en-US" dirty="0"/>
              <a:t>分割符</a:t>
            </a:r>
            <a:r>
              <a:rPr lang="en-US" altLang="zh-CN" dirty="0"/>
              <a:t>】</a:t>
            </a:r>
            <a:endParaRPr lang="en-US" dirty="0"/>
          </a:p>
        </p:txBody>
      </p:sp>
      <p:sp>
        <p:nvSpPr>
          <p:cNvPr id="67" name="TextBox 66">
            <a:extLst>
              <a:ext uri="{FF2B5EF4-FFF2-40B4-BE49-F238E27FC236}">
                <a16:creationId xmlns:a16="http://schemas.microsoft.com/office/drawing/2014/main" id="{E8B5D8DA-96B8-415A-9286-6507C233D831}"/>
              </a:ext>
            </a:extLst>
          </p:cNvPr>
          <p:cNvSpPr txBox="1"/>
          <p:nvPr/>
        </p:nvSpPr>
        <p:spPr>
          <a:xfrm>
            <a:off x="1824964" y="3911092"/>
            <a:ext cx="835357" cy="369332"/>
          </a:xfrm>
          <a:prstGeom prst="rect">
            <a:avLst/>
          </a:prstGeom>
          <a:noFill/>
        </p:spPr>
        <p:txBody>
          <a:bodyPr wrap="none" rtlCol="0">
            <a:spAutoFit/>
          </a:bodyPr>
          <a:lstStyle/>
          <a:p>
            <a:r>
              <a:rPr lang="en-US" dirty="0" err="1"/>
              <a:t>X_data</a:t>
            </a:r>
            <a:endParaRPr lang="en-US" dirty="0"/>
          </a:p>
        </p:txBody>
      </p:sp>
      <p:cxnSp>
        <p:nvCxnSpPr>
          <p:cNvPr id="68" name="Straight Arrow Connector 67">
            <a:extLst>
              <a:ext uri="{FF2B5EF4-FFF2-40B4-BE49-F238E27FC236}">
                <a16:creationId xmlns:a16="http://schemas.microsoft.com/office/drawing/2014/main" id="{914FC29F-C91E-4455-897D-91B7AAC9EB37}"/>
              </a:ext>
            </a:extLst>
          </p:cNvPr>
          <p:cNvCxnSpPr>
            <a:cxnSpLocks/>
            <a:stCxn id="67" idx="3"/>
          </p:cNvCxnSpPr>
          <p:nvPr/>
        </p:nvCxnSpPr>
        <p:spPr>
          <a:xfrm>
            <a:off x="2660321" y="4095758"/>
            <a:ext cx="4563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9E2AB27-1736-479C-9D55-30D827635B4C}"/>
              </a:ext>
            </a:extLst>
          </p:cNvPr>
          <p:cNvCxnSpPr>
            <a:cxnSpLocks/>
          </p:cNvCxnSpPr>
          <p:nvPr/>
        </p:nvCxnSpPr>
        <p:spPr>
          <a:xfrm>
            <a:off x="2660321" y="4465090"/>
            <a:ext cx="4563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B28D116D-68EE-4350-A0D5-935A60EF575B}"/>
              </a:ext>
            </a:extLst>
          </p:cNvPr>
          <p:cNvSpPr txBox="1"/>
          <p:nvPr/>
        </p:nvSpPr>
        <p:spPr>
          <a:xfrm>
            <a:off x="637592" y="2424170"/>
            <a:ext cx="1338828" cy="369332"/>
          </a:xfrm>
          <a:prstGeom prst="rect">
            <a:avLst/>
          </a:prstGeom>
          <a:noFill/>
        </p:spPr>
        <p:txBody>
          <a:bodyPr wrap="none" rtlCol="0">
            <a:spAutoFit/>
          </a:bodyPr>
          <a:lstStyle/>
          <a:p>
            <a:r>
              <a:rPr lang="en-US" altLang="zh-CN" dirty="0"/>
              <a:t>【</a:t>
            </a:r>
            <a:r>
              <a:rPr lang="zh-CN" altLang="en-US" dirty="0"/>
              <a:t>分类符</a:t>
            </a:r>
            <a:r>
              <a:rPr lang="en-US" altLang="zh-CN" dirty="0"/>
              <a:t>】</a:t>
            </a:r>
            <a:endParaRPr lang="en-US" dirty="0"/>
          </a:p>
        </p:txBody>
      </p:sp>
      <p:cxnSp>
        <p:nvCxnSpPr>
          <p:cNvPr id="71" name="Straight Arrow Connector 70">
            <a:extLst>
              <a:ext uri="{FF2B5EF4-FFF2-40B4-BE49-F238E27FC236}">
                <a16:creationId xmlns:a16="http://schemas.microsoft.com/office/drawing/2014/main" id="{5C0E0937-EC6B-42A7-A4BE-516253ED3E9E}"/>
              </a:ext>
            </a:extLst>
          </p:cNvPr>
          <p:cNvCxnSpPr>
            <a:cxnSpLocks/>
          </p:cNvCxnSpPr>
          <p:nvPr/>
        </p:nvCxnSpPr>
        <p:spPr>
          <a:xfrm>
            <a:off x="1711976" y="2605943"/>
            <a:ext cx="1377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82269A5E-CE74-497A-BDE4-0F953D8F52F4}"/>
              </a:ext>
            </a:extLst>
          </p:cNvPr>
          <p:cNvSpPr txBox="1"/>
          <p:nvPr/>
        </p:nvSpPr>
        <p:spPr>
          <a:xfrm>
            <a:off x="8085666" y="2328340"/>
            <a:ext cx="3272367" cy="646331"/>
          </a:xfrm>
          <a:prstGeom prst="rect">
            <a:avLst/>
          </a:prstGeom>
          <a:noFill/>
        </p:spPr>
        <p:txBody>
          <a:bodyPr wrap="square" rtlCol="0">
            <a:spAutoFit/>
          </a:bodyPr>
          <a:lstStyle/>
          <a:p>
            <a:r>
              <a:rPr lang="en-US" altLang="zh-CN" dirty="0"/>
              <a:t>[No/	</a:t>
            </a:r>
            <a:r>
              <a:rPr lang="zh-CN" altLang="en-US" dirty="0"/>
              <a:t>连起来不通顺</a:t>
            </a:r>
            <a:endParaRPr lang="en-US" altLang="zh-CN" dirty="0"/>
          </a:p>
          <a:p>
            <a:r>
              <a:rPr lang="en-US" dirty="0"/>
              <a:t>Yes]   	</a:t>
            </a:r>
            <a:r>
              <a:rPr lang="zh-CN" altLang="en-US" dirty="0"/>
              <a:t>连起来通顺</a:t>
            </a:r>
            <a:endParaRPr lang="en-US" dirty="0"/>
          </a:p>
        </p:txBody>
      </p:sp>
    </p:spTree>
    <p:extLst>
      <p:ext uri="{BB962C8B-B14F-4D97-AF65-F5344CB8AC3E}">
        <p14:creationId xmlns:p14="http://schemas.microsoft.com/office/powerpoint/2010/main" val="4246667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par>
                                <p:cTn id="20" presetID="53" presetClass="entr" presetSubtype="16"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p:cTn id="22" dur="500" fill="hold"/>
                                        <p:tgtEl>
                                          <p:spTgt spid="17"/>
                                        </p:tgtEl>
                                        <p:attrNameLst>
                                          <p:attrName>ppt_w</p:attrName>
                                        </p:attrNameLst>
                                      </p:cBhvr>
                                      <p:tavLst>
                                        <p:tav tm="0">
                                          <p:val>
                                            <p:fltVal val="0"/>
                                          </p:val>
                                        </p:tav>
                                        <p:tav tm="100000">
                                          <p:val>
                                            <p:strVal val="#ppt_w"/>
                                          </p:val>
                                        </p:tav>
                                      </p:tavLst>
                                    </p:anim>
                                    <p:anim calcmode="lin" valueType="num">
                                      <p:cBhvr>
                                        <p:cTn id="23" dur="500" fill="hold"/>
                                        <p:tgtEl>
                                          <p:spTgt spid="17"/>
                                        </p:tgtEl>
                                        <p:attrNameLst>
                                          <p:attrName>ppt_h</p:attrName>
                                        </p:attrNameLst>
                                      </p:cBhvr>
                                      <p:tavLst>
                                        <p:tav tm="0">
                                          <p:val>
                                            <p:fltVal val="0"/>
                                          </p:val>
                                        </p:tav>
                                        <p:tav tm="100000">
                                          <p:val>
                                            <p:strVal val="#ppt_h"/>
                                          </p:val>
                                        </p:tav>
                                      </p:tavLst>
                                    </p:anim>
                                    <p:animEffect transition="in" filter="fade">
                                      <p:cBhvr>
                                        <p:cTn id="24" dur="500"/>
                                        <p:tgtEl>
                                          <p:spTgt spid="1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p:cTn id="27" dur="500" fill="hold"/>
                                        <p:tgtEl>
                                          <p:spTgt spid="41"/>
                                        </p:tgtEl>
                                        <p:attrNameLst>
                                          <p:attrName>ppt_w</p:attrName>
                                        </p:attrNameLst>
                                      </p:cBhvr>
                                      <p:tavLst>
                                        <p:tav tm="0">
                                          <p:val>
                                            <p:fltVal val="0"/>
                                          </p:val>
                                        </p:tav>
                                        <p:tav tm="100000">
                                          <p:val>
                                            <p:strVal val="#ppt_w"/>
                                          </p:val>
                                        </p:tav>
                                      </p:tavLst>
                                    </p:anim>
                                    <p:anim calcmode="lin" valueType="num">
                                      <p:cBhvr>
                                        <p:cTn id="28" dur="500" fill="hold"/>
                                        <p:tgtEl>
                                          <p:spTgt spid="41"/>
                                        </p:tgtEl>
                                        <p:attrNameLst>
                                          <p:attrName>ppt_h</p:attrName>
                                        </p:attrNameLst>
                                      </p:cBhvr>
                                      <p:tavLst>
                                        <p:tav tm="0">
                                          <p:val>
                                            <p:fltVal val="0"/>
                                          </p:val>
                                        </p:tav>
                                        <p:tav tm="100000">
                                          <p:val>
                                            <p:strVal val="#ppt_h"/>
                                          </p:val>
                                        </p:tav>
                                      </p:tavLst>
                                    </p:anim>
                                    <p:animEffect transition="in" filter="fade">
                                      <p:cBhvr>
                                        <p:cTn id="29" dur="500"/>
                                        <p:tgtEl>
                                          <p:spTgt spid="41"/>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 calcmode="lin" valueType="num">
                                      <p:cBhvr>
                                        <p:cTn id="32" dur="500" fill="hold"/>
                                        <p:tgtEl>
                                          <p:spTgt spid="42"/>
                                        </p:tgtEl>
                                        <p:attrNameLst>
                                          <p:attrName>ppt_w</p:attrName>
                                        </p:attrNameLst>
                                      </p:cBhvr>
                                      <p:tavLst>
                                        <p:tav tm="0">
                                          <p:val>
                                            <p:fltVal val="0"/>
                                          </p:val>
                                        </p:tav>
                                        <p:tav tm="100000">
                                          <p:val>
                                            <p:strVal val="#ppt_w"/>
                                          </p:val>
                                        </p:tav>
                                      </p:tavLst>
                                    </p:anim>
                                    <p:anim calcmode="lin" valueType="num">
                                      <p:cBhvr>
                                        <p:cTn id="33" dur="500" fill="hold"/>
                                        <p:tgtEl>
                                          <p:spTgt spid="42"/>
                                        </p:tgtEl>
                                        <p:attrNameLst>
                                          <p:attrName>ppt_h</p:attrName>
                                        </p:attrNameLst>
                                      </p:cBhvr>
                                      <p:tavLst>
                                        <p:tav tm="0">
                                          <p:val>
                                            <p:fltVal val="0"/>
                                          </p:val>
                                        </p:tav>
                                        <p:tav tm="100000">
                                          <p:val>
                                            <p:strVal val="#ppt_h"/>
                                          </p:val>
                                        </p:tav>
                                      </p:tavLst>
                                    </p:anim>
                                    <p:animEffect transition="in" filter="fade">
                                      <p:cBhvr>
                                        <p:cTn id="34" dur="500"/>
                                        <p:tgtEl>
                                          <p:spTgt spid="42"/>
                                        </p:tgtEl>
                                      </p:cBhvr>
                                    </p:animEffect>
                                  </p:childTnLst>
                                </p:cTn>
                              </p:par>
                              <p:par>
                                <p:cTn id="35" presetID="53" presetClass="entr" presetSubtype="16"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anim calcmode="lin" valueType="num">
                                      <p:cBhvr>
                                        <p:cTn id="37" dur="500" fill="hold"/>
                                        <p:tgtEl>
                                          <p:spTgt spid="43"/>
                                        </p:tgtEl>
                                        <p:attrNameLst>
                                          <p:attrName>ppt_w</p:attrName>
                                        </p:attrNameLst>
                                      </p:cBhvr>
                                      <p:tavLst>
                                        <p:tav tm="0">
                                          <p:val>
                                            <p:fltVal val="0"/>
                                          </p:val>
                                        </p:tav>
                                        <p:tav tm="100000">
                                          <p:val>
                                            <p:strVal val="#ppt_w"/>
                                          </p:val>
                                        </p:tav>
                                      </p:tavLst>
                                    </p:anim>
                                    <p:anim calcmode="lin" valueType="num">
                                      <p:cBhvr>
                                        <p:cTn id="38" dur="500" fill="hold"/>
                                        <p:tgtEl>
                                          <p:spTgt spid="43"/>
                                        </p:tgtEl>
                                        <p:attrNameLst>
                                          <p:attrName>ppt_h</p:attrName>
                                        </p:attrNameLst>
                                      </p:cBhvr>
                                      <p:tavLst>
                                        <p:tav tm="0">
                                          <p:val>
                                            <p:fltVal val="0"/>
                                          </p:val>
                                        </p:tav>
                                        <p:tav tm="100000">
                                          <p:val>
                                            <p:strVal val="#ppt_h"/>
                                          </p:val>
                                        </p:tav>
                                      </p:tavLst>
                                    </p:anim>
                                    <p:animEffect transition="in" filter="fade">
                                      <p:cBhvr>
                                        <p:cTn id="39" dur="500"/>
                                        <p:tgtEl>
                                          <p:spTgt spid="43"/>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anim calcmode="lin" valueType="num">
                                      <p:cBhvr>
                                        <p:cTn id="42" dur="500" fill="hold"/>
                                        <p:tgtEl>
                                          <p:spTgt spid="44"/>
                                        </p:tgtEl>
                                        <p:attrNameLst>
                                          <p:attrName>ppt_w</p:attrName>
                                        </p:attrNameLst>
                                      </p:cBhvr>
                                      <p:tavLst>
                                        <p:tav tm="0">
                                          <p:val>
                                            <p:fltVal val="0"/>
                                          </p:val>
                                        </p:tav>
                                        <p:tav tm="100000">
                                          <p:val>
                                            <p:strVal val="#ppt_w"/>
                                          </p:val>
                                        </p:tav>
                                      </p:tavLst>
                                    </p:anim>
                                    <p:anim calcmode="lin" valueType="num">
                                      <p:cBhvr>
                                        <p:cTn id="43" dur="500" fill="hold"/>
                                        <p:tgtEl>
                                          <p:spTgt spid="44"/>
                                        </p:tgtEl>
                                        <p:attrNameLst>
                                          <p:attrName>ppt_h</p:attrName>
                                        </p:attrNameLst>
                                      </p:cBhvr>
                                      <p:tavLst>
                                        <p:tav tm="0">
                                          <p:val>
                                            <p:fltVal val="0"/>
                                          </p:val>
                                        </p:tav>
                                        <p:tav tm="100000">
                                          <p:val>
                                            <p:strVal val="#ppt_h"/>
                                          </p:val>
                                        </p:tav>
                                      </p:tavLst>
                                    </p:anim>
                                    <p:animEffect transition="in" filter="fade">
                                      <p:cBhvr>
                                        <p:cTn id="44" dur="500"/>
                                        <p:tgtEl>
                                          <p:spTgt spid="44"/>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p:cTn id="47" dur="500" fill="hold"/>
                                        <p:tgtEl>
                                          <p:spTgt spid="45"/>
                                        </p:tgtEl>
                                        <p:attrNameLst>
                                          <p:attrName>ppt_w</p:attrName>
                                        </p:attrNameLst>
                                      </p:cBhvr>
                                      <p:tavLst>
                                        <p:tav tm="0">
                                          <p:val>
                                            <p:fltVal val="0"/>
                                          </p:val>
                                        </p:tav>
                                        <p:tav tm="100000">
                                          <p:val>
                                            <p:strVal val="#ppt_w"/>
                                          </p:val>
                                        </p:tav>
                                      </p:tavLst>
                                    </p:anim>
                                    <p:anim calcmode="lin" valueType="num">
                                      <p:cBhvr>
                                        <p:cTn id="48" dur="500" fill="hold"/>
                                        <p:tgtEl>
                                          <p:spTgt spid="45"/>
                                        </p:tgtEl>
                                        <p:attrNameLst>
                                          <p:attrName>ppt_h</p:attrName>
                                        </p:attrNameLst>
                                      </p:cBhvr>
                                      <p:tavLst>
                                        <p:tav tm="0">
                                          <p:val>
                                            <p:fltVal val="0"/>
                                          </p:val>
                                        </p:tav>
                                        <p:tav tm="100000">
                                          <p:val>
                                            <p:strVal val="#ppt_h"/>
                                          </p:val>
                                        </p:tav>
                                      </p:tavLst>
                                    </p:anim>
                                    <p:animEffect transition="in" filter="fade">
                                      <p:cBhvr>
                                        <p:cTn id="49" dur="500"/>
                                        <p:tgtEl>
                                          <p:spTgt spid="45"/>
                                        </p:tgtEl>
                                      </p:cBhvr>
                                    </p:animEffect>
                                  </p:childTnLst>
                                </p:cTn>
                              </p:par>
                              <p:par>
                                <p:cTn id="50" presetID="53" presetClass="entr" presetSubtype="16" fill="hold" nodeType="withEffect">
                                  <p:stCondLst>
                                    <p:cond delay="0"/>
                                  </p:stCondLst>
                                  <p:childTnLst>
                                    <p:set>
                                      <p:cBhvr>
                                        <p:cTn id="51" dur="1" fill="hold">
                                          <p:stCondLst>
                                            <p:cond delay="0"/>
                                          </p:stCondLst>
                                        </p:cTn>
                                        <p:tgtEl>
                                          <p:spTgt spid="46"/>
                                        </p:tgtEl>
                                        <p:attrNameLst>
                                          <p:attrName>style.visibility</p:attrName>
                                        </p:attrNameLst>
                                      </p:cBhvr>
                                      <p:to>
                                        <p:strVal val="visible"/>
                                      </p:to>
                                    </p:set>
                                    <p:anim calcmode="lin" valueType="num">
                                      <p:cBhvr>
                                        <p:cTn id="52" dur="500" fill="hold"/>
                                        <p:tgtEl>
                                          <p:spTgt spid="46"/>
                                        </p:tgtEl>
                                        <p:attrNameLst>
                                          <p:attrName>ppt_w</p:attrName>
                                        </p:attrNameLst>
                                      </p:cBhvr>
                                      <p:tavLst>
                                        <p:tav tm="0">
                                          <p:val>
                                            <p:fltVal val="0"/>
                                          </p:val>
                                        </p:tav>
                                        <p:tav tm="100000">
                                          <p:val>
                                            <p:strVal val="#ppt_w"/>
                                          </p:val>
                                        </p:tav>
                                      </p:tavLst>
                                    </p:anim>
                                    <p:anim calcmode="lin" valueType="num">
                                      <p:cBhvr>
                                        <p:cTn id="53" dur="500" fill="hold"/>
                                        <p:tgtEl>
                                          <p:spTgt spid="46"/>
                                        </p:tgtEl>
                                        <p:attrNameLst>
                                          <p:attrName>ppt_h</p:attrName>
                                        </p:attrNameLst>
                                      </p:cBhvr>
                                      <p:tavLst>
                                        <p:tav tm="0">
                                          <p:val>
                                            <p:fltVal val="0"/>
                                          </p:val>
                                        </p:tav>
                                        <p:tav tm="100000">
                                          <p:val>
                                            <p:strVal val="#ppt_h"/>
                                          </p:val>
                                        </p:tav>
                                      </p:tavLst>
                                    </p:anim>
                                    <p:animEffect transition="in" filter="fade">
                                      <p:cBhvr>
                                        <p:cTn id="54" dur="500"/>
                                        <p:tgtEl>
                                          <p:spTgt spid="46"/>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anim calcmode="lin" valueType="num">
                                      <p:cBhvr>
                                        <p:cTn id="57" dur="500" fill="hold"/>
                                        <p:tgtEl>
                                          <p:spTgt spid="47"/>
                                        </p:tgtEl>
                                        <p:attrNameLst>
                                          <p:attrName>ppt_w</p:attrName>
                                        </p:attrNameLst>
                                      </p:cBhvr>
                                      <p:tavLst>
                                        <p:tav tm="0">
                                          <p:val>
                                            <p:fltVal val="0"/>
                                          </p:val>
                                        </p:tav>
                                        <p:tav tm="100000">
                                          <p:val>
                                            <p:strVal val="#ppt_w"/>
                                          </p:val>
                                        </p:tav>
                                      </p:tavLst>
                                    </p:anim>
                                    <p:anim calcmode="lin" valueType="num">
                                      <p:cBhvr>
                                        <p:cTn id="58" dur="500" fill="hold"/>
                                        <p:tgtEl>
                                          <p:spTgt spid="47"/>
                                        </p:tgtEl>
                                        <p:attrNameLst>
                                          <p:attrName>ppt_h</p:attrName>
                                        </p:attrNameLst>
                                      </p:cBhvr>
                                      <p:tavLst>
                                        <p:tav tm="0">
                                          <p:val>
                                            <p:fltVal val="0"/>
                                          </p:val>
                                        </p:tav>
                                        <p:tav tm="100000">
                                          <p:val>
                                            <p:strVal val="#ppt_h"/>
                                          </p:val>
                                        </p:tav>
                                      </p:tavLst>
                                    </p:anim>
                                    <p:animEffect transition="in" filter="fade">
                                      <p:cBhvr>
                                        <p:cTn id="59" dur="500"/>
                                        <p:tgtEl>
                                          <p:spTgt spid="47"/>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48"/>
                                        </p:tgtEl>
                                        <p:attrNameLst>
                                          <p:attrName>style.visibility</p:attrName>
                                        </p:attrNameLst>
                                      </p:cBhvr>
                                      <p:to>
                                        <p:strVal val="visible"/>
                                      </p:to>
                                    </p:set>
                                    <p:anim calcmode="lin" valueType="num">
                                      <p:cBhvr>
                                        <p:cTn id="62" dur="500" fill="hold"/>
                                        <p:tgtEl>
                                          <p:spTgt spid="48"/>
                                        </p:tgtEl>
                                        <p:attrNameLst>
                                          <p:attrName>ppt_w</p:attrName>
                                        </p:attrNameLst>
                                      </p:cBhvr>
                                      <p:tavLst>
                                        <p:tav tm="0">
                                          <p:val>
                                            <p:fltVal val="0"/>
                                          </p:val>
                                        </p:tav>
                                        <p:tav tm="100000">
                                          <p:val>
                                            <p:strVal val="#ppt_w"/>
                                          </p:val>
                                        </p:tav>
                                      </p:tavLst>
                                    </p:anim>
                                    <p:anim calcmode="lin" valueType="num">
                                      <p:cBhvr>
                                        <p:cTn id="63" dur="500" fill="hold"/>
                                        <p:tgtEl>
                                          <p:spTgt spid="48"/>
                                        </p:tgtEl>
                                        <p:attrNameLst>
                                          <p:attrName>ppt_h</p:attrName>
                                        </p:attrNameLst>
                                      </p:cBhvr>
                                      <p:tavLst>
                                        <p:tav tm="0">
                                          <p:val>
                                            <p:fltVal val="0"/>
                                          </p:val>
                                        </p:tav>
                                        <p:tav tm="100000">
                                          <p:val>
                                            <p:strVal val="#ppt_h"/>
                                          </p:val>
                                        </p:tav>
                                      </p:tavLst>
                                    </p:anim>
                                    <p:animEffect transition="in" filter="fade">
                                      <p:cBhvr>
                                        <p:cTn id="64" dur="500"/>
                                        <p:tgtEl>
                                          <p:spTgt spid="48"/>
                                        </p:tgtEl>
                                      </p:cBhvr>
                                    </p:animEffect>
                                  </p:childTnLst>
                                </p:cTn>
                              </p:par>
                              <p:par>
                                <p:cTn id="65" presetID="53" presetClass="entr" presetSubtype="16" fill="hold" nodeType="withEffect">
                                  <p:stCondLst>
                                    <p:cond delay="0"/>
                                  </p:stCondLst>
                                  <p:childTnLst>
                                    <p:set>
                                      <p:cBhvr>
                                        <p:cTn id="66" dur="1" fill="hold">
                                          <p:stCondLst>
                                            <p:cond delay="0"/>
                                          </p:stCondLst>
                                        </p:cTn>
                                        <p:tgtEl>
                                          <p:spTgt spid="49"/>
                                        </p:tgtEl>
                                        <p:attrNameLst>
                                          <p:attrName>style.visibility</p:attrName>
                                        </p:attrNameLst>
                                      </p:cBhvr>
                                      <p:to>
                                        <p:strVal val="visible"/>
                                      </p:to>
                                    </p:set>
                                    <p:anim calcmode="lin" valueType="num">
                                      <p:cBhvr>
                                        <p:cTn id="67" dur="500" fill="hold"/>
                                        <p:tgtEl>
                                          <p:spTgt spid="49"/>
                                        </p:tgtEl>
                                        <p:attrNameLst>
                                          <p:attrName>ppt_w</p:attrName>
                                        </p:attrNameLst>
                                      </p:cBhvr>
                                      <p:tavLst>
                                        <p:tav tm="0">
                                          <p:val>
                                            <p:fltVal val="0"/>
                                          </p:val>
                                        </p:tav>
                                        <p:tav tm="100000">
                                          <p:val>
                                            <p:strVal val="#ppt_w"/>
                                          </p:val>
                                        </p:tav>
                                      </p:tavLst>
                                    </p:anim>
                                    <p:anim calcmode="lin" valueType="num">
                                      <p:cBhvr>
                                        <p:cTn id="68" dur="500" fill="hold"/>
                                        <p:tgtEl>
                                          <p:spTgt spid="49"/>
                                        </p:tgtEl>
                                        <p:attrNameLst>
                                          <p:attrName>ppt_h</p:attrName>
                                        </p:attrNameLst>
                                      </p:cBhvr>
                                      <p:tavLst>
                                        <p:tav tm="0">
                                          <p:val>
                                            <p:fltVal val="0"/>
                                          </p:val>
                                        </p:tav>
                                        <p:tav tm="100000">
                                          <p:val>
                                            <p:strVal val="#ppt_h"/>
                                          </p:val>
                                        </p:tav>
                                      </p:tavLst>
                                    </p:anim>
                                    <p:animEffect transition="in" filter="fade">
                                      <p:cBhvr>
                                        <p:cTn id="69" dur="500"/>
                                        <p:tgtEl>
                                          <p:spTgt spid="49"/>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50"/>
                                        </p:tgtEl>
                                        <p:attrNameLst>
                                          <p:attrName>style.visibility</p:attrName>
                                        </p:attrNameLst>
                                      </p:cBhvr>
                                      <p:to>
                                        <p:strVal val="visible"/>
                                      </p:to>
                                    </p:set>
                                    <p:anim calcmode="lin" valueType="num">
                                      <p:cBhvr>
                                        <p:cTn id="72" dur="500" fill="hold"/>
                                        <p:tgtEl>
                                          <p:spTgt spid="50"/>
                                        </p:tgtEl>
                                        <p:attrNameLst>
                                          <p:attrName>ppt_w</p:attrName>
                                        </p:attrNameLst>
                                      </p:cBhvr>
                                      <p:tavLst>
                                        <p:tav tm="0">
                                          <p:val>
                                            <p:fltVal val="0"/>
                                          </p:val>
                                        </p:tav>
                                        <p:tav tm="100000">
                                          <p:val>
                                            <p:strVal val="#ppt_w"/>
                                          </p:val>
                                        </p:tav>
                                      </p:tavLst>
                                    </p:anim>
                                    <p:anim calcmode="lin" valueType="num">
                                      <p:cBhvr>
                                        <p:cTn id="73" dur="500" fill="hold"/>
                                        <p:tgtEl>
                                          <p:spTgt spid="50"/>
                                        </p:tgtEl>
                                        <p:attrNameLst>
                                          <p:attrName>ppt_h</p:attrName>
                                        </p:attrNameLst>
                                      </p:cBhvr>
                                      <p:tavLst>
                                        <p:tav tm="0">
                                          <p:val>
                                            <p:fltVal val="0"/>
                                          </p:val>
                                        </p:tav>
                                        <p:tav tm="100000">
                                          <p:val>
                                            <p:strVal val="#ppt_h"/>
                                          </p:val>
                                        </p:tav>
                                      </p:tavLst>
                                    </p:anim>
                                    <p:animEffect transition="in" filter="fade">
                                      <p:cBhvr>
                                        <p:cTn id="74" dur="500"/>
                                        <p:tgtEl>
                                          <p:spTgt spid="50"/>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51"/>
                                        </p:tgtEl>
                                        <p:attrNameLst>
                                          <p:attrName>style.visibility</p:attrName>
                                        </p:attrNameLst>
                                      </p:cBhvr>
                                      <p:to>
                                        <p:strVal val="visible"/>
                                      </p:to>
                                    </p:set>
                                    <p:anim calcmode="lin" valueType="num">
                                      <p:cBhvr>
                                        <p:cTn id="77" dur="500" fill="hold"/>
                                        <p:tgtEl>
                                          <p:spTgt spid="51"/>
                                        </p:tgtEl>
                                        <p:attrNameLst>
                                          <p:attrName>ppt_w</p:attrName>
                                        </p:attrNameLst>
                                      </p:cBhvr>
                                      <p:tavLst>
                                        <p:tav tm="0">
                                          <p:val>
                                            <p:fltVal val="0"/>
                                          </p:val>
                                        </p:tav>
                                        <p:tav tm="100000">
                                          <p:val>
                                            <p:strVal val="#ppt_w"/>
                                          </p:val>
                                        </p:tav>
                                      </p:tavLst>
                                    </p:anim>
                                    <p:anim calcmode="lin" valueType="num">
                                      <p:cBhvr>
                                        <p:cTn id="78" dur="500" fill="hold"/>
                                        <p:tgtEl>
                                          <p:spTgt spid="51"/>
                                        </p:tgtEl>
                                        <p:attrNameLst>
                                          <p:attrName>ppt_h</p:attrName>
                                        </p:attrNameLst>
                                      </p:cBhvr>
                                      <p:tavLst>
                                        <p:tav tm="0">
                                          <p:val>
                                            <p:fltVal val="0"/>
                                          </p:val>
                                        </p:tav>
                                        <p:tav tm="100000">
                                          <p:val>
                                            <p:strVal val="#ppt_h"/>
                                          </p:val>
                                        </p:tav>
                                      </p:tavLst>
                                    </p:anim>
                                    <p:animEffect transition="in" filter="fade">
                                      <p:cBhvr>
                                        <p:cTn id="79" dur="500"/>
                                        <p:tgtEl>
                                          <p:spTgt spid="51"/>
                                        </p:tgtEl>
                                      </p:cBhvr>
                                    </p:animEffect>
                                  </p:childTnLst>
                                </p:cTn>
                              </p:par>
                              <p:par>
                                <p:cTn id="80" presetID="53" presetClass="entr" presetSubtype="16" fill="hold" nodeType="withEffect">
                                  <p:stCondLst>
                                    <p:cond delay="0"/>
                                  </p:stCondLst>
                                  <p:childTnLst>
                                    <p:set>
                                      <p:cBhvr>
                                        <p:cTn id="81" dur="1" fill="hold">
                                          <p:stCondLst>
                                            <p:cond delay="0"/>
                                          </p:stCondLst>
                                        </p:cTn>
                                        <p:tgtEl>
                                          <p:spTgt spid="52"/>
                                        </p:tgtEl>
                                        <p:attrNameLst>
                                          <p:attrName>style.visibility</p:attrName>
                                        </p:attrNameLst>
                                      </p:cBhvr>
                                      <p:to>
                                        <p:strVal val="visible"/>
                                      </p:to>
                                    </p:set>
                                    <p:anim calcmode="lin" valueType="num">
                                      <p:cBhvr>
                                        <p:cTn id="82" dur="500" fill="hold"/>
                                        <p:tgtEl>
                                          <p:spTgt spid="52"/>
                                        </p:tgtEl>
                                        <p:attrNameLst>
                                          <p:attrName>ppt_w</p:attrName>
                                        </p:attrNameLst>
                                      </p:cBhvr>
                                      <p:tavLst>
                                        <p:tav tm="0">
                                          <p:val>
                                            <p:fltVal val="0"/>
                                          </p:val>
                                        </p:tav>
                                        <p:tav tm="100000">
                                          <p:val>
                                            <p:strVal val="#ppt_w"/>
                                          </p:val>
                                        </p:tav>
                                      </p:tavLst>
                                    </p:anim>
                                    <p:anim calcmode="lin" valueType="num">
                                      <p:cBhvr>
                                        <p:cTn id="83" dur="500" fill="hold"/>
                                        <p:tgtEl>
                                          <p:spTgt spid="52"/>
                                        </p:tgtEl>
                                        <p:attrNameLst>
                                          <p:attrName>ppt_h</p:attrName>
                                        </p:attrNameLst>
                                      </p:cBhvr>
                                      <p:tavLst>
                                        <p:tav tm="0">
                                          <p:val>
                                            <p:fltVal val="0"/>
                                          </p:val>
                                        </p:tav>
                                        <p:tav tm="100000">
                                          <p:val>
                                            <p:strVal val="#ppt_h"/>
                                          </p:val>
                                        </p:tav>
                                      </p:tavLst>
                                    </p:anim>
                                    <p:animEffect transition="in" filter="fade">
                                      <p:cBhvr>
                                        <p:cTn id="84" dur="500"/>
                                        <p:tgtEl>
                                          <p:spTgt spid="52"/>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p:cTn id="87" dur="500" fill="hold"/>
                                        <p:tgtEl>
                                          <p:spTgt spid="53"/>
                                        </p:tgtEl>
                                        <p:attrNameLst>
                                          <p:attrName>ppt_w</p:attrName>
                                        </p:attrNameLst>
                                      </p:cBhvr>
                                      <p:tavLst>
                                        <p:tav tm="0">
                                          <p:val>
                                            <p:fltVal val="0"/>
                                          </p:val>
                                        </p:tav>
                                        <p:tav tm="100000">
                                          <p:val>
                                            <p:strVal val="#ppt_w"/>
                                          </p:val>
                                        </p:tav>
                                      </p:tavLst>
                                    </p:anim>
                                    <p:anim calcmode="lin" valueType="num">
                                      <p:cBhvr>
                                        <p:cTn id="88" dur="500" fill="hold"/>
                                        <p:tgtEl>
                                          <p:spTgt spid="53"/>
                                        </p:tgtEl>
                                        <p:attrNameLst>
                                          <p:attrName>ppt_h</p:attrName>
                                        </p:attrNameLst>
                                      </p:cBhvr>
                                      <p:tavLst>
                                        <p:tav tm="0">
                                          <p:val>
                                            <p:fltVal val="0"/>
                                          </p:val>
                                        </p:tav>
                                        <p:tav tm="100000">
                                          <p:val>
                                            <p:strVal val="#ppt_h"/>
                                          </p:val>
                                        </p:tav>
                                      </p:tavLst>
                                    </p:anim>
                                    <p:animEffect transition="in" filter="fade">
                                      <p:cBhvr>
                                        <p:cTn id="89" dur="500"/>
                                        <p:tgtEl>
                                          <p:spTgt spid="53"/>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54"/>
                                        </p:tgtEl>
                                        <p:attrNameLst>
                                          <p:attrName>style.visibility</p:attrName>
                                        </p:attrNameLst>
                                      </p:cBhvr>
                                      <p:to>
                                        <p:strVal val="visible"/>
                                      </p:to>
                                    </p:set>
                                    <p:anim calcmode="lin" valueType="num">
                                      <p:cBhvr>
                                        <p:cTn id="92" dur="500" fill="hold"/>
                                        <p:tgtEl>
                                          <p:spTgt spid="54"/>
                                        </p:tgtEl>
                                        <p:attrNameLst>
                                          <p:attrName>ppt_w</p:attrName>
                                        </p:attrNameLst>
                                      </p:cBhvr>
                                      <p:tavLst>
                                        <p:tav tm="0">
                                          <p:val>
                                            <p:fltVal val="0"/>
                                          </p:val>
                                        </p:tav>
                                        <p:tav tm="100000">
                                          <p:val>
                                            <p:strVal val="#ppt_w"/>
                                          </p:val>
                                        </p:tav>
                                      </p:tavLst>
                                    </p:anim>
                                    <p:anim calcmode="lin" valueType="num">
                                      <p:cBhvr>
                                        <p:cTn id="93" dur="500" fill="hold"/>
                                        <p:tgtEl>
                                          <p:spTgt spid="54"/>
                                        </p:tgtEl>
                                        <p:attrNameLst>
                                          <p:attrName>ppt_h</p:attrName>
                                        </p:attrNameLst>
                                      </p:cBhvr>
                                      <p:tavLst>
                                        <p:tav tm="0">
                                          <p:val>
                                            <p:fltVal val="0"/>
                                          </p:val>
                                        </p:tav>
                                        <p:tav tm="100000">
                                          <p:val>
                                            <p:strVal val="#ppt_h"/>
                                          </p:val>
                                        </p:tav>
                                      </p:tavLst>
                                    </p:anim>
                                    <p:animEffect transition="in" filter="fade">
                                      <p:cBhvr>
                                        <p:cTn id="94" dur="500"/>
                                        <p:tgtEl>
                                          <p:spTgt spid="54"/>
                                        </p:tgtEl>
                                      </p:cBhvr>
                                    </p:animEffect>
                                  </p:childTnLst>
                                </p:cTn>
                              </p:par>
                              <p:par>
                                <p:cTn id="95" presetID="53" presetClass="entr" presetSubtype="16" fill="hold" nodeType="withEffect">
                                  <p:stCondLst>
                                    <p:cond delay="0"/>
                                  </p:stCondLst>
                                  <p:childTnLst>
                                    <p:set>
                                      <p:cBhvr>
                                        <p:cTn id="96" dur="1" fill="hold">
                                          <p:stCondLst>
                                            <p:cond delay="0"/>
                                          </p:stCondLst>
                                        </p:cTn>
                                        <p:tgtEl>
                                          <p:spTgt spid="55"/>
                                        </p:tgtEl>
                                        <p:attrNameLst>
                                          <p:attrName>style.visibility</p:attrName>
                                        </p:attrNameLst>
                                      </p:cBhvr>
                                      <p:to>
                                        <p:strVal val="visible"/>
                                      </p:to>
                                    </p:set>
                                    <p:anim calcmode="lin" valueType="num">
                                      <p:cBhvr>
                                        <p:cTn id="97" dur="500" fill="hold"/>
                                        <p:tgtEl>
                                          <p:spTgt spid="55"/>
                                        </p:tgtEl>
                                        <p:attrNameLst>
                                          <p:attrName>ppt_w</p:attrName>
                                        </p:attrNameLst>
                                      </p:cBhvr>
                                      <p:tavLst>
                                        <p:tav tm="0">
                                          <p:val>
                                            <p:fltVal val="0"/>
                                          </p:val>
                                        </p:tav>
                                        <p:tav tm="100000">
                                          <p:val>
                                            <p:strVal val="#ppt_w"/>
                                          </p:val>
                                        </p:tav>
                                      </p:tavLst>
                                    </p:anim>
                                    <p:anim calcmode="lin" valueType="num">
                                      <p:cBhvr>
                                        <p:cTn id="98" dur="500" fill="hold"/>
                                        <p:tgtEl>
                                          <p:spTgt spid="55"/>
                                        </p:tgtEl>
                                        <p:attrNameLst>
                                          <p:attrName>ppt_h</p:attrName>
                                        </p:attrNameLst>
                                      </p:cBhvr>
                                      <p:tavLst>
                                        <p:tav tm="0">
                                          <p:val>
                                            <p:fltVal val="0"/>
                                          </p:val>
                                        </p:tav>
                                        <p:tav tm="100000">
                                          <p:val>
                                            <p:strVal val="#ppt_h"/>
                                          </p:val>
                                        </p:tav>
                                      </p:tavLst>
                                    </p:anim>
                                    <p:animEffect transition="in" filter="fade">
                                      <p:cBhvr>
                                        <p:cTn id="99" dur="500"/>
                                        <p:tgtEl>
                                          <p:spTgt spid="55"/>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56"/>
                                        </p:tgtEl>
                                        <p:attrNameLst>
                                          <p:attrName>style.visibility</p:attrName>
                                        </p:attrNameLst>
                                      </p:cBhvr>
                                      <p:to>
                                        <p:strVal val="visible"/>
                                      </p:to>
                                    </p:set>
                                    <p:anim calcmode="lin" valueType="num">
                                      <p:cBhvr>
                                        <p:cTn id="102" dur="500" fill="hold"/>
                                        <p:tgtEl>
                                          <p:spTgt spid="56"/>
                                        </p:tgtEl>
                                        <p:attrNameLst>
                                          <p:attrName>ppt_w</p:attrName>
                                        </p:attrNameLst>
                                      </p:cBhvr>
                                      <p:tavLst>
                                        <p:tav tm="0">
                                          <p:val>
                                            <p:fltVal val="0"/>
                                          </p:val>
                                        </p:tav>
                                        <p:tav tm="100000">
                                          <p:val>
                                            <p:strVal val="#ppt_w"/>
                                          </p:val>
                                        </p:tav>
                                      </p:tavLst>
                                    </p:anim>
                                    <p:anim calcmode="lin" valueType="num">
                                      <p:cBhvr>
                                        <p:cTn id="103" dur="500" fill="hold"/>
                                        <p:tgtEl>
                                          <p:spTgt spid="56"/>
                                        </p:tgtEl>
                                        <p:attrNameLst>
                                          <p:attrName>ppt_h</p:attrName>
                                        </p:attrNameLst>
                                      </p:cBhvr>
                                      <p:tavLst>
                                        <p:tav tm="0">
                                          <p:val>
                                            <p:fltVal val="0"/>
                                          </p:val>
                                        </p:tav>
                                        <p:tav tm="100000">
                                          <p:val>
                                            <p:strVal val="#ppt_h"/>
                                          </p:val>
                                        </p:tav>
                                      </p:tavLst>
                                    </p:anim>
                                    <p:animEffect transition="in" filter="fade">
                                      <p:cBhvr>
                                        <p:cTn id="104" dur="500"/>
                                        <p:tgtEl>
                                          <p:spTgt spid="56"/>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57"/>
                                        </p:tgtEl>
                                        <p:attrNameLst>
                                          <p:attrName>style.visibility</p:attrName>
                                        </p:attrNameLst>
                                      </p:cBhvr>
                                      <p:to>
                                        <p:strVal val="visible"/>
                                      </p:to>
                                    </p:set>
                                    <p:anim calcmode="lin" valueType="num">
                                      <p:cBhvr>
                                        <p:cTn id="107" dur="500" fill="hold"/>
                                        <p:tgtEl>
                                          <p:spTgt spid="57"/>
                                        </p:tgtEl>
                                        <p:attrNameLst>
                                          <p:attrName>ppt_w</p:attrName>
                                        </p:attrNameLst>
                                      </p:cBhvr>
                                      <p:tavLst>
                                        <p:tav tm="0">
                                          <p:val>
                                            <p:fltVal val="0"/>
                                          </p:val>
                                        </p:tav>
                                        <p:tav tm="100000">
                                          <p:val>
                                            <p:strVal val="#ppt_w"/>
                                          </p:val>
                                        </p:tav>
                                      </p:tavLst>
                                    </p:anim>
                                    <p:anim calcmode="lin" valueType="num">
                                      <p:cBhvr>
                                        <p:cTn id="108" dur="500" fill="hold"/>
                                        <p:tgtEl>
                                          <p:spTgt spid="57"/>
                                        </p:tgtEl>
                                        <p:attrNameLst>
                                          <p:attrName>ppt_h</p:attrName>
                                        </p:attrNameLst>
                                      </p:cBhvr>
                                      <p:tavLst>
                                        <p:tav tm="0">
                                          <p:val>
                                            <p:fltVal val="0"/>
                                          </p:val>
                                        </p:tav>
                                        <p:tav tm="100000">
                                          <p:val>
                                            <p:strVal val="#ppt_h"/>
                                          </p:val>
                                        </p:tav>
                                      </p:tavLst>
                                    </p:anim>
                                    <p:animEffect transition="in" filter="fade">
                                      <p:cBhvr>
                                        <p:cTn id="109" dur="500"/>
                                        <p:tgtEl>
                                          <p:spTgt spid="57"/>
                                        </p:tgtEl>
                                      </p:cBhvr>
                                    </p:animEffect>
                                  </p:childTnLst>
                                </p:cTn>
                              </p:par>
                              <p:par>
                                <p:cTn id="110" presetID="53" presetClass="entr" presetSubtype="16" fill="hold" nodeType="withEffect">
                                  <p:stCondLst>
                                    <p:cond delay="0"/>
                                  </p:stCondLst>
                                  <p:childTnLst>
                                    <p:set>
                                      <p:cBhvr>
                                        <p:cTn id="111" dur="1" fill="hold">
                                          <p:stCondLst>
                                            <p:cond delay="0"/>
                                          </p:stCondLst>
                                        </p:cTn>
                                        <p:tgtEl>
                                          <p:spTgt spid="58"/>
                                        </p:tgtEl>
                                        <p:attrNameLst>
                                          <p:attrName>style.visibility</p:attrName>
                                        </p:attrNameLst>
                                      </p:cBhvr>
                                      <p:to>
                                        <p:strVal val="visible"/>
                                      </p:to>
                                    </p:set>
                                    <p:anim calcmode="lin" valueType="num">
                                      <p:cBhvr>
                                        <p:cTn id="112" dur="500" fill="hold"/>
                                        <p:tgtEl>
                                          <p:spTgt spid="58"/>
                                        </p:tgtEl>
                                        <p:attrNameLst>
                                          <p:attrName>ppt_w</p:attrName>
                                        </p:attrNameLst>
                                      </p:cBhvr>
                                      <p:tavLst>
                                        <p:tav tm="0">
                                          <p:val>
                                            <p:fltVal val="0"/>
                                          </p:val>
                                        </p:tav>
                                        <p:tav tm="100000">
                                          <p:val>
                                            <p:strVal val="#ppt_w"/>
                                          </p:val>
                                        </p:tav>
                                      </p:tavLst>
                                    </p:anim>
                                    <p:anim calcmode="lin" valueType="num">
                                      <p:cBhvr>
                                        <p:cTn id="113" dur="500" fill="hold"/>
                                        <p:tgtEl>
                                          <p:spTgt spid="58"/>
                                        </p:tgtEl>
                                        <p:attrNameLst>
                                          <p:attrName>ppt_h</p:attrName>
                                        </p:attrNameLst>
                                      </p:cBhvr>
                                      <p:tavLst>
                                        <p:tav tm="0">
                                          <p:val>
                                            <p:fltVal val="0"/>
                                          </p:val>
                                        </p:tav>
                                        <p:tav tm="100000">
                                          <p:val>
                                            <p:strVal val="#ppt_h"/>
                                          </p:val>
                                        </p:tav>
                                      </p:tavLst>
                                    </p:anim>
                                    <p:animEffect transition="in" filter="fade">
                                      <p:cBhvr>
                                        <p:cTn id="114" dur="500"/>
                                        <p:tgtEl>
                                          <p:spTgt spid="58"/>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66"/>
                                        </p:tgtEl>
                                        <p:attrNameLst>
                                          <p:attrName>style.visibility</p:attrName>
                                        </p:attrNameLst>
                                      </p:cBhvr>
                                      <p:to>
                                        <p:strVal val="visible"/>
                                      </p:to>
                                    </p:set>
                                    <p:anim calcmode="lin" valueType="num">
                                      <p:cBhvr>
                                        <p:cTn id="117" dur="500" fill="hold"/>
                                        <p:tgtEl>
                                          <p:spTgt spid="66"/>
                                        </p:tgtEl>
                                        <p:attrNameLst>
                                          <p:attrName>ppt_w</p:attrName>
                                        </p:attrNameLst>
                                      </p:cBhvr>
                                      <p:tavLst>
                                        <p:tav tm="0">
                                          <p:val>
                                            <p:fltVal val="0"/>
                                          </p:val>
                                        </p:tav>
                                        <p:tav tm="100000">
                                          <p:val>
                                            <p:strVal val="#ppt_w"/>
                                          </p:val>
                                        </p:tav>
                                      </p:tavLst>
                                    </p:anim>
                                    <p:anim calcmode="lin" valueType="num">
                                      <p:cBhvr>
                                        <p:cTn id="118" dur="500" fill="hold"/>
                                        <p:tgtEl>
                                          <p:spTgt spid="66"/>
                                        </p:tgtEl>
                                        <p:attrNameLst>
                                          <p:attrName>ppt_h</p:attrName>
                                        </p:attrNameLst>
                                      </p:cBhvr>
                                      <p:tavLst>
                                        <p:tav tm="0">
                                          <p:val>
                                            <p:fltVal val="0"/>
                                          </p:val>
                                        </p:tav>
                                        <p:tav tm="100000">
                                          <p:val>
                                            <p:strVal val="#ppt_h"/>
                                          </p:val>
                                        </p:tav>
                                      </p:tavLst>
                                    </p:anim>
                                    <p:animEffect transition="in" filter="fade">
                                      <p:cBhvr>
                                        <p:cTn id="119" dur="500"/>
                                        <p:tgtEl>
                                          <p:spTgt spid="66"/>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67"/>
                                        </p:tgtEl>
                                        <p:attrNameLst>
                                          <p:attrName>style.visibility</p:attrName>
                                        </p:attrNameLst>
                                      </p:cBhvr>
                                      <p:to>
                                        <p:strVal val="visible"/>
                                      </p:to>
                                    </p:set>
                                    <p:anim calcmode="lin" valueType="num">
                                      <p:cBhvr>
                                        <p:cTn id="122" dur="500" fill="hold"/>
                                        <p:tgtEl>
                                          <p:spTgt spid="67"/>
                                        </p:tgtEl>
                                        <p:attrNameLst>
                                          <p:attrName>ppt_w</p:attrName>
                                        </p:attrNameLst>
                                      </p:cBhvr>
                                      <p:tavLst>
                                        <p:tav tm="0">
                                          <p:val>
                                            <p:fltVal val="0"/>
                                          </p:val>
                                        </p:tav>
                                        <p:tav tm="100000">
                                          <p:val>
                                            <p:strVal val="#ppt_w"/>
                                          </p:val>
                                        </p:tav>
                                      </p:tavLst>
                                    </p:anim>
                                    <p:anim calcmode="lin" valueType="num">
                                      <p:cBhvr>
                                        <p:cTn id="123" dur="500" fill="hold"/>
                                        <p:tgtEl>
                                          <p:spTgt spid="67"/>
                                        </p:tgtEl>
                                        <p:attrNameLst>
                                          <p:attrName>ppt_h</p:attrName>
                                        </p:attrNameLst>
                                      </p:cBhvr>
                                      <p:tavLst>
                                        <p:tav tm="0">
                                          <p:val>
                                            <p:fltVal val="0"/>
                                          </p:val>
                                        </p:tav>
                                        <p:tav tm="100000">
                                          <p:val>
                                            <p:strVal val="#ppt_h"/>
                                          </p:val>
                                        </p:tav>
                                      </p:tavLst>
                                    </p:anim>
                                    <p:animEffect transition="in" filter="fade">
                                      <p:cBhvr>
                                        <p:cTn id="124" dur="500"/>
                                        <p:tgtEl>
                                          <p:spTgt spid="67"/>
                                        </p:tgtEl>
                                      </p:cBhvr>
                                    </p:animEffect>
                                  </p:childTnLst>
                                </p:cTn>
                              </p:par>
                              <p:par>
                                <p:cTn id="125" presetID="53" presetClass="entr" presetSubtype="16" fill="hold" nodeType="withEffect">
                                  <p:stCondLst>
                                    <p:cond delay="0"/>
                                  </p:stCondLst>
                                  <p:childTnLst>
                                    <p:set>
                                      <p:cBhvr>
                                        <p:cTn id="126" dur="1" fill="hold">
                                          <p:stCondLst>
                                            <p:cond delay="0"/>
                                          </p:stCondLst>
                                        </p:cTn>
                                        <p:tgtEl>
                                          <p:spTgt spid="68"/>
                                        </p:tgtEl>
                                        <p:attrNameLst>
                                          <p:attrName>style.visibility</p:attrName>
                                        </p:attrNameLst>
                                      </p:cBhvr>
                                      <p:to>
                                        <p:strVal val="visible"/>
                                      </p:to>
                                    </p:set>
                                    <p:anim calcmode="lin" valueType="num">
                                      <p:cBhvr>
                                        <p:cTn id="127" dur="500" fill="hold"/>
                                        <p:tgtEl>
                                          <p:spTgt spid="68"/>
                                        </p:tgtEl>
                                        <p:attrNameLst>
                                          <p:attrName>ppt_w</p:attrName>
                                        </p:attrNameLst>
                                      </p:cBhvr>
                                      <p:tavLst>
                                        <p:tav tm="0">
                                          <p:val>
                                            <p:fltVal val="0"/>
                                          </p:val>
                                        </p:tav>
                                        <p:tav tm="100000">
                                          <p:val>
                                            <p:strVal val="#ppt_w"/>
                                          </p:val>
                                        </p:tav>
                                      </p:tavLst>
                                    </p:anim>
                                    <p:anim calcmode="lin" valueType="num">
                                      <p:cBhvr>
                                        <p:cTn id="128" dur="500" fill="hold"/>
                                        <p:tgtEl>
                                          <p:spTgt spid="68"/>
                                        </p:tgtEl>
                                        <p:attrNameLst>
                                          <p:attrName>ppt_h</p:attrName>
                                        </p:attrNameLst>
                                      </p:cBhvr>
                                      <p:tavLst>
                                        <p:tav tm="0">
                                          <p:val>
                                            <p:fltVal val="0"/>
                                          </p:val>
                                        </p:tav>
                                        <p:tav tm="100000">
                                          <p:val>
                                            <p:strVal val="#ppt_h"/>
                                          </p:val>
                                        </p:tav>
                                      </p:tavLst>
                                    </p:anim>
                                    <p:animEffect transition="in" filter="fade">
                                      <p:cBhvr>
                                        <p:cTn id="129" dur="500"/>
                                        <p:tgtEl>
                                          <p:spTgt spid="68"/>
                                        </p:tgtEl>
                                      </p:cBhvr>
                                    </p:animEffect>
                                  </p:childTnLst>
                                </p:cTn>
                              </p:par>
                              <p:par>
                                <p:cTn id="130" presetID="53" presetClass="entr" presetSubtype="16" fill="hold" nodeType="withEffect">
                                  <p:stCondLst>
                                    <p:cond delay="0"/>
                                  </p:stCondLst>
                                  <p:childTnLst>
                                    <p:set>
                                      <p:cBhvr>
                                        <p:cTn id="131" dur="1" fill="hold">
                                          <p:stCondLst>
                                            <p:cond delay="0"/>
                                          </p:stCondLst>
                                        </p:cTn>
                                        <p:tgtEl>
                                          <p:spTgt spid="69"/>
                                        </p:tgtEl>
                                        <p:attrNameLst>
                                          <p:attrName>style.visibility</p:attrName>
                                        </p:attrNameLst>
                                      </p:cBhvr>
                                      <p:to>
                                        <p:strVal val="visible"/>
                                      </p:to>
                                    </p:set>
                                    <p:anim calcmode="lin" valueType="num">
                                      <p:cBhvr>
                                        <p:cTn id="132" dur="500" fill="hold"/>
                                        <p:tgtEl>
                                          <p:spTgt spid="69"/>
                                        </p:tgtEl>
                                        <p:attrNameLst>
                                          <p:attrName>ppt_w</p:attrName>
                                        </p:attrNameLst>
                                      </p:cBhvr>
                                      <p:tavLst>
                                        <p:tav tm="0">
                                          <p:val>
                                            <p:fltVal val="0"/>
                                          </p:val>
                                        </p:tav>
                                        <p:tav tm="100000">
                                          <p:val>
                                            <p:strVal val="#ppt_w"/>
                                          </p:val>
                                        </p:tav>
                                      </p:tavLst>
                                    </p:anim>
                                    <p:anim calcmode="lin" valueType="num">
                                      <p:cBhvr>
                                        <p:cTn id="133" dur="500" fill="hold"/>
                                        <p:tgtEl>
                                          <p:spTgt spid="69"/>
                                        </p:tgtEl>
                                        <p:attrNameLst>
                                          <p:attrName>ppt_h</p:attrName>
                                        </p:attrNameLst>
                                      </p:cBhvr>
                                      <p:tavLst>
                                        <p:tav tm="0">
                                          <p:val>
                                            <p:fltVal val="0"/>
                                          </p:val>
                                        </p:tav>
                                        <p:tav tm="100000">
                                          <p:val>
                                            <p:strVal val="#ppt_h"/>
                                          </p:val>
                                        </p:tav>
                                      </p:tavLst>
                                    </p:anim>
                                    <p:animEffect transition="in" filter="fade">
                                      <p:cBhvr>
                                        <p:cTn id="134" dur="500"/>
                                        <p:tgtEl>
                                          <p:spTgt spid="69"/>
                                        </p:tgtEl>
                                      </p:cBhvr>
                                    </p:animEffect>
                                  </p:childTnLst>
                                </p:cTn>
                              </p:par>
                              <p:par>
                                <p:cTn id="135" presetID="53" presetClass="entr" presetSubtype="16" fill="hold" grpId="0" nodeType="withEffect">
                                  <p:stCondLst>
                                    <p:cond delay="0"/>
                                  </p:stCondLst>
                                  <p:childTnLst>
                                    <p:set>
                                      <p:cBhvr>
                                        <p:cTn id="136" dur="1" fill="hold">
                                          <p:stCondLst>
                                            <p:cond delay="0"/>
                                          </p:stCondLst>
                                        </p:cTn>
                                        <p:tgtEl>
                                          <p:spTgt spid="70"/>
                                        </p:tgtEl>
                                        <p:attrNameLst>
                                          <p:attrName>style.visibility</p:attrName>
                                        </p:attrNameLst>
                                      </p:cBhvr>
                                      <p:to>
                                        <p:strVal val="visible"/>
                                      </p:to>
                                    </p:set>
                                    <p:anim calcmode="lin" valueType="num">
                                      <p:cBhvr>
                                        <p:cTn id="137" dur="500" fill="hold"/>
                                        <p:tgtEl>
                                          <p:spTgt spid="70"/>
                                        </p:tgtEl>
                                        <p:attrNameLst>
                                          <p:attrName>ppt_w</p:attrName>
                                        </p:attrNameLst>
                                      </p:cBhvr>
                                      <p:tavLst>
                                        <p:tav tm="0">
                                          <p:val>
                                            <p:fltVal val="0"/>
                                          </p:val>
                                        </p:tav>
                                        <p:tav tm="100000">
                                          <p:val>
                                            <p:strVal val="#ppt_w"/>
                                          </p:val>
                                        </p:tav>
                                      </p:tavLst>
                                    </p:anim>
                                    <p:anim calcmode="lin" valueType="num">
                                      <p:cBhvr>
                                        <p:cTn id="138" dur="500" fill="hold"/>
                                        <p:tgtEl>
                                          <p:spTgt spid="70"/>
                                        </p:tgtEl>
                                        <p:attrNameLst>
                                          <p:attrName>ppt_h</p:attrName>
                                        </p:attrNameLst>
                                      </p:cBhvr>
                                      <p:tavLst>
                                        <p:tav tm="0">
                                          <p:val>
                                            <p:fltVal val="0"/>
                                          </p:val>
                                        </p:tav>
                                        <p:tav tm="100000">
                                          <p:val>
                                            <p:strVal val="#ppt_h"/>
                                          </p:val>
                                        </p:tav>
                                      </p:tavLst>
                                    </p:anim>
                                    <p:animEffect transition="in" filter="fade">
                                      <p:cBhvr>
                                        <p:cTn id="139" dur="500"/>
                                        <p:tgtEl>
                                          <p:spTgt spid="70"/>
                                        </p:tgtEl>
                                      </p:cBhvr>
                                    </p:animEffect>
                                  </p:childTnLst>
                                </p:cTn>
                              </p:par>
                              <p:par>
                                <p:cTn id="140" presetID="53" presetClass="entr" presetSubtype="16" fill="hold" nodeType="withEffect">
                                  <p:stCondLst>
                                    <p:cond delay="0"/>
                                  </p:stCondLst>
                                  <p:childTnLst>
                                    <p:set>
                                      <p:cBhvr>
                                        <p:cTn id="141" dur="1" fill="hold">
                                          <p:stCondLst>
                                            <p:cond delay="0"/>
                                          </p:stCondLst>
                                        </p:cTn>
                                        <p:tgtEl>
                                          <p:spTgt spid="71"/>
                                        </p:tgtEl>
                                        <p:attrNameLst>
                                          <p:attrName>style.visibility</p:attrName>
                                        </p:attrNameLst>
                                      </p:cBhvr>
                                      <p:to>
                                        <p:strVal val="visible"/>
                                      </p:to>
                                    </p:set>
                                    <p:anim calcmode="lin" valueType="num">
                                      <p:cBhvr>
                                        <p:cTn id="142" dur="500" fill="hold"/>
                                        <p:tgtEl>
                                          <p:spTgt spid="71"/>
                                        </p:tgtEl>
                                        <p:attrNameLst>
                                          <p:attrName>ppt_w</p:attrName>
                                        </p:attrNameLst>
                                      </p:cBhvr>
                                      <p:tavLst>
                                        <p:tav tm="0">
                                          <p:val>
                                            <p:fltVal val="0"/>
                                          </p:val>
                                        </p:tav>
                                        <p:tav tm="100000">
                                          <p:val>
                                            <p:strVal val="#ppt_w"/>
                                          </p:val>
                                        </p:tav>
                                      </p:tavLst>
                                    </p:anim>
                                    <p:anim calcmode="lin" valueType="num">
                                      <p:cBhvr>
                                        <p:cTn id="143" dur="500" fill="hold"/>
                                        <p:tgtEl>
                                          <p:spTgt spid="71"/>
                                        </p:tgtEl>
                                        <p:attrNameLst>
                                          <p:attrName>ppt_h</p:attrName>
                                        </p:attrNameLst>
                                      </p:cBhvr>
                                      <p:tavLst>
                                        <p:tav tm="0">
                                          <p:val>
                                            <p:fltVal val="0"/>
                                          </p:val>
                                        </p:tav>
                                        <p:tav tm="100000">
                                          <p:val>
                                            <p:strVal val="#ppt_h"/>
                                          </p:val>
                                        </p:tav>
                                      </p:tavLst>
                                    </p:anim>
                                    <p:animEffect transition="in" filter="fade">
                                      <p:cBhvr>
                                        <p:cTn id="144"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41" grpId="0"/>
      <p:bldP spid="42" grpId="0"/>
      <p:bldP spid="44" grpId="0"/>
      <p:bldP spid="45" grpId="0"/>
      <p:bldP spid="47" grpId="0"/>
      <p:bldP spid="48" grpId="0"/>
      <p:bldP spid="50" grpId="0"/>
      <p:bldP spid="51" grpId="0"/>
      <p:bldP spid="53" grpId="0"/>
      <p:bldP spid="54" grpId="0"/>
      <p:bldP spid="56" grpId="0"/>
      <p:bldP spid="57" grpId="0"/>
      <p:bldP spid="66" grpId="0"/>
      <p:bldP spid="67" grpId="0"/>
      <p:bldP spid="7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D55F-A6BA-4BAD-8657-BFA881A6C065}"/>
              </a:ext>
            </a:extLst>
          </p:cNvPr>
          <p:cNvSpPr>
            <a:spLocks noGrp="1"/>
          </p:cNvSpPr>
          <p:nvPr>
            <p:ph type="title"/>
          </p:nvPr>
        </p:nvSpPr>
        <p:spPr/>
        <p:txBody>
          <a:bodyPr/>
          <a:lstStyle/>
          <a:p>
            <a:r>
              <a:rPr lang="en-US" altLang="zh-CN" dirty="0"/>
              <a:t>4.6.4 Bert</a:t>
            </a:r>
            <a:r>
              <a:rPr lang="zh-CN" altLang="en-US" dirty="0"/>
              <a:t>的打开方式</a:t>
            </a:r>
            <a:endParaRPr lang="en-US" dirty="0"/>
          </a:p>
        </p:txBody>
      </p:sp>
      <p:sp>
        <p:nvSpPr>
          <p:cNvPr id="3" name="TextBox 2">
            <a:extLst>
              <a:ext uri="{FF2B5EF4-FFF2-40B4-BE49-F238E27FC236}">
                <a16:creationId xmlns:a16="http://schemas.microsoft.com/office/drawing/2014/main" id="{3F64433C-D10A-4FB0-AD86-D958CD3D4A5D}"/>
              </a:ext>
            </a:extLst>
          </p:cNvPr>
          <p:cNvSpPr txBox="1"/>
          <p:nvPr/>
        </p:nvSpPr>
        <p:spPr>
          <a:xfrm>
            <a:off x="918633" y="1778000"/>
            <a:ext cx="10802957" cy="1200329"/>
          </a:xfrm>
          <a:prstGeom prst="rect">
            <a:avLst/>
          </a:prstGeom>
          <a:noFill/>
        </p:spPr>
        <p:txBody>
          <a:bodyPr wrap="none" rtlCol="0">
            <a:spAutoFit/>
          </a:bodyPr>
          <a:lstStyle/>
          <a:p>
            <a:r>
              <a:rPr lang="en-US" altLang="zh-CN" dirty="0"/>
              <a:t>Bert</a:t>
            </a:r>
            <a:r>
              <a:rPr lang="zh-CN" altLang="en-US" dirty="0"/>
              <a:t>本质是</a:t>
            </a:r>
            <a:r>
              <a:rPr lang="en-US" altLang="zh-CN" dirty="0"/>
              <a:t>Transformer</a:t>
            </a:r>
            <a:r>
              <a:rPr lang="zh-CN" altLang="en-US" dirty="0"/>
              <a:t>的</a:t>
            </a:r>
            <a:r>
              <a:rPr lang="en-US" altLang="zh-CN" dirty="0"/>
              <a:t>Encoder</a:t>
            </a:r>
            <a:r>
              <a:rPr lang="zh-CN" altLang="en-US" dirty="0"/>
              <a:t>，它也确实是一个编码器，它的作用就是将字词转为向量，且附带了它从</a:t>
            </a:r>
            <a:endParaRPr lang="en-US" altLang="zh-CN" dirty="0"/>
          </a:p>
          <a:p>
            <a:r>
              <a:rPr lang="zh-CN" altLang="en-US" dirty="0"/>
              <a:t>大量文本中学习到了词汇的说明，它就好像是卷积神经网络预训练的采样器，从源数据中精炼出它的各种</a:t>
            </a:r>
            <a:endParaRPr lang="en-US" altLang="zh-CN" dirty="0"/>
          </a:p>
          <a:p>
            <a:r>
              <a:rPr lang="zh-CN" altLang="en-US" dirty="0"/>
              <a:t>描述。</a:t>
            </a:r>
            <a:endParaRPr lang="en-US" altLang="zh-CN" dirty="0"/>
          </a:p>
          <a:p>
            <a:endParaRPr lang="en-US" dirty="0"/>
          </a:p>
        </p:txBody>
      </p:sp>
      <p:pic>
        <p:nvPicPr>
          <p:cNvPr id="1026" name="Picture 2">
            <a:extLst>
              <a:ext uri="{FF2B5EF4-FFF2-40B4-BE49-F238E27FC236}">
                <a16:creationId xmlns:a16="http://schemas.microsoft.com/office/drawing/2014/main" id="{B81AE681-F4BD-40DC-8FBE-87B67A0E5A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9947" y="2466974"/>
            <a:ext cx="3263420" cy="40259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CAD6A27-434C-480B-8E69-26CD2E8D48C2}"/>
              </a:ext>
            </a:extLst>
          </p:cNvPr>
          <p:cNvSpPr txBox="1"/>
          <p:nvPr/>
        </p:nvSpPr>
        <p:spPr>
          <a:xfrm>
            <a:off x="962352" y="3699973"/>
            <a:ext cx="835485" cy="369332"/>
          </a:xfrm>
          <a:prstGeom prst="rect">
            <a:avLst/>
          </a:prstGeom>
          <a:noFill/>
        </p:spPr>
        <p:txBody>
          <a:bodyPr wrap="none" rtlCol="0">
            <a:spAutoFit/>
          </a:bodyPr>
          <a:lstStyle/>
          <a:p>
            <a:r>
              <a:rPr lang="en-US" altLang="zh-CN" dirty="0"/>
              <a:t>“</a:t>
            </a:r>
            <a:r>
              <a:rPr lang="zh-CN" altLang="en-US" dirty="0"/>
              <a:t>苹果</a:t>
            </a:r>
            <a:r>
              <a:rPr lang="en-US" altLang="zh-CN" dirty="0"/>
              <a:t>”</a:t>
            </a:r>
            <a:endParaRPr lang="en-US" dirty="0"/>
          </a:p>
        </p:txBody>
      </p:sp>
      <p:sp>
        <p:nvSpPr>
          <p:cNvPr id="6" name="Rectangle: Rounded Corners 5">
            <a:extLst>
              <a:ext uri="{FF2B5EF4-FFF2-40B4-BE49-F238E27FC236}">
                <a16:creationId xmlns:a16="http://schemas.microsoft.com/office/drawing/2014/main" id="{461E17BA-837E-46BE-B49C-F2B202461CB9}"/>
              </a:ext>
            </a:extLst>
          </p:cNvPr>
          <p:cNvSpPr/>
          <p:nvPr/>
        </p:nvSpPr>
        <p:spPr>
          <a:xfrm>
            <a:off x="3192483" y="3588653"/>
            <a:ext cx="1979142" cy="13090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Bert</a:t>
            </a:r>
            <a:endParaRPr lang="en-US" dirty="0"/>
          </a:p>
        </p:txBody>
      </p:sp>
      <p:sp>
        <p:nvSpPr>
          <p:cNvPr id="7" name="TextBox 6">
            <a:extLst>
              <a:ext uri="{FF2B5EF4-FFF2-40B4-BE49-F238E27FC236}">
                <a16:creationId xmlns:a16="http://schemas.microsoft.com/office/drawing/2014/main" id="{6E8ED5CA-8A7C-4B87-AE7D-A12D5037EDB3}"/>
              </a:ext>
            </a:extLst>
          </p:cNvPr>
          <p:cNvSpPr txBox="1"/>
          <p:nvPr/>
        </p:nvSpPr>
        <p:spPr>
          <a:xfrm>
            <a:off x="1900787" y="3708211"/>
            <a:ext cx="835357" cy="369332"/>
          </a:xfrm>
          <a:prstGeom prst="rect">
            <a:avLst/>
          </a:prstGeom>
          <a:noFill/>
        </p:spPr>
        <p:txBody>
          <a:bodyPr wrap="none" rtlCol="0">
            <a:spAutoFit/>
          </a:bodyPr>
          <a:lstStyle/>
          <a:p>
            <a:r>
              <a:rPr lang="en-US" dirty="0" err="1"/>
              <a:t>X_data</a:t>
            </a:r>
            <a:endParaRPr lang="en-US" dirty="0"/>
          </a:p>
        </p:txBody>
      </p:sp>
      <p:cxnSp>
        <p:nvCxnSpPr>
          <p:cNvPr id="8" name="Straight Arrow Connector 7">
            <a:extLst>
              <a:ext uri="{FF2B5EF4-FFF2-40B4-BE49-F238E27FC236}">
                <a16:creationId xmlns:a16="http://schemas.microsoft.com/office/drawing/2014/main" id="{DFC418D0-6800-45BD-95E3-EA23224EE94B}"/>
              </a:ext>
            </a:extLst>
          </p:cNvPr>
          <p:cNvCxnSpPr>
            <a:cxnSpLocks/>
            <a:stCxn id="7" idx="3"/>
          </p:cNvCxnSpPr>
          <p:nvPr/>
        </p:nvCxnSpPr>
        <p:spPr>
          <a:xfrm>
            <a:off x="2736144" y="3892877"/>
            <a:ext cx="4563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0CB6549-84F4-4444-88FE-A23363A28B55}"/>
              </a:ext>
            </a:extLst>
          </p:cNvPr>
          <p:cNvCxnSpPr>
            <a:cxnSpLocks/>
            <a:stCxn id="6" idx="3"/>
            <a:endCxn id="10" idx="1"/>
          </p:cNvCxnSpPr>
          <p:nvPr/>
        </p:nvCxnSpPr>
        <p:spPr>
          <a:xfrm>
            <a:off x="5171625" y="4243196"/>
            <a:ext cx="5450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50104F3-5D48-4D37-B2FB-0290EC293962}"/>
              </a:ext>
            </a:extLst>
          </p:cNvPr>
          <p:cNvSpPr txBox="1"/>
          <p:nvPr/>
        </p:nvSpPr>
        <p:spPr>
          <a:xfrm>
            <a:off x="5716682" y="4058530"/>
            <a:ext cx="1076128" cy="369332"/>
          </a:xfrm>
          <a:prstGeom prst="rect">
            <a:avLst/>
          </a:prstGeom>
          <a:noFill/>
        </p:spPr>
        <p:txBody>
          <a:bodyPr wrap="none" rtlCol="0">
            <a:spAutoFit/>
          </a:bodyPr>
          <a:lstStyle/>
          <a:p>
            <a:r>
              <a:rPr lang="en-US" dirty="0" err="1"/>
              <a:t>Y_predict</a:t>
            </a:r>
            <a:endParaRPr lang="en-US" dirty="0"/>
          </a:p>
        </p:txBody>
      </p:sp>
      <p:sp>
        <p:nvSpPr>
          <p:cNvPr id="11" name="TextBox 10">
            <a:extLst>
              <a:ext uri="{FF2B5EF4-FFF2-40B4-BE49-F238E27FC236}">
                <a16:creationId xmlns:a16="http://schemas.microsoft.com/office/drawing/2014/main" id="{8142C6B7-9985-409E-9667-80A2768CDB69}"/>
              </a:ext>
            </a:extLst>
          </p:cNvPr>
          <p:cNvSpPr txBox="1"/>
          <p:nvPr/>
        </p:nvSpPr>
        <p:spPr>
          <a:xfrm>
            <a:off x="6879829" y="2967347"/>
            <a:ext cx="369332" cy="2354171"/>
          </a:xfrm>
          <a:prstGeom prst="rect">
            <a:avLst/>
          </a:prstGeom>
          <a:noFill/>
        </p:spPr>
        <p:txBody>
          <a:bodyPr vert="eaVert" wrap="none" rtlCol="0">
            <a:spAutoFit/>
          </a:bodyPr>
          <a:lstStyle/>
          <a:p>
            <a:r>
              <a:rPr lang="en-US" sz="1200" dirty="0"/>
              <a:t>[0.9825,  0.9993,…  0.7888, -0.6396]</a:t>
            </a:r>
          </a:p>
        </p:txBody>
      </p:sp>
      <p:sp>
        <p:nvSpPr>
          <p:cNvPr id="12" name="TextBox 11">
            <a:extLst>
              <a:ext uri="{FF2B5EF4-FFF2-40B4-BE49-F238E27FC236}">
                <a16:creationId xmlns:a16="http://schemas.microsoft.com/office/drawing/2014/main" id="{B74984CD-854F-4EE8-AC11-FD88246976A3}"/>
              </a:ext>
            </a:extLst>
          </p:cNvPr>
          <p:cNvSpPr txBox="1"/>
          <p:nvPr/>
        </p:nvSpPr>
        <p:spPr>
          <a:xfrm>
            <a:off x="962352" y="4069305"/>
            <a:ext cx="607859" cy="369332"/>
          </a:xfrm>
          <a:prstGeom prst="rect">
            <a:avLst/>
          </a:prstGeom>
          <a:noFill/>
        </p:spPr>
        <p:txBody>
          <a:bodyPr wrap="none" rtlCol="0">
            <a:spAutoFit/>
          </a:bodyPr>
          <a:lstStyle/>
          <a:p>
            <a:r>
              <a:rPr lang="en-US" altLang="zh-CN" dirty="0"/>
              <a:t>“</a:t>
            </a:r>
            <a:r>
              <a:rPr lang="zh-CN" altLang="en-US" dirty="0"/>
              <a:t>真</a:t>
            </a:r>
            <a:r>
              <a:rPr lang="en-US" altLang="zh-CN" dirty="0"/>
              <a:t>”</a:t>
            </a:r>
            <a:endParaRPr lang="en-US" dirty="0"/>
          </a:p>
        </p:txBody>
      </p:sp>
      <p:sp>
        <p:nvSpPr>
          <p:cNvPr id="13" name="TextBox 12">
            <a:extLst>
              <a:ext uri="{FF2B5EF4-FFF2-40B4-BE49-F238E27FC236}">
                <a16:creationId xmlns:a16="http://schemas.microsoft.com/office/drawing/2014/main" id="{A5667EBF-91D3-4B64-BDFF-1A39867416D4}"/>
              </a:ext>
            </a:extLst>
          </p:cNvPr>
          <p:cNvSpPr txBox="1"/>
          <p:nvPr/>
        </p:nvSpPr>
        <p:spPr>
          <a:xfrm>
            <a:off x="1900787" y="4077543"/>
            <a:ext cx="835357" cy="369332"/>
          </a:xfrm>
          <a:prstGeom prst="rect">
            <a:avLst/>
          </a:prstGeom>
          <a:noFill/>
        </p:spPr>
        <p:txBody>
          <a:bodyPr wrap="none" rtlCol="0">
            <a:spAutoFit/>
          </a:bodyPr>
          <a:lstStyle/>
          <a:p>
            <a:r>
              <a:rPr lang="en-US" dirty="0" err="1"/>
              <a:t>X_data</a:t>
            </a:r>
            <a:endParaRPr lang="en-US" dirty="0"/>
          </a:p>
        </p:txBody>
      </p:sp>
      <p:cxnSp>
        <p:nvCxnSpPr>
          <p:cNvPr id="14" name="Straight Arrow Connector 13">
            <a:extLst>
              <a:ext uri="{FF2B5EF4-FFF2-40B4-BE49-F238E27FC236}">
                <a16:creationId xmlns:a16="http://schemas.microsoft.com/office/drawing/2014/main" id="{E61F783F-6BCD-48AA-A133-4ACEB8A6F12C}"/>
              </a:ext>
            </a:extLst>
          </p:cNvPr>
          <p:cNvCxnSpPr>
            <a:cxnSpLocks/>
            <a:stCxn id="13" idx="3"/>
          </p:cNvCxnSpPr>
          <p:nvPr/>
        </p:nvCxnSpPr>
        <p:spPr>
          <a:xfrm>
            <a:off x="2736144" y="4262209"/>
            <a:ext cx="4563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E971E91-5883-4255-A89C-F622A3488210}"/>
              </a:ext>
            </a:extLst>
          </p:cNvPr>
          <p:cNvSpPr txBox="1"/>
          <p:nvPr/>
        </p:nvSpPr>
        <p:spPr>
          <a:xfrm>
            <a:off x="947976" y="4438637"/>
            <a:ext cx="838691" cy="369332"/>
          </a:xfrm>
          <a:prstGeom prst="rect">
            <a:avLst/>
          </a:prstGeom>
          <a:noFill/>
        </p:spPr>
        <p:txBody>
          <a:bodyPr wrap="none" rtlCol="0">
            <a:spAutoFit/>
          </a:bodyPr>
          <a:lstStyle/>
          <a:p>
            <a:r>
              <a:rPr lang="en-US" altLang="zh-CN" dirty="0"/>
              <a:t>“</a:t>
            </a:r>
            <a:r>
              <a:rPr lang="zh-CN" altLang="en-US" dirty="0"/>
              <a:t>好吃</a:t>
            </a:r>
            <a:r>
              <a:rPr lang="en-US" altLang="zh-CN" dirty="0"/>
              <a:t>”</a:t>
            </a:r>
            <a:endParaRPr lang="en-US" dirty="0"/>
          </a:p>
        </p:txBody>
      </p:sp>
      <p:sp>
        <p:nvSpPr>
          <p:cNvPr id="16" name="TextBox 15">
            <a:extLst>
              <a:ext uri="{FF2B5EF4-FFF2-40B4-BE49-F238E27FC236}">
                <a16:creationId xmlns:a16="http://schemas.microsoft.com/office/drawing/2014/main" id="{448E97F2-549A-471B-B15A-15FF8BDF468F}"/>
              </a:ext>
            </a:extLst>
          </p:cNvPr>
          <p:cNvSpPr txBox="1"/>
          <p:nvPr/>
        </p:nvSpPr>
        <p:spPr>
          <a:xfrm>
            <a:off x="1886411" y="4446875"/>
            <a:ext cx="835357" cy="369332"/>
          </a:xfrm>
          <a:prstGeom prst="rect">
            <a:avLst/>
          </a:prstGeom>
          <a:noFill/>
        </p:spPr>
        <p:txBody>
          <a:bodyPr wrap="none" rtlCol="0">
            <a:spAutoFit/>
          </a:bodyPr>
          <a:lstStyle/>
          <a:p>
            <a:r>
              <a:rPr lang="en-US" dirty="0" err="1"/>
              <a:t>X_data</a:t>
            </a:r>
            <a:endParaRPr lang="en-US" dirty="0"/>
          </a:p>
        </p:txBody>
      </p:sp>
      <p:cxnSp>
        <p:nvCxnSpPr>
          <p:cNvPr id="17" name="Straight Arrow Connector 16">
            <a:extLst>
              <a:ext uri="{FF2B5EF4-FFF2-40B4-BE49-F238E27FC236}">
                <a16:creationId xmlns:a16="http://schemas.microsoft.com/office/drawing/2014/main" id="{FFAD7B10-5AA8-419B-9BF1-B998E5897DBA}"/>
              </a:ext>
            </a:extLst>
          </p:cNvPr>
          <p:cNvCxnSpPr>
            <a:cxnSpLocks/>
            <a:stCxn id="16" idx="3"/>
          </p:cNvCxnSpPr>
          <p:nvPr/>
        </p:nvCxnSpPr>
        <p:spPr>
          <a:xfrm>
            <a:off x="2721768" y="4631541"/>
            <a:ext cx="4563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1C285A5-886B-4256-8EE4-4F8299E2231C}"/>
              </a:ext>
            </a:extLst>
          </p:cNvPr>
          <p:cNvCxnSpPr>
            <a:cxnSpLocks/>
            <a:endCxn id="19" idx="1"/>
          </p:cNvCxnSpPr>
          <p:nvPr/>
        </p:nvCxnSpPr>
        <p:spPr>
          <a:xfrm>
            <a:off x="5171625" y="3873864"/>
            <a:ext cx="5450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B55962C-9886-46A9-99C8-AEC8EB8F2649}"/>
              </a:ext>
            </a:extLst>
          </p:cNvPr>
          <p:cNvSpPr txBox="1"/>
          <p:nvPr/>
        </p:nvSpPr>
        <p:spPr>
          <a:xfrm>
            <a:off x="5716682" y="3689198"/>
            <a:ext cx="1076128" cy="369332"/>
          </a:xfrm>
          <a:prstGeom prst="rect">
            <a:avLst/>
          </a:prstGeom>
          <a:noFill/>
        </p:spPr>
        <p:txBody>
          <a:bodyPr wrap="none" rtlCol="0">
            <a:spAutoFit/>
          </a:bodyPr>
          <a:lstStyle/>
          <a:p>
            <a:r>
              <a:rPr lang="en-US" dirty="0" err="1"/>
              <a:t>Y_predict</a:t>
            </a:r>
            <a:endParaRPr lang="en-US" dirty="0"/>
          </a:p>
        </p:txBody>
      </p:sp>
      <p:cxnSp>
        <p:nvCxnSpPr>
          <p:cNvPr id="20" name="Straight Arrow Connector 19">
            <a:extLst>
              <a:ext uri="{FF2B5EF4-FFF2-40B4-BE49-F238E27FC236}">
                <a16:creationId xmlns:a16="http://schemas.microsoft.com/office/drawing/2014/main" id="{66F4028F-E025-4FF1-9B65-FCFC1B82D791}"/>
              </a:ext>
            </a:extLst>
          </p:cNvPr>
          <p:cNvCxnSpPr>
            <a:cxnSpLocks/>
            <a:endCxn id="21" idx="1"/>
          </p:cNvCxnSpPr>
          <p:nvPr/>
        </p:nvCxnSpPr>
        <p:spPr>
          <a:xfrm>
            <a:off x="5184507" y="4612527"/>
            <a:ext cx="5450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50E677E-CB02-4233-ADF3-83761C0E3107}"/>
              </a:ext>
            </a:extLst>
          </p:cNvPr>
          <p:cNvSpPr txBox="1"/>
          <p:nvPr/>
        </p:nvSpPr>
        <p:spPr>
          <a:xfrm>
            <a:off x="5729564" y="4427861"/>
            <a:ext cx="1076128" cy="369332"/>
          </a:xfrm>
          <a:prstGeom prst="rect">
            <a:avLst/>
          </a:prstGeom>
          <a:noFill/>
        </p:spPr>
        <p:txBody>
          <a:bodyPr wrap="none" rtlCol="0">
            <a:spAutoFit/>
          </a:bodyPr>
          <a:lstStyle/>
          <a:p>
            <a:r>
              <a:rPr lang="en-US" dirty="0" err="1"/>
              <a:t>Y_predict</a:t>
            </a:r>
            <a:endParaRPr lang="en-US" dirty="0"/>
          </a:p>
        </p:txBody>
      </p:sp>
      <p:sp>
        <p:nvSpPr>
          <p:cNvPr id="22" name="TextBox 21">
            <a:extLst>
              <a:ext uri="{FF2B5EF4-FFF2-40B4-BE49-F238E27FC236}">
                <a16:creationId xmlns:a16="http://schemas.microsoft.com/office/drawing/2014/main" id="{134748DE-3DEA-41CF-8983-43B975B6F933}"/>
              </a:ext>
            </a:extLst>
          </p:cNvPr>
          <p:cNvSpPr txBox="1"/>
          <p:nvPr/>
        </p:nvSpPr>
        <p:spPr>
          <a:xfrm>
            <a:off x="7128635" y="2967345"/>
            <a:ext cx="369332" cy="2411879"/>
          </a:xfrm>
          <a:prstGeom prst="rect">
            <a:avLst/>
          </a:prstGeom>
          <a:noFill/>
        </p:spPr>
        <p:txBody>
          <a:bodyPr vert="eaVert" wrap="none" rtlCol="0">
            <a:spAutoFit/>
          </a:bodyPr>
          <a:lstStyle/>
          <a:p>
            <a:r>
              <a:rPr lang="en-US" sz="1200" dirty="0"/>
              <a:t>[-0.2553, -0.1956,… -0.2646,  0.2552]</a:t>
            </a:r>
          </a:p>
        </p:txBody>
      </p:sp>
      <p:sp>
        <p:nvSpPr>
          <p:cNvPr id="23" name="TextBox 22">
            <a:extLst>
              <a:ext uri="{FF2B5EF4-FFF2-40B4-BE49-F238E27FC236}">
                <a16:creationId xmlns:a16="http://schemas.microsoft.com/office/drawing/2014/main" id="{16EC5FCE-FC96-4874-BB27-0DDD9A676F82}"/>
              </a:ext>
            </a:extLst>
          </p:cNvPr>
          <p:cNvSpPr txBox="1"/>
          <p:nvPr/>
        </p:nvSpPr>
        <p:spPr>
          <a:xfrm>
            <a:off x="7339478" y="2967345"/>
            <a:ext cx="369332" cy="2365391"/>
          </a:xfrm>
          <a:prstGeom prst="rect">
            <a:avLst/>
          </a:prstGeom>
          <a:noFill/>
        </p:spPr>
        <p:txBody>
          <a:bodyPr vert="eaVert" wrap="none" rtlCol="0">
            <a:spAutoFit/>
          </a:bodyPr>
          <a:lstStyle/>
          <a:p>
            <a:r>
              <a:rPr lang="en-US" sz="1200" dirty="0"/>
              <a:t>[1.4004, -0.3466,…  0.0115, -1.5468]</a:t>
            </a:r>
          </a:p>
        </p:txBody>
      </p:sp>
      <p:sp>
        <p:nvSpPr>
          <p:cNvPr id="24" name="Speech Bubble: Rectangle with Corners Rounded 23">
            <a:extLst>
              <a:ext uri="{FF2B5EF4-FFF2-40B4-BE49-F238E27FC236}">
                <a16:creationId xmlns:a16="http://schemas.microsoft.com/office/drawing/2014/main" id="{A3218C4E-C194-426B-8275-71874430E9F3}"/>
              </a:ext>
            </a:extLst>
          </p:cNvPr>
          <p:cNvSpPr/>
          <p:nvPr/>
        </p:nvSpPr>
        <p:spPr>
          <a:xfrm>
            <a:off x="775042" y="2944031"/>
            <a:ext cx="2348821" cy="619459"/>
          </a:xfrm>
          <a:prstGeom prst="wedgeRoundRectCallou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200" dirty="0"/>
              <a:t>BTW</a:t>
            </a:r>
            <a:r>
              <a:rPr lang="zh-CN" altLang="en-US" sz="1200" dirty="0"/>
              <a:t>：尽管这里使用的是词作例子，但通常我们会使用字，因为中文的词数量太多</a:t>
            </a:r>
            <a:endParaRPr lang="en-US" sz="1200" dirty="0"/>
          </a:p>
        </p:txBody>
      </p:sp>
    </p:spTree>
    <p:extLst>
      <p:ext uri="{BB962C8B-B14F-4D97-AF65-F5344CB8AC3E}">
        <p14:creationId xmlns:p14="http://schemas.microsoft.com/office/powerpoint/2010/main" val="2986786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par>
                                <p:cTn id="25" presetID="53" presetClass="entr" presetSubtype="16"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Effect transition="in" filter="fade">
                                      <p:cBhvr>
                                        <p:cTn id="39" dur="500"/>
                                        <p:tgtEl>
                                          <p:spTgt spid="1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500" fill="hold"/>
                                        <p:tgtEl>
                                          <p:spTgt spid="13"/>
                                        </p:tgtEl>
                                        <p:attrNameLst>
                                          <p:attrName>ppt_w</p:attrName>
                                        </p:attrNameLst>
                                      </p:cBhvr>
                                      <p:tavLst>
                                        <p:tav tm="0">
                                          <p:val>
                                            <p:fltVal val="0"/>
                                          </p:val>
                                        </p:tav>
                                        <p:tav tm="100000">
                                          <p:val>
                                            <p:strVal val="#ppt_w"/>
                                          </p:val>
                                        </p:tav>
                                      </p:tavLst>
                                    </p:anim>
                                    <p:anim calcmode="lin" valueType="num">
                                      <p:cBhvr>
                                        <p:cTn id="48" dur="500" fill="hold"/>
                                        <p:tgtEl>
                                          <p:spTgt spid="13"/>
                                        </p:tgtEl>
                                        <p:attrNameLst>
                                          <p:attrName>ppt_h</p:attrName>
                                        </p:attrNameLst>
                                      </p:cBhvr>
                                      <p:tavLst>
                                        <p:tav tm="0">
                                          <p:val>
                                            <p:fltVal val="0"/>
                                          </p:val>
                                        </p:tav>
                                        <p:tav tm="100000">
                                          <p:val>
                                            <p:strVal val="#ppt_h"/>
                                          </p:val>
                                        </p:tav>
                                      </p:tavLst>
                                    </p:anim>
                                    <p:animEffect transition="in" filter="fade">
                                      <p:cBhvr>
                                        <p:cTn id="49" dur="500"/>
                                        <p:tgtEl>
                                          <p:spTgt spid="13"/>
                                        </p:tgtEl>
                                      </p:cBhvr>
                                    </p:animEffect>
                                  </p:childTnLst>
                                </p:cTn>
                              </p:par>
                              <p:par>
                                <p:cTn id="50" presetID="53" presetClass="entr" presetSubtype="16" fill="hold" nodeType="with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p:cTn id="52" dur="500" fill="hold"/>
                                        <p:tgtEl>
                                          <p:spTgt spid="14"/>
                                        </p:tgtEl>
                                        <p:attrNameLst>
                                          <p:attrName>ppt_w</p:attrName>
                                        </p:attrNameLst>
                                      </p:cBhvr>
                                      <p:tavLst>
                                        <p:tav tm="0">
                                          <p:val>
                                            <p:fltVal val="0"/>
                                          </p:val>
                                        </p:tav>
                                        <p:tav tm="100000">
                                          <p:val>
                                            <p:strVal val="#ppt_w"/>
                                          </p:val>
                                        </p:tav>
                                      </p:tavLst>
                                    </p:anim>
                                    <p:anim calcmode="lin" valueType="num">
                                      <p:cBhvr>
                                        <p:cTn id="53" dur="500" fill="hold"/>
                                        <p:tgtEl>
                                          <p:spTgt spid="14"/>
                                        </p:tgtEl>
                                        <p:attrNameLst>
                                          <p:attrName>ppt_h</p:attrName>
                                        </p:attrNameLst>
                                      </p:cBhvr>
                                      <p:tavLst>
                                        <p:tav tm="0">
                                          <p:val>
                                            <p:fltVal val="0"/>
                                          </p:val>
                                        </p:tav>
                                        <p:tav tm="100000">
                                          <p:val>
                                            <p:strVal val="#ppt_h"/>
                                          </p:val>
                                        </p:tav>
                                      </p:tavLst>
                                    </p:anim>
                                    <p:animEffect transition="in" filter="fade">
                                      <p:cBhvr>
                                        <p:cTn id="54" dur="500"/>
                                        <p:tgtEl>
                                          <p:spTgt spid="14"/>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p:cTn id="57" dur="500" fill="hold"/>
                                        <p:tgtEl>
                                          <p:spTgt spid="15"/>
                                        </p:tgtEl>
                                        <p:attrNameLst>
                                          <p:attrName>ppt_w</p:attrName>
                                        </p:attrNameLst>
                                      </p:cBhvr>
                                      <p:tavLst>
                                        <p:tav tm="0">
                                          <p:val>
                                            <p:fltVal val="0"/>
                                          </p:val>
                                        </p:tav>
                                        <p:tav tm="100000">
                                          <p:val>
                                            <p:strVal val="#ppt_w"/>
                                          </p:val>
                                        </p:tav>
                                      </p:tavLst>
                                    </p:anim>
                                    <p:anim calcmode="lin" valueType="num">
                                      <p:cBhvr>
                                        <p:cTn id="58" dur="500" fill="hold"/>
                                        <p:tgtEl>
                                          <p:spTgt spid="15"/>
                                        </p:tgtEl>
                                        <p:attrNameLst>
                                          <p:attrName>ppt_h</p:attrName>
                                        </p:attrNameLst>
                                      </p:cBhvr>
                                      <p:tavLst>
                                        <p:tav tm="0">
                                          <p:val>
                                            <p:fltVal val="0"/>
                                          </p:val>
                                        </p:tav>
                                        <p:tav tm="100000">
                                          <p:val>
                                            <p:strVal val="#ppt_h"/>
                                          </p:val>
                                        </p:tav>
                                      </p:tavLst>
                                    </p:anim>
                                    <p:animEffect transition="in" filter="fade">
                                      <p:cBhvr>
                                        <p:cTn id="59" dur="500"/>
                                        <p:tgtEl>
                                          <p:spTgt spid="15"/>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p:cTn id="62" dur="500" fill="hold"/>
                                        <p:tgtEl>
                                          <p:spTgt spid="16"/>
                                        </p:tgtEl>
                                        <p:attrNameLst>
                                          <p:attrName>ppt_w</p:attrName>
                                        </p:attrNameLst>
                                      </p:cBhvr>
                                      <p:tavLst>
                                        <p:tav tm="0">
                                          <p:val>
                                            <p:fltVal val="0"/>
                                          </p:val>
                                        </p:tav>
                                        <p:tav tm="100000">
                                          <p:val>
                                            <p:strVal val="#ppt_w"/>
                                          </p:val>
                                        </p:tav>
                                      </p:tavLst>
                                    </p:anim>
                                    <p:anim calcmode="lin" valueType="num">
                                      <p:cBhvr>
                                        <p:cTn id="63" dur="500" fill="hold"/>
                                        <p:tgtEl>
                                          <p:spTgt spid="16"/>
                                        </p:tgtEl>
                                        <p:attrNameLst>
                                          <p:attrName>ppt_h</p:attrName>
                                        </p:attrNameLst>
                                      </p:cBhvr>
                                      <p:tavLst>
                                        <p:tav tm="0">
                                          <p:val>
                                            <p:fltVal val="0"/>
                                          </p:val>
                                        </p:tav>
                                        <p:tav tm="100000">
                                          <p:val>
                                            <p:strVal val="#ppt_h"/>
                                          </p:val>
                                        </p:tav>
                                      </p:tavLst>
                                    </p:anim>
                                    <p:animEffect transition="in" filter="fade">
                                      <p:cBhvr>
                                        <p:cTn id="64" dur="500"/>
                                        <p:tgtEl>
                                          <p:spTgt spid="16"/>
                                        </p:tgtEl>
                                      </p:cBhvr>
                                    </p:animEffect>
                                  </p:childTnLst>
                                </p:cTn>
                              </p:par>
                              <p:par>
                                <p:cTn id="65" presetID="53" presetClass="entr" presetSubtype="16" fill="hold" nodeType="with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p:cTn id="67" dur="500" fill="hold"/>
                                        <p:tgtEl>
                                          <p:spTgt spid="17"/>
                                        </p:tgtEl>
                                        <p:attrNameLst>
                                          <p:attrName>ppt_w</p:attrName>
                                        </p:attrNameLst>
                                      </p:cBhvr>
                                      <p:tavLst>
                                        <p:tav tm="0">
                                          <p:val>
                                            <p:fltVal val="0"/>
                                          </p:val>
                                        </p:tav>
                                        <p:tav tm="100000">
                                          <p:val>
                                            <p:strVal val="#ppt_w"/>
                                          </p:val>
                                        </p:tav>
                                      </p:tavLst>
                                    </p:anim>
                                    <p:anim calcmode="lin" valueType="num">
                                      <p:cBhvr>
                                        <p:cTn id="68" dur="500" fill="hold"/>
                                        <p:tgtEl>
                                          <p:spTgt spid="17"/>
                                        </p:tgtEl>
                                        <p:attrNameLst>
                                          <p:attrName>ppt_h</p:attrName>
                                        </p:attrNameLst>
                                      </p:cBhvr>
                                      <p:tavLst>
                                        <p:tav tm="0">
                                          <p:val>
                                            <p:fltVal val="0"/>
                                          </p:val>
                                        </p:tav>
                                        <p:tav tm="100000">
                                          <p:val>
                                            <p:strVal val="#ppt_h"/>
                                          </p:val>
                                        </p:tav>
                                      </p:tavLst>
                                    </p:anim>
                                    <p:animEffect transition="in" filter="fade">
                                      <p:cBhvr>
                                        <p:cTn id="69" dur="500"/>
                                        <p:tgtEl>
                                          <p:spTgt spid="17"/>
                                        </p:tgtEl>
                                      </p:cBhvr>
                                    </p:animEffect>
                                  </p:childTnLst>
                                </p:cTn>
                              </p:par>
                              <p:par>
                                <p:cTn id="70" presetID="53" presetClass="entr" presetSubtype="16" fill="hold" nodeType="withEffect">
                                  <p:stCondLst>
                                    <p:cond delay="0"/>
                                  </p:stCondLst>
                                  <p:childTnLst>
                                    <p:set>
                                      <p:cBhvr>
                                        <p:cTn id="71" dur="1" fill="hold">
                                          <p:stCondLst>
                                            <p:cond delay="0"/>
                                          </p:stCondLst>
                                        </p:cTn>
                                        <p:tgtEl>
                                          <p:spTgt spid="18"/>
                                        </p:tgtEl>
                                        <p:attrNameLst>
                                          <p:attrName>style.visibility</p:attrName>
                                        </p:attrNameLst>
                                      </p:cBhvr>
                                      <p:to>
                                        <p:strVal val="visible"/>
                                      </p:to>
                                    </p:set>
                                    <p:anim calcmode="lin" valueType="num">
                                      <p:cBhvr>
                                        <p:cTn id="72" dur="500" fill="hold"/>
                                        <p:tgtEl>
                                          <p:spTgt spid="18"/>
                                        </p:tgtEl>
                                        <p:attrNameLst>
                                          <p:attrName>ppt_w</p:attrName>
                                        </p:attrNameLst>
                                      </p:cBhvr>
                                      <p:tavLst>
                                        <p:tav tm="0">
                                          <p:val>
                                            <p:fltVal val="0"/>
                                          </p:val>
                                        </p:tav>
                                        <p:tav tm="100000">
                                          <p:val>
                                            <p:strVal val="#ppt_w"/>
                                          </p:val>
                                        </p:tav>
                                      </p:tavLst>
                                    </p:anim>
                                    <p:anim calcmode="lin" valueType="num">
                                      <p:cBhvr>
                                        <p:cTn id="73" dur="500" fill="hold"/>
                                        <p:tgtEl>
                                          <p:spTgt spid="18"/>
                                        </p:tgtEl>
                                        <p:attrNameLst>
                                          <p:attrName>ppt_h</p:attrName>
                                        </p:attrNameLst>
                                      </p:cBhvr>
                                      <p:tavLst>
                                        <p:tav tm="0">
                                          <p:val>
                                            <p:fltVal val="0"/>
                                          </p:val>
                                        </p:tav>
                                        <p:tav tm="100000">
                                          <p:val>
                                            <p:strVal val="#ppt_h"/>
                                          </p:val>
                                        </p:tav>
                                      </p:tavLst>
                                    </p:anim>
                                    <p:animEffect transition="in" filter="fade">
                                      <p:cBhvr>
                                        <p:cTn id="74" dur="500"/>
                                        <p:tgtEl>
                                          <p:spTgt spid="18"/>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19"/>
                                        </p:tgtEl>
                                        <p:attrNameLst>
                                          <p:attrName>style.visibility</p:attrName>
                                        </p:attrNameLst>
                                      </p:cBhvr>
                                      <p:to>
                                        <p:strVal val="visible"/>
                                      </p:to>
                                    </p:set>
                                    <p:anim calcmode="lin" valueType="num">
                                      <p:cBhvr>
                                        <p:cTn id="77" dur="500" fill="hold"/>
                                        <p:tgtEl>
                                          <p:spTgt spid="19"/>
                                        </p:tgtEl>
                                        <p:attrNameLst>
                                          <p:attrName>ppt_w</p:attrName>
                                        </p:attrNameLst>
                                      </p:cBhvr>
                                      <p:tavLst>
                                        <p:tav tm="0">
                                          <p:val>
                                            <p:fltVal val="0"/>
                                          </p:val>
                                        </p:tav>
                                        <p:tav tm="100000">
                                          <p:val>
                                            <p:strVal val="#ppt_w"/>
                                          </p:val>
                                        </p:tav>
                                      </p:tavLst>
                                    </p:anim>
                                    <p:anim calcmode="lin" valueType="num">
                                      <p:cBhvr>
                                        <p:cTn id="78" dur="500" fill="hold"/>
                                        <p:tgtEl>
                                          <p:spTgt spid="19"/>
                                        </p:tgtEl>
                                        <p:attrNameLst>
                                          <p:attrName>ppt_h</p:attrName>
                                        </p:attrNameLst>
                                      </p:cBhvr>
                                      <p:tavLst>
                                        <p:tav tm="0">
                                          <p:val>
                                            <p:fltVal val="0"/>
                                          </p:val>
                                        </p:tav>
                                        <p:tav tm="100000">
                                          <p:val>
                                            <p:strVal val="#ppt_h"/>
                                          </p:val>
                                        </p:tav>
                                      </p:tavLst>
                                    </p:anim>
                                    <p:animEffect transition="in" filter="fade">
                                      <p:cBhvr>
                                        <p:cTn id="79" dur="500"/>
                                        <p:tgtEl>
                                          <p:spTgt spid="19"/>
                                        </p:tgtEl>
                                      </p:cBhvr>
                                    </p:animEffect>
                                  </p:childTnLst>
                                </p:cTn>
                              </p:par>
                              <p:par>
                                <p:cTn id="80" presetID="53" presetClass="entr" presetSubtype="16" fill="hold" nodeType="withEffect">
                                  <p:stCondLst>
                                    <p:cond delay="0"/>
                                  </p:stCondLst>
                                  <p:childTnLst>
                                    <p:set>
                                      <p:cBhvr>
                                        <p:cTn id="81" dur="1" fill="hold">
                                          <p:stCondLst>
                                            <p:cond delay="0"/>
                                          </p:stCondLst>
                                        </p:cTn>
                                        <p:tgtEl>
                                          <p:spTgt spid="20"/>
                                        </p:tgtEl>
                                        <p:attrNameLst>
                                          <p:attrName>style.visibility</p:attrName>
                                        </p:attrNameLst>
                                      </p:cBhvr>
                                      <p:to>
                                        <p:strVal val="visible"/>
                                      </p:to>
                                    </p:set>
                                    <p:anim calcmode="lin" valueType="num">
                                      <p:cBhvr>
                                        <p:cTn id="82" dur="500" fill="hold"/>
                                        <p:tgtEl>
                                          <p:spTgt spid="20"/>
                                        </p:tgtEl>
                                        <p:attrNameLst>
                                          <p:attrName>ppt_w</p:attrName>
                                        </p:attrNameLst>
                                      </p:cBhvr>
                                      <p:tavLst>
                                        <p:tav tm="0">
                                          <p:val>
                                            <p:fltVal val="0"/>
                                          </p:val>
                                        </p:tav>
                                        <p:tav tm="100000">
                                          <p:val>
                                            <p:strVal val="#ppt_w"/>
                                          </p:val>
                                        </p:tav>
                                      </p:tavLst>
                                    </p:anim>
                                    <p:anim calcmode="lin" valueType="num">
                                      <p:cBhvr>
                                        <p:cTn id="83" dur="500" fill="hold"/>
                                        <p:tgtEl>
                                          <p:spTgt spid="20"/>
                                        </p:tgtEl>
                                        <p:attrNameLst>
                                          <p:attrName>ppt_h</p:attrName>
                                        </p:attrNameLst>
                                      </p:cBhvr>
                                      <p:tavLst>
                                        <p:tav tm="0">
                                          <p:val>
                                            <p:fltVal val="0"/>
                                          </p:val>
                                        </p:tav>
                                        <p:tav tm="100000">
                                          <p:val>
                                            <p:strVal val="#ppt_h"/>
                                          </p:val>
                                        </p:tav>
                                      </p:tavLst>
                                    </p:anim>
                                    <p:animEffect transition="in" filter="fade">
                                      <p:cBhvr>
                                        <p:cTn id="84" dur="500"/>
                                        <p:tgtEl>
                                          <p:spTgt spid="20"/>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1"/>
                                        </p:tgtEl>
                                        <p:attrNameLst>
                                          <p:attrName>style.visibility</p:attrName>
                                        </p:attrNameLst>
                                      </p:cBhvr>
                                      <p:to>
                                        <p:strVal val="visible"/>
                                      </p:to>
                                    </p:set>
                                    <p:anim calcmode="lin" valueType="num">
                                      <p:cBhvr>
                                        <p:cTn id="87" dur="500" fill="hold"/>
                                        <p:tgtEl>
                                          <p:spTgt spid="21"/>
                                        </p:tgtEl>
                                        <p:attrNameLst>
                                          <p:attrName>ppt_w</p:attrName>
                                        </p:attrNameLst>
                                      </p:cBhvr>
                                      <p:tavLst>
                                        <p:tav tm="0">
                                          <p:val>
                                            <p:fltVal val="0"/>
                                          </p:val>
                                        </p:tav>
                                        <p:tav tm="100000">
                                          <p:val>
                                            <p:strVal val="#ppt_w"/>
                                          </p:val>
                                        </p:tav>
                                      </p:tavLst>
                                    </p:anim>
                                    <p:anim calcmode="lin" valueType="num">
                                      <p:cBhvr>
                                        <p:cTn id="88" dur="500" fill="hold"/>
                                        <p:tgtEl>
                                          <p:spTgt spid="21"/>
                                        </p:tgtEl>
                                        <p:attrNameLst>
                                          <p:attrName>ppt_h</p:attrName>
                                        </p:attrNameLst>
                                      </p:cBhvr>
                                      <p:tavLst>
                                        <p:tav tm="0">
                                          <p:val>
                                            <p:fltVal val="0"/>
                                          </p:val>
                                        </p:tav>
                                        <p:tav tm="100000">
                                          <p:val>
                                            <p:strVal val="#ppt_h"/>
                                          </p:val>
                                        </p:tav>
                                      </p:tavLst>
                                    </p:anim>
                                    <p:animEffect transition="in" filter="fade">
                                      <p:cBhvr>
                                        <p:cTn id="89" dur="500"/>
                                        <p:tgtEl>
                                          <p:spTgt spid="21"/>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22"/>
                                        </p:tgtEl>
                                        <p:attrNameLst>
                                          <p:attrName>style.visibility</p:attrName>
                                        </p:attrNameLst>
                                      </p:cBhvr>
                                      <p:to>
                                        <p:strVal val="visible"/>
                                      </p:to>
                                    </p:set>
                                    <p:anim calcmode="lin" valueType="num">
                                      <p:cBhvr>
                                        <p:cTn id="92" dur="500" fill="hold"/>
                                        <p:tgtEl>
                                          <p:spTgt spid="22"/>
                                        </p:tgtEl>
                                        <p:attrNameLst>
                                          <p:attrName>ppt_w</p:attrName>
                                        </p:attrNameLst>
                                      </p:cBhvr>
                                      <p:tavLst>
                                        <p:tav tm="0">
                                          <p:val>
                                            <p:fltVal val="0"/>
                                          </p:val>
                                        </p:tav>
                                        <p:tav tm="100000">
                                          <p:val>
                                            <p:strVal val="#ppt_w"/>
                                          </p:val>
                                        </p:tav>
                                      </p:tavLst>
                                    </p:anim>
                                    <p:anim calcmode="lin" valueType="num">
                                      <p:cBhvr>
                                        <p:cTn id="93" dur="500" fill="hold"/>
                                        <p:tgtEl>
                                          <p:spTgt spid="22"/>
                                        </p:tgtEl>
                                        <p:attrNameLst>
                                          <p:attrName>ppt_h</p:attrName>
                                        </p:attrNameLst>
                                      </p:cBhvr>
                                      <p:tavLst>
                                        <p:tav tm="0">
                                          <p:val>
                                            <p:fltVal val="0"/>
                                          </p:val>
                                        </p:tav>
                                        <p:tav tm="100000">
                                          <p:val>
                                            <p:strVal val="#ppt_h"/>
                                          </p:val>
                                        </p:tav>
                                      </p:tavLst>
                                    </p:anim>
                                    <p:animEffect transition="in" filter="fade">
                                      <p:cBhvr>
                                        <p:cTn id="9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10" grpId="0"/>
      <p:bldP spid="11" grpId="0"/>
      <p:bldP spid="12" grpId="0"/>
      <p:bldP spid="13" grpId="0"/>
      <p:bldP spid="15" grpId="0"/>
      <p:bldP spid="16" grpId="0"/>
      <p:bldP spid="19" grpId="0"/>
      <p:bldP spid="21" grpId="0"/>
      <p:bldP spid="2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79A98-8C33-4102-ABD5-E34CC50789FE}"/>
              </a:ext>
            </a:extLst>
          </p:cNvPr>
          <p:cNvSpPr>
            <a:spLocks noGrp="1"/>
          </p:cNvSpPr>
          <p:nvPr>
            <p:ph type="title"/>
          </p:nvPr>
        </p:nvSpPr>
        <p:spPr/>
        <p:txBody>
          <a:bodyPr/>
          <a:lstStyle/>
          <a:p>
            <a:r>
              <a:rPr lang="en-US" altLang="zh-CN" dirty="0"/>
              <a:t>4.6.4 Bert</a:t>
            </a:r>
            <a:r>
              <a:rPr lang="zh-CN" altLang="en-US" dirty="0"/>
              <a:t>的打开方式</a:t>
            </a:r>
            <a:r>
              <a:rPr lang="en-US" altLang="zh-CN" dirty="0"/>
              <a:t>1</a:t>
            </a:r>
            <a:r>
              <a:rPr lang="zh-CN" altLang="en-US" dirty="0"/>
              <a:t> 分类任务</a:t>
            </a:r>
            <a:endParaRPr lang="en-US" dirty="0"/>
          </a:p>
        </p:txBody>
      </p:sp>
      <p:sp>
        <p:nvSpPr>
          <p:cNvPr id="4" name="Rectangle: Rounded Corners 3">
            <a:extLst>
              <a:ext uri="{FF2B5EF4-FFF2-40B4-BE49-F238E27FC236}">
                <a16:creationId xmlns:a16="http://schemas.microsoft.com/office/drawing/2014/main" id="{2B957F2E-6CCC-4614-B60C-C29B4FAD0D27}"/>
              </a:ext>
            </a:extLst>
          </p:cNvPr>
          <p:cNvSpPr/>
          <p:nvPr/>
        </p:nvSpPr>
        <p:spPr>
          <a:xfrm>
            <a:off x="3516753" y="1727268"/>
            <a:ext cx="1979142" cy="21914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Bert</a:t>
            </a:r>
            <a:endParaRPr lang="en-US" dirty="0"/>
          </a:p>
        </p:txBody>
      </p:sp>
      <p:sp>
        <p:nvSpPr>
          <p:cNvPr id="6" name="TextBox 5">
            <a:extLst>
              <a:ext uri="{FF2B5EF4-FFF2-40B4-BE49-F238E27FC236}">
                <a16:creationId xmlns:a16="http://schemas.microsoft.com/office/drawing/2014/main" id="{FCDE3C6E-E7E3-47EC-B314-EF6F5843D43E}"/>
              </a:ext>
            </a:extLst>
          </p:cNvPr>
          <p:cNvSpPr txBox="1"/>
          <p:nvPr/>
        </p:nvSpPr>
        <p:spPr>
          <a:xfrm>
            <a:off x="1298295" y="2298737"/>
            <a:ext cx="607859" cy="369332"/>
          </a:xfrm>
          <a:prstGeom prst="rect">
            <a:avLst/>
          </a:prstGeom>
          <a:noFill/>
        </p:spPr>
        <p:txBody>
          <a:bodyPr wrap="none" rtlCol="0">
            <a:spAutoFit/>
          </a:bodyPr>
          <a:lstStyle/>
          <a:p>
            <a:r>
              <a:rPr lang="en-US" altLang="zh-CN" dirty="0"/>
              <a:t>“</a:t>
            </a:r>
            <a:r>
              <a:rPr lang="zh-CN" altLang="en-US" dirty="0"/>
              <a:t>这</a:t>
            </a:r>
            <a:r>
              <a:rPr lang="en-US" altLang="zh-CN" dirty="0"/>
              <a:t>”</a:t>
            </a:r>
            <a:endParaRPr lang="en-US" dirty="0"/>
          </a:p>
        </p:txBody>
      </p:sp>
      <p:sp>
        <p:nvSpPr>
          <p:cNvPr id="7" name="TextBox 6">
            <a:extLst>
              <a:ext uri="{FF2B5EF4-FFF2-40B4-BE49-F238E27FC236}">
                <a16:creationId xmlns:a16="http://schemas.microsoft.com/office/drawing/2014/main" id="{280F518B-B0C1-43C4-A918-22EB73EB0154}"/>
              </a:ext>
            </a:extLst>
          </p:cNvPr>
          <p:cNvSpPr txBox="1"/>
          <p:nvPr/>
        </p:nvSpPr>
        <p:spPr>
          <a:xfrm>
            <a:off x="2236730" y="2306975"/>
            <a:ext cx="1093441" cy="369332"/>
          </a:xfrm>
          <a:prstGeom prst="rect">
            <a:avLst/>
          </a:prstGeom>
          <a:noFill/>
        </p:spPr>
        <p:txBody>
          <a:bodyPr wrap="none" rtlCol="0">
            <a:spAutoFit/>
          </a:bodyPr>
          <a:lstStyle/>
          <a:p>
            <a:r>
              <a:rPr lang="en-US" dirty="0" err="1"/>
              <a:t>X_data</a:t>
            </a:r>
            <a:r>
              <a:rPr lang="en-US" dirty="0"/>
              <a:t>[0]</a:t>
            </a:r>
          </a:p>
        </p:txBody>
      </p:sp>
      <p:cxnSp>
        <p:nvCxnSpPr>
          <p:cNvPr id="8" name="Straight Arrow Connector 7">
            <a:extLst>
              <a:ext uri="{FF2B5EF4-FFF2-40B4-BE49-F238E27FC236}">
                <a16:creationId xmlns:a16="http://schemas.microsoft.com/office/drawing/2014/main" id="{4B6A2B37-504D-495E-925C-C8A5536121D6}"/>
              </a:ext>
            </a:extLst>
          </p:cNvPr>
          <p:cNvCxnSpPr>
            <a:cxnSpLocks/>
            <a:stCxn id="7" idx="3"/>
          </p:cNvCxnSpPr>
          <p:nvPr/>
        </p:nvCxnSpPr>
        <p:spPr>
          <a:xfrm>
            <a:off x="3330171" y="2491641"/>
            <a:ext cx="1982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5C1E5E9-A12B-48E5-B9BD-418A8526D0B5}"/>
              </a:ext>
            </a:extLst>
          </p:cNvPr>
          <p:cNvSpPr txBox="1"/>
          <p:nvPr/>
        </p:nvSpPr>
        <p:spPr>
          <a:xfrm>
            <a:off x="1298295" y="2668069"/>
            <a:ext cx="1069524" cy="369332"/>
          </a:xfrm>
          <a:prstGeom prst="rect">
            <a:avLst/>
          </a:prstGeom>
          <a:noFill/>
        </p:spPr>
        <p:txBody>
          <a:bodyPr wrap="none" rtlCol="0">
            <a:spAutoFit/>
          </a:bodyPr>
          <a:lstStyle/>
          <a:p>
            <a:r>
              <a:rPr lang="en-US" altLang="zh-CN" dirty="0"/>
              <a:t>“</a:t>
            </a:r>
            <a:r>
              <a:rPr lang="zh-CN" altLang="en-US" dirty="0"/>
              <a:t>降落伞</a:t>
            </a:r>
            <a:r>
              <a:rPr lang="en-US" altLang="zh-CN" dirty="0"/>
              <a:t>”</a:t>
            </a:r>
            <a:endParaRPr lang="en-US" dirty="0"/>
          </a:p>
        </p:txBody>
      </p:sp>
      <p:sp>
        <p:nvSpPr>
          <p:cNvPr id="10" name="TextBox 9">
            <a:extLst>
              <a:ext uri="{FF2B5EF4-FFF2-40B4-BE49-F238E27FC236}">
                <a16:creationId xmlns:a16="http://schemas.microsoft.com/office/drawing/2014/main" id="{52343FD3-46AA-482B-A8B3-D3333A587A5F}"/>
              </a:ext>
            </a:extLst>
          </p:cNvPr>
          <p:cNvSpPr txBox="1"/>
          <p:nvPr/>
        </p:nvSpPr>
        <p:spPr>
          <a:xfrm>
            <a:off x="2236730" y="2676307"/>
            <a:ext cx="1093441" cy="369332"/>
          </a:xfrm>
          <a:prstGeom prst="rect">
            <a:avLst/>
          </a:prstGeom>
          <a:noFill/>
        </p:spPr>
        <p:txBody>
          <a:bodyPr wrap="none" rtlCol="0">
            <a:spAutoFit/>
          </a:bodyPr>
          <a:lstStyle/>
          <a:p>
            <a:r>
              <a:rPr lang="en-US" dirty="0" err="1"/>
              <a:t>X_data</a:t>
            </a:r>
            <a:r>
              <a:rPr lang="en-US" dirty="0"/>
              <a:t>[1]</a:t>
            </a:r>
          </a:p>
        </p:txBody>
      </p:sp>
      <p:cxnSp>
        <p:nvCxnSpPr>
          <p:cNvPr id="11" name="Straight Arrow Connector 10">
            <a:extLst>
              <a:ext uri="{FF2B5EF4-FFF2-40B4-BE49-F238E27FC236}">
                <a16:creationId xmlns:a16="http://schemas.microsoft.com/office/drawing/2014/main" id="{8A6EC9A2-5752-432C-855F-FCD6B5ADB05E}"/>
              </a:ext>
            </a:extLst>
          </p:cNvPr>
          <p:cNvCxnSpPr>
            <a:cxnSpLocks/>
            <a:stCxn id="10" idx="3"/>
          </p:cNvCxnSpPr>
          <p:nvPr/>
        </p:nvCxnSpPr>
        <p:spPr>
          <a:xfrm>
            <a:off x="3330171" y="2860973"/>
            <a:ext cx="1982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2F63074-9E4E-400E-A8EE-CA6FB6FB979A}"/>
              </a:ext>
            </a:extLst>
          </p:cNvPr>
          <p:cNvSpPr txBox="1"/>
          <p:nvPr/>
        </p:nvSpPr>
        <p:spPr>
          <a:xfrm>
            <a:off x="1283919" y="3037401"/>
            <a:ext cx="1069524" cy="369332"/>
          </a:xfrm>
          <a:prstGeom prst="rect">
            <a:avLst/>
          </a:prstGeom>
          <a:noFill/>
        </p:spPr>
        <p:txBody>
          <a:bodyPr wrap="none" rtlCol="0">
            <a:spAutoFit/>
          </a:bodyPr>
          <a:lstStyle/>
          <a:p>
            <a:r>
              <a:rPr lang="en-US" altLang="zh-CN" dirty="0"/>
              <a:t>“</a:t>
            </a:r>
            <a:r>
              <a:rPr lang="zh-CN" altLang="en-US" dirty="0"/>
              <a:t>打不开</a:t>
            </a:r>
            <a:r>
              <a:rPr lang="en-US" altLang="zh-CN" dirty="0"/>
              <a:t>”</a:t>
            </a:r>
            <a:endParaRPr lang="en-US" dirty="0"/>
          </a:p>
        </p:txBody>
      </p:sp>
      <p:sp>
        <p:nvSpPr>
          <p:cNvPr id="13" name="TextBox 12">
            <a:extLst>
              <a:ext uri="{FF2B5EF4-FFF2-40B4-BE49-F238E27FC236}">
                <a16:creationId xmlns:a16="http://schemas.microsoft.com/office/drawing/2014/main" id="{9DD510A8-9EFD-48EB-B7BB-CCDD4D78AE00}"/>
              </a:ext>
            </a:extLst>
          </p:cNvPr>
          <p:cNvSpPr txBox="1"/>
          <p:nvPr/>
        </p:nvSpPr>
        <p:spPr>
          <a:xfrm>
            <a:off x="2222354" y="3045639"/>
            <a:ext cx="1093441" cy="369332"/>
          </a:xfrm>
          <a:prstGeom prst="rect">
            <a:avLst/>
          </a:prstGeom>
          <a:noFill/>
        </p:spPr>
        <p:txBody>
          <a:bodyPr wrap="none" rtlCol="0">
            <a:spAutoFit/>
          </a:bodyPr>
          <a:lstStyle/>
          <a:p>
            <a:r>
              <a:rPr lang="en-US" dirty="0" err="1"/>
              <a:t>X_data</a:t>
            </a:r>
            <a:r>
              <a:rPr lang="en-US" dirty="0"/>
              <a:t>[2]</a:t>
            </a:r>
          </a:p>
        </p:txBody>
      </p:sp>
      <p:cxnSp>
        <p:nvCxnSpPr>
          <p:cNvPr id="14" name="Straight Arrow Connector 13">
            <a:extLst>
              <a:ext uri="{FF2B5EF4-FFF2-40B4-BE49-F238E27FC236}">
                <a16:creationId xmlns:a16="http://schemas.microsoft.com/office/drawing/2014/main" id="{E089D26B-DCD5-40A4-B0E4-DF520C4367F7}"/>
              </a:ext>
            </a:extLst>
          </p:cNvPr>
          <p:cNvCxnSpPr>
            <a:cxnSpLocks/>
            <a:stCxn id="13" idx="3"/>
          </p:cNvCxnSpPr>
          <p:nvPr/>
        </p:nvCxnSpPr>
        <p:spPr>
          <a:xfrm>
            <a:off x="3315795" y="3230305"/>
            <a:ext cx="1982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A583828-FF38-4E29-91BC-E97270739BE6}"/>
              </a:ext>
            </a:extLst>
          </p:cNvPr>
          <p:cNvSpPr txBox="1"/>
          <p:nvPr/>
        </p:nvSpPr>
        <p:spPr>
          <a:xfrm>
            <a:off x="1195758" y="1903955"/>
            <a:ext cx="1338828" cy="369332"/>
          </a:xfrm>
          <a:prstGeom prst="rect">
            <a:avLst/>
          </a:prstGeom>
          <a:noFill/>
        </p:spPr>
        <p:txBody>
          <a:bodyPr wrap="none" rtlCol="0">
            <a:spAutoFit/>
          </a:bodyPr>
          <a:lstStyle/>
          <a:p>
            <a:r>
              <a:rPr lang="en-US" altLang="zh-CN" dirty="0"/>
              <a:t>【</a:t>
            </a:r>
            <a:r>
              <a:rPr lang="zh-CN" altLang="en-US" dirty="0"/>
              <a:t>分类符</a:t>
            </a:r>
            <a:r>
              <a:rPr lang="en-US" altLang="zh-CN" dirty="0"/>
              <a:t>】</a:t>
            </a:r>
            <a:endParaRPr lang="en-US" dirty="0"/>
          </a:p>
        </p:txBody>
      </p:sp>
      <p:cxnSp>
        <p:nvCxnSpPr>
          <p:cNvPr id="29" name="Straight Arrow Connector 28">
            <a:extLst>
              <a:ext uri="{FF2B5EF4-FFF2-40B4-BE49-F238E27FC236}">
                <a16:creationId xmlns:a16="http://schemas.microsoft.com/office/drawing/2014/main" id="{E4C89F97-74A4-4537-AE8E-6522F51BCC8B}"/>
              </a:ext>
            </a:extLst>
          </p:cNvPr>
          <p:cNvCxnSpPr>
            <a:cxnSpLocks/>
          </p:cNvCxnSpPr>
          <p:nvPr/>
        </p:nvCxnSpPr>
        <p:spPr>
          <a:xfrm flipV="1">
            <a:off x="2307167" y="2093707"/>
            <a:ext cx="1192507" cy="2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16C9C8D-5F22-48E9-B65F-BEAE8D0BC9ED}"/>
              </a:ext>
            </a:extLst>
          </p:cNvPr>
          <p:cNvSpPr txBox="1"/>
          <p:nvPr/>
        </p:nvSpPr>
        <p:spPr>
          <a:xfrm>
            <a:off x="1298295" y="3415698"/>
            <a:ext cx="1069524" cy="369332"/>
          </a:xfrm>
          <a:prstGeom prst="rect">
            <a:avLst/>
          </a:prstGeom>
          <a:noFill/>
        </p:spPr>
        <p:txBody>
          <a:bodyPr wrap="none" rtlCol="0">
            <a:spAutoFit/>
          </a:bodyPr>
          <a:lstStyle/>
          <a:p>
            <a:r>
              <a:rPr lang="en-US" altLang="zh-CN" dirty="0"/>
              <a:t>“</a:t>
            </a:r>
            <a:r>
              <a:rPr lang="zh-CN" altLang="en-US" dirty="0"/>
              <a:t>啊啊啊</a:t>
            </a:r>
            <a:r>
              <a:rPr lang="en-US" altLang="zh-CN" dirty="0"/>
              <a:t>”</a:t>
            </a:r>
            <a:endParaRPr lang="en-US" dirty="0"/>
          </a:p>
        </p:txBody>
      </p:sp>
      <p:sp>
        <p:nvSpPr>
          <p:cNvPr id="31" name="TextBox 30">
            <a:extLst>
              <a:ext uri="{FF2B5EF4-FFF2-40B4-BE49-F238E27FC236}">
                <a16:creationId xmlns:a16="http://schemas.microsoft.com/office/drawing/2014/main" id="{9D5F89AF-F8F9-4208-9DB7-C9BC172F0153}"/>
              </a:ext>
            </a:extLst>
          </p:cNvPr>
          <p:cNvSpPr txBox="1"/>
          <p:nvPr/>
        </p:nvSpPr>
        <p:spPr>
          <a:xfrm>
            <a:off x="2236730" y="3423936"/>
            <a:ext cx="1093441" cy="369332"/>
          </a:xfrm>
          <a:prstGeom prst="rect">
            <a:avLst/>
          </a:prstGeom>
          <a:noFill/>
        </p:spPr>
        <p:txBody>
          <a:bodyPr wrap="none" rtlCol="0">
            <a:spAutoFit/>
          </a:bodyPr>
          <a:lstStyle/>
          <a:p>
            <a:r>
              <a:rPr lang="en-US" dirty="0" err="1"/>
              <a:t>X_data</a:t>
            </a:r>
            <a:r>
              <a:rPr lang="en-US" dirty="0"/>
              <a:t>[3]</a:t>
            </a:r>
          </a:p>
        </p:txBody>
      </p:sp>
      <p:cxnSp>
        <p:nvCxnSpPr>
          <p:cNvPr id="32" name="Straight Arrow Connector 31">
            <a:extLst>
              <a:ext uri="{FF2B5EF4-FFF2-40B4-BE49-F238E27FC236}">
                <a16:creationId xmlns:a16="http://schemas.microsoft.com/office/drawing/2014/main" id="{27D36F5F-04E2-4A87-83CF-162F7E7FBE23}"/>
              </a:ext>
            </a:extLst>
          </p:cNvPr>
          <p:cNvCxnSpPr>
            <a:cxnSpLocks/>
            <a:stCxn id="31" idx="3"/>
          </p:cNvCxnSpPr>
          <p:nvPr/>
        </p:nvCxnSpPr>
        <p:spPr>
          <a:xfrm>
            <a:off x="3330171" y="3608602"/>
            <a:ext cx="1982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C18C1A4-0A64-423F-B0A6-D01B6DCCD00D}"/>
              </a:ext>
            </a:extLst>
          </p:cNvPr>
          <p:cNvCxnSpPr>
            <a:cxnSpLocks/>
          </p:cNvCxnSpPr>
          <p:nvPr/>
        </p:nvCxnSpPr>
        <p:spPr>
          <a:xfrm>
            <a:off x="5277823" y="2835264"/>
            <a:ext cx="5450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CAB34F5-67E4-4E80-8EAC-32F9C4ADC8DD}"/>
              </a:ext>
            </a:extLst>
          </p:cNvPr>
          <p:cNvCxnSpPr>
            <a:cxnSpLocks/>
          </p:cNvCxnSpPr>
          <p:nvPr/>
        </p:nvCxnSpPr>
        <p:spPr>
          <a:xfrm>
            <a:off x="5277823" y="2465932"/>
            <a:ext cx="5450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F94FAA0-5EDA-4397-AF45-5A513371CDE5}"/>
              </a:ext>
            </a:extLst>
          </p:cNvPr>
          <p:cNvCxnSpPr>
            <a:cxnSpLocks/>
          </p:cNvCxnSpPr>
          <p:nvPr/>
        </p:nvCxnSpPr>
        <p:spPr>
          <a:xfrm>
            <a:off x="5290705" y="3204595"/>
            <a:ext cx="5450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D79C667-DE20-4D90-9B90-54D751E133CE}"/>
              </a:ext>
            </a:extLst>
          </p:cNvPr>
          <p:cNvCxnSpPr>
            <a:cxnSpLocks/>
          </p:cNvCxnSpPr>
          <p:nvPr/>
        </p:nvCxnSpPr>
        <p:spPr>
          <a:xfrm>
            <a:off x="5290705" y="3599288"/>
            <a:ext cx="5450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B905F599-26D6-40FF-B0AA-4707D98F8B70}"/>
              </a:ext>
            </a:extLst>
          </p:cNvPr>
          <p:cNvCxnSpPr>
            <a:cxnSpLocks/>
          </p:cNvCxnSpPr>
          <p:nvPr/>
        </p:nvCxnSpPr>
        <p:spPr>
          <a:xfrm>
            <a:off x="5417138" y="2097583"/>
            <a:ext cx="6534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9D8ED820-CD2F-48D0-BABE-9B99FF6F0FB4}"/>
              </a:ext>
            </a:extLst>
          </p:cNvPr>
          <p:cNvSpPr txBox="1"/>
          <p:nvPr/>
        </p:nvSpPr>
        <p:spPr>
          <a:xfrm>
            <a:off x="8338639" y="1892921"/>
            <a:ext cx="1197764" cy="369332"/>
          </a:xfrm>
          <a:prstGeom prst="rect">
            <a:avLst/>
          </a:prstGeom>
          <a:noFill/>
        </p:spPr>
        <p:txBody>
          <a:bodyPr wrap="none" rtlCol="0">
            <a:spAutoFit/>
          </a:bodyPr>
          <a:lstStyle/>
          <a:p>
            <a:r>
              <a:rPr lang="zh-CN" altLang="en-US" dirty="0"/>
              <a:t>好评</a:t>
            </a:r>
            <a:r>
              <a:rPr lang="en-US" altLang="zh-CN" dirty="0"/>
              <a:t>/</a:t>
            </a:r>
            <a:r>
              <a:rPr lang="zh-CN" altLang="en-US" dirty="0"/>
              <a:t>差评</a:t>
            </a:r>
            <a:endParaRPr lang="en-US" dirty="0"/>
          </a:p>
        </p:txBody>
      </p:sp>
      <p:sp>
        <p:nvSpPr>
          <p:cNvPr id="60" name="Rectangle: Rounded Corners 59">
            <a:extLst>
              <a:ext uri="{FF2B5EF4-FFF2-40B4-BE49-F238E27FC236}">
                <a16:creationId xmlns:a16="http://schemas.microsoft.com/office/drawing/2014/main" id="{AE1A1363-012B-4DB1-AC9C-9CC1CBA9D4CC}"/>
              </a:ext>
            </a:extLst>
          </p:cNvPr>
          <p:cNvSpPr/>
          <p:nvPr/>
        </p:nvSpPr>
        <p:spPr>
          <a:xfrm>
            <a:off x="3528426" y="4567767"/>
            <a:ext cx="1979142" cy="17209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Bert</a:t>
            </a:r>
            <a:endParaRPr lang="en-US" dirty="0"/>
          </a:p>
        </p:txBody>
      </p:sp>
      <p:sp>
        <p:nvSpPr>
          <p:cNvPr id="61" name="TextBox 60">
            <a:extLst>
              <a:ext uri="{FF2B5EF4-FFF2-40B4-BE49-F238E27FC236}">
                <a16:creationId xmlns:a16="http://schemas.microsoft.com/office/drawing/2014/main" id="{01B49C9C-63BA-42CA-9D87-C785959BB6F4}"/>
              </a:ext>
            </a:extLst>
          </p:cNvPr>
          <p:cNvSpPr txBox="1"/>
          <p:nvPr/>
        </p:nvSpPr>
        <p:spPr>
          <a:xfrm>
            <a:off x="1309968" y="4668788"/>
            <a:ext cx="607859" cy="369332"/>
          </a:xfrm>
          <a:prstGeom prst="rect">
            <a:avLst/>
          </a:prstGeom>
          <a:noFill/>
        </p:spPr>
        <p:txBody>
          <a:bodyPr wrap="none" rtlCol="0">
            <a:spAutoFit/>
          </a:bodyPr>
          <a:lstStyle/>
          <a:p>
            <a:r>
              <a:rPr lang="en-US" altLang="zh-CN" dirty="0"/>
              <a:t>“</a:t>
            </a:r>
            <a:r>
              <a:rPr lang="zh-CN" altLang="en-US" dirty="0"/>
              <a:t>这</a:t>
            </a:r>
            <a:r>
              <a:rPr lang="en-US" altLang="zh-CN" dirty="0"/>
              <a:t>”</a:t>
            </a:r>
            <a:endParaRPr lang="en-US" dirty="0"/>
          </a:p>
        </p:txBody>
      </p:sp>
      <p:sp>
        <p:nvSpPr>
          <p:cNvPr id="62" name="TextBox 61">
            <a:extLst>
              <a:ext uri="{FF2B5EF4-FFF2-40B4-BE49-F238E27FC236}">
                <a16:creationId xmlns:a16="http://schemas.microsoft.com/office/drawing/2014/main" id="{24DA8507-5993-4956-9D39-2A48FED8CCCB}"/>
              </a:ext>
            </a:extLst>
          </p:cNvPr>
          <p:cNvSpPr txBox="1"/>
          <p:nvPr/>
        </p:nvSpPr>
        <p:spPr>
          <a:xfrm>
            <a:off x="2248403" y="4677026"/>
            <a:ext cx="1093441" cy="369332"/>
          </a:xfrm>
          <a:prstGeom prst="rect">
            <a:avLst/>
          </a:prstGeom>
          <a:noFill/>
        </p:spPr>
        <p:txBody>
          <a:bodyPr wrap="none" rtlCol="0">
            <a:spAutoFit/>
          </a:bodyPr>
          <a:lstStyle/>
          <a:p>
            <a:r>
              <a:rPr lang="en-US" dirty="0" err="1"/>
              <a:t>X_data</a:t>
            </a:r>
            <a:r>
              <a:rPr lang="en-US" dirty="0"/>
              <a:t>[0]</a:t>
            </a:r>
          </a:p>
        </p:txBody>
      </p:sp>
      <p:cxnSp>
        <p:nvCxnSpPr>
          <p:cNvPr id="63" name="Straight Arrow Connector 62">
            <a:extLst>
              <a:ext uri="{FF2B5EF4-FFF2-40B4-BE49-F238E27FC236}">
                <a16:creationId xmlns:a16="http://schemas.microsoft.com/office/drawing/2014/main" id="{DCF60EAD-3ED4-4425-ACFC-823FD9E5B5C2}"/>
              </a:ext>
            </a:extLst>
          </p:cNvPr>
          <p:cNvCxnSpPr>
            <a:cxnSpLocks/>
            <a:stCxn id="62" idx="3"/>
          </p:cNvCxnSpPr>
          <p:nvPr/>
        </p:nvCxnSpPr>
        <p:spPr>
          <a:xfrm>
            <a:off x="3341844" y="4861692"/>
            <a:ext cx="1982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796CD6F1-C911-449D-BA9F-F77063C671D3}"/>
              </a:ext>
            </a:extLst>
          </p:cNvPr>
          <p:cNvSpPr txBox="1"/>
          <p:nvPr/>
        </p:nvSpPr>
        <p:spPr>
          <a:xfrm>
            <a:off x="1309968" y="5038120"/>
            <a:ext cx="1069524" cy="369332"/>
          </a:xfrm>
          <a:prstGeom prst="rect">
            <a:avLst/>
          </a:prstGeom>
          <a:noFill/>
        </p:spPr>
        <p:txBody>
          <a:bodyPr wrap="none" rtlCol="0">
            <a:spAutoFit/>
          </a:bodyPr>
          <a:lstStyle/>
          <a:p>
            <a:r>
              <a:rPr lang="en-US" altLang="zh-CN" dirty="0"/>
              <a:t>“</a:t>
            </a:r>
            <a:r>
              <a:rPr lang="zh-CN" altLang="en-US" dirty="0"/>
              <a:t>降落伞</a:t>
            </a:r>
            <a:r>
              <a:rPr lang="en-US" altLang="zh-CN" dirty="0"/>
              <a:t>”</a:t>
            </a:r>
            <a:endParaRPr lang="en-US" dirty="0"/>
          </a:p>
        </p:txBody>
      </p:sp>
      <p:sp>
        <p:nvSpPr>
          <p:cNvPr id="65" name="TextBox 64">
            <a:extLst>
              <a:ext uri="{FF2B5EF4-FFF2-40B4-BE49-F238E27FC236}">
                <a16:creationId xmlns:a16="http://schemas.microsoft.com/office/drawing/2014/main" id="{7F5AEE97-5D2D-4F18-BF8A-9E8F10C73742}"/>
              </a:ext>
            </a:extLst>
          </p:cNvPr>
          <p:cNvSpPr txBox="1"/>
          <p:nvPr/>
        </p:nvSpPr>
        <p:spPr>
          <a:xfrm>
            <a:off x="2248403" y="5046358"/>
            <a:ext cx="1093441" cy="369332"/>
          </a:xfrm>
          <a:prstGeom prst="rect">
            <a:avLst/>
          </a:prstGeom>
          <a:noFill/>
        </p:spPr>
        <p:txBody>
          <a:bodyPr wrap="none" rtlCol="0">
            <a:spAutoFit/>
          </a:bodyPr>
          <a:lstStyle/>
          <a:p>
            <a:r>
              <a:rPr lang="en-US" dirty="0" err="1"/>
              <a:t>X_data</a:t>
            </a:r>
            <a:r>
              <a:rPr lang="en-US" dirty="0"/>
              <a:t>[1]</a:t>
            </a:r>
          </a:p>
        </p:txBody>
      </p:sp>
      <p:cxnSp>
        <p:nvCxnSpPr>
          <p:cNvPr id="66" name="Straight Arrow Connector 65">
            <a:extLst>
              <a:ext uri="{FF2B5EF4-FFF2-40B4-BE49-F238E27FC236}">
                <a16:creationId xmlns:a16="http://schemas.microsoft.com/office/drawing/2014/main" id="{573085F5-09F1-4403-B6A8-91A8AF5B8A09}"/>
              </a:ext>
            </a:extLst>
          </p:cNvPr>
          <p:cNvCxnSpPr>
            <a:cxnSpLocks/>
            <a:stCxn id="65" idx="3"/>
          </p:cNvCxnSpPr>
          <p:nvPr/>
        </p:nvCxnSpPr>
        <p:spPr>
          <a:xfrm>
            <a:off x="3341844" y="5231024"/>
            <a:ext cx="1982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27B945EB-888D-4994-AD70-92588E8655F2}"/>
              </a:ext>
            </a:extLst>
          </p:cNvPr>
          <p:cNvSpPr txBox="1"/>
          <p:nvPr/>
        </p:nvSpPr>
        <p:spPr>
          <a:xfrm>
            <a:off x="1295592" y="5407452"/>
            <a:ext cx="1069524" cy="369332"/>
          </a:xfrm>
          <a:prstGeom prst="rect">
            <a:avLst/>
          </a:prstGeom>
          <a:noFill/>
        </p:spPr>
        <p:txBody>
          <a:bodyPr wrap="none" rtlCol="0">
            <a:spAutoFit/>
          </a:bodyPr>
          <a:lstStyle/>
          <a:p>
            <a:r>
              <a:rPr lang="en-US" altLang="zh-CN" dirty="0"/>
              <a:t>“</a:t>
            </a:r>
            <a:r>
              <a:rPr lang="zh-CN" altLang="en-US" dirty="0"/>
              <a:t>打不开</a:t>
            </a:r>
            <a:r>
              <a:rPr lang="en-US" altLang="zh-CN" dirty="0"/>
              <a:t>”</a:t>
            </a:r>
            <a:endParaRPr lang="en-US" dirty="0"/>
          </a:p>
        </p:txBody>
      </p:sp>
      <p:sp>
        <p:nvSpPr>
          <p:cNvPr id="68" name="TextBox 67">
            <a:extLst>
              <a:ext uri="{FF2B5EF4-FFF2-40B4-BE49-F238E27FC236}">
                <a16:creationId xmlns:a16="http://schemas.microsoft.com/office/drawing/2014/main" id="{0C86724D-8B71-4343-8454-3049108A6D0B}"/>
              </a:ext>
            </a:extLst>
          </p:cNvPr>
          <p:cNvSpPr txBox="1"/>
          <p:nvPr/>
        </p:nvSpPr>
        <p:spPr>
          <a:xfrm>
            <a:off x="2234027" y="5415690"/>
            <a:ext cx="1093441" cy="369332"/>
          </a:xfrm>
          <a:prstGeom prst="rect">
            <a:avLst/>
          </a:prstGeom>
          <a:noFill/>
        </p:spPr>
        <p:txBody>
          <a:bodyPr wrap="none" rtlCol="0">
            <a:spAutoFit/>
          </a:bodyPr>
          <a:lstStyle/>
          <a:p>
            <a:r>
              <a:rPr lang="en-US" dirty="0" err="1"/>
              <a:t>X_data</a:t>
            </a:r>
            <a:r>
              <a:rPr lang="en-US" dirty="0"/>
              <a:t>[2]</a:t>
            </a:r>
          </a:p>
        </p:txBody>
      </p:sp>
      <p:cxnSp>
        <p:nvCxnSpPr>
          <p:cNvPr id="69" name="Straight Arrow Connector 68">
            <a:extLst>
              <a:ext uri="{FF2B5EF4-FFF2-40B4-BE49-F238E27FC236}">
                <a16:creationId xmlns:a16="http://schemas.microsoft.com/office/drawing/2014/main" id="{927B3934-4C9C-49A2-9C2C-16596D8B943B}"/>
              </a:ext>
            </a:extLst>
          </p:cNvPr>
          <p:cNvCxnSpPr>
            <a:cxnSpLocks/>
            <a:stCxn id="68" idx="3"/>
          </p:cNvCxnSpPr>
          <p:nvPr/>
        </p:nvCxnSpPr>
        <p:spPr>
          <a:xfrm>
            <a:off x="3327468" y="5600356"/>
            <a:ext cx="1982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00D395FD-691D-4276-B436-3A0DD0C6738C}"/>
              </a:ext>
            </a:extLst>
          </p:cNvPr>
          <p:cNvSpPr txBox="1"/>
          <p:nvPr/>
        </p:nvSpPr>
        <p:spPr>
          <a:xfrm>
            <a:off x="1309968" y="5785749"/>
            <a:ext cx="1069524" cy="369332"/>
          </a:xfrm>
          <a:prstGeom prst="rect">
            <a:avLst/>
          </a:prstGeom>
          <a:noFill/>
        </p:spPr>
        <p:txBody>
          <a:bodyPr wrap="none" rtlCol="0">
            <a:spAutoFit/>
          </a:bodyPr>
          <a:lstStyle/>
          <a:p>
            <a:r>
              <a:rPr lang="en-US" altLang="zh-CN" dirty="0"/>
              <a:t>“</a:t>
            </a:r>
            <a:r>
              <a:rPr lang="zh-CN" altLang="en-US" dirty="0"/>
              <a:t>啊啊啊</a:t>
            </a:r>
            <a:r>
              <a:rPr lang="en-US" altLang="zh-CN" dirty="0"/>
              <a:t>”</a:t>
            </a:r>
            <a:endParaRPr lang="en-US" dirty="0"/>
          </a:p>
        </p:txBody>
      </p:sp>
      <p:sp>
        <p:nvSpPr>
          <p:cNvPr id="73" name="TextBox 72">
            <a:extLst>
              <a:ext uri="{FF2B5EF4-FFF2-40B4-BE49-F238E27FC236}">
                <a16:creationId xmlns:a16="http://schemas.microsoft.com/office/drawing/2014/main" id="{858A96EE-4ED4-49E7-A157-A2C8578F24A2}"/>
              </a:ext>
            </a:extLst>
          </p:cNvPr>
          <p:cNvSpPr txBox="1"/>
          <p:nvPr/>
        </p:nvSpPr>
        <p:spPr>
          <a:xfrm>
            <a:off x="2248403" y="5793987"/>
            <a:ext cx="1093441" cy="369332"/>
          </a:xfrm>
          <a:prstGeom prst="rect">
            <a:avLst/>
          </a:prstGeom>
          <a:noFill/>
        </p:spPr>
        <p:txBody>
          <a:bodyPr wrap="none" rtlCol="0">
            <a:spAutoFit/>
          </a:bodyPr>
          <a:lstStyle/>
          <a:p>
            <a:r>
              <a:rPr lang="en-US" dirty="0" err="1"/>
              <a:t>X_data</a:t>
            </a:r>
            <a:r>
              <a:rPr lang="en-US" dirty="0"/>
              <a:t>[3]</a:t>
            </a:r>
          </a:p>
        </p:txBody>
      </p:sp>
      <p:cxnSp>
        <p:nvCxnSpPr>
          <p:cNvPr id="74" name="Straight Arrow Connector 73">
            <a:extLst>
              <a:ext uri="{FF2B5EF4-FFF2-40B4-BE49-F238E27FC236}">
                <a16:creationId xmlns:a16="http://schemas.microsoft.com/office/drawing/2014/main" id="{FD536056-28C2-4531-8643-C716BE72A940}"/>
              </a:ext>
            </a:extLst>
          </p:cNvPr>
          <p:cNvCxnSpPr>
            <a:cxnSpLocks/>
            <a:stCxn id="73" idx="3"/>
          </p:cNvCxnSpPr>
          <p:nvPr/>
        </p:nvCxnSpPr>
        <p:spPr>
          <a:xfrm>
            <a:off x="3341844" y="5978653"/>
            <a:ext cx="1982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BEC815B-1550-4871-8AAE-A47016CBAC9D}"/>
              </a:ext>
            </a:extLst>
          </p:cNvPr>
          <p:cNvCxnSpPr>
            <a:cxnSpLocks/>
            <a:endCxn id="76" idx="1"/>
          </p:cNvCxnSpPr>
          <p:nvPr/>
        </p:nvCxnSpPr>
        <p:spPr>
          <a:xfrm>
            <a:off x="5289496" y="5205315"/>
            <a:ext cx="5450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8DCF0BD7-3FA6-47CD-B1BB-848E8B894308}"/>
              </a:ext>
            </a:extLst>
          </p:cNvPr>
          <p:cNvSpPr txBox="1"/>
          <p:nvPr/>
        </p:nvSpPr>
        <p:spPr>
          <a:xfrm>
            <a:off x="5834553" y="5020649"/>
            <a:ext cx="1568763" cy="369332"/>
          </a:xfrm>
          <a:prstGeom prst="rect">
            <a:avLst/>
          </a:prstGeom>
          <a:noFill/>
        </p:spPr>
        <p:txBody>
          <a:bodyPr wrap="none" rtlCol="0">
            <a:spAutoFit/>
          </a:bodyPr>
          <a:lstStyle/>
          <a:p>
            <a:r>
              <a:rPr lang="en-US" altLang="zh-CN" dirty="0" err="1"/>
              <a:t>WordVector</a:t>
            </a:r>
            <a:r>
              <a:rPr lang="en-US" altLang="zh-CN" dirty="0"/>
              <a:t>[1]</a:t>
            </a:r>
            <a:endParaRPr lang="en-US" dirty="0"/>
          </a:p>
        </p:txBody>
      </p:sp>
      <p:cxnSp>
        <p:nvCxnSpPr>
          <p:cNvPr id="77" name="Straight Arrow Connector 76">
            <a:extLst>
              <a:ext uri="{FF2B5EF4-FFF2-40B4-BE49-F238E27FC236}">
                <a16:creationId xmlns:a16="http://schemas.microsoft.com/office/drawing/2014/main" id="{79A43711-ABEE-469C-A3A4-07BD399A97A8}"/>
              </a:ext>
            </a:extLst>
          </p:cNvPr>
          <p:cNvCxnSpPr>
            <a:cxnSpLocks/>
            <a:endCxn id="78" idx="1"/>
          </p:cNvCxnSpPr>
          <p:nvPr/>
        </p:nvCxnSpPr>
        <p:spPr>
          <a:xfrm>
            <a:off x="5289496" y="4835983"/>
            <a:ext cx="5450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B3870E7E-3FB3-4A20-80B9-2252268F1700}"/>
              </a:ext>
            </a:extLst>
          </p:cNvPr>
          <p:cNvSpPr txBox="1"/>
          <p:nvPr/>
        </p:nvSpPr>
        <p:spPr>
          <a:xfrm>
            <a:off x="5834553" y="4651317"/>
            <a:ext cx="1568763" cy="369332"/>
          </a:xfrm>
          <a:prstGeom prst="rect">
            <a:avLst/>
          </a:prstGeom>
          <a:noFill/>
        </p:spPr>
        <p:txBody>
          <a:bodyPr wrap="none" rtlCol="0">
            <a:spAutoFit/>
          </a:bodyPr>
          <a:lstStyle/>
          <a:p>
            <a:r>
              <a:rPr lang="en-US" altLang="zh-CN" dirty="0" err="1"/>
              <a:t>WordVector</a:t>
            </a:r>
            <a:r>
              <a:rPr lang="en-US" altLang="zh-CN" dirty="0"/>
              <a:t>[0]</a:t>
            </a:r>
            <a:endParaRPr lang="en-US" dirty="0"/>
          </a:p>
        </p:txBody>
      </p:sp>
      <p:cxnSp>
        <p:nvCxnSpPr>
          <p:cNvPr id="79" name="Straight Arrow Connector 78">
            <a:extLst>
              <a:ext uri="{FF2B5EF4-FFF2-40B4-BE49-F238E27FC236}">
                <a16:creationId xmlns:a16="http://schemas.microsoft.com/office/drawing/2014/main" id="{1651A4F9-07B2-4633-8CC5-9530B38C1B78}"/>
              </a:ext>
            </a:extLst>
          </p:cNvPr>
          <p:cNvCxnSpPr>
            <a:cxnSpLocks/>
            <a:endCxn id="80" idx="1"/>
          </p:cNvCxnSpPr>
          <p:nvPr/>
        </p:nvCxnSpPr>
        <p:spPr>
          <a:xfrm>
            <a:off x="5302378" y="5574646"/>
            <a:ext cx="5450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1FC485C9-ABCB-44D0-A125-54DE63870BF2}"/>
              </a:ext>
            </a:extLst>
          </p:cNvPr>
          <p:cNvSpPr txBox="1"/>
          <p:nvPr/>
        </p:nvSpPr>
        <p:spPr>
          <a:xfrm>
            <a:off x="5847435" y="5389980"/>
            <a:ext cx="1568763" cy="369332"/>
          </a:xfrm>
          <a:prstGeom prst="rect">
            <a:avLst/>
          </a:prstGeom>
          <a:noFill/>
        </p:spPr>
        <p:txBody>
          <a:bodyPr wrap="none" rtlCol="0">
            <a:spAutoFit/>
          </a:bodyPr>
          <a:lstStyle/>
          <a:p>
            <a:r>
              <a:rPr lang="en-US" altLang="zh-CN" dirty="0" err="1"/>
              <a:t>WordVector</a:t>
            </a:r>
            <a:r>
              <a:rPr lang="en-US" altLang="zh-CN" dirty="0"/>
              <a:t>[2]</a:t>
            </a:r>
            <a:endParaRPr lang="en-US" dirty="0"/>
          </a:p>
        </p:txBody>
      </p:sp>
      <p:cxnSp>
        <p:nvCxnSpPr>
          <p:cNvPr id="81" name="Straight Arrow Connector 80">
            <a:extLst>
              <a:ext uri="{FF2B5EF4-FFF2-40B4-BE49-F238E27FC236}">
                <a16:creationId xmlns:a16="http://schemas.microsoft.com/office/drawing/2014/main" id="{051DCFCA-5DDF-4EE2-9E4B-4C036DE1E79F}"/>
              </a:ext>
            </a:extLst>
          </p:cNvPr>
          <p:cNvCxnSpPr>
            <a:cxnSpLocks/>
            <a:endCxn id="82" idx="1"/>
          </p:cNvCxnSpPr>
          <p:nvPr/>
        </p:nvCxnSpPr>
        <p:spPr>
          <a:xfrm>
            <a:off x="5302378" y="5969339"/>
            <a:ext cx="5450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1112B8D3-47BB-4FC5-A9E0-AD20BD500E34}"/>
              </a:ext>
            </a:extLst>
          </p:cNvPr>
          <p:cNvSpPr txBox="1"/>
          <p:nvPr/>
        </p:nvSpPr>
        <p:spPr>
          <a:xfrm>
            <a:off x="5847435" y="5784673"/>
            <a:ext cx="1568763" cy="369332"/>
          </a:xfrm>
          <a:prstGeom prst="rect">
            <a:avLst/>
          </a:prstGeom>
          <a:noFill/>
        </p:spPr>
        <p:txBody>
          <a:bodyPr wrap="none" rtlCol="0">
            <a:spAutoFit/>
          </a:bodyPr>
          <a:lstStyle/>
          <a:p>
            <a:r>
              <a:rPr lang="en-US" altLang="zh-CN" dirty="0" err="1"/>
              <a:t>WordVector</a:t>
            </a:r>
            <a:r>
              <a:rPr lang="en-US" altLang="zh-CN" dirty="0"/>
              <a:t>[3]</a:t>
            </a:r>
            <a:endParaRPr lang="en-US" dirty="0"/>
          </a:p>
        </p:txBody>
      </p:sp>
      <p:sp>
        <p:nvSpPr>
          <p:cNvPr id="83" name="Rectangle: Rounded Corners 82">
            <a:extLst>
              <a:ext uri="{FF2B5EF4-FFF2-40B4-BE49-F238E27FC236}">
                <a16:creationId xmlns:a16="http://schemas.microsoft.com/office/drawing/2014/main" id="{A273D14A-EB7F-48A4-A6CB-63F4C60F0F48}"/>
              </a:ext>
            </a:extLst>
          </p:cNvPr>
          <p:cNvSpPr/>
          <p:nvPr/>
        </p:nvSpPr>
        <p:spPr>
          <a:xfrm>
            <a:off x="7987801" y="4735437"/>
            <a:ext cx="1979142" cy="13090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神经网络</a:t>
            </a:r>
            <a:endParaRPr lang="en-US" altLang="zh-CN" dirty="0"/>
          </a:p>
          <a:p>
            <a:pPr algn="ctr"/>
            <a:r>
              <a:rPr lang="zh-CN" altLang="en-US" dirty="0"/>
              <a:t>或</a:t>
            </a:r>
            <a:endParaRPr lang="en-US" altLang="zh-CN" dirty="0"/>
          </a:p>
          <a:p>
            <a:pPr algn="ctr"/>
            <a:r>
              <a:rPr lang="zh-CN" altLang="en-US" dirty="0"/>
              <a:t>线性模型</a:t>
            </a:r>
            <a:endParaRPr lang="en-US" dirty="0"/>
          </a:p>
        </p:txBody>
      </p:sp>
      <p:cxnSp>
        <p:nvCxnSpPr>
          <p:cNvPr id="84" name="Straight Arrow Connector 83">
            <a:extLst>
              <a:ext uri="{FF2B5EF4-FFF2-40B4-BE49-F238E27FC236}">
                <a16:creationId xmlns:a16="http://schemas.microsoft.com/office/drawing/2014/main" id="{3CCB4390-EEE2-4165-A562-82460E439348}"/>
              </a:ext>
            </a:extLst>
          </p:cNvPr>
          <p:cNvCxnSpPr>
            <a:cxnSpLocks/>
            <a:stCxn id="78" idx="3"/>
          </p:cNvCxnSpPr>
          <p:nvPr/>
        </p:nvCxnSpPr>
        <p:spPr>
          <a:xfrm>
            <a:off x="7403316" y="4835983"/>
            <a:ext cx="5426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8458428-3F0F-4949-9672-8D98459C5BD4}"/>
              </a:ext>
            </a:extLst>
          </p:cNvPr>
          <p:cNvCxnSpPr>
            <a:cxnSpLocks/>
            <a:stCxn id="76" idx="3"/>
          </p:cNvCxnSpPr>
          <p:nvPr/>
        </p:nvCxnSpPr>
        <p:spPr>
          <a:xfrm>
            <a:off x="7403316" y="5205315"/>
            <a:ext cx="60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9E7AFE2-610B-4CF3-8703-A36D3894C926}"/>
              </a:ext>
            </a:extLst>
          </p:cNvPr>
          <p:cNvCxnSpPr>
            <a:cxnSpLocks/>
            <a:stCxn id="80" idx="3"/>
          </p:cNvCxnSpPr>
          <p:nvPr/>
        </p:nvCxnSpPr>
        <p:spPr>
          <a:xfrm>
            <a:off x="7416198" y="5574646"/>
            <a:ext cx="529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7C28BC50-1BDA-4178-A0AF-FE783BA39B8D}"/>
              </a:ext>
            </a:extLst>
          </p:cNvPr>
          <p:cNvCxnSpPr>
            <a:cxnSpLocks/>
            <a:stCxn id="82" idx="3"/>
          </p:cNvCxnSpPr>
          <p:nvPr/>
        </p:nvCxnSpPr>
        <p:spPr>
          <a:xfrm>
            <a:off x="7416198" y="5969339"/>
            <a:ext cx="529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9821FA92-FA63-41B9-BE6D-8C1D365439D5}"/>
              </a:ext>
            </a:extLst>
          </p:cNvPr>
          <p:cNvCxnSpPr>
            <a:cxnSpLocks/>
          </p:cNvCxnSpPr>
          <p:nvPr/>
        </p:nvCxnSpPr>
        <p:spPr>
          <a:xfrm>
            <a:off x="9966943" y="5231024"/>
            <a:ext cx="556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5C23F754-0A59-4088-9789-002617D60D41}"/>
              </a:ext>
            </a:extLst>
          </p:cNvPr>
          <p:cNvSpPr txBox="1"/>
          <p:nvPr/>
        </p:nvSpPr>
        <p:spPr>
          <a:xfrm>
            <a:off x="6121401" y="1892921"/>
            <a:ext cx="825867" cy="369332"/>
          </a:xfrm>
          <a:prstGeom prst="rect">
            <a:avLst/>
          </a:prstGeom>
          <a:noFill/>
        </p:spPr>
        <p:txBody>
          <a:bodyPr wrap="none" rtlCol="0">
            <a:spAutoFit/>
          </a:bodyPr>
          <a:lstStyle/>
          <a:p>
            <a:r>
              <a:rPr lang="en-US" altLang="zh-CN" dirty="0"/>
              <a:t>output</a:t>
            </a:r>
            <a:endParaRPr lang="en-US" dirty="0"/>
          </a:p>
        </p:txBody>
      </p:sp>
      <p:cxnSp>
        <p:nvCxnSpPr>
          <p:cNvPr id="99" name="Straight Arrow Connector 98">
            <a:extLst>
              <a:ext uri="{FF2B5EF4-FFF2-40B4-BE49-F238E27FC236}">
                <a16:creationId xmlns:a16="http://schemas.microsoft.com/office/drawing/2014/main" id="{414E42ED-48E5-470D-83CF-77A316F73C59}"/>
              </a:ext>
            </a:extLst>
          </p:cNvPr>
          <p:cNvCxnSpPr>
            <a:cxnSpLocks/>
          </p:cNvCxnSpPr>
          <p:nvPr/>
        </p:nvCxnSpPr>
        <p:spPr>
          <a:xfrm>
            <a:off x="7003159" y="2093762"/>
            <a:ext cx="1388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E940777A-1937-485A-B4C6-4383A1F4177B}"/>
              </a:ext>
            </a:extLst>
          </p:cNvPr>
          <p:cNvSpPr txBox="1"/>
          <p:nvPr/>
        </p:nvSpPr>
        <p:spPr>
          <a:xfrm>
            <a:off x="7240045" y="1727268"/>
            <a:ext cx="763351" cy="369332"/>
          </a:xfrm>
          <a:prstGeom prst="rect">
            <a:avLst/>
          </a:prstGeom>
          <a:noFill/>
        </p:spPr>
        <p:txBody>
          <a:bodyPr wrap="none" rtlCol="0">
            <a:spAutoFit/>
          </a:bodyPr>
          <a:lstStyle/>
          <a:p>
            <a:r>
              <a:rPr lang="en-US" dirty="0"/>
              <a:t>Linear</a:t>
            </a:r>
          </a:p>
        </p:txBody>
      </p:sp>
      <p:cxnSp>
        <p:nvCxnSpPr>
          <p:cNvPr id="106" name="Straight Arrow Connector 105">
            <a:extLst>
              <a:ext uri="{FF2B5EF4-FFF2-40B4-BE49-F238E27FC236}">
                <a16:creationId xmlns:a16="http://schemas.microsoft.com/office/drawing/2014/main" id="{A94E1CCD-4472-4D63-9CC5-DB9496D82A1F}"/>
              </a:ext>
            </a:extLst>
          </p:cNvPr>
          <p:cNvCxnSpPr/>
          <p:nvPr/>
        </p:nvCxnSpPr>
        <p:spPr>
          <a:xfrm>
            <a:off x="9869576" y="4861692"/>
            <a:ext cx="6534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6D9F9C3E-654A-450D-AA6E-0B07C11E707A}"/>
              </a:ext>
            </a:extLst>
          </p:cNvPr>
          <p:cNvCxnSpPr/>
          <p:nvPr/>
        </p:nvCxnSpPr>
        <p:spPr>
          <a:xfrm>
            <a:off x="9920377" y="5600356"/>
            <a:ext cx="6534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574C62BB-9422-491B-A745-9D66E9DB52F4}"/>
              </a:ext>
            </a:extLst>
          </p:cNvPr>
          <p:cNvCxnSpPr/>
          <p:nvPr/>
        </p:nvCxnSpPr>
        <p:spPr>
          <a:xfrm>
            <a:off x="9920377" y="5885280"/>
            <a:ext cx="6534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ED225C44-A9A0-4E50-B57A-8003C7747B12}"/>
              </a:ext>
            </a:extLst>
          </p:cNvPr>
          <p:cNvSpPr txBox="1"/>
          <p:nvPr/>
        </p:nvSpPr>
        <p:spPr>
          <a:xfrm>
            <a:off x="10622478" y="4689940"/>
            <a:ext cx="877163" cy="369332"/>
          </a:xfrm>
          <a:prstGeom prst="rect">
            <a:avLst/>
          </a:prstGeom>
          <a:noFill/>
        </p:spPr>
        <p:txBody>
          <a:bodyPr wrap="none" rtlCol="0">
            <a:spAutoFit/>
          </a:bodyPr>
          <a:lstStyle/>
          <a:p>
            <a:r>
              <a:rPr lang="zh-CN" altLang="en-US" dirty="0"/>
              <a:t>商品名</a:t>
            </a:r>
            <a:endParaRPr lang="en-US" dirty="0"/>
          </a:p>
        </p:txBody>
      </p:sp>
      <p:sp>
        <p:nvSpPr>
          <p:cNvPr id="112" name="TextBox 111">
            <a:extLst>
              <a:ext uri="{FF2B5EF4-FFF2-40B4-BE49-F238E27FC236}">
                <a16:creationId xmlns:a16="http://schemas.microsoft.com/office/drawing/2014/main" id="{9E3EBD1F-AE1B-4D0D-ACAD-A336443B2E2D}"/>
              </a:ext>
            </a:extLst>
          </p:cNvPr>
          <p:cNvSpPr txBox="1"/>
          <p:nvPr/>
        </p:nvSpPr>
        <p:spPr>
          <a:xfrm>
            <a:off x="10622478" y="5020649"/>
            <a:ext cx="646331" cy="369332"/>
          </a:xfrm>
          <a:prstGeom prst="rect">
            <a:avLst/>
          </a:prstGeom>
          <a:noFill/>
        </p:spPr>
        <p:txBody>
          <a:bodyPr wrap="none" rtlCol="0">
            <a:spAutoFit/>
          </a:bodyPr>
          <a:lstStyle/>
          <a:p>
            <a:r>
              <a:rPr lang="zh-CN" altLang="en-US" dirty="0"/>
              <a:t>问题</a:t>
            </a:r>
            <a:endParaRPr lang="en-US" dirty="0"/>
          </a:p>
        </p:txBody>
      </p:sp>
      <p:sp>
        <p:nvSpPr>
          <p:cNvPr id="113" name="TextBox 112">
            <a:extLst>
              <a:ext uri="{FF2B5EF4-FFF2-40B4-BE49-F238E27FC236}">
                <a16:creationId xmlns:a16="http://schemas.microsoft.com/office/drawing/2014/main" id="{978C21E2-6BCE-4472-BA75-2BE750BFD9D6}"/>
              </a:ext>
            </a:extLst>
          </p:cNvPr>
          <p:cNvSpPr txBox="1"/>
          <p:nvPr/>
        </p:nvSpPr>
        <p:spPr>
          <a:xfrm>
            <a:off x="10630620" y="5351358"/>
            <a:ext cx="343364"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3258042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p:cTn id="7" dur="500" fill="hold"/>
                                        <p:tgtEl>
                                          <p:spTgt spid="60"/>
                                        </p:tgtEl>
                                        <p:attrNameLst>
                                          <p:attrName>ppt_w</p:attrName>
                                        </p:attrNameLst>
                                      </p:cBhvr>
                                      <p:tavLst>
                                        <p:tav tm="0">
                                          <p:val>
                                            <p:fltVal val="0"/>
                                          </p:val>
                                        </p:tav>
                                        <p:tav tm="100000">
                                          <p:val>
                                            <p:strVal val="#ppt_w"/>
                                          </p:val>
                                        </p:tav>
                                      </p:tavLst>
                                    </p:anim>
                                    <p:anim calcmode="lin" valueType="num">
                                      <p:cBhvr>
                                        <p:cTn id="8" dur="500" fill="hold"/>
                                        <p:tgtEl>
                                          <p:spTgt spid="60"/>
                                        </p:tgtEl>
                                        <p:attrNameLst>
                                          <p:attrName>ppt_h</p:attrName>
                                        </p:attrNameLst>
                                      </p:cBhvr>
                                      <p:tavLst>
                                        <p:tav tm="0">
                                          <p:val>
                                            <p:fltVal val="0"/>
                                          </p:val>
                                        </p:tav>
                                        <p:tav tm="100000">
                                          <p:val>
                                            <p:strVal val="#ppt_h"/>
                                          </p:val>
                                        </p:tav>
                                      </p:tavLst>
                                    </p:anim>
                                    <p:animEffect transition="in" filter="fade">
                                      <p:cBhvr>
                                        <p:cTn id="9" dur="500"/>
                                        <p:tgtEl>
                                          <p:spTgt spid="6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1"/>
                                        </p:tgtEl>
                                        <p:attrNameLst>
                                          <p:attrName>style.visibility</p:attrName>
                                        </p:attrNameLst>
                                      </p:cBhvr>
                                      <p:to>
                                        <p:strVal val="visible"/>
                                      </p:to>
                                    </p:set>
                                    <p:anim calcmode="lin" valueType="num">
                                      <p:cBhvr>
                                        <p:cTn id="12" dur="500" fill="hold"/>
                                        <p:tgtEl>
                                          <p:spTgt spid="61"/>
                                        </p:tgtEl>
                                        <p:attrNameLst>
                                          <p:attrName>ppt_w</p:attrName>
                                        </p:attrNameLst>
                                      </p:cBhvr>
                                      <p:tavLst>
                                        <p:tav tm="0">
                                          <p:val>
                                            <p:fltVal val="0"/>
                                          </p:val>
                                        </p:tav>
                                        <p:tav tm="100000">
                                          <p:val>
                                            <p:strVal val="#ppt_w"/>
                                          </p:val>
                                        </p:tav>
                                      </p:tavLst>
                                    </p:anim>
                                    <p:anim calcmode="lin" valueType="num">
                                      <p:cBhvr>
                                        <p:cTn id="13" dur="500" fill="hold"/>
                                        <p:tgtEl>
                                          <p:spTgt spid="61"/>
                                        </p:tgtEl>
                                        <p:attrNameLst>
                                          <p:attrName>ppt_h</p:attrName>
                                        </p:attrNameLst>
                                      </p:cBhvr>
                                      <p:tavLst>
                                        <p:tav tm="0">
                                          <p:val>
                                            <p:fltVal val="0"/>
                                          </p:val>
                                        </p:tav>
                                        <p:tav tm="100000">
                                          <p:val>
                                            <p:strVal val="#ppt_h"/>
                                          </p:val>
                                        </p:tav>
                                      </p:tavLst>
                                    </p:anim>
                                    <p:animEffect transition="in" filter="fade">
                                      <p:cBhvr>
                                        <p:cTn id="14" dur="500"/>
                                        <p:tgtEl>
                                          <p:spTgt spid="6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2"/>
                                        </p:tgtEl>
                                        <p:attrNameLst>
                                          <p:attrName>style.visibility</p:attrName>
                                        </p:attrNameLst>
                                      </p:cBhvr>
                                      <p:to>
                                        <p:strVal val="visible"/>
                                      </p:to>
                                    </p:set>
                                    <p:anim calcmode="lin" valueType="num">
                                      <p:cBhvr>
                                        <p:cTn id="17" dur="500" fill="hold"/>
                                        <p:tgtEl>
                                          <p:spTgt spid="62"/>
                                        </p:tgtEl>
                                        <p:attrNameLst>
                                          <p:attrName>ppt_w</p:attrName>
                                        </p:attrNameLst>
                                      </p:cBhvr>
                                      <p:tavLst>
                                        <p:tav tm="0">
                                          <p:val>
                                            <p:fltVal val="0"/>
                                          </p:val>
                                        </p:tav>
                                        <p:tav tm="100000">
                                          <p:val>
                                            <p:strVal val="#ppt_w"/>
                                          </p:val>
                                        </p:tav>
                                      </p:tavLst>
                                    </p:anim>
                                    <p:anim calcmode="lin" valueType="num">
                                      <p:cBhvr>
                                        <p:cTn id="18" dur="500" fill="hold"/>
                                        <p:tgtEl>
                                          <p:spTgt spid="62"/>
                                        </p:tgtEl>
                                        <p:attrNameLst>
                                          <p:attrName>ppt_h</p:attrName>
                                        </p:attrNameLst>
                                      </p:cBhvr>
                                      <p:tavLst>
                                        <p:tav tm="0">
                                          <p:val>
                                            <p:fltVal val="0"/>
                                          </p:val>
                                        </p:tav>
                                        <p:tav tm="100000">
                                          <p:val>
                                            <p:strVal val="#ppt_h"/>
                                          </p:val>
                                        </p:tav>
                                      </p:tavLst>
                                    </p:anim>
                                    <p:animEffect transition="in" filter="fade">
                                      <p:cBhvr>
                                        <p:cTn id="19" dur="500"/>
                                        <p:tgtEl>
                                          <p:spTgt spid="62"/>
                                        </p:tgtEl>
                                      </p:cBhvr>
                                    </p:animEffect>
                                  </p:childTnLst>
                                </p:cTn>
                              </p:par>
                              <p:par>
                                <p:cTn id="20" presetID="53" presetClass="entr" presetSubtype="16" fill="hold" nodeType="withEffect">
                                  <p:stCondLst>
                                    <p:cond delay="0"/>
                                  </p:stCondLst>
                                  <p:childTnLst>
                                    <p:set>
                                      <p:cBhvr>
                                        <p:cTn id="21" dur="1" fill="hold">
                                          <p:stCondLst>
                                            <p:cond delay="0"/>
                                          </p:stCondLst>
                                        </p:cTn>
                                        <p:tgtEl>
                                          <p:spTgt spid="63"/>
                                        </p:tgtEl>
                                        <p:attrNameLst>
                                          <p:attrName>style.visibility</p:attrName>
                                        </p:attrNameLst>
                                      </p:cBhvr>
                                      <p:to>
                                        <p:strVal val="visible"/>
                                      </p:to>
                                    </p:set>
                                    <p:anim calcmode="lin" valueType="num">
                                      <p:cBhvr>
                                        <p:cTn id="22" dur="500" fill="hold"/>
                                        <p:tgtEl>
                                          <p:spTgt spid="63"/>
                                        </p:tgtEl>
                                        <p:attrNameLst>
                                          <p:attrName>ppt_w</p:attrName>
                                        </p:attrNameLst>
                                      </p:cBhvr>
                                      <p:tavLst>
                                        <p:tav tm="0">
                                          <p:val>
                                            <p:fltVal val="0"/>
                                          </p:val>
                                        </p:tav>
                                        <p:tav tm="100000">
                                          <p:val>
                                            <p:strVal val="#ppt_w"/>
                                          </p:val>
                                        </p:tav>
                                      </p:tavLst>
                                    </p:anim>
                                    <p:anim calcmode="lin" valueType="num">
                                      <p:cBhvr>
                                        <p:cTn id="23" dur="500" fill="hold"/>
                                        <p:tgtEl>
                                          <p:spTgt spid="63"/>
                                        </p:tgtEl>
                                        <p:attrNameLst>
                                          <p:attrName>ppt_h</p:attrName>
                                        </p:attrNameLst>
                                      </p:cBhvr>
                                      <p:tavLst>
                                        <p:tav tm="0">
                                          <p:val>
                                            <p:fltVal val="0"/>
                                          </p:val>
                                        </p:tav>
                                        <p:tav tm="100000">
                                          <p:val>
                                            <p:strVal val="#ppt_h"/>
                                          </p:val>
                                        </p:tav>
                                      </p:tavLst>
                                    </p:anim>
                                    <p:animEffect transition="in" filter="fade">
                                      <p:cBhvr>
                                        <p:cTn id="24" dur="500"/>
                                        <p:tgtEl>
                                          <p:spTgt spid="6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64"/>
                                        </p:tgtEl>
                                        <p:attrNameLst>
                                          <p:attrName>style.visibility</p:attrName>
                                        </p:attrNameLst>
                                      </p:cBhvr>
                                      <p:to>
                                        <p:strVal val="visible"/>
                                      </p:to>
                                    </p:set>
                                    <p:anim calcmode="lin" valueType="num">
                                      <p:cBhvr>
                                        <p:cTn id="27" dur="500" fill="hold"/>
                                        <p:tgtEl>
                                          <p:spTgt spid="64"/>
                                        </p:tgtEl>
                                        <p:attrNameLst>
                                          <p:attrName>ppt_w</p:attrName>
                                        </p:attrNameLst>
                                      </p:cBhvr>
                                      <p:tavLst>
                                        <p:tav tm="0">
                                          <p:val>
                                            <p:fltVal val="0"/>
                                          </p:val>
                                        </p:tav>
                                        <p:tav tm="100000">
                                          <p:val>
                                            <p:strVal val="#ppt_w"/>
                                          </p:val>
                                        </p:tav>
                                      </p:tavLst>
                                    </p:anim>
                                    <p:anim calcmode="lin" valueType="num">
                                      <p:cBhvr>
                                        <p:cTn id="28" dur="500" fill="hold"/>
                                        <p:tgtEl>
                                          <p:spTgt spid="64"/>
                                        </p:tgtEl>
                                        <p:attrNameLst>
                                          <p:attrName>ppt_h</p:attrName>
                                        </p:attrNameLst>
                                      </p:cBhvr>
                                      <p:tavLst>
                                        <p:tav tm="0">
                                          <p:val>
                                            <p:fltVal val="0"/>
                                          </p:val>
                                        </p:tav>
                                        <p:tav tm="100000">
                                          <p:val>
                                            <p:strVal val="#ppt_h"/>
                                          </p:val>
                                        </p:tav>
                                      </p:tavLst>
                                    </p:anim>
                                    <p:animEffect transition="in" filter="fade">
                                      <p:cBhvr>
                                        <p:cTn id="29" dur="500"/>
                                        <p:tgtEl>
                                          <p:spTgt spid="64"/>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65"/>
                                        </p:tgtEl>
                                        <p:attrNameLst>
                                          <p:attrName>style.visibility</p:attrName>
                                        </p:attrNameLst>
                                      </p:cBhvr>
                                      <p:to>
                                        <p:strVal val="visible"/>
                                      </p:to>
                                    </p:set>
                                    <p:anim calcmode="lin" valueType="num">
                                      <p:cBhvr>
                                        <p:cTn id="32" dur="500" fill="hold"/>
                                        <p:tgtEl>
                                          <p:spTgt spid="65"/>
                                        </p:tgtEl>
                                        <p:attrNameLst>
                                          <p:attrName>ppt_w</p:attrName>
                                        </p:attrNameLst>
                                      </p:cBhvr>
                                      <p:tavLst>
                                        <p:tav tm="0">
                                          <p:val>
                                            <p:fltVal val="0"/>
                                          </p:val>
                                        </p:tav>
                                        <p:tav tm="100000">
                                          <p:val>
                                            <p:strVal val="#ppt_w"/>
                                          </p:val>
                                        </p:tav>
                                      </p:tavLst>
                                    </p:anim>
                                    <p:anim calcmode="lin" valueType="num">
                                      <p:cBhvr>
                                        <p:cTn id="33" dur="500" fill="hold"/>
                                        <p:tgtEl>
                                          <p:spTgt spid="65"/>
                                        </p:tgtEl>
                                        <p:attrNameLst>
                                          <p:attrName>ppt_h</p:attrName>
                                        </p:attrNameLst>
                                      </p:cBhvr>
                                      <p:tavLst>
                                        <p:tav tm="0">
                                          <p:val>
                                            <p:fltVal val="0"/>
                                          </p:val>
                                        </p:tav>
                                        <p:tav tm="100000">
                                          <p:val>
                                            <p:strVal val="#ppt_h"/>
                                          </p:val>
                                        </p:tav>
                                      </p:tavLst>
                                    </p:anim>
                                    <p:animEffect transition="in" filter="fade">
                                      <p:cBhvr>
                                        <p:cTn id="34" dur="500"/>
                                        <p:tgtEl>
                                          <p:spTgt spid="65"/>
                                        </p:tgtEl>
                                      </p:cBhvr>
                                    </p:animEffect>
                                  </p:childTnLst>
                                </p:cTn>
                              </p:par>
                              <p:par>
                                <p:cTn id="35" presetID="53" presetClass="entr" presetSubtype="16" fill="hold" nodeType="withEffect">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cBhvr>
                                        <p:cTn id="37" dur="500" fill="hold"/>
                                        <p:tgtEl>
                                          <p:spTgt spid="66"/>
                                        </p:tgtEl>
                                        <p:attrNameLst>
                                          <p:attrName>ppt_w</p:attrName>
                                        </p:attrNameLst>
                                      </p:cBhvr>
                                      <p:tavLst>
                                        <p:tav tm="0">
                                          <p:val>
                                            <p:fltVal val="0"/>
                                          </p:val>
                                        </p:tav>
                                        <p:tav tm="100000">
                                          <p:val>
                                            <p:strVal val="#ppt_w"/>
                                          </p:val>
                                        </p:tav>
                                      </p:tavLst>
                                    </p:anim>
                                    <p:anim calcmode="lin" valueType="num">
                                      <p:cBhvr>
                                        <p:cTn id="38" dur="500" fill="hold"/>
                                        <p:tgtEl>
                                          <p:spTgt spid="66"/>
                                        </p:tgtEl>
                                        <p:attrNameLst>
                                          <p:attrName>ppt_h</p:attrName>
                                        </p:attrNameLst>
                                      </p:cBhvr>
                                      <p:tavLst>
                                        <p:tav tm="0">
                                          <p:val>
                                            <p:fltVal val="0"/>
                                          </p:val>
                                        </p:tav>
                                        <p:tav tm="100000">
                                          <p:val>
                                            <p:strVal val="#ppt_h"/>
                                          </p:val>
                                        </p:tav>
                                      </p:tavLst>
                                    </p:anim>
                                    <p:animEffect transition="in" filter="fade">
                                      <p:cBhvr>
                                        <p:cTn id="39" dur="500"/>
                                        <p:tgtEl>
                                          <p:spTgt spid="66"/>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67"/>
                                        </p:tgtEl>
                                        <p:attrNameLst>
                                          <p:attrName>style.visibility</p:attrName>
                                        </p:attrNameLst>
                                      </p:cBhvr>
                                      <p:to>
                                        <p:strVal val="visible"/>
                                      </p:to>
                                    </p:set>
                                    <p:anim calcmode="lin" valueType="num">
                                      <p:cBhvr>
                                        <p:cTn id="42" dur="500" fill="hold"/>
                                        <p:tgtEl>
                                          <p:spTgt spid="67"/>
                                        </p:tgtEl>
                                        <p:attrNameLst>
                                          <p:attrName>ppt_w</p:attrName>
                                        </p:attrNameLst>
                                      </p:cBhvr>
                                      <p:tavLst>
                                        <p:tav tm="0">
                                          <p:val>
                                            <p:fltVal val="0"/>
                                          </p:val>
                                        </p:tav>
                                        <p:tav tm="100000">
                                          <p:val>
                                            <p:strVal val="#ppt_w"/>
                                          </p:val>
                                        </p:tav>
                                      </p:tavLst>
                                    </p:anim>
                                    <p:anim calcmode="lin" valueType="num">
                                      <p:cBhvr>
                                        <p:cTn id="43" dur="500" fill="hold"/>
                                        <p:tgtEl>
                                          <p:spTgt spid="67"/>
                                        </p:tgtEl>
                                        <p:attrNameLst>
                                          <p:attrName>ppt_h</p:attrName>
                                        </p:attrNameLst>
                                      </p:cBhvr>
                                      <p:tavLst>
                                        <p:tav tm="0">
                                          <p:val>
                                            <p:fltVal val="0"/>
                                          </p:val>
                                        </p:tav>
                                        <p:tav tm="100000">
                                          <p:val>
                                            <p:strVal val="#ppt_h"/>
                                          </p:val>
                                        </p:tav>
                                      </p:tavLst>
                                    </p:anim>
                                    <p:animEffect transition="in" filter="fade">
                                      <p:cBhvr>
                                        <p:cTn id="44" dur="500"/>
                                        <p:tgtEl>
                                          <p:spTgt spid="67"/>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68"/>
                                        </p:tgtEl>
                                        <p:attrNameLst>
                                          <p:attrName>style.visibility</p:attrName>
                                        </p:attrNameLst>
                                      </p:cBhvr>
                                      <p:to>
                                        <p:strVal val="visible"/>
                                      </p:to>
                                    </p:set>
                                    <p:anim calcmode="lin" valueType="num">
                                      <p:cBhvr>
                                        <p:cTn id="47" dur="500" fill="hold"/>
                                        <p:tgtEl>
                                          <p:spTgt spid="68"/>
                                        </p:tgtEl>
                                        <p:attrNameLst>
                                          <p:attrName>ppt_w</p:attrName>
                                        </p:attrNameLst>
                                      </p:cBhvr>
                                      <p:tavLst>
                                        <p:tav tm="0">
                                          <p:val>
                                            <p:fltVal val="0"/>
                                          </p:val>
                                        </p:tav>
                                        <p:tav tm="100000">
                                          <p:val>
                                            <p:strVal val="#ppt_w"/>
                                          </p:val>
                                        </p:tav>
                                      </p:tavLst>
                                    </p:anim>
                                    <p:anim calcmode="lin" valueType="num">
                                      <p:cBhvr>
                                        <p:cTn id="48" dur="500" fill="hold"/>
                                        <p:tgtEl>
                                          <p:spTgt spid="68"/>
                                        </p:tgtEl>
                                        <p:attrNameLst>
                                          <p:attrName>ppt_h</p:attrName>
                                        </p:attrNameLst>
                                      </p:cBhvr>
                                      <p:tavLst>
                                        <p:tav tm="0">
                                          <p:val>
                                            <p:fltVal val="0"/>
                                          </p:val>
                                        </p:tav>
                                        <p:tav tm="100000">
                                          <p:val>
                                            <p:strVal val="#ppt_h"/>
                                          </p:val>
                                        </p:tav>
                                      </p:tavLst>
                                    </p:anim>
                                    <p:animEffect transition="in" filter="fade">
                                      <p:cBhvr>
                                        <p:cTn id="49" dur="500"/>
                                        <p:tgtEl>
                                          <p:spTgt spid="68"/>
                                        </p:tgtEl>
                                      </p:cBhvr>
                                    </p:animEffect>
                                  </p:childTnLst>
                                </p:cTn>
                              </p:par>
                              <p:par>
                                <p:cTn id="50" presetID="53" presetClass="entr" presetSubtype="16" fill="hold" nodeType="withEffect">
                                  <p:stCondLst>
                                    <p:cond delay="0"/>
                                  </p:stCondLst>
                                  <p:childTnLst>
                                    <p:set>
                                      <p:cBhvr>
                                        <p:cTn id="51" dur="1" fill="hold">
                                          <p:stCondLst>
                                            <p:cond delay="0"/>
                                          </p:stCondLst>
                                        </p:cTn>
                                        <p:tgtEl>
                                          <p:spTgt spid="69"/>
                                        </p:tgtEl>
                                        <p:attrNameLst>
                                          <p:attrName>style.visibility</p:attrName>
                                        </p:attrNameLst>
                                      </p:cBhvr>
                                      <p:to>
                                        <p:strVal val="visible"/>
                                      </p:to>
                                    </p:set>
                                    <p:anim calcmode="lin" valueType="num">
                                      <p:cBhvr>
                                        <p:cTn id="52" dur="500" fill="hold"/>
                                        <p:tgtEl>
                                          <p:spTgt spid="69"/>
                                        </p:tgtEl>
                                        <p:attrNameLst>
                                          <p:attrName>ppt_w</p:attrName>
                                        </p:attrNameLst>
                                      </p:cBhvr>
                                      <p:tavLst>
                                        <p:tav tm="0">
                                          <p:val>
                                            <p:fltVal val="0"/>
                                          </p:val>
                                        </p:tav>
                                        <p:tav tm="100000">
                                          <p:val>
                                            <p:strVal val="#ppt_w"/>
                                          </p:val>
                                        </p:tav>
                                      </p:tavLst>
                                    </p:anim>
                                    <p:anim calcmode="lin" valueType="num">
                                      <p:cBhvr>
                                        <p:cTn id="53" dur="500" fill="hold"/>
                                        <p:tgtEl>
                                          <p:spTgt spid="69"/>
                                        </p:tgtEl>
                                        <p:attrNameLst>
                                          <p:attrName>ppt_h</p:attrName>
                                        </p:attrNameLst>
                                      </p:cBhvr>
                                      <p:tavLst>
                                        <p:tav tm="0">
                                          <p:val>
                                            <p:fltVal val="0"/>
                                          </p:val>
                                        </p:tav>
                                        <p:tav tm="100000">
                                          <p:val>
                                            <p:strVal val="#ppt_h"/>
                                          </p:val>
                                        </p:tav>
                                      </p:tavLst>
                                    </p:anim>
                                    <p:animEffect transition="in" filter="fade">
                                      <p:cBhvr>
                                        <p:cTn id="54" dur="500"/>
                                        <p:tgtEl>
                                          <p:spTgt spid="69"/>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72"/>
                                        </p:tgtEl>
                                        <p:attrNameLst>
                                          <p:attrName>style.visibility</p:attrName>
                                        </p:attrNameLst>
                                      </p:cBhvr>
                                      <p:to>
                                        <p:strVal val="visible"/>
                                      </p:to>
                                    </p:set>
                                    <p:anim calcmode="lin" valueType="num">
                                      <p:cBhvr>
                                        <p:cTn id="57" dur="500" fill="hold"/>
                                        <p:tgtEl>
                                          <p:spTgt spid="72"/>
                                        </p:tgtEl>
                                        <p:attrNameLst>
                                          <p:attrName>ppt_w</p:attrName>
                                        </p:attrNameLst>
                                      </p:cBhvr>
                                      <p:tavLst>
                                        <p:tav tm="0">
                                          <p:val>
                                            <p:fltVal val="0"/>
                                          </p:val>
                                        </p:tav>
                                        <p:tav tm="100000">
                                          <p:val>
                                            <p:strVal val="#ppt_w"/>
                                          </p:val>
                                        </p:tav>
                                      </p:tavLst>
                                    </p:anim>
                                    <p:anim calcmode="lin" valueType="num">
                                      <p:cBhvr>
                                        <p:cTn id="58" dur="500" fill="hold"/>
                                        <p:tgtEl>
                                          <p:spTgt spid="72"/>
                                        </p:tgtEl>
                                        <p:attrNameLst>
                                          <p:attrName>ppt_h</p:attrName>
                                        </p:attrNameLst>
                                      </p:cBhvr>
                                      <p:tavLst>
                                        <p:tav tm="0">
                                          <p:val>
                                            <p:fltVal val="0"/>
                                          </p:val>
                                        </p:tav>
                                        <p:tav tm="100000">
                                          <p:val>
                                            <p:strVal val="#ppt_h"/>
                                          </p:val>
                                        </p:tav>
                                      </p:tavLst>
                                    </p:anim>
                                    <p:animEffect transition="in" filter="fade">
                                      <p:cBhvr>
                                        <p:cTn id="59" dur="500"/>
                                        <p:tgtEl>
                                          <p:spTgt spid="72"/>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73"/>
                                        </p:tgtEl>
                                        <p:attrNameLst>
                                          <p:attrName>style.visibility</p:attrName>
                                        </p:attrNameLst>
                                      </p:cBhvr>
                                      <p:to>
                                        <p:strVal val="visible"/>
                                      </p:to>
                                    </p:set>
                                    <p:anim calcmode="lin" valueType="num">
                                      <p:cBhvr>
                                        <p:cTn id="62" dur="500" fill="hold"/>
                                        <p:tgtEl>
                                          <p:spTgt spid="73"/>
                                        </p:tgtEl>
                                        <p:attrNameLst>
                                          <p:attrName>ppt_w</p:attrName>
                                        </p:attrNameLst>
                                      </p:cBhvr>
                                      <p:tavLst>
                                        <p:tav tm="0">
                                          <p:val>
                                            <p:fltVal val="0"/>
                                          </p:val>
                                        </p:tav>
                                        <p:tav tm="100000">
                                          <p:val>
                                            <p:strVal val="#ppt_w"/>
                                          </p:val>
                                        </p:tav>
                                      </p:tavLst>
                                    </p:anim>
                                    <p:anim calcmode="lin" valueType="num">
                                      <p:cBhvr>
                                        <p:cTn id="63" dur="500" fill="hold"/>
                                        <p:tgtEl>
                                          <p:spTgt spid="73"/>
                                        </p:tgtEl>
                                        <p:attrNameLst>
                                          <p:attrName>ppt_h</p:attrName>
                                        </p:attrNameLst>
                                      </p:cBhvr>
                                      <p:tavLst>
                                        <p:tav tm="0">
                                          <p:val>
                                            <p:fltVal val="0"/>
                                          </p:val>
                                        </p:tav>
                                        <p:tav tm="100000">
                                          <p:val>
                                            <p:strVal val="#ppt_h"/>
                                          </p:val>
                                        </p:tav>
                                      </p:tavLst>
                                    </p:anim>
                                    <p:animEffect transition="in" filter="fade">
                                      <p:cBhvr>
                                        <p:cTn id="64" dur="500"/>
                                        <p:tgtEl>
                                          <p:spTgt spid="73"/>
                                        </p:tgtEl>
                                      </p:cBhvr>
                                    </p:animEffect>
                                  </p:childTnLst>
                                </p:cTn>
                              </p:par>
                              <p:par>
                                <p:cTn id="65" presetID="53" presetClass="entr" presetSubtype="16" fill="hold" nodeType="withEffect">
                                  <p:stCondLst>
                                    <p:cond delay="0"/>
                                  </p:stCondLst>
                                  <p:childTnLst>
                                    <p:set>
                                      <p:cBhvr>
                                        <p:cTn id="66" dur="1" fill="hold">
                                          <p:stCondLst>
                                            <p:cond delay="0"/>
                                          </p:stCondLst>
                                        </p:cTn>
                                        <p:tgtEl>
                                          <p:spTgt spid="74"/>
                                        </p:tgtEl>
                                        <p:attrNameLst>
                                          <p:attrName>style.visibility</p:attrName>
                                        </p:attrNameLst>
                                      </p:cBhvr>
                                      <p:to>
                                        <p:strVal val="visible"/>
                                      </p:to>
                                    </p:set>
                                    <p:anim calcmode="lin" valueType="num">
                                      <p:cBhvr>
                                        <p:cTn id="67" dur="500" fill="hold"/>
                                        <p:tgtEl>
                                          <p:spTgt spid="74"/>
                                        </p:tgtEl>
                                        <p:attrNameLst>
                                          <p:attrName>ppt_w</p:attrName>
                                        </p:attrNameLst>
                                      </p:cBhvr>
                                      <p:tavLst>
                                        <p:tav tm="0">
                                          <p:val>
                                            <p:fltVal val="0"/>
                                          </p:val>
                                        </p:tav>
                                        <p:tav tm="100000">
                                          <p:val>
                                            <p:strVal val="#ppt_w"/>
                                          </p:val>
                                        </p:tav>
                                      </p:tavLst>
                                    </p:anim>
                                    <p:anim calcmode="lin" valueType="num">
                                      <p:cBhvr>
                                        <p:cTn id="68" dur="500" fill="hold"/>
                                        <p:tgtEl>
                                          <p:spTgt spid="74"/>
                                        </p:tgtEl>
                                        <p:attrNameLst>
                                          <p:attrName>ppt_h</p:attrName>
                                        </p:attrNameLst>
                                      </p:cBhvr>
                                      <p:tavLst>
                                        <p:tav tm="0">
                                          <p:val>
                                            <p:fltVal val="0"/>
                                          </p:val>
                                        </p:tav>
                                        <p:tav tm="100000">
                                          <p:val>
                                            <p:strVal val="#ppt_h"/>
                                          </p:val>
                                        </p:tav>
                                      </p:tavLst>
                                    </p:anim>
                                    <p:animEffect transition="in" filter="fade">
                                      <p:cBhvr>
                                        <p:cTn id="69" dur="500"/>
                                        <p:tgtEl>
                                          <p:spTgt spid="74"/>
                                        </p:tgtEl>
                                      </p:cBhvr>
                                    </p:animEffect>
                                  </p:childTnLst>
                                </p:cTn>
                              </p:par>
                              <p:par>
                                <p:cTn id="70" presetID="53" presetClass="entr" presetSubtype="16" fill="hold" nodeType="withEffect">
                                  <p:stCondLst>
                                    <p:cond delay="0"/>
                                  </p:stCondLst>
                                  <p:childTnLst>
                                    <p:set>
                                      <p:cBhvr>
                                        <p:cTn id="71" dur="1" fill="hold">
                                          <p:stCondLst>
                                            <p:cond delay="0"/>
                                          </p:stCondLst>
                                        </p:cTn>
                                        <p:tgtEl>
                                          <p:spTgt spid="75"/>
                                        </p:tgtEl>
                                        <p:attrNameLst>
                                          <p:attrName>style.visibility</p:attrName>
                                        </p:attrNameLst>
                                      </p:cBhvr>
                                      <p:to>
                                        <p:strVal val="visible"/>
                                      </p:to>
                                    </p:set>
                                    <p:anim calcmode="lin" valueType="num">
                                      <p:cBhvr>
                                        <p:cTn id="72" dur="500" fill="hold"/>
                                        <p:tgtEl>
                                          <p:spTgt spid="75"/>
                                        </p:tgtEl>
                                        <p:attrNameLst>
                                          <p:attrName>ppt_w</p:attrName>
                                        </p:attrNameLst>
                                      </p:cBhvr>
                                      <p:tavLst>
                                        <p:tav tm="0">
                                          <p:val>
                                            <p:fltVal val="0"/>
                                          </p:val>
                                        </p:tav>
                                        <p:tav tm="100000">
                                          <p:val>
                                            <p:strVal val="#ppt_w"/>
                                          </p:val>
                                        </p:tav>
                                      </p:tavLst>
                                    </p:anim>
                                    <p:anim calcmode="lin" valueType="num">
                                      <p:cBhvr>
                                        <p:cTn id="73" dur="500" fill="hold"/>
                                        <p:tgtEl>
                                          <p:spTgt spid="75"/>
                                        </p:tgtEl>
                                        <p:attrNameLst>
                                          <p:attrName>ppt_h</p:attrName>
                                        </p:attrNameLst>
                                      </p:cBhvr>
                                      <p:tavLst>
                                        <p:tav tm="0">
                                          <p:val>
                                            <p:fltVal val="0"/>
                                          </p:val>
                                        </p:tav>
                                        <p:tav tm="100000">
                                          <p:val>
                                            <p:strVal val="#ppt_h"/>
                                          </p:val>
                                        </p:tav>
                                      </p:tavLst>
                                    </p:anim>
                                    <p:animEffect transition="in" filter="fade">
                                      <p:cBhvr>
                                        <p:cTn id="74" dur="500"/>
                                        <p:tgtEl>
                                          <p:spTgt spid="75"/>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76"/>
                                        </p:tgtEl>
                                        <p:attrNameLst>
                                          <p:attrName>style.visibility</p:attrName>
                                        </p:attrNameLst>
                                      </p:cBhvr>
                                      <p:to>
                                        <p:strVal val="visible"/>
                                      </p:to>
                                    </p:set>
                                    <p:anim calcmode="lin" valueType="num">
                                      <p:cBhvr>
                                        <p:cTn id="77" dur="500" fill="hold"/>
                                        <p:tgtEl>
                                          <p:spTgt spid="76"/>
                                        </p:tgtEl>
                                        <p:attrNameLst>
                                          <p:attrName>ppt_w</p:attrName>
                                        </p:attrNameLst>
                                      </p:cBhvr>
                                      <p:tavLst>
                                        <p:tav tm="0">
                                          <p:val>
                                            <p:fltVal val="0"/>
                                          </p:val>
                                        </p:tav>
                                        <p:tav tm="100000">
                                          <p:val>
                                            <p:strVal val="#ppt_w"/>
                                          </p:val>
                                        </p:tav>
                                      </p:tavLst>
                                    </p:anim>
                                    <p:anim calcmode="lin" valueType="num">
                                      <p:cBhvr>
                                        <p:cTn id="78" dur="500" fill="hold"/>
                                        <p:tgtEl>
                                          <p:spTgt spid="76"/>
                                        </p:tgtEl>
                                        <p:attrNameLst>
                                          <p:attrName>ppt_h</p:attrName>
                                        </p:attrNameLst>
                                      </p:cBhvr>
                                      <p:tavLst>
                                        <p:tav tm="0">
                                          <p:val>
                                            <p:fltVal val="0"/>
                                          </p:val>
                                        </p:tav>
                                        <p:tav tm="100000">
                                          <p:val>
                                            <p:strVal val="#ppt_h"/>
                                          </p:val>
                                        </p:tav>
                                      </p:tavLst>
                                    </p:anim>
                                    <p:animEffect transition="in" filter="fade">
                                      <p:cBhvr>
                                        <p:cTn id="79" dur="500"/>
                                        <p:tgtEl>
                                          <p:spTgt spid="76"/>
                                        </p:tgtEl>
                                      </p:cBhvr>
                                    </p:animEffect>
                                  </p:childTnLst>
                                </p:cTn>
                              </p:par>
                              <p:par>
                                <p:cTn id="80" presetID="53" presetClass="entr" presetSubtype="16" fill="hold" nodeType="withEffect">
                                  <p:stCondLst>
                                    <p:cond delay="0"/>
                                  </p:stCondLst>
                                  <p:childTnLst>
                                    <p:set>
                                      <p:cBhvr>
                                        <p:cTn id="81" dur="1" fill="hold">
                                          <p:stCondLst>
                                            <p:cond delay="0"/>
                                          </p:stCondLst>
                                        </p:cTn>
                                        <p:tgtEl>
                                          <p:spTgt spid="77"/>
                                        </p:tgtEl>
                                        <p:attrNameLst>
                                          <p:attrName>style.visibility</p:attrName>
                                        </p:attrNameLst>
                                      </p:cBhvr>
                                      <p:to>
                                        <p:strVal val="visible"/>
                                      </p:to>
                                    </p:set>
                                    <p:anim calcmode="lin" valueType="num">
                                      <p:cBhvr>
                                        <p:cTn id="82" dur="500" fill="hold"/>
                                        <p:tgtEl>
                                          <p:spTgt spid="77"/>
                                        </p:tgtEl>
                                        <p:attrNameLst>
                                          <p:attrName>ppt_w</p:attrName>
                                        </p:attrNameLst>
                                      </p:cBhvr>
                                      <p:tavLst>
                                        <p:tav tm="0">
                                          <p:val>
                                            <p:fltVal val="0"/>
                                          </p:val>
                                        </p:tav>
                                        <p:tav tm="100000">
                                          <p:val>
                                            <p:strVal val="#ppt_w"/>
                                          </p:val>
                                        </p:tav>
                                      </p:tavLst>
                                    </p:anim>
                                    <p:anim calcmode="lin" valueType="num">
                                      <p:cBhvr>
                                        <p:cTn id="83" dur="500" fill="hold"/>
                                        <p:tgtEl>
                                          <p:spTgt spid="77"/>
                                        </p:tgtEl>
                                        <p:attrNameLst>
                                          <p:attrName>ppt_h</p:attrName>
                                        </p:attrNameLst>
                                      </p:cBhvr>
                                      <p:tavLst>
                                        <p:tav tm="0">
                                          <p:val>
                                            <p:fltVal val="0"/>
                                          </p:val>
                                        </p:tav>
                                        <p:tav tm="100000">
                                          <p:val>
                                            <p:strVal val="#ppt_h"/>
                                          </p:val>
                                        </p:tav>
                                      </p:tavLst>
                                    </p:anim>
                                    <p:animEffect transition="in" filter="fade">
                                      <p:cBhvr>
                                        <p:cTn id="84" dur="500"/>
                                        <p:tgtEl>
                                          <p:spTgt spid="77"/>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78"/>
                                        </p:tgtEl>
                                        <p:attrNameLst>
                                          <p:attrName>style.visibility</p:attrName>
                                        </p:attrNameLst>
                                      </p:cBhvr>
                                      <p:to>
                                        <p:strVal val="visible"/>
                                      </p:to>
                                    </p:set>
                                    <p:anim calcmode="lin" valueType="num">
                                      <p:cBhvr>
                                        <p:cTn id="87" dur="500" fill="hold"/>
                                        <p:tgtEl>
                                          <p:spTgt spid="78"/>
                                        </p:tgtEl>
                                        <p:attrNameLst>
                                          <p:attrName>ppt_w</p:attrName>
                                        </p:attrNameLst>
                                      </p:cBhvr>
                                      <p:tavLst>
                                        <p:tav tm="0">
                                          <p:val>
                                            <p:fltVal val="0"/>
                                          </p:val>
                                        </p:tav>
                                        <p:tav tm="100000">
                                          <p:val>
                                            <p:strVal val="#ppt_w"/>
                                          </p:val>
                                        </p:tav>
                                      </p:tavLst>
                                    </p:anim>
                                    <p:anim calcmode="lin" valueType="num">
                                      <p:cBhvr>
                                        <p:cTn id="88" dur="500" fill="hold"/>
                                        <p:tgtEl>
                                          <p:spTgt spid="78"/>
                                        </p:tgtEl>
                                        <p:attrNameLst>
                                          <p:attrName>ppt_h</p:attrName>
                                        </p:attrNameLst>
                                      </p:cBhvr>
                                      <p:tavLst>
                                        <p:tav tm="0">
                                          <p:val>
                                            <p:fltVal val="0"/>
                                          </p:val>
                                        </p:tav>
                                        <p:tav tm="100000">
                                          <p:val>
                                            <p:strVal val="#ppt_h"/>
                                          </p:val>
                                        </p:tav>
                                      </p:tavLst>
                                    </p:anim>
                                    <p:animEffect transition="in" filter="fade">
                                      <p:cBhvr>
                                        <p:cTn id="89" dur="500"/>
                                        <p:tgtEl>
                                          <p:spTgt spid="78"/>
                                        </p:tgtEl>
                                      </p:cBhvr>
                                    </p:animEffect>
                                  </p:childTnLst>
                                </p:cTn>
                              </p:par>
                              <p:par>
                                <p:cTn id="90" presetID="53" presetClass="entr" presetSubtype="16" fill="hold" nodeType="withEffect">
                                  <p:stCondLst>
                                    <p:cond delay="0"/>
                                  </p:stCondLst>
                                  <p:childTnLst>
                                    <p:set>
                                      <p:cBhvr>
                                        <p:cTn id="91" dur="1" fill="hold">
                                          <p:stCondLst>
                                            <p:cond delay="0"/>
                                          </p:stCondLst>
                                        </p:cTn>
                                        <p:tgtEl>
                                          <p:spTgt spid="79"/>
                                        </p:tgtEl>
                                        <p:attrNameLst>
                                          <p:attrName>style.visibility</p:attrName>
                                        </p:attrNameLst>
                                      </p:cBhvr>
                                      <p:to>
                                        <p:strVal val="visible"/>
                                      </p:to>
                                    </p:set>
                                    <p:anim calcmode="lin" valueType="num">
                                      <p:cBhvr>
                                        <p:cTn id="92" dur="500" fill="hold"/>
                                        <p:tgtEl>
                                          <p:spTgt spid="79"/>
                                        </p:tgtEl>
                                        <p:attrNameLst>
                                          <p:attrName>ppt_w</p:attrName>
                                        </p:attrNameLst>
                                      </p:cBhvr>
                                      <p:tavLst>
                                        <p:tav tm="0">
                                          <p:val>
                                            <p:fltVal val="0"/>
                                          </p:val>
                                        </p:tav>
                                        <p:tav tm="100000">
                                          <p:val>
                                            <p:strVal val="#ppt_w"/>
                                          </p:val>
                                        </p:tav>
                                      </p:tavLst>
                                    </p:anim>
                                    <p:anim calcmode="lin" valueType="num">
                                      <p:cBhvr>
                                        <p:cTn id="93" dur="500" fill="hold"/>
                                        <p:tgtEl>
                                          <p:spTgt spid="79"/>
                                        </p:tgtEl>
                                        <p:attrNameLst>
                                          <p:attrName>ppt_h</p:attrName>
                                        </p:attrNameLst>
                                      </p:cBhvr>
                                      <p:tavLst>
                                        <p:tav tm="0">
                                          <p:val>
                                            <p:fltVal val="0"/>
                                          </p:val>
                                        </p:tav>
                                        <p:tav tm="100000">
                                          <p:val>
                                            <p:strVal val="#ppt_h"/>
                                          </p:val>
                                        </p:tav>
                                      </p:tavLst>
                                    </p:anim>
                                    <p:animEffect transition="in" filter="fade">
                                      <p:cBhvr>
                                        <p:cTn id="94" dur="500"/>
                                        <p:tgtEl>
                                          <p:spTgt spid="79"/>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80"/>
                                        </p:tgtEl>
                                        <p:attrNameLst>
                                          <p:attrName>style.visibility</p:attrName>
                                        </p:attrNameLst>
                                      </p:cBhvr>
                                      <p:to>
                                        <p:strVal val="visible"/>
                                      </p:to>
                                    </p:set>
                                    <p:anim calcmode="lin" valueType="num">
                                      <p:cBhvr>
                                        <p:cTn id="97" dur="500" fill="hold"/>
                                        <p:tgtEl>
                                          <p:spTgt spid="80"/>
                                        </p:tgtEl>
                                        <p:attrNameLst>
                                          <p:attrName>ppt_w</p:attrName>
                                        </p:attrNameLst>
                                      </p:cBhvr>
                                      <p:tavLst>
                                        <p:tav tm="0">
                                          <p:val>
                                            <p:fltVal val="0"/>
                                          </p:val>
                                        </p:tav>
                                        <p:tav tm="100000">
                                          <p:val>
                                            <p:strVal val="#ppt_w"/>
                                          </p:val>
                                        </p:tav>
                                      </p:tavLst>
                                    </p:anim>
                                    <p:anim calcmode="lin" valueType="num">
                                      <p:cBhvr>
                                        <p:cTn id="98" dur="500" fill="hold"/>
                                        <p:tgtEl>
                                          <p:spTgt spid="80"/>
                                        </p:tgtEl>
                                        <p:attrNameLst>
                                          <p:attrName>ppt_h</p:attrName>
                                        </p:attrNameLst>
                                      </p:cBhvr>
                                      <p:tavLst>
                                        <p:tav tm="0">
                                          <p:val>
                                            <p:fltVal val="0"/>
                                          </p:val>
                                        </p:tav>
                                        <p:tav tm="100000">
                                          <p:val>
                                            <p:strVal val="#ppt_h"/>
                                          </p:val>
                                        </p:tav>
                                      </p:tavLst>
                                    </p:anim>
                                    <p:animEffect transition="in" filter="fade">
                                      <p:cBhvr>
                                        <p:cTn id="99" dur="500"/>
                                        <p:tgtEl>
                                          <p:spTgt spid="80"/>
                                        </p:tgtEl>
                                      </p:cBhvr>
                                    </p:animEffect>
                                  </p:childTnLst>
                                </p:cTn>
                              </p:par>
                              <p:par>
                                <p:cTn id="100" presetID="53" presetClass="entr" presetSubtype="16" fill="hold" nodeType="withEffect">
                                  <p:stCondLst>
                                    <p:cond delay="0"/>
                                  </p:stCondLst>
                                  <p:childTnLst>
                                    <p:set>
                                      <p:cBhvr>
                                        <p:cTn id="101" dur="1" fill="hold">
                                          <p:stCondLst>
                                            <p:cond delay="0"/>
                                          </p:stCondLst>
                                        </p:cTn>
                                        <p:tgtEl>
                                          <p:spTgt spid="81"/>
                                        </p:tgtEl>
                                        <p:attrNameLst>
                                          <p:attrName>style.visibility</p:attrName>
                                        </p:attrNameLst>
                                      </p:cBhvr>
                                      <p:to>
                                        <p:strVal val="visible"/>
                                      </p:to>
                                    </p:set>
                                    <p:anim calcmode="lin" valueType="num">
                                      <p:cBhvr>
                                        <p:cTn id="102" dur="500" fill="hold"/>
                                        <p:tgtEl>
                                          <p:spTgt spid="81"/>
                                        </p:tgtEl>
                                        <p:attrNameLst>
                                          <p:attrName>ppt_w</p:attrName>
                                        </p:attrNameLst>
                                      </p:cBhvr>
                                      <p:tavLst>
                                        <p:tav tm="0">
                                          <p:val>
                                            <p:fltVal val="0"/>
                                          </p:val>
                                        </p:tav>
                                        <p:tav tm="100000">
                                          <p:val>
                                            <p:strVal val="#ppt_w"/>
                                          </p:val>
                                        </p:tav>
                                      </p:tavLst>
                                    </p:anim>
                                    <p:anim calcmode="lin" valueType="num">
                                      <p:cBhvr>
                                        <p:cTn id="103" dur="500" fill="hold"/>
                                        <p:tgtEl>
                                          <p:spTgt spid="81"/>
                                        </p:tgtEl>
                                        <p:attrNameLst>
                                          <p:attrName>ppt_h</p:attrName>
                                        </p:attrNameLst>
                                      </p:cBhvr>
                                      <p:tavLst>
                                        <p:tav tm="0">
                                          <p:val>
                                            <p:fltVal val="0"/>
                                          </p:val>
                                        </p:tav>
                                        <p:tav tm="100000">
                                          <p:val>
                                            <p:strVal val="#ppt_h"/>
                                          </p:val>
                                        </p:tav>
                                      </p:tavLst>
                                    </p:anim>
                                    <p:animEffect transition="in" filter="fade">
                                      <p:cBhvr>
                                        <p:cTn id="104" dur="500"/>
                                        <p:tgtEl>
                                          <p:spTgt spid="81"/>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82"/>
                                        </p:tgtEl>
                                        <p:attrNameLst>
                                          <p:attrName>style.visibility</p:attrName>
                                        </p:attrNameLst>
                                      </p:cBhvr>
                                      <p:to>
                                        <p:strVal val="visible"/>
                                      </p:to>
                                    </p:set>
                                    <p:anim calcmode="lin" valueType="num">
                                      <p:cBhvr>
                                        <p:cTn id="107" dur="500" fill="hold"/>
                                        <p:tgtEl>
                                          <p:spTgt spid="82"/>
                                        </p:tgtEl>
                                        <p:attrNameLst>
                                          <p:attrName>ppt_w</p:attrName>
                                        </p:attrNameLst>
                                      </p:cBhvr>
                                      <p:tavLst>
                                        <p:tav tm="0">
                                          <p:val>
                                            <p:fltVal val="0"/>
                                          </p:val>
                                        </p:tav>
                                        <p:tav tm="100000">
                                          <p:val>
                                            <p:strVal val="#ppt_w"/>
                                          </p:val>
                                        </p:tav>
                                      </p:tavLst>
                                    </p:anim>
                                    <p:anim calcmode="lin" valueType="num">
                                      <p:cBhvr>
                                        <p:cTn id="108" dur="500" fill="hold"/>
                                        <p:tgtEl>
                                          <p:spTgt spid="82"/>
                                        </p:tgtEl>
                                        <p:attrNameLst>
                                          <p:attrName>ppt_h</p:attrName>
                                        </p:attrNameLst>
                                      </p:cBhvr>
                                      <p:tavLst>
                                        <p:tav tm="0">
                                          <p:val>
                                            <p:fltVal val="0"/>
                                          </p:val>
                                        </p:tav>
                                        <p:tav tm="100000">
                                          <p:val>
                                            <p:strVal val="#ppt_h"/>
                                          </p:val>
                                        </p:tav>
                                      </p:tavLst>
                                    </p:anim>
                                    <p:animEffect transition="in" filter="fade">
                                      <p:cBhvr>
                                        <p:cTn id="109" dur="500"/>
                                        <p:tgtEl>
                                          <p:spTgt spid="82"/>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83"/>
                                        </p:tgtEl>
                                        <p:attrNameLst>
                                          <p:attrName>style.visibility</p:attrName>
                                        </p:attrNameLst>
                                      </p:cBhvr>
                                      <p:to>
                                        <p:strVal val="visible"/>
                                      </p:to>
                                    </p:set>
                                    <p:anim calcmode="lin" valueType="num">
                                      <p:cBhvr>
                                        <p:cTn id="112" dur="500" fill="hold"/>
                                        <p:tgtEl>
                                          <p:spTgt spid="83"/>
                                        </p:tgtEl>
                                        <p:attrNameLst>
                                          <p:attrName>ppt_w</p:attrName>
                                        </p:attrNameLst>
                                      </p:cBhvr>
                                      <p:tavLst>
                                        <p:tav tm="0">
                                          <p:val>
                                            <p:fltVal val="0"/>
                                          </p:val>
                                        </p:tav>
                                        <p:tav tm="100000">
                                          <p:val>
                                            <p:strVal val="#ppt_w"/>
                                          </p:val>
                                        </p:tav>
                                      </p:tavLst>
                                    </p:anim>
                                    <p:anim calcmode="lin" valueType="num">
                                      <p:cBhvr>
                                        <p:cTn id="113" dur="500" fill="hold"/>
                                        <p:tgtEl>
                                          <p:spTgt spid="83"/>
                                        </p:tgtEl>
                                        <p:attrNameLst>
                                          <p:attrName>ppt_h</p:attrName>
                                        </p:attrNameLst>
                                      </p:cBhvr>
                                      <p:tavLst>
                                        <p:tav tm="0">
                                          <p:val>
                                            <p:fltVal val="0"/>
                                          </p:val>
                                        </p:tav>
                                        <p:tav tm="100000">
                                          <p:val>
                                            <p:strVal val="#ppt_h"/>
                                          </p:val>
                                        </p:tav>
                                      </p:tavLst>
                                    </p:anim>
                                    <p:animEffect transition="in" filter="fade">
                                      <p:cBhvr>
                                        <p:cTn id="114" dur="500"/>
                                        <p:tgtEl>
                                          <p:spTgt spid="83"/>
                                        </p:tgtEl>
                                      </p:cBhvr>
                                    </p:animEffect>
                                  </p:childTnLst>
                                </p:cTn>
                              </p:par>
                              <p:par>
                                <p:cTn id="115" presetID="53" presetClass="entr" presetSubtype="16" fill="hold" nodeType="withEffect">
                                  <p:stCondLst>
                                    <p:cond delay="0"/>
                                  </p:stCondLst>
                                  <p:childTnLst>
                                    <p:set>
                                      <p:cBhvr>
                                        <p:cTn id="116" dur="1" fill="hold">
                                          <p:stCondLst>
                                            <p:cond delay="0"/>
                                          </p:stCondLst>
                                        </p:cTn>
                                        <p:tgtEl>
                                          <p:spTgt spid="84"/>
                                        </p:tgtEl>
                                        <p:attrNameLst>
                                          <p:attrName>style.visibility</p:attrName>
                                        </p:attrNameLst>
                                      </p:cBhvr>
                                      <p:to>
                                        <p:strVal val="visible"/>
                                      </p:to>
                                    </p:set>
                                    <p:anim calcmode="lin" valueType="num">
                                      <p:cBhvr>
                                        <p:cTn id="117" dur="500" fill="hold"/>
                                        <p:tgtEl>
                                          <p:spTgt spid="84"/>
                                        </p:tgtEl>
                                        <p:attrNameLst>
                                          <p:attrName>ppt_w</p:attrName>
                                        </p:attrNameLst>
                                      </p:cBhvr>
                                      <p:tavLst>
                                        <p:tav tm="0">
                                          <p:val>
                                            <p:fltVal val="0"/>
                                          </p:val>
                                        </p:tav>
                                        <p:tav tm="100000">
                                          <p:val>
                                            <p:strVal val="#ppt_w"/>
                                          </p:val>
                                        </p:tav>
                                      </p:tavLst>
                                    </p:anim>
                                    <p:anim calcmode="lin" valueType="num">
                                      <p:cBhvr>
                                        <p:cTn id="118" dur="500" fill="hold"/>
                                        <p:tgtEl>
                                          <p:spTgt spid="84"/>
                                        </p:tgtEl>
                                        <p:attrNameLst>
                                          <p:attrName>ppt_h</p:attrName>
                                        </p:attrNameLst>
                                      </p:cBhvr>
                                      <p:tavLst>
                                        <p:tav tm="0">
                                          <p:val>
                                            <p:fltVal val="0"/>
                                          </p:val>
                                        </p:tav>
                                        <p:tav tm="100000">
                                          <p:val>
                                            <p:strVal val="#ppt_h"/>
                                          </p:val>
                                        </p:tav>
                                      </p:tavLst>
                                    </p:anim>
                                    <p:animEffect transition="in" filter="fade">
                                      <p:cBhvr>
                                        <p:cTn id="119" dur="500"/>
                                        <p:tgtEl>
                                          <p:spTgt spid="84"/>
                                        </p:tgtEl>
                                      </p:cBhvr>
                                    </p:animEffect>
                                  </p:childTnLst>
                                </p:cTn>
                              </p:par>
                              <p:par>
                                <p:cTn id="120" presetID="53" presetClass="entr" presetSubtype="16" fill="hold" nodeType="withEffect">
                                  <p:stCondLst>
                                    <p:cond delay="0"/>
                                  </p:stCondLst>
                                  <p:childTnLst>
                                    <p:set>
                                      <p:cBhvr>
                                        <p:cTn id="121" dur="1" fill="hold">
                                          <p:stCondLst>
                                            <p:cond delay="0"/>
                                          </p:stCondLst>
                                        </p:cTn>
                                        <p:tgtEl>
                                          <p:spTgt spid="85"/>
                                        </p:tgtEl>
                                        <p:attrNameLst>
                                          <p:attrName>style.visibility</p:attrName>
                                        </p:attrNameLst>
                                      </p:cBhvr>
                                      <p:to>
                                        <p:strVal val="visible"/>
                                      </p:to>
                                    </p:set>
                                    <p:anim calcmode="lin" valueType="num">
                                      <p:cBhvr>
                                        <p:cTn id="122" dur="500" fill="hold"/>
                                        <p:tgtEl>
                                          <p:spTgt spid="85"/>
                                        </p:tgtEl>
                                        <p:attrNameLst>
                                          <p:attrName>ppt_w</p:attrName>
                                        </p:attrNameLst>
                                      </p:cBhvr>
                                      <p:tavLst>
                                        <p:tav tm="0">
                                          <p:val>
                                            <p:fltVal val="0"/>
                                          </p:val>
                                        </p:tav>
                                        <p:tav tm="100000">
                                          <p:val>
                                            <p:strVal val="#ppt_w"/>
                                          </p:val>
                                        </p:tav>
                                      </p:tavLst>
                                    </p:anim>
                                    <p:anim calcmode="lin" valueType="num">
                                      <p:cBhvr>
                                        <p:cTn id="123" dur="500" fill="hold"/>
                                        <p:tgtEl>
                                          <p:spTgt spid="85"/>
                                        </p:tgtEl>
                                        <p:attrNameLst>
                                          <p:attrName>ppt_h</p:attrName>
                                        </p:attrNameLst>
                                      </p:cBhvr>
                                      <p:tavLst>
                                        <p:tav tm="0">
                                          <p:val>
                                            <p:fltVal val="0"/>
                                          </p:val>
                                        </p:tav>
                                        <p:tav tm="100000">
                                          <p:val>
                                            <p:strVal val="#ppt_h"/>
                                          </p:val>
                                        </p:tav>
                                      </p:tavLst>
                                    </p:anim>
                                    <p:animEffect transition="in" filter="fade">
                                      <p:cBhvr>
                                        <p:cTn id="124" dur="500"/>
                                        <p:tgtEl>
                                          <p:spTgt spid="85"/>
                                        </p:tgtEl>
                                      </p:cBhvr>
                                    </p:animEffect>
                                  </p:childTnLst>
                                </p:cTn>
                              </p:par>
                              <p:par>
                                <p:cTn id="125" presetID="53" presetClass="entr" presetSubtype="16" fill="hold" nodeType="withEffect">
                                  <p:stCondLst>
                                    <p:cond delay="0"/>
                                  </p:stCondLst>
                                  <p:childTnLst>
                                    <p:set>
                                      <p:cBhvr>
                                        <p:cTn id="126" dur="1" fill="hold">
                                          <p:stCondLst>
                                            <p:cond delay="0"/>
                                          </p:stCondLst>
                                        </p:cTn>
                                        <p:tgtEl>
                                          <p:spTgt spid="86"/>
                                        </p:tgtEl>
                                        <p:attrNameLst>
                                          <p:attrName>style.visibility</p:attrName>
                                        </p:attrNameLst>
                                      </p:cBhvr>
                                      <p:to>
                                        <p:strVal val="visible"/>
                                      </p:to>
                                    </p:set>
                                    <p:anim calcmode="lin" valueType="num">
                                      <p:cBhvr>
                                        <p:cTn id="127" dur="500" fill="hold"/>
                                        <p:tgtEl>
                                          <p:spTgt spid="86"/>
                                        </p:tgtEl>
                                        <p:attrNameLst>
                                          <p:attrName>ppt_w</p:attrName>
                                        </p:attrNameLst>
                                      </p:cBhvr>
                                      <p:tavLst>
                                        <p:tav tm="0">
                                          <p:val>
                                            <p:fltVal val="0"/>
                                          </p:val>
                                        </p:tav>
                                        <p:tav tm="100000">
                                          <p:val>
                                            <p:strVal val="#ppt_w"/>
                                          </p:val>
                                        </p:tav>
                                      </p:tavLst>
                                    </p:anim>
                                    <p:anim calcmode="lin" valueType="num">
                                      <p:cBhvr>
                                        <p:cTn id="128" dur="500" fill="hold"/>
                                        <p:tgtEl>
                                          <p:spTgt spid="86"/>
                                        </p:tgtEl>
                                        <p:attrNameLst>
                                          <p:attrName>ppt_h</p:attrName>
                                        </p:attrNameLst>
                                      </p:cBhvr>
                                      <p:tavLst>
                                        <p:tav tm="0">
                                          <p:val>
                                            <p:fltVal val="0"/>
                                          </p:val>
                                        </p:tav>
                                        <p:tav tm="100000">
                                          <p:val>
                                            <p:strVal val="#ppt_h"/>
                                          </p:val>
                                        </p:tav>
                                      </p:tavLst>
                                    </p:anim>
                                    <p:animEffect transition="in" filter="fade">
                                      <p:cBhvr>
                                        <p:cTn id="129" dur="500"/>
                                        <p:tgtEl>
                                          <p:spTgt spid="86"/>
                                        </p:tgtEl>
                                      </p:cBhvr>
                                    </p:animEffect>
                                  </p:childTnLst>
                                </p:cTn>
                              </p:par>
                              <p:par>
                                <p:cTn id="130" presetID="53" presetClass="entr" presetSubtype="16" fill="hold" nodeType="withEffect">
                                  <p:stCondLst>
                                    <p:cond delay="0"/>
                                  </p:stCondLst>
                                  <p:childTnLst>
                                    <p:set>
                                      <p:cBhvr>
                                        <p:cTn id="131" dur="1" fill="hold">
                                          <p:stCondLst>
                                            <p:cond delay="0"/>
                                          </p:stCondLst>
                                        </p:cTn>
                                        <p:tgtEl>
                                          <p:spTgt spid="87"/>
                                        </p:tgtEl>
                                        <p:attrNameLst>
                                          <p:attrName>style.visibility</p:attrName>
                                        </p:attrNameLst>
                                      </p:cBhvr>
                                      <p:to>
                                        <p:strVal val="visible"/>
                                      </p:to>
                                    </p:set>
                                    <p:anim calcmode="lin" valueType="num">
                                      <p:cBhvr>
                                        <p:cTn id="132" dur="500" fill="hold"/>
                                        <p:tgtEl>
                                          <p:spTgt spid="87"/>
                                        </p:tgtEl>
                                        <p:attrNameLst>
                                          <p:attrName>ppt_w</p:attrName>
                                        </p:attrNameLst>
                                      </p:cBhvr>
                                      <p:tavLst>
                                        <p:tav tm="0">
                                          <p:val>
                                            <p:fltVal val="0"/>
                                          </p:val>
                                        </p:tav>
                                        <p:tav tm="100000">
                                          <p:val>
                                            <p:strVal val="#ppt_w"/>
                                          </p:val>
                                        </p:tav>
                                      </p:tavLst>
                                    </p:anim>
                                    <p:anim calcmode="lin" valueType="num">
                                      <p:cBhvr>
                                        <p:cTn id="133" dur="500" fill="hold"/>
                                        <p:tgtEl>
                                          <p:spTgt spid="87"/>
                                        </p:tgtEl>
                                        <p:attrNameLst>
                                          <p:attrName>ppt_h</p:attrName>
                                        </p:attrNameLst>
                                      </p:cBhvr>
                                      <p:tavLst>
                                        <p:tav tm="0">
                                          <p:val>
                                            <p:fltVal val="0"/>
                                          </p:val>
                                        </p:tav>
                                        <p:tav tm="100000">
                                          <p:val>
                                            <p:strVal val="#ppt_h"/>
                                          </p:val>
                                        </p:tav>
                                      </p:tavLst>
                                    </p:anim>
                                    <p:animEffect transition="in" filter="fade">
                                      <p:cBhvr>
                                        <p:cTn id="134" dur="500"/>
                                        <p:tgtEl>
                                          <p:spTgt spid="87"/>
                                        </p:tgtEl>
                                      </p:cBhvr>
                                    </p:animEffect>
                                  </p:childTnLst>
                                </p:cTn>
                              </p:par>
                              <p:par>
                                <p:cTn id="135" presetID="53" presetClass="entr" presetSubtype="16" fill="hold" nodeType="withEffect">
                                  <p:stCondLst>
                                    <p:cond delay="0"/>
                                  </p:stCondLst>
                                  <p:childTnLst>
                                    <p:set>
                                      <p:cBhvr>
                                        <p:cTn id="136" dur="1" fill="hold">
                                          <p:stCondLst>
                                            <p:cond delay="0"/>
                                          </p:stCondLst>
                                        </p:cTn>
                                        <p:tgtEl>
                                          <p:spTgt spid="88"/>
                                        </p:tgtEl>
                                        <p:attrNameLst>
                                          <p:attrName>style.visibility</p:attrName>
                                        </p:attrNameLst>
                                      </p:cBhvr>
                                      <p:to>
                                        <p:strVal val="visible"/>
                                      </p:to>
                                    </p:set>
                                    <p:anim calcmode="lin" valueType="num">
                                      <p:cBhvr>
                                        <p:cTn id="137" dur="500" fill="hold"/>
                                        <p:tgtEl>
                                          <p:spTgt spid="88"/>
                                        </p:tgtEl>
                                        <p:attrNameLst>
                                          <p:attrName>ppt_w</p:attrName>
                                        </p:attrNameLst>
                                      </p:cBhvr>
                                      <p:tavLst>
                                        <p:tav tm="0">
                                          <p:val>
                                            <p:fltVal val="0"/>
                                          </p:val>
                                        </p:tav>
                                        <p:tav tm="100000">
                                          <p:val>
                                            <p:strVal val="#ppt_w"/>
                                          </p:val>
                                        </p:tav>
                                      </p:tavLst>
                                    </p:anim>
                                    <p:anim calcmode="lin" valueType="num">
                                      <p:cBhvr>
                                        <p:cTn id="138" dur="500" fill="hold"/>
                                        <p:tgtEl>
                                          <p:spTgt spid="88"/>
                                        </p:tgtEl>
                                        <p:attrNameLst>
                                          <p:attrName>ppt_h</p:attrName>
                                        </p:attrNameLst>
                                      </p:cBhvr>
                                      <p:tavLst>
                                        <p:tav tm="0">
                                          <p:val>
                                            <p:fltVal val="0"/>
                                          </p:val>
                                        </p:tav>
                                        <p:tav tm="100000">
                                          <p:val>
                                            <p:strVal val="#ppt_h"/>
                                          </p:val>
                                        </p:tav>
                                      </p:tavLst>
                                    </p:anim>
                                    <p:animEffect transition="in" filter="fade">
                                      <p:cBhvr>
                                        <p:cTn id="139" dur="500"/>
                                        <p:tgtEl>
                                          <p:spTgt spid="88"/>
                                        </p:tgtEl>
                                      </p:cBhvr>
                                    </p:animEffect>
                                  </p:childTnLst>
                                </p:cTn>
                              </p:par>
                              <p:par>
                                <p:cTn id="140" presetID="53" presetClass="entr" presetSubtype="16" fill="hold" nodeType="withEffect">
                                  <p:stCondLst>
                                    <p:cond delay="0"/>
                                  </p:stCondLst>
                                  <p:childTnLst>
                                    <p:set>
                                      <p:cBhvr>
                                        <p:cTn id="141" dur="1" fill="hold">
                                          <p:stCondLst>
                                            <p:cond delay="0"/>
                                          </p:stCondLst>
                                        </p:cTn>
                                        <p:tgtEl>
                                          <p:spTgt spid="106"/>
                                        </p:tgtEl>
                                        <p:attrNameLst>
                                          <p:attrName>style.visibility</p:attrName>
                                        </p:attrNameLst>
                                      </p:cBhvr>
                                      <p:to>
                                        <p:strVal val="visible"/>
                                      </p:to>
                                    </p:set>
                                    <p:anim calcmode="lin" valueType="num">
                                      <p:cBhvr>
                                        <p:cTn id="142" dur="500" fill="hold"/>
                                        <p:tgtEl>
                                          <p:spTgt spid="106"/>
                                        </p:tgtEl>
                                        <p:attrNameLst>
                                          <p:attrName>ppt_w</p:attrName>
                                        </p:attrNameLst>
                                      </p:cBhvr>
                                      <p:tavLst>
                                        <p:tav tm="0">
                                          <p:val>
                                            <p:fltVal val="0"/>
                                          </p:val>
                                        </p:tav>
                                        <p:tav tm="100000">
                                          <p:val>
                                            <p:strVal val="#ppt_w"/>
                                          </p:val>
                                        </p:tav>
                                      </p:tavLst>
                                    </p:anim>
                                    <p:anim calcmode="lin" valueType="num">
                                      <p:cBhvr>
                                        <p:cTn id="143" dur="500" fill="hold"/>
                                        <p:tgtEl>
                                          <p:spTgt spid="106"/>
                                        </p:tgtEl>
                                        <p:attrNameLst>
                                          <p:attrName>ppt_h</p:attrName>
                                        </p:attrNameLst>
                                      </p:cBhvr>
                                      <p:tavLst>
                                        <p:tav tm="0">
                                          <p:val>
                                            <p:fltVal val="0"/>
                                          </p:val>
                                        </p:tav>
                                        <p:tav tm="100000">
                                          <p:val>
                                            <p:strVal val="#ppt_h"/>
                                          </p:val>
                                        </p:tav>
                                      </p:tavLst>
                                    </p:anim>
                                    <p:animEffect transition="in" filter="fade">
                                      <p:cBhvr>
                                        <p:cTn id="144" dur="500"/>
                                        <p:tgtEl>
                                          <p:spTgt spid="106"/>
                                        </p:tgtEl>
                                      </p:cBhvr>
                                    </p:animEffect>
                                  </p:childTnLst>
                                </p:cTn>
                              </p:par>
                              <p:par>
                                <p:cTn id="145" presetID="53" presetClass="entr" presetSubtype="16" fill="hold" nodeType="withEffect">
                                  <p:stCondLst>
                                    <p:cond delay="0"/>
                                  </p:stCondLst>
                                  <p:childTnLst>
                                    <p:set>
                                      <p:cBhvr>
                                        <p:cTn id="146" dur="1" fill="hold">
                                          <p:stCondLst>
                                            <p:cond delay="0"/>
                                          </p:stCondLst>
                                        </p:cTn>
                                        <p:tgtEl>
                                          <p:spTgt spid="107"/>
                                        </p:tgtEl>
                                        <p:attrNameLst>
                                          <p:attrName>style.visibility</p:attrName>
                                        </p:attrNameLst>
                                      </p:cBhvr>
                                      <p:to>
                                        <p:strVal val="visible"/>
                                      </p:to>
                                    </p:set>
                                    <p:anim calcmode="lin" valueType="num">
                                      <p:cBhvr>
                                        <p:cTn id="147" dur="500" fill="hold"/>
                                        <p:tgtEl>
                                          <p:spTgt spid="107"/>
                                        </p:tgtEl>
                                        <p:attrNameLst>
                                          <p:attrName>ppt_w</p:attrName>
                                        </p:attrNameLst>
                                      </p:cBhvr>
                                      <p:tavLst>
                                        <p:tav tm="0">
                                          <p:val>
                                            <p:fltVal val="0"/>
                                          </p:val>
                                        </p:tav>
                                        <p:tav tm="100000">
                                          <p:val>
                                            <p:strVal val="#ppt_w"/>
                                          </p:val>
                                        </p:tav>
                                      </p:tavLst>
                                    </p:anim>
                                    <p:anim calcmode="lin" valueType="num">
                                      <p:cBhvr>
                                        <p:cTn id="148" dur="500" fill="hold"/>
                                        <p:tgtEl>
                                          <p:spTgt spid="107"/>
                                        </p:tgtEl>
                                        <p:attrNameLst>
                                          <p:attrName>ppt_h</p:attrName>
                                        </p:attrNameLst>
                                      </p:cBhvr>
                                      <p:tavLst>
                                        <p:tav tm="0">
                                          <p:val>
                                            <p:fltVal val="0"/>
                                          </p:val>
                                        </p:tav>
                                        <p:tav tm="100000">
                                          <p:val>
                                            <p:strVal val="#ppt_h"/>
                                          </p:val>
                                        </p:tav>
                                      </p:tavLst>
                                    </p:anim>
                                    <p:animEffect transition="in" filter="fade">
                                      <p:cBhvr>
                                        <p:cTn id="149" dur="500"/>
                                        <p:tgtEl>
                                          <p:spTgt spid="107"/>
                                        </p:tgtEl>
                                      </p:cBhvr>
                                    </p:animEffect>
                                  </p:childTnLst>
                                </p:cTn>
                              </p:par>
                              <p:par>
                                <p:cTn id="150" presetID="53" presetClass="entr" presetSubtype="16" fill="hold" nodeType="withEffect">
                                  <p:stCondLst>
                                    <p:cond delay="0"/>
                                  </p:stCondLst>
                                  <p:childTnLst>
                                    <p:set>
                                      <p:cBhvr>
                                        <p:cTn id="151" dur="1" fill="hold">
                                          <p:stCondLst>
                                            <p:cond delay="0"/>
                                          </p:stCondLst>
                                        </p:cTn>
                                        <p:tgtEl>
                                          <p:spTgt spid="108"/>
                                        </p:tgtEl>
                                        <p:attrNameLst>
                                          <p:attrName>style.visibility</p:attrName>
                                        </p:attrNameLst>
                                      </p:cBhvr>
                                      <p:to>
                                        <p:strVal val="visible"/>
                                      </p:to>
                                    </p:set>
                                    <p:anim calcmode="lin" valueType="num">
                                      <p:cBhvr>
                                        <p:cTn id="152" dur="500" fill="hold"/>
                                        <p:tgtEl>
                                          <p:spTgt spid="108"/>
                                        </p:tgtEl>
                                        <p:attrNameLst>
                                          <p:attrName>ppt_w</p:attrName>
                                        </p:attrNameLst>
                                      </p:cBhvr>
                                      <p:tavLst>
                                        <p:tav tm="0">
                                          <p:val>
                                            <p:fltVal val="0"/>
                                          </p:val>
                                        </p:tav>
                                        <p:tav tm="100000">
                                          <p:val>
                                            <p:strVal val="#ppt_w"/>
                                          </p:val>
                                        </p:tav>
                                      </p:tavLst>
                                    </p:anim>
                                    <p:anim calcmode="lin" valueType="num">
                                      <p:cBhvr>
                                        <p:cTn id="153" dur="500" fill="hold"/>
                                        <p:tgtEl>
                                          <p:spTgt spid="108"/>
                                        </p:tgtEl>
                                        <p:attrNameLst>
                                          <p:attrName>ppt_h</p:attrName>
                                        </p:attrNameLst>
                                      </p:cBhvr>
                                      <p:tavLst>
                                        <p:tav tm="0">
                                          <p:val>
                                            <p:fltVal val="0"/>
                                          </p:val>
                                        </p:tav>
                                        <p:tav tm="100000">
                                          <p:val>
                                            <p:strVal val="#ppt_h"/>
                                          </p:val>
                                        </p:tav>
                                      </p:tavLst>
                                    </p:anim>
                                    <p:animEffect transition="in" filter="fade">
                                      <p:cBhvr>
                                        <p:cTn id="154" dur="500"/>
                                        <p:tgtEl>
                                          <p:spTgt spid="108"/>
                                        </p:tgtEl>
                                      </p:cBhvr>
                                    </p:animEffect>
                                  </p:childTnLst>
                                </p:cTn>
                              </p:par>
                              <p:par>
                                <p:cTn id="155" presetID="53" presetClass="entr" presetSubtype="16" fill="hold" grpId="0" nodeType="withEffect">
                                  <p:stCondLst>
                                    <p:cond delay="0"/>
                                  </p:stCondLst>
                                  <p:childTnLst>
                                    <p:set>
                                      <p:cBhvr>
                                        <p:cTn id="156" dur="1" fill="hold">
                                          <p:stCondLst>
                                            <p:cond delay="0"/>
                                          </p:stCondLst>
                                        </p:cTn>
                                        <p:tgtEl>
                                          <p:spTgt spid="111"/>
                                        </p:tgtEl>
                                        <p:attrNameLst>
                                          <p:attrName>style.visibility</p:attrName>
                                        </p:attrNameLst>
                                      </p:cBhvr>
                                      <p:to>
                                        <p:strVal val="visible"/>
                                      </p:to>
                                    </p:set>
                                    <p:anim calcmode="lin" valueType="num">
                                      <p:cBhvr>
                                        <p:cTn id="157" dur="500" fill="hold"/>
                                        <p:tgtEl>
                                          <p:spTgt spid="111"/>
                                        </p:tgtEl>
                                        <p:attrNameLst>
                                          <p:attrName>ppt_w</p:attrName>
                                        </p:attrNameLst>
                                      </p:cBhvr>
                                      <p:tavLst>
                                        <p:tav tm="0">
                                          <p:val>
                                            <p:fltVal val="0"/>
                                          </p:val>
                                        </p:tav>
                                        <p:tav tm="100000">
                                          <p:val>
                                            <p:strVal val="#ppt_w"/>
                                          </p:val>
                                        </p:tav>
                                      </p:tavLst>
                                    </p:anim>
                                    <p:anim calcmode="lin" valueType="num">
                                      <p:cBhvr>
                                        <p:cTn id="158" dur="500" fill="hold"/>
                                        <p:tgtEl>
                                          <p:spTgt spid="111"/>
                                        </p:tgtEl>
                                        <p:attrNameLst>
                                          <p:attrName>ppt_h</p:attrName>
                                        </p:attrNameLst>
                                      </p:cBhvr>
                                      <p:tavLst>
                                        <p:tav tm="0">
                                          <p:val>
                                            <p:fltVal val="0"/>
                                          </p:val>
                                        </p:tav>
                                        <p:tav tm="100000">
                                          <p:val>
                                            <p:strVal val="#ppt_h"/>
                                          </p:val>
                                        </p:tav>
                                      </p:tavLst>
                                    </p:anim>
                                    <p:animEffect transition="in" filter="fade">
                                      <p:cBhvr>
                                        <p:cTn id="159" dur="500"/>
                                        <p:tgtEl>
                                          <p:spTgt spid="111"/>
                                        </p:tgtEl>
                                      </p:cBhvr>
                                    </p:animEffect>
                                  </p:childTnLst>
                                </p:cTn>
                              </p:par>
                              <p:par>
                                <p:cTn id="160" presetID="53" presetClass="entr" presetSubtype="16" fill="hold" grpId="0" nodeType="withEffect">
                                  <p:stCondLst>
                                    <p:cond delay="0"/>
                                  </p:stCondLst>
                                  <p:childTnLst>
                                    <p:set>
                                      <p:cBhvr>
                                        <p:cTn id="161" dur="1" fill="hold">
                                          <p:stCondLst>
                                            <p:cond delay="0"/>
                                          </p:stCondLst>
                                        </p:cTn>
                                        <p:tgtEl>
                                          <p:spTgt spid="112"/>
                                        </p:tgtEl>
                                        <p:attrNameLst>
                                          <p:attrName>style.visibility</p:attrName>
                                        </p:attrNameLst>
                                      </p:cBhvr>
                                      <p:to>
                                        <p:strVal val="visible"/>
                                      </p:to>
                                    </p:set>
                                    <p:anim calcmode="lin" valueType="num">
                                      <p:cBhvr>
                                        <p:cTn id="162" dur="500" fill="hold"/>
                                        <p:tgtEl>
                                          <p:spTgt spid="112"/>
                                        </p:tgtEl>
                                        <p:attrNameLst>
                                          <p:attrName>ppt_w</p:attrName>
                                        </p:attrNameLst>
                                      </p:cBhvr>
                                      <p:tavLst>
                                        <p:tav tm="0">
                                          <p:val>
                                            <p:fltVal val="0"/>
                                          </p:val>
                                        </p:tav>
                                        <p:tav tm="100000">
                                          <p:val>
                                            <p:strVal val="#ppt_w"/>
                                          </p:val>
                                        </p:tav>
                                      </p:tavLst>
                                    </p:anim>
                                    <p:anim calcmode="lin" valueType="num">
                                      <p:cBhvr>
                                        <p:cTn id="163" dur="500" fill="hold"/>
                                        <p:tgtEl>
                                          <p:spTgt spid="112"/>
                                        </p:tgtEl>
                                        <p:attrNameLst>
                                          <p:attrName>ppt_h</p:attrName>
                                        </p:attrNameLst>
                                      </p:cBhvr>
                                      <p:tavLst>
                                        <p:tav tm="0">
                                          <p:val>
                                            <p:fltVal val="0"/>
                                          </p:val>
                                        </p:tav>
                                        <p:tav tm="100000">
                                          <p:val>
                                            <p:strVal val="#ppt_h"/>
                                          </p:val>
                                        </p:tav>
                                      </p:tavLst>
                                    </p:anim>
                                    <p:animEffect transition="in" filter="fade">
                                      <p:cBhvr>
                                        <p:cTn id="164" dur="500"/>
                                        <p:tgtEl>
                                          <p:spTgt spid="112"/>
                                        </p:tgtEl>
                                      </p:cBhvr>
                                    </p:animEffect>
                                  </p:childTnLst>
                                </p:cTn>
                              </p:par>
                              <p:par>
                                <p:cTn id="165" presetID="53" presetClass="entr" presetSubtype="16" fill="hold" grpId="0" nodeType="withEffect">
                                  <p:stCondLst>
                                    <p:cond delay="0"/>
                                  </p:stCondLst>
                                  <p:childTnLst>
                                    <p:set>
                                      <p:cBhvr>
                                        <p:cTn id="166" dur="1" fill="hold">
                                          <p:stCondLst>
                                            <p:cond delay="0"/>
                                          </p:stCondLst>
                                        </p:cTn>
                                        <p:tgtEl>
                                          <p:spTgt spid="113"/>
                                        </p:tgtEl>
                                        <p:attrNameLst>
                                          <p:attrName>style.visibility</p:attrName>
                                        </p:attrNameLst>
                                      </p:cBhvr>
                                      <p:to>
                                        <p:strVal val="visible"/>
                                      </p:to>
                                    </p:set>
                                    <p:anim calcmode="lin" valueType="num">
                                      <p:cBhvr>
                                        <p:cTn id="167" dur="500" fill="hold"/>
                                        <p:tgtEl>
                                          <p:spTgt spid="113"/>
                                        </p:tgtEl>
                                        <p:attrNameLst>
                                          <p:attrName>ppt_w</p:attrName>
                                        </p:attrNameLst>
                                      </p:cBhvr>
                                      <p:tavLst>
                                        <p:tav tm="0">
                                          <p:val>
                                            <p:fltVal val="0"/>
                                          </p:val>
                                        </p:tav>
                                        <p:tav tm="100000">
                                          <p:val>
                                            <p:strVal val="#ppt_w"/>
                                          </p:val>
                                        </p:tav>
                                      </p:tavLst>
                                    </p:anim>
                                    <p:anim calcmode="lin" valueType="num">
                                      <p:cBhvr>
                                        <p:cTn id="168" dur="500" fill="hold"/>
                                        <p:tgtEl>
                                          <p:spTgt spid="113"/>
                                        </p:tgtEl>
                                        <p:attrNameLst>
                                          <p:attrName>ppt_h</p:attrName>
                                        </p:attrNameLst>
                                      </p:cBhvr>
                                      <p:tavLst>
                                        <p:tav tm="0">
                                          <p:val>
                                            <p:fltVal val="0"/>
                                          </p:val>
                                        </p:tav>
                                        <p:tav tm="100000">
                                          <p:val>
                                            <p:strVal val="#ppt_h"/>
                                          </p:val>
                                        </p:tav>
                                      </p:tavLst>
                                    </p:anim>
                                    <p:animEffect transition="in" filter="fade">
                                      <p:cBhvr>
                                        <p:cTn id="169"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p:bldP spid="62" grpId="0"/>
      <p:bldP spid="64" grpId="0"/>
      <p:bldP spid="65" grpId="0"/>
      <p:bldP spid="67" grpId="0"/>
      <p:bldP spid="68" grpId="0"/>
      <p:bldP spid="72" grpId="0"/>
      <p:bldP spid="73" grpId="0"/>
      <p:bldP spid="76" grpId="0"/>
      <p:bldP spid="78" grpId="0"/>
      <p:bldP spid="80" grpId="0"/>
      <p:bldP spid="82" grpId="0"/>
      <p:bldP spid="83" grpId="0" animBg="1"/>
      <p:bldP spid="111" grpId="0"/>
      <p:bldP spid="112" grpId="0"/>
      <p:bldP spid="11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64BD2-CDD8-4B3B-84B0-DC70E3305EF3}"/>
              </a:ext>
            </a:extLst>
          </p:cNvPr>
          <p:cNvSpPr>
            <a:spLocks noGrp="1"/>
          </p:cNvSpPr>
          <p:nvPr>
            <p:ph type="title"/>
          </p:nvPr>
        </p:nvSpPr>
        <p:spPr/>
        <p:txBody>
          <a:bodyPr/>
          <a:lstStyle/>
          <a:p>
            <a:r>
              <a:rPr lang="en-US" altLang="zh-CN" dirty="0"/>
              <a:t>4.6.5 Bert</a:t>
            </a:r>
            <a:r>
              <a:rPr lang="zh-CN" altLang="en-US" dirty="0"/>
              <a:t>到底学到了什么？</a:t>
            </a:r>
            <a:endParaRPr lang="en-US" dirty="0"/>
          </a:p>
        </p:txBody>
      </p:sp>
      <p:sp>
        <p:nvSpPr>
          <p:cNvPr id="3" name="TextBox 2">
            <a:extLst>
              <a:ext uri="{FF2B5EF4-FFF2-40B4-BE49-F238E27FC236}">
                <a16:creationId xmlns:a16="http://schemas.microsoft.com/office/drawing/2014/main" id="{1A93B592-C3B4-4136-AAE3-B1A0D1B37FDC}"/>
              </a:ext>
            </a:extLst>
          </p:cNvPr>
          <p:cNvSpPr txBox="1"/>
          <p:nvPr/>
        </p:nvSpPr>
        <p:spPr>
          <a:xfrm>
            <a:off x="838200" y="1380067"/>
            <a:ext cx="9187130" cy="369332"/>
          </a:xfrm>
          <a:prstGeom prst="rect">
            <a:avLst/>
          </a:prstGeom>
          <a:noFill/>
        </p:spPr>
        <p:txBody>
          <a:bodyPr wrap="none" rtlCol="0">
            <a:spAutoFit/>
          </a:bodyPr>
          <a:lstStyle/>
          <a:p>
            <a:r>
              <a:rPr lang="zh-CN" altLang="en-US" dirty="0"/>
              <a:t>在神经网络兴起之前，我们如果想要写一个语音识别的系统，会怎么做？分流程抽特征。</a:t>
            </a:r>
            <a:endParaRPr lang="en-US" dirty="0"/>
          </a:p>
        </p:txBody>
      </p:sp>
      <p:pic>
        <p:nvPicPr>
          <p:cNvPr id="4" name="Picture 3">
            <a:extLst>
              <a:ext uri="{FF2B5EF4-FFF2-40B4-BE49-F238E27FC236}">
                <a16:creationId xmlns:a16="http://schemas.microsoft.com/office/drawing/2014/main" id="{132F855A-90D4-43BC-A145-F93C60D326EC}"/>
              </a:ext>
            </a:extLst>
          </p:cNvPr>
          <p:cNvPicPr>
            <a:picLocks noChangeAspect="1"/>
          </p:cNvPicPr>
          <p:nvPr/>
        </p:nvPicPr>
        <p:blipFill>
          <a:blip r:embed="rId2"/>
          <a:stretch>
            <a:fillRect/>
          </a:stretch>
        </p:blipFill>
        <p:spPr>
          <a:xfrm>
            <a:off x="838200" y="1727742"/>
            <a:ext cx="6881863" cy="1890726"/>
          </a:xfrm>
          <a:prstGeom prst="rect">
            <a:avLst/>
          </a:prstGeom>
        </p:spPr>
      </p:pic>
      <p:sp>
        <p:nvSpPr>
          <p:cNvPr id="5" name="TextBox 4">
            <a:extLst>
              <a:ext uri="{FF2B5EF4-FFF2-40B4-BE49-F238E27FC236}">
                <a16:creationId xmlns:a16="http://schemas.microsoft.com/office/drawing/2014/main" id="{D69651AF-62F9-4C69-B951-33F2083AD0CB}"/>
              </a:ext>
            </a:extLst>
          </p:cNvPr>
          <p:cNvSpPr txBox="1"/>
          <p:nvPr/>
        </p:nvSpPr>
        <p:spPr>
          <a:xfrm>
            <a:off x="838200" y="3966143"/>
            <a:ext cx="9160934" cy="1477328"/>
          </a:xfrm>
          <a:prstGeom prst="rect">
            <a:avLst/>
          </a:prstGeom>
          <a:noFill/>
        </p:spPr>
        <p:txBody>
          <a:bodyPr wrap="square" rtlCol="0">
            <a:spAutoFit/>
          </a:bodyPr>
          <a:lstStyle/>
          <a:p>
            <a:r>
              <a:rPr lang="zh-CN" altLang="en-US" dirty="0"/>
              <a:t>有了深度学习之后，可以端到端学习，也就是收集一大堆数据直接定义一个模型，输入是音频信号，输出是文字，然后梯度下降训练就行了。</a:t>
            </a:r>
            <a:endParaRPr lang="en-US" altLang="zh-CN" dirty="0"/>
          </a:p>
          <a:p>
            <a:endParaRPr lang="en-US" altLang="zh-CN" dirty="0"/>
          </a:p>
          <a:p>
            <a:r>
              <a:rPr lang="zh-CN" altLang="en-US" dirty="0"/>
              <a:t>然而，有人研究了这种神经网络的各个层的输出，发现其实它就是在做以上的步骤，例如傅里叶变换，也就是说，通过深度学习，模型自动学到了应该如何处理这些数据。</a:t>
            </a:r>
            <a:endParaRPr lang="en-US" altLang="zh-CN" dirty="0"/>
          </a:p>
        </p:txBody>
      </p:sp>
      <p:sp>
        <p:nvSpPr>
          <p:cNvPr id="6" name="TextBox 5">
            <a:extLst>
              <a:ext uri="{FF2B5EF4-FFF2-40B4-BE49-F238E27FC236}">
                <a16:creationId xmlns:a16="http://schemas.microsoft.com/office/drawing/2014/main" id="{B7AD3787-45A6-4BEC-8DC4-0AB0082FB450}"/>
              </a:ext>
            </a:extLst>
          </p:cNvPr>
          <p:cNvSpPr txBox="1"/>
          <p:nvPr/>
        </p:nvSpPr>
        <p:spPr>
          <a:xfrm>
            <a:off x="838201" y="5650546"/>
            <a:ext cx="9187130" cy="923330"/>
          </a:xfrm>
          <a:prstGeom prst="rect">
            <a:avLst/>
          </a:prstGeom>
          <a:noFill/>
        </p:spPr>
        <p:txBody>
          <a:bodyPr wrap="square" rtlCol="0">
            <a:spAutoFit/>
          </a:bodyPr>
          <a:lstStyle/>
          <a:p>
            <a:r>
              <a:rPr lang="zh-CN" altLang="en-US" dirty="0"/>
              <a:t>同样的，</a:t>
            </a:r>
            <a:r>
              <a:rPr lang="en-US" altLang="zh-CN" dirty="0"/>
              <a:t>Bert</a:t>
            </a:r>
            <a:r>
              <a:rPr lang="zh-CN" altLang="en-US" dirty="0"/>
              <a:t>其实也是学到了一套流水线，判断词法、文法、寻找指代等等，并且和卷积神经网络一样，越接近输入层，就做越简单的任务，例如词法、文法，越接近输出层，就做越困难的任务，例如名词指代。</a:t>
            </a:r>
            <a:endParaRPr lang="en-US" dirty="0"/>
          </a:p>
        </p:txBody>
      </p:sp>
    </p:spTree>
    <p:extLst>
      <p:ext uri="{BB962C8B-B14F-4D97-AF65-F5344CB8AC3E}">
        <p14:creationId xmlns:p14="http://schemas.microsoft.com/office/powerpoint/2010/main" val="184085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09D3F-31B4-4194-8868-04D6D3DE2970}"/>
              </a:ext>
            </a:extLst>
          </p:cNvPr>
          <p:cNvSpPr>
            <a:spLocks noGrp="1"/>
          </p:cNvSpPr>
          <p:nvPr>
            <p:ph type="title"/>
          </p:nvPr>
        </p:nvSpPr>
        <p:spPr/>
        <p:txBody>
          <a:bodyPr/>
          <a:lstStyle/>
          <a:p>
            <a:r>
              <a:rPr lang="en-US" altLang="zh-CN" dirty="0"/>
              <a:t>4.7.1 </a:t>
            </a:r>
            <a:r>
              <a:rPr lang="zh-CN" altLang="en-US" dirty="0"/>
              <a:t>科普：</a:t>
            </a:r>
            <a:r>
              <a:rPr lang="en-US" altLang="zh-CN" dirty="0"/>
              <a:t>ERNIE</a:t>
            </a:r>
            <a:r>
              <a:rPr lang="zh-CN" altLang="en-US" dirty="0"/>
              <a:t>和</a:t>
            </a:r>
            <a:r>
              <a:rPr lang="en-US" altLang="zh-CN" dirty="0"/>
              <a:t>GPT</a:t>
            </a:r>
            <a:endParaRPr lang="en-US" dirty="0"/>
          </a:p>
        </p:txBody>
      </p:sp>
      <p:sp>
        <p:nvSpPr>
          <p:cNvPr id="4" name="TextBox 3">
            <a:extLst>
              <a:ext uri="{FF2B5EF4-FFF2-40B4-BE49-F238E27FC236}">
                <a16:creationId xmlns:a16="http://schemas.microsoft.com/office/drawing/2014/main" id="{0886A67F-51A6-4EF1-9A5A-2BE686FE46A2}"/>
              </a:ext>
            </a:extLst>
          </p:cNvPr>
          <p:cNvSpPr txBox="1"/>
          <p:nvPr/>
        </p:nvSpPr>
        <p:spPr>
          <a:xfrm>
            <a:off x="910167" y="3890434"/>
            <a:ext cx="9194800" cy="646331"/>
          </a:xfrm>
          <a:prstGeom prst="rect">
            <a:avLst/>
          </a:prstGeom>
          <a:noFill/>
        </p:spPr>
        <p:txBody>
          <a:bodyPr wrap="square" rtlCol="0">
            <a:spAutoFit/>
          </a:bodyPr>
          <a:lstStyle/>
          <a:p>
            <a:r>
              <a:rPr lang="en-US" altLang="zh-CN" dirty="0"/>
              <a:t>GPT</a:t>
            </a:r>
            <a:r>
              <a:rPr lang="zh-CN" altLang="en-US" dirty="0"/>
              <a:t>是一种超大的</a:t>
            </a:r>
            <a:r>
              <a:rPr lang="en-US" altLang="zh-CN" dirty="0"/>
              <a:t>NLP</a:t>
            </a:r>
            <a:r>
              <a:rPr lang="zh-CN" altLang="en-US" dirty="0"/>
              <a:t>网络，它是</a:t>
            </a:r>
            <a:r>
              <a:rPr lang="en-US" altLang="zh-CN" dirty="0"/>
              <a:t>Transformer</a:t>
            </a:r>
            <a:r>
              <a:rPr lang="zh-CN" altLang="en-US" dirty="0"/>
              <a:t>的</a:t>
            </a:r>
            <a:r>
              <a:rPr lang="en-US" altLang="zh-CN" dirty="0"/>
              <a:t>Decoder</a:t>
            </a:r>
            <a:r>
              <a:rPr lang="zh-CN" altLang="en-US" dirty="0"/>
              <a:t>。</a:t>
            </a:r>
            <a:endParaRPr lang="en-US" altLang="zh-CN" dirty="0"/>
          </a:p>
          <a:p>
            <a:r>
              <a:rPr lang="en-US" altLang="zh-CN" dirty="0"/>
              <a:t>Bert</a:t>
            </a:r>
            <a:r>
              <a:rPr lang="zh-CN" altLang="en-US" dirty="0"/>
              <a:t>的大小只有</a:t>
            </a:r>
            <a:r>
              <a:rPr lang="en-US" altLang="zh-CN" dirty="0"/>
              <a:t>340M</a:t>
            </a:r>
            <a:r>
              <a:rPr lang="zh-CN" altLang="en-US" dirty="0"/>
              <a:t>，而</a:t>
            </a:r>
            <a:r>
              <a:rPr lang="en-US" altLang="zh-CN" dirty="0"/>
              <a:t>GPT-2</a:t>
            </a:r>
            <a:r>
              <a:rPr lang="zh-CN" altLang="en-US" dirty="0"/>
              <a:t>模型大小为</a:t>
            </a:r>
            <a:r>
              <a:rPr lang="en-US" altLang="zh-CN" dirty="0"/>
              <a:t>1.5G</a:t>
            </a:r>
            <a:r>
              <a:rPr lang="zh-CN" altLang="en-US" dirty="0"/>
              <a:t>，</a:t>
            </a:r>
            <a:r>
              <a:rPr lang="en-US" altLang="zh-CN" dirty="0"/>
              <a:t>GPT-3</a:t>
            </a:r>
            <a:r>
              <a:rPr lang="zh-CN" altLang="en-US" dirty="0"/>
              <a:t>预计超过</a:t>
            </a:r>
            <a:r>
              <a:rPr lang="en-US" altLang="zh-CN" dirty="0"/>
              <a:t>700G</a:t>
            </a:r>
            <a:r>
              <a:rPr lang="zh-CN" altLang="en-US" dirty="0"/>
              <a:t>。</a:t>
            </a:r>
            <a:endParaRPr lang="en-US" dirty="0"/>
          </a:p>
        </p:txBody>
      </p:sp>
      <p:sp>
        <p:nvSpPr>
          <p:cNvPr id="5" name="TextBox 4">
            <a:extLst>
              <a:ext uri="{FF2B5EF4-FFF2-40B4-BE49-F238E27FC236}">
                <a16:creationId xmlns:a16="http://schemas.microsoft.com/office/drawing/2014/main" id="{0D9FFA69-F08C-4C13-BE78-2E840A4395EA}"/>
              </a:ext>
            </a:extLst>
          </p:cNvPr>
          <p:cNvSpPr txBox="1"/>
          <p:nvPr/>
        </p:nvSpPr>
        <p:spPr>
          <a:xfrm>
            <a:off x="910167" y="2353734"/>
            <a:ext cx="9194800" cy="369332"/>
          </a:xfrm>
          <a:prstGeom prst="rect">
            <a:avLst/>
          </a:prstGeom>
          <a:noFill/>
        </p:spPr>
        <p:txBody>
          <a:bodyPr wrap="square" rtlCol="0">
            <a:spAutoFit/>
          </a:bodyPr>
          <a:lstStyle/>
          <a:p>
            <a:r>
              <a:rPr lang="en-US" altLang="zh-CN" dirty="0"/>
              <a:t>ERNIE</a:t>
            </a:r>
            <a:r>
              <a:rPr lang="zh-CN" altLang="en-US" dirty="0"/>
              <a:t>是百度的针对中文的语言模型，它</a:t>
            </a:r>
            <a:r>
              <a:rPr lang="en-US" altLang="zh-CN" dirty="0"/>
              <a:t>Mask</a:t>
            </a:r>
            <a:r>
              <a:rPr lang="zh-CN" altLang="en-US" dirty="0"/>
              <a:t>一个词而不是一个进行预测。</a:t>
            </a:r>
            <a:endParaRPr lang="en-US" dirty="0"/>
          </a:p>
        </p:txBody>
      </p:sp>
    </p:spTree>
    <p:extLst>
      <p:ext uri="{BB962C8B-B14F-4D97-AF65-F5344CB8AC3E}">
        <p14:creationId xmlns:p14="http://schemas.microsoft.com/office/powerpoint/2010/main" val="3494798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E55C0EFA-F75D-4D4A-88D1-3068D19D022C}"/>
              </a:ext>
            </a:extLst>
          </p:cNvPr>
          <p:cNvSpPr txBox="1"/>
          <p:nvPr/>
        </p:nvSpPr>
        <p:spPr>
          <a:xfrm>
            <a:off x="6829166" y="2729300"/>
            <a:ext cx="1076128" cy="369332"/>
          </a:xfrm>
          <a:prstGeom prst="rect">
            <a:avLst/>
          </a:prstGeom>
          <a:noFill/>
        </p:spPr>
        <p:txBody>
          <a:bodyPr wrap="none" rtlCol="0">
            <a:spAutoFit/>
          </a:bodyPr>
          <a:lstStyle/>
          <a:p>
            <a:r>
              <a:rPr lang="en-US" dirty="0" err="1"/>
              <a:t>Y_predict</a:t>
            </a:r>
            <a:endParaRPr lang="en-US" dirty="0"/>
          </a:p>
        </p:txBody>
      </p:sp>
      <p:sp>
        <p:nvSpPr>
          <p:cNvPr id="28" name="TextBox 27">
            <a:extLst>
              <a:ext uri="{FF2B5EF4-FFF2-40B4-BE49-F238E27FC236}">
                <a16:creationId xmlns:a16="http://schemas.microsoft.com/office/drawing/2014/main" id="{BCB1700A-469B-48D9-A4F6-D90DECBB4ABF}"/>
              </a:ext>
            </a:extLst>
          </p:cNvPr>
          <p:cNvSpPr txBox="1"/>
          <p:nvPr/>
        </p:nvSpPr>
        <p:spPr>
          <a:xfrm>
            <a:off x="1441178" y="1673647"/>
            <a:ext cx="6846087" cy="369332"/>
          </a:xfrm>
          <a:prstGeom prst="rect">
            <a:avLst/>
          </a:prstGeom>
          <a:noFill/>
        </p:spPr>
        <p:txBody>
          <a:bodyPr wrap="square" rtlCol="0">
            <a:spAutoFit/>
          </a:bodyPr>
          <a:lstStyle/>
          <a:p>
            <a:r>
              <a:rPr lang="en-US" dirty="0" err="1"/>
              <a:t>X_data</a:t>
            </a:r>
            <a:r>
              <a:rPr lang="en-US" altLang="zh-CN" dirty="0"/>
              <a:t>=“ </a:t>
            </a:r>
            <a:r>
              <a:rPr lang="zh-CN" altLang="en-US" dirty="0"/>
              <a:t>奇           变               偶           不              变</a:t>
            </a:r>
            <a:r>
              <a:rPr lang="en-US" altLang="zh-CN" dirty="0"/>
              <a:t>”</a:t>
            </a:r>
            <a:endParaRPr lang="en-US" dirty="0"/>
          </a:p>
        </p:txBody>
      </p:sp>
      <p:sp>
        <p:nvSpPr>
          <p:cNvPr id="31" name="Rectangle: Rounded Corners 30">
            <a:extLst>
              <a:ext uri="{FF2B5EF4-FFF2-40B4-BE49-F238E27FC236}">
                <a16:creationId xmlns:a16="http://schemas.microsoft.com/office/drawing/2014/main" id="{72D98849-3965-4C87-B189-C291401AA3FA}"/>
              </a:ext>
            </a:extLst>
          </p:cNvPr>
          <p:cNvSpPr/>
          <p:nvPr/>
        </p:nvSpPr>
        <p:spPr>
          <a:xfrm>
            <a:off x="2448303" y="2444578"/>
            <a:ext cx="185351" cy="984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88720F05-B2B0-4295-9D77-747114B34893}"/>
              </a:ext>
            </a:extLst>
          </p:cNvPr>
          <p:cNvSpPr/>
          <p:nvPr/>
        </p:nvSpPr>
        <p:spPr>
          <a:xfrm>
            <a:off x="3199981" y="2444578"/>
            <a:ext cx="185351" cy="984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9DC34740-0890-4C64-854C-E3C9B494B98C}"/>
              </a:ext>
            </a:extLst>
          </p:cNvPr>
          <p:cNvSpPr/>
          <p:nvPr/>
        </p:nvSpPr>
        <p:spPr>
          <a:xfrm>
            <a:off x="4242481" y="2444578"/>
            <a:ext cx="185351" cy="984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099A1BE8-81A8-434B-9096-5C0596DC6B13}"/>
              </a:ext>
            </a:extLst>
          </p:cNvPr>
          <p:cNvSpPr/>
          <p:nvPr/>
        </p:nvSpPr>
        <p:spPr>
          <a:xfrm>
            <a:off x="5111044" y="2444578"/>
            <a:ext cx="185351" cy="984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29D1830B-554C-45E6-BAE7-5B4147972FBF}"/>
              </a:ext>
            </a:extLst>
          </p:cNvPr>
          <p:cNvSpPr/>
          <p:nvPr/>
        </p:nvSpPr>
        <p:spPr>
          <a:xfrm>
            <a:off x="6035741" y="2444578"/>
            <a:ext cx="185351" cy="984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64E3DA9F-94F0-47E6-99A8-4116EEEFF11A}"/>
              </a:ext>
            </a:extLst>
          </p:cNvPr>
          <p:cNvCxnSpPr>
            <a:endCxn id="31" idx="0"/>
          </p:cNvCxnSpPr>
          <p:nvPr/>
        </p:nvCxnSpPr>
        <p:spPr>
          <a:xfrm>
            <a:off x="2529016" y="1979142"/>
            <a:ext cx="11963" cy="465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024067D-5ED1-43F5-B269-CA56DC7562DF}"/>
              </a:ext>
            </a:extLst>
          </p:cNvPr>
          <p:cNvCxnSpPr/>
          <p:nvPr/>
        </p:nvCxnSpPr>
        <p:spPr>
          <a:xfrm>
            <a:off x="3286674" y="2011061"/>
            <a:ext cx="11963" cy="465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70B2CDA-1C4A-489D-A068-75AD6E2B9F8D}"/>
              </a:ext>
            </a:extLst>
          </p:cNvPr>
          <p:cNvCxnSpPr/>
          <p:nvPr/>
        </p:nvCxnSpPr>
        <p:spPr>
          <a:xfrm>
            <a:off x="4335156" y="2011061"/>
            <a:ext cx="11963" cy="465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7893C28-5B3B-4EF2-91F5-11502FE6A48A}"/>
              </a:ext>
            </a:extLst>
          </p:cNvPr>
          <p:cNvCxnSpPr/>
          <p:nvPr/>
        </p:nvCxnSpPr>
        <p:spPr>
          <a:xfrm>
            <a:off x="5191756" y="2011061"/>
            <a:ext cx="11963" cy="465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AA067BB-EE43-4098-BB75-05A384F64FF7}"/>
              </a:ext>
            </a:extLst>
          </p:cNvPr>
          <p:cNvCxnSpPr/>
          <p:nvPr/>
        </p:nvCxnSpPr>
        <p:spPr>
          <a:xfrm>
            <a:off x="6116453" y="1984624"/>
            <a:ext cx="11963" cy="465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EEEC1F6-7CC8-4892-8DFE-26AE9611377A}"/>
              </a:ext>
            </a:extLst>
          </p:cNvPr>
          <p:cNvCxnSpPr>
            <a:stCxn id="31" idx="3"/>
            <a:endCxn id="34" idx="1"/>
          </p:cNvCxnSpPr>
          <p:nvPr/>
        </p:nvCxnSpPr>
        <p:spPr>
          <a:xfrm>
            <a:off x="2633654" y="2936789"/>
            <a:ext cx="5663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8B125545-83E8-42E0-BA9C-EEF6582339D8}"/>
              </a:ext>
            </a:extLst>
          </p:cNvPr>
          <p:cNvCxnSpPr>
            <a:cxnSpLocks/>
            <a:endCxn id="35" idx="1"/>
          </p:cNvCxnSpPr>
          <p:nvPr/>
        </p:nvCxnSpPr>
        <p:spPr>
          <a:xfrm>
            <a:off x="3381631" y="2936789"/>
            <a:ext cx="8608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3D45801-9254-4DDF-BAF7-2E656519904C}"/>
              </a:ext>
            </a:extLst>
          </p:cNvPr>
          <p:cNvCxnSpPr>
            <a:cxnSpLocks/>
            <a:endCxn id="36" idx="1"/>
          </p:cNvCxnSpPr>
          <p:nvPr/>
        </p:nvCxnSpPr>
        <p:spPr>
          <a:xfrm>
            <a:off x="4223413" y="2936789"/>
            <a:ext cx="8876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8EDB4F8C-6532-405D-8FDE-8AA1C582F171}"/>
              </a:ext>
            </a:extLst>
          </p:cNvPr>
          <p:cNvCxnSpPr>
            <a:cxnSpLocks/>
            <a:endCxn id="37" idx="1"/>
          </p:cNvCxnSpPr>
          <p:nvPr/>
        </p:nvCxnSpPr>
        <p:spPr>
          <a:xfrm>
            <a:off x="5296395" y="2936789"/>
            <a:ext cx="7393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74A74961-C251-4D18-B0BF-C8141B6DE02A}"/>
                  </a:ext>
                </a:extLst>
              </p:cNvPr>
              <p:cNvSpPr txBox="1"/>
              <p:nvPr/>
            </p:nvSpPr>
            <p:spPr>
              <a:xfrm>
                <a:off x="2750133" y="2590802"/>
                <a:ext cx="2831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altLang="zh-CN" i="1">
                              <a:latin typeface="Cambria Math" panose="02040503050406030204" pitchFamily="18" charset="0"/>
                            </a:rPr>
                            <m:t>1</m:t>
                          </m:r>
                        </m:sub>
                      </m:sSub>
                    </m:oMath>
                  </m:oMathPara>
                </a14:m>
                <a:endParaRPr lang="en-US" dirty="0"/>
              </a:p>
            </p:txBody>
          </p:sp>
        </mc:Choice>
        <mc:Fallback xmlns="">
          <p:sp>
            <p:nvSpPr>
              <p:cNvPr id="55" name="TextBox 54">
                <a:extLst>
                  <a:ext uri="{FF2B5EF4-FFF2-40B4-BE49-F238E27FC236}">
                    <a16:creationId xmlns:a16="http://schemas.microsoft.com/office/drawing/2014/main" id="{74A74961-C251-4D18-B0BF-C8141B6DE02A}"/>
                  </a:ext>
                </a:extLst>
              </p:cNvPr>
              <p:cNvSpPr txBox="1">
                <a:spLocks noRot="1" noChangeAspect="1" noMove="1" noResize="1" noEditPoints="1" noAdjustHandles="1" noChangeArrowheads="1" noChangeShapeType="1" noTextEdit="1"/>
              </p:cNvSpPr>
              <p:nvPr/>
            </p:nvSpPr>
            <p:spPr>
              <a:xfrm>
                <a:off x="2750133" y="2590802"/>
                <a:ext cx="283154" cy="276999"/>
              </a:xfrm>
              <a:prstGeom prst="rect">
                <a:avLst/>
              </a:prstGeom>
              <a:blipFill>
                <a:blip r:embed="rId3"/>
                <a:stretch>
                  <a:fillRect l="-12766" r="-6383"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194316EB-895F-44F9-BD02-2EFB843FBC71}"/>
                  </a:ext>
                </a:extLst>
              </p:cNvPr>
              <p:cNvSpPr txBox="1"/>
              <p:nvPr/>
            </p:nvSpPr>
            <p:spPr>
              <a:xfrm>
                <a:off x="3689826" y="2590801"/>
                <a:ext cx="2884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altLang="zh-CN" i="1">
                              <a:latin typeface="Cambria Math" panose="02040503050406030204" pitchFamily="18" charset="0"/>
                            </a:rPr>
                            <m:t>2</m:t>
                          </m:r>
                        </m:sub>
                      </m:sSub>
                    </m:oMath>
                  </m:oMathPara>
                </a14:m>
                <a:endParaRPr lang="en-US" dirty="0"/>
              </a:p>
            </p:txBody>
          </p:sp>
        </mc:Choice>
        <mc:Fallback xmlns="">
          <p:sp>
            <p:nvSpPr>
              <p:cNvPr id="57" name="TextBox 56">
                <a:extLst>
                  <a:ext uri="{FF2B5EF4-FFF2-40B4-BE49-F238E27FC236}">
                    <a16:creationId xmlns:a16="http://schemas.microsoft.com/office/drawing/2014/main" id="{194316EB-895F-44F9-BD02-2EFB843FBC71}"/>
                  </a:ext>
                </a:extLst>
              </p:cNvPr>
              <p:cNvSpPr txBox="1">
                <a:spLocks noRot="1" noChangeAspect="1" noMove="1" noResize="1" noEditPoints="1" noAdjustHandles="1" noChangeArrowheads="1" noChangeShapeType="1" noTextEdit="1"/>
              </p:cNvSpPr>
              <p:nvPr/>
            </p:nvSpPr>
            <p:spPr>
              <a:xfrm>
                <a:off x="3689826" y="2590801"/>
                <a:ext cx="288477" cy="276999"/>
              </a:xfrm>
              <a:prstGeom prst="rect">
                <a:avLst/>
              </a:prstGeom>
              <a:blipFill>
                <a:blip r:embed="rId4"/>
                <a:stretch>
                  <a:fillRect l="-12500" r="-6250"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BD509DE-A706-46EA-BF28-C48C1B602E6F}"/>
                  </a:ext>
                </a:extLst>
              </p:cNvPr>
              <p:cNvSpPr txBox="1"/>
              <p:nvPr/>
            </p:nvSpPr>
            <p:spPr>
              <a:xfrm>
                <a:off x="4717875" y="2605217"/>
                <a:ext cx="2884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altLang="zh-CN" i="1">
                              <a:latin typeface="Cambria Math" panose="02040503050406030204" pitchFamily="18" charset="0"/>
                            </a:rPr>
                            <m:t>3</m:t>
                          </m:r>
                        </m:sub>
                      </m:sSub>
                    </m:oMath>
                  </m:oMathPara>
                </a14:m>
                <a:endParaRPr lang="en-US" dirty="0"/>
              </a:p>
            </p:txBody>
          </p:sp>
        </mc:Choice>
        <mc:Fallback xmlns="">
          <p:sp>
            <p:nvSpPr>
              <p:cNvPr id="58" name="TextBox 57">
                <a:extLst>
                  <a:ext uri="{FF2B5EF4-FFF2-40B4-BE49-F238E27FC236}">
                    <a16:creationId xmlns:a16="http://schemas.microsoft.com/office/drawing/2014/main" id="{ABD509DE-A706-46EA-BF28-C48C1B602E6F}"/>
                  </a:ext>
                </a:extLst>
              </p:cNvPr>
              <p:cNvSpPr txBox="1">
                <a:spLocks noRot="1" noChangeAspect="1" noMove="1" noResize="1" noEditPoints="1" noAdjustHandles="1" noChangeArrowheads="1" noChangeShapeType="1" noTextEdit="1"/>
              </p:cNvSpPr>
              <p:nvPr/>
            </p:nvSpPr>
            <p:spPr>
              <a:xfrm>
                <a:off x="4717875" y="2605217"/>
                <a:ext cx="288477" cy="276999"/>
              </a:xfrm>
              <a:prstGeom prst="rect">
                <a:avLst/>
              </a:prstGeom>
              <a:blipFill>
                <a:blip r:embed="rId5"/>
                <a:stretch>
                  <a:fillRect l="-12766" r="-6383"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382EBA0E-A641-4B00-931B-25367F0D5005}"/>
                  </a:ext>
                </a:extLst>
              </p:cNvPr>
              <p:cNvSpPr txBox="1"/>
              <p:nvPr/>
            </p:nvSpPr>
            <p:spPr>
              <a:xfrm>
                <a:off x="5523760" y="2595435"/>
                <a:ext cx="2884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altLang="zh-CN" i="1">
                              <a:latin typeface="Cambria Math" panose="02040503050406030204" pitchFamily="18" charset="0"/>
                            </a:rPr>
                            <m:t>4</m:t>
                          </m:r>
                        </m:sub>
                      </m:sSub>
                    </m:oMath>
                  </m:oMathPara>
                </a14:m>
                <a:endParaRPr lang="en-US" dirty="0"/>
              </a:p>
            </p:txBody>
          </p:sp>
        </mc:Choice>
        <mc:Fallback xmlns="">
          <p:sp>
            <p:nvSpPr>
              <p:cNvPr id="59" name="TextBox 58">
                <a:extLst>
                  <a:ext uri="{FF2B5EF4-FFF2-40B4-BE49-F238E27FC236}">
                    <a16:creationId xmlns:a16="http://schemas.microsoft.com/office/drawing/2014/main" id="{382EBA0E-A641-4B00-931B-25367F0D5005}"/>
                  </a:ext>
                </a:extLst>
              </p:cNvPr>
              <p:cNvSpPr txBox="1">
                <a:spLocks noRot="1" noChangeAspect="1" noMove="1" noResize="1" noEditPoints="1" noAdjustHandles="1" noChangeArrowheads="1" noChangeShapeType="1" noTextEdit="1"/>
              </p:cNvSpPr>
              <p:nvPr/>
            </p:nvSpPr>
            <p:spPr>
              <a:xfrm>
                <a:off x="5523760" y="2595435"/>
                <a:ext cx="288477" cy="276999"/>
              </a:xfrm>
              <a:prstGeom prst="rect">
                <a:avLst/>
              </a:prstGeom>
              <a:blipFill>
                <a:blip r:embed="rId6"/>
                <a:stretch>
                  <a:fillRect l="-12766" r="-8511" b="-15556"/>
                </a:stretch>
              </a:blipFill>
            </p:spPr>
            <p:txBody>
              <a:bodyPr/>
              <a:lstStyle/>
              <a:p>
                <a:r>
                  <a:rPr lang="en-US">
                    <a:noFill/>
                  </a:rPr>
                  <a:t> </a:t>
                </a:r>
              </a:p>
            </p:txBody>
          </p:sp>
        </mc:Fallback>
      </mc:AlternateContent>
      <p:cxnSp>
        <p:nvCxnSpPr>
          <p:cNvPr id="60" name="Straight Arrow Connector 59">
            <a:extLst>
              <a:ext uri="{FF2B5EF4-FFF2-40B4-BE49-F238E27FC236}">
                <a16:creationId xmlns:a16="http://schemas.microsoft.com/office/drawing/2014/main" id="{37A0A6EA-EADC-4DD7-81E8-1F243863C1DE}"/>
              </a:ext>
            </a:extLst>
          </p:cNvPr>
          <p:cNvCxnSpPr>
            <a:cxnSpLocks/>
          </p:cNvCxnSpPr>
          <p:nvPr/>
        </p:nvCxnSpPr>
        <p:spPr>
          <a:xfrm flipV="1">
            <a:off x="6027136" y="2930609"/>
            <a:ext cx="735987" cy="15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3CF882A5-E632-47E2-A971-E19E38446EF7}"/>
              </a:ext>
            </a:extLst>
          </p:cNvPr>
          <p:cNvSpPr txBox="1"/>
          <p:nvPr/>
        </p:nvSpPr>
        <p:spPr>
          <a:xfrm>
            <a:off x="7905294" y="2729300"/>
            <a:ext cx="1502334" cy="369332"/>
          </a:xfrm>
          <a:prstGeom prst="rect">
            <a:avLst/>
          </a:prstGeom>
          <a:noFill/>
        </p:spPr>
        <p:txBody>
          <a:bodyPr wrap="none" rtlCol="0">
            <a:spAutoFit/>
          </a:bodyPr>
          <a:lstStyle/>
          <a:p>
            <a:r>
              <a:rPr lang="zh-CN" altLang="en-US" dirty="0"/>
              <a:t>“符号看象限”</a:t>
            </a:r>
            <a:endParaRPr lang="en-US" dirty="0"/>
          </a:p>
        </p:txBody>
      </p:sp>
      <p:sp>
        <p:nvSpPr>
          <p:cNvPr id="74" name="Rectangle: Rounded Corners 73">
            <a:extLst>
              <a:ext uri="{FF2B5EF4-FFF2-40B4-BE49-F238E27FC236}">
                <a16:creationId xmlns:a16="http://schemas.microsoft.com/office/drawing/2014/main" id="{D9114746-8FC7-4617-8212-F5A2939CD0AF}"/>
              </a:ext>
            </a:extLst>
          </p:cNvPr>
          <p:cNvSpPr/>
          <p:nvPr/>
        </p:nvSpPr>
        <p:spPr>
          <a:xfrm>
            <a:off x="10483756" y="2182616"/>
            <a:ext cx="185351" cy="984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Connector: Curved 78">
            <a:extLst>
              <a:ext uri="{FF2B5EF4-FFF2-40B4-BE49-F238E27FC236}">
                <a16:creationId xmlns:a16="http://schemas.microsoft.com/office/drawing/2014/main" id="{932A7754-0AFC-48C5-A12B-96B47F05BB94}"/>
              </a:ext>
            </a:extLst>
          </p:cNvPr>
          <p:cNvCxnSpPr>
            <a:stCxn id="74" idx="3"/>
            <a:endCxn id="74" idx="0"/>
          </p:cNvCxnSpPr>
          <p:nvPr/>
        </p:nvCxnSpPr>
        <p:spPr>
          <a:xfrm flipH="1" flipV="1">
            <a:off x="10576432" y="2182616"/>
            <a:ext cx="92675" cy="492211"/>
          </a:xfrm>
          <a:prstGeom prst="curvedConnector4">
            <a:avLst>
              <a:gd name="adj1" fmla="val -246668"/>
              <a:gd name="adj2" fmla="val 1464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6E719803-23F0-41AA-BDA8-847AC9EF8E6B}"/>
              </a:ext>
            </a:extLst>
          </p:cNvPr>
          <p:cNvCxnSpPr/>
          <p:nvPr/>
        </p:nvCxnSpPr>
        <p:spPr>
          <a:xfrm>
            <a:off x="1840869" y="2936787"/>
            <a:ext cx="5663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8A04E2BF-96A4-453F-B3F3-3BDE4D1885E7}"/>
                  </a:ext>
                </a:extLst>
              </p:cNvPr>
              <p:cNvSpPr txBox="1"/>
              <p:nvPr/>
            </p:nvSpPr>
            <p:spPr>
              <a:xfrm>
                <a:off x="1587013" y="2729300"/>
                <a:ext cx="2884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oMath>
                  </m:oMathPara>
                </a14:m>
                <a:endParaRPr lang="en-US" dirty="0"/>
              </a:p>
            </p:txBody>
          </p:sp>
        </mc:Choice>
        <mc:Fallback xmlns="">
          <p:sp>
            <p:nvSpPr>
              <p:cNvPr id="81" name="TextBox 80">
                <a:extLst>
                  <a:ext uri="{FF2B5EF4-FFF2-40B4-BE49-F238E27FC236}">
                    <a16:creationId xmlns:a16="http://schemas.microsoft.com/office/drawing/2014/main" id="{8A04E2BF-96A4-453F-B3F3-3BDE4D1885E7}"/>
                  </a:ext>
                </a:extLst>
              </p:cNvPr>
              <p:cNvSpPr txBox="1">
                <a:spLocks noRot="1" noChangeAspect="1" noMove="1" noResize="1" noEditPoints="1" noAdjustHandles="1" noChangeArrowheads="1" noChangeShapeType="1" noTextEdit="1"/>
              </p:cNvSpPr>
              <p:nvPr/>
            </p:nvSpPr>
            <p:spPr>
              <a:xfrm>
                <a:off x="1587013" y="2729300"/>
                <a:ext cx="288477" cy="276999"/>
              </a:xfrm>
              <a:prstGeom prst="rect">
                <a:avLst/>
              </a:prstGeom>
              <a:blipFill>
                <a:blip r:embed="rId7"/>
                <a:stretch>
                  <a:fillRect l="-12500" r="-6250" b="-15556"/>
                </a:stretch>
              </a:blipFill>
            </p:spPr>
            <p:txBody>
              <a:bodyPr/>
              <a:lstStyle/>
              <a:p>
                <a:r>
                  <a:rPr lang="en-US">
                    <a:noFill/>
                  </a:rPr>
                  <a:t> </a:t>
                </a:r>
              </a:p>
            </p:txBody>
          </p:sp>
        </mc:Fallback>
      </mc:AlternateContent>
      <p:sp>
        <p:nvSpPr>
          <p:cNvPr id="83" name="TextBox 82">
            <a:extLst>
              <a:ext uri="{FF2B5EF4-FFF2-40B4-BE49-F238E27FC236}">
                <a16:creationId xmlns:a16="http://schemas.microsoft.com/office/drawing/2014/main" id="{CC584CAA-C931-4C88-981E-386DAD42A3F3}"/>
              </a:ext>
            </a:extLst>
          </p:cNvPr>
          <p:cNvSpPr txBox="1"/>
          <p:nvPr/>
        </p:nvSpPr>
        <p:spPr>
          <a:xfrm>
            <a:off x="10943766" y="1988506"/>
            <a:ext cx="421910" cy="369332"/>
          </a:xfrm>
          <a:prstGeom prst="rect">
            <a:avLst/>
          </a:prstGeom>
          <a:noFill/>
        </p:spPr>
        <p:txBody>
          <a:bodyPr wrap="none" rtlCol="0">
            <a:spAutoFit/>
          </a:bodyPr>
          <a:lstStyle/>
          <a:p>
            <a:r>
              <a:rPr lang="en-US" altLang="zh-CN" dirty="0"/>
              <a:t>X5</a:t>
            </a:r>
            <a:endParaRPr lang="en-US" dirty="0"/>
          </a:p>
        </p:txBody>
      </p:sp>
      <p:sp>
        <p:nvSpPr>
          <p:cNvPr id="84" name="TextBox 83">
            <a:extLst>
              <a:ext uri="{FF2B5EF4-FFF2-40B4-BE49-F238E27FC236}">
                <a16:creationId xmlns:a16="http://schemas.microsoft.com/office/drawing/2014/main" id="{7A7872FB-62EE-4A16-A258-05AB67705402}"/>
              </a:ext>
            </a:extLst>
          </p:cNvPr>
          <p:cNvSpPr txBox="1"/>
          <p:nvPr/>
        </p:nvSpPr>
        <p:spPr>
          <a:xfrm>
            <a:off x="9560768" y="1641729"/>
            <a:ext cx="2031325" cy="369332"/>
          </a:xfrm>
          <a:prstGeom prst="rect">
            <a:avLst/>
          </a:prstGeom>
          <a:noFill/>
        </p:spPr>
        <p:txBody>
          <a:bodyPr wrap="none" rtlCol="0">
            <a:spAutoFit/>
          </a:bodyPr>
          <a:lstStyle/>
          <a:p>
            <a:r>
              <a:rPr lang="zh-CN" altLang="en-US" dirty="0"/>
              <a:t>有时也表示成这样</a:t>
            </a:r>
            <a:endParaRPr lang="en-US" dirty="0"/>
          </a:p>
        </p:txBody>
      </p:sp>
      <p:sp>
        <p:nvSpPr>
          <p:cNvPr id="2" name="Rectangle 1">
            <a:extLst>
              <a:ext uri="{FF2B5EF4-FFF2-40B4-BE49-F238E27FC236}">
                <a16:creationId xmlns:a16="http://schemas.microsoft.com/office/drawing/2014/main" id="{3D6BAAD7-8E9E-4174-84B9-825D1AC3777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Arrow: Bent-Up 15">
            <a:extLst>
              <a:ext uri="{FF2B5EF4-FFF2-40B4-BE49-F238E27FC236}">
                <a16:creationId xmlns:a16="http://schemas.microsoft.com/office/drawing/2014/main" id="{39D2102C-ADA2-4DD0-9BA2-A37DAD18A575}"/>
              </a:ext>
            </a:extLst>
          </p:cNvPr>
          <p:cNvSpPr/>
          <p:nvPr/>
        </p:nvSpPr>
        <p:spPr>
          <a:xfrm>
            <a:off x="2455855" y="2251505"/>
            <a:ext cx="3782527" cy="423322"/>
          </a:xfrm>
          <a:prstGeom prst="ben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9A05EBE-878E-4F38-8E29-0E806F96C972}"/>
              </a:ext>
            </a:extLst>
          </p:cNvPr>
          <p:cNvSpPr txBox="1"/>
          <p:nvPr/>
        </p:nvSpPr>
        <p:spPr>
          <a:xfrm>
            <a:off x="476339" y="387025"/>
            <a:ext cx="2223686" cy="369332"/>
          </a:xfrm>
          <a:prstGeom prst="rect">
            <a:avLst/>
          </a:prstGeom>
          <a:noFill/>
        </p:spPr>
        <p:txBody>
          <a:bodyPr wrap="none" rtlCol="0">
            <a:spAutoFit/>
          </a:bodyPr>
          <a:lstStyle/>
          <a:p>
            <a:r>
              <a:rPr lang="zh-CN" altLang="en-US" dirty="0"/>
              <a:t>关于</a:t>
            </a:r>
            <a:r>
              <a:rPr lang="en-US" altLang="zh-CN" dirty="0"/>
              <a:t>RNN</a:t>
            </a:r>
            <a:r>
              <a:rPr lang="zh-CN" altLang="en-US" dirty="0"/>
              <a:t>的一些细节</a:t>
            </a:r>
            <a:endParaRPr lang="en-US" altLang="zh-CN" dirty="0"/>
          </a:p>
        </p:txBody>
      </p:sp>
      <p:sp>
        <p:nvSpPr>
          <p:cNvPr id="4" name="TextBox 3">
            <a:extLst>
              <a:ext uri="{FF2B5EF4-FFF2-40B4-BE49-F238E27FC236}">
                <a16:creationId xmlns:a16="http://schemas.microsoft.com/office/drawing/2014/main" id="{C0F43062-76A4-479A-96CC-A62B5E0EBFAA}"/>
              </a:ext>
            </a:extLst>
          </p:cNvPr>
          <p:cNvSpPr txBox="1"/>
          <p:nvPr/>
        </p:nvSpPr>
        <p:spPr>
          <a:xfrm>
            <a:off x="476339" y="4163807"/>
            <a:ext cx="10705175" cy="923330"/>
          </a:xfrm>
          <a:prstGeom prst="rect">
            <a:avLst/>
          </a:prstGeom>
          <a:noFill/>
        </p:spPr>
        <p:txBody>
          <a:bodyPr wrap="none" rtlCol="0">
            <a:spAutoFit/>
          </a:bodyPr>
          <a:lstStyle/>
          <a:p>
            <a:r>
              <a:rPr lang="en-US" altLang="zh-CN" dirty="0"/>
              <a:t>1.RNN</a:t>
            </a:r>
            <a:r>
              <a:rPr lang="zh-CN" altLang="en-US" dirty="0"/>
              <a:t>可以是双向的</a:t>
            </a:r>
            <a:endParaRPr lang="en-US" altLang="zh-CN" dirty="0"/>
          </a:p>
          <a:p>
            <a:r>
              <a:rPr lang="en-US" altLang="zh-CN" dirty="0"/>
              <a:t>2.RNN</a:t>
            </a:r>
            <a:r>
              <a:rPr lang="zh-CN" altLang="en-US" dirty="0"/>
              <a:t>可以叠多层</a:t>
            </a:r>
            <a:endParaRPr lang="en-US" altLang="zh-CN" dirty="0"/>
          </a:p>
          <a:p>
            <a:r>
              <a:rPr lang="en-US" altLang="zh-CN" dirty="0"/>
              <a:t>3.RNN</a:t>
            </a:r>
            <a:r>
              <a:rPr lang="zh-CN" altLang="en-US" dirty="0"/>
              <a:t>叠多层的时候可以选择每个层的输出都输入下一个时刻，也可以只输出</a:t>
            </a:r>
            <a:r>
              <a:rPr lang="en-US" altLang="zh-CN" dirty="0"/>
              <a:t>y</a:t>
            </a:r>
            <a:r>
              <a:rPr lang="zh-CN" altLang="en-US" dirty="0"/>
              <a:t>，后者更简单但效果较好</a:t>
            </a:r>
            <a:endParaRPr lang="en-US" dirty="0"/>
          </a:p>
        </p:txBody>
      </p:sp>
    </p:spTree>
    <p:extLst>
      <p:ext uri="{BB962C8B-B14F-4D97-AF65-F5344CB8AC3E}">
        <p14:creationId xmlns:p14="http://schemas.microsoft.com/office/powerpoint/2010/main" val="686294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C6EF074-9BEB-4DF0-834A-A4E1CA01CDF3}"/>
              </a:ext>
            </a:extLst>
          </p:cNvPr>
          <p:cNvSpPr/>
          <p:nvPr/>
        </p:nvSpPr>
        <p:spPr>
          <a:xfrm>
            <a:off x="3581531" y="3717145"/>
            <a:ext cx="2585837" cy="42530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t>输入门（</a:t>
            </a:r>
            <a:r>
              <a:rPr lang="en-US" altLang="zh-CN" dirty="0" err="1"/>
              <a:t>InputGate</a:t>
            </a:r>
            <a:r>
              <a:rPr lang="zh-CN" altLang="en-US" dirty="0"/>
              <a:t>）</a:t>
            </a:r>
            <a:endParaRPr lang="en-US" dirty="0"/>
          </a:p>
        </p:txBody>
      </p:sp>
      <p:sp>
        <p:nvSpPr>
          <p:cNvPr id="5" name="Rectangle 4">
            <a:extLst>
              <a:ext uri="{FF2B5EF4-FFF2-40B4-BE49-F238E27FC236}">
                <a16:creationId xmlns:a16="http://schemas.microsoft.com/office/drawing/2014/main" id="{C31B0291-0FCD-4D50-8FC5-0D1C04579AEA}"/>
              </a:ext>
            </a:extLst>
          </p:cNvPr>
          <p:cNvSpPr/>
          <p:nvPr/>
        </p:nvSpPr>
        <p:spPr>
          <a:xfrm>
            <a:off x="3581532" y="1099404"/>
            <a:ext cx="2585837" cy="42530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t>输出门（</a:t>
            </a:r>
            <a:r>
              <a:rPr lang="en-US" altLang="zh-CN" dirty="0" err="1"/>
              <a:t>outputGate</a:t>
            </a:r>
            <a:r>
              <a:rPr lang="zh-CN" altLang="en-US" dirty="0"/>
              <a:t>）</a:t>
            </a:r>
            <a:endParaRPr lang="en-US" dirty="0"/>
          </a:p>
        </p:txBody>
      </p:sp>
      <p:sp>
        <p:nvSpPr>
          <p:cNvPr id="8" name="Flowchart: Magnetic Disk 7">
            <a:extLst>
              <a:ext uri="{FF2B5EF4-FFF2-40B4-BE49-F238E27FC236}">
                <a16:creationId xmlns:a16="http://schemas.microsoft.com/office/drawing/2014/main" id="{CA9B476F-58D6-4583-9EAA-E85583D9E2FD}"/>
              </a:ext>
            </a:extLst>
          </p:cNvPr>
          <p:cNvSpPr/>
          <p:nvPr/>
        </p:nvSpPr>
        <p:spPr>
          <a:xfrm>
            <a:off x="3989820" y="2186061"/>
            <a:ext cx="1769258" cy="9824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记忆（</a:t>
            </a:r>
            <a:r>
              <a:rPr lang="en-US" altLang="zh-CN" dirty="0" err="1"/>
              <a:t>MemoryCell</a:t>
            </a:r>
            <a:r>
              <a:rPr lang="zh-CN" altLang="en-US" dirty="0"/>
              <a:t>）</a:t>
            </a:r>
            <a:endParaRPr lang="en-US" altLang="zh-CN" dirty="0"/>
          </a:p>
        </p:txBody>
      </p:sp>
      <p:sp>
        <p:nvSpPr>
          <p:cNvPr id="10" name="Arrow: Up 9">
            <a:extLst>
              <a:ext uri="{FF2B5EF4-FFF2-40B4-BE49-F238E27FC236}">
                <a16:creationId xmlns:a16="http://schemas.microsoft.com/office/drawing/2014/main" id="{C2A247B8-8AEC-47E5-86DE-A3FBF9EA1683}"/>
              </a:ext>
            </a:extLst>
          </p:cNvPr>
          <p:cNvSpPr/>
          <p:nvPr/>
        </p:nvSpPr>
        <p:spPr>
          <a:xfrm>
            <a:off x="4859564" y="3300354"/>
            <a:ext cx="178627" cy="29771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Up 10">
            <a:extLst>
              <a:ext uri="{FF2B5EF4-FFF2-40B4-BE49-F238E27FC236}">
                <a16:creationId xmlns:a16="http://schemas.microsoft.com/office/drawing/2014/main" id="{1366C221-3C29-4696-870E-9D1E074889F2}"/>
              </a:ext>
            </a:extLst>
          </p:cNvPr>
          <p:cNvSpPr/>
          <p:nvPr/>
        </p:nvSpPr>
        <p:spPr>
          <a:xfrm>
            <a:off x="4800020" y="1706529"/>
            <a:ext cx="178627" cy="29771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Curved Up 11">
            <a:extLst>
              <a:ext uri="{FF2B5EF4-FFF2-40B4-BE49-F238E27FC236}">
                <a16:creationId xmlns:a16="http://schemas.microsoft.com/office/drawing/2014/main" id="{BBF27257-5B35-4DC6-AA5D-9AE4425ACF62}"/>
              </a:ext>
            </a:extLst>
          </p:cNvPr>
          <p:cNvSpPr/>
          <p:nvPr/>
        </p:nvSpPr>
        <p:spPr>
          <a:xfrm rot="15995332">
            <a:off x="5862054" y="2444428"/>
            <a:ext cx="727640" cy="46571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a:extLst>
              <a:ext uri="{FF2B5EF4-FFF2-40B4-BE49-F238E27FC236}">
                <a16:creationId xmlns:a16="http://schemas.microsoft.com/office/drawing/2014/main" id="{72A07FEE-0424-4C31-875A-C9F10A2F4463}"/>
              </a:ext>
            </a:extLst>
          </p:cNvPr>
          <p:cNvSpPr/>
          <p:nvPr/>
        </p:nvSpPr>
        <p:spPr>
          <a:xfrm>
            <a:off x="7034277" y="2464633"/>
            <a:ext cx="2585837" cy="42530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t>遗忘门（</a:t>
            </a:r>
            <a:r>
              <a:rPr lang="en-US" altLang="zh-CN" dirty="0" err="1"/>
              <a:t>ForgetGate</a:t>
            </a:r>
            <a:r>
              <a:rPr lang="zh-CN" altLang="en-US" dirty="0"/>
              <a:t>）</a:t>
            </a:r>
            <a:endParaRPr lang="en-US" dirty="0"/>
          </a:p>
        </p:txBody>
      </p:sp>
      <p:cxnSp>
        <p:nvCxnSpPr>
          <p:cNvPr id="15" name="Straight Arrow Connector 14">
            <a:extLst>
              <a:ext uri="{FF2B5EF4-FFF2-40B4-BE49-F238E27FC236}">
                <a16:creationId xmlns:a16="http://schemas.microsoft.com/office/drawing/2014/main" id="{D72C5282-627D-4962-8A3E-130503AEF514}"/>
              </a:ext>
            </a:extLst>
          </p:cNvPr>
          <p:cNvCxnSpPr>
            <a:cxnSpLocks/>
            <a:stCxn id="17" idx="3"/>
            <a:endCxn id="3" idx="1"/>
          </p:cNvCxnSpPr>
          <p:nvPr/>
        </p:nvCxnSpPr>
        <p:spPr>
          <a:xfrm>
            <a:off x="2445775" y="3929797"/>
            <a:ext cx="11357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DF1455C-8EE6-4B05-B019-41B9ECB7BC0B}"/>
              </a:ext>
            </a:extLst>
          </p:cNvPr>
          <p:cNvSpPr txBox="1"/>
          <p:nvPr/>
        </p:nvSpPr>
        <p:spPr>
          <a:xfrm>
            <a:off x="183617" y="3745131"/>
            <a:ext cx="2262158" cy="369332"/>
          </a:xfrm>
          <a:prstGeom prst="rect">
            <a:avLst/>
          </a:prstGeom>
          <a:noFill/>
        </p:spPr>
        <p:txBody>
          <a:bodyPr wrap="none" rtlCol="0">
            <a:spAutoFit/>
          </a:bodyPr>
          <a:lstStyle/>
          <a:p>
            <a:r>
              <a:rPr lang="zh-CN" altLang="en-US" dirty="0"/>
              <a:t>是否接受输入的信号</a:t>
            </a:r>
            <a:endParaRPr lang="en-US" dirty="0"/>
          </a:p>
        </p:txBody>
      </p:sp>
      <p:sp>
        <p:nvSpPr>
          <p:cNvPr id="18" name="TextBox 17">
            <a:extLst>
              <a:ext uri="{FF2B5EF4-FFF2-40B4-BE49-F238E27FC236}">
                <a16:creationId xmlns:a16="http://schemas.microsoft.com/office/drawing/2014/main" id="{8F8F5CE6-1AC8-4208-A4B7-8D92862F9F85}"/>
              </a:ext>
            </a:extLst>
          </p:cNvPr>
          <p:cNvSpPr txBox="1"/>
          <p:nvPr/>
        </p:nvSpPr>
        <p:spPr>
          <a:xfrm>
            <a:off x="156468" y="1099404"/>
            <a:ext cx="2262158" cy="369332"/>
          </a:xfrm>
          <a:prstGeom prst="rect">
            <a:avLst/>
          </a:prstGeom>
          <a:noFill/>
        </p:spPr>
        <p:txBody>
          <a:bodyPr wrap="none" rtlCol="0">
            <a:spAutoFit/>
          </a:bodyPr>
          <a:lstStyle/>
          <a:p>
            <a:r>
              <a:rPr lang="zh-CN" altLang="en-US" dirty="0"/>
              <a:t>是否向外输出的信号</a:t>
            </a:r>
            <a:endParaRPr lang="en-US" dirty="0"/>
          </a:p>
        </p:txBody>
      </p:sp>
      <p:sp>
        <p:nvSpPr>
          <p:cNvPr id="19" name="TextBox 18">
            <a:extLst>
              <a:ext uri="{FF2B5EF4-FFF2-40B4-BE49-F238E27FC236}">
                <a16:creationId xmlns:a16="http://schemas.microsoft.com/office/drawing/2014/main" id="{65F8F614-4526-4C01-ABDC-7D1247044F58}"/>
              </a:ext>
            </a:extLst>
          </p:cNvPr>
          <p:cNvSpPr txBox="1"/>
          <p:nvPr/>
        </p:nvSpPr>
        <p:spPr>
          <a:xfrm>
            <a:off x="9941183" y="2001395"/>
            <a:ext cx="2262158" cy="369332"/>
          </a:xfrm>
          <a:prstGeom prst="rect">
            <a:avLst/>
          </a:prstGeom>
          <a:noFill/>
        </p:spPr>
        <p:txBody>
          <a:bodyPr wrap="none" rtlCol="0">
            <a:spAutoFit/>
          </a:bodyPr>
          <a:lstStyle/>
          <a:p>
            <a:r>
              <a:rPr lang="zh-CN" altLang="en-US" dirty="0"/>
              <a:t>是否清除记忆的信号</a:t>
            </a:r>
            <a:endParaRPr lang="en-US" dirty="0"/>
          </a:p>
        </p:txBody>
      </p:sp>
      <p:sp>
        <p:nvSpPr>
          <p:cNvPr id="20" name="Rectangle 19">
            <a:extLst>
              <a:ext uri="{FF2B5EF4-FFF2-40B4-BE49-F238E27FC236}">
                <a16:creationId xmlns:a16="http://schemas.microsoft.com/office/drawing/2014/main" id="{D7E785BB-DBED-438D-BAEB-3E5CB667FFE0}"/>
              </a:ext>
            </a:extLst>
          </p:cNvPr>
          <p:cNvSpPr/>
          <p:nvPr/>
        </p:nvSpPr>
        <p:spPr>
          <a:xfrm>
            <a:off x="3430547" y="910147"/>
            <a:ext cx="6430571" cy="364909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E3A9DBA6-20A2-492B-B183-A3C3762D4747}"/>
              </a:ext>
            </a:extLst>
          </p:cNvPr>
          <p:cNvCxnSpPr>
            <a:cxnSpLocks/>
            <a:endCxn id="13" idx="3"/>
          </p:cNvCxnSpPr>
          <p:nvPr/>
        </p:nvCxnSpPr>
        <p:spPr>
          <a:xfrm flipH="1">
            <a:off x="9620114" y="2677285"/>
            <a:ext cx="4238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9F745DC-3DC4-4258-9BB7-D2F0FBF5120C}"/>
              </a:ext>
            </a:extLst>
          </p:cNvPr>
          <p:cNvCxnSpPr>
            <a:cxnSpLocks/>
          </p:cNvCxnSpPr>
          <p:nvPr/>
        </p:nvCxnSpPr>
        <p:spPr>
          <a:xfrm>
            <a:off x="2230744" y="1279111"/>
            <a:ext cx="13507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42A7390-3764-498C-B408-96D17E1E2067}"/>
              </a:ext>
            </a:extLst>
          </p:cNvPr>
          <p:cNvCxnSpPr>
            <a:cxnSpLocks/>
            <a:endCxn id="3" idx="2"/>
          </p:cNvCxnSpPr>
          <p:nvPr/>
        </p:nvCxnSpPr>
        <p:spPr>
          <a:xfrm flipV="1">
            <a:off x="4874450" y="4142449"/>
            <a:ext cx="0" cy="884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D612794-C956-4312-989E-D2166154E953}"/>
              </a:ext>
            </a:extLst>
          </p:cNvPr>
          <p:cNvSpPr txBox="1"/>
          <p:nvPr/>
        </p:nvSpPr>
        <p:spPr>
          <a:xfrm>
            <a:off x="7598510" y="3929797"/>
            <a:ext cx="2311851" cy="369332"/>
          </a:xfrm>
          <a:prstGeom prst="rect">
            <a:avLst/>
          </a:prstGeom>
          <a:noFill/>
        </p:spPr>
        <p:txBody>
          <a:bodyPr wrap="none" rtlCol="0">
            <a:spAutoFit/>
          </a:bodyPr>
          <a:lstStyle/>
          <a:p>
            <a:r>
              <a:rPr lang="en-US" altLang="zh-CN" dirty="0"/>
              <a:t>LSTM</a:t>
            </a:r>
            <a:r>
              <a:rPr lang="zh-CN" altLang="en-US" dirty="0"/>
              <a:t>（长短期记忆）</a:t>
            </a:r>
            <a:endParaRPr lang="en-US" dirty="0"/>
          </a:p>
        </p:txBody>
      </p:sp>
      <p:sp>
        <p:nvSpPr>
          <p:cNvPr id="34" name="TextBox 33">
            <a:extLst>
              <a:ext uri="{FF2B5EF4-FFF2-40B4-BE49-F238E27FC236}">
                <a16:creationId xmlns:a16="http://schemas.microsoft.com/office/drawing/2014/main" id="{6C9E21ED-4B33-4FA7-923E-16A233D4B8EB}"/>
              </a:ext>
            </a:extLst>
          </p:cNvPr>
          <p:cNvSpPr txBox="1"/>
          <p:nvPr/>
        </p:nvSpPr>
        <p:spPr>
          <a:xfrm>
            <a:off x="148933" y="6070776"/>
            <a:ext cx="4740400" cy="369332"/>
          </a:xfrm>
          <a:prstGeom prst="rect">
            <a:avLst/>
          </a:prstGeom>
          <a:noFill/>
        </p:spPr>
        <p:txBody>
          <a:bodyPr wrap="none" rtlCol="0">
            <a:spAutoFit/>
          </a:bodyPr>
          <a:lstStyle/>
          <a:p>
            <a:r>
              <a:rPr lang="en-US" altLang="zh-CN" dirty="0"/>
              <a:t>LSTM</a:t>
            </a:r>
            <a:r>
              <a:rPr lang="zh-CN" altLang="en-US" dirty="0"/>
              <a:t>节点有四个输入（由</a:t>
            </a:r>
            <a:r>
              <a:rPr lang="en-US" altLang="zh-CN" dirty="0"/>
              <a:t>X</a:t>
            </a:r>
            <a:r>
              <a:rPr lang="zh-CN" altLang="en-US" dirty="0"/>
              <a:t>算出），一个输出</a:t>
            </a:r>
            <a:endParaRPr lang="en-US" dirty="0"/>
          </a:p>
        </p:txBody>
      </p:sp>
      <p:cxnSp>
        <p:nvCxnSpPr>
          <p:cNvPr id="35" name="Straight Arrow Connector 34">
            <a:extLst>
              <a:ext uri="{FF2B5EF4-FFF2-40B4-BE49-F238E27FC236}">
                <a16:creationId xmlns:a16="http://schemas.microsoft.com/office/drawing/2014/main" id="{EA52DC76-7B38-4861-AA12-2BCEB95CF1D0}"/>
              </a:ext>
            </a:extLst>
          </p:cNvPr>
          <p:cNvCxnSpPr>
            <a:cxnSpLocks/>
          </p:cNvCxnSpPr>
          <p:nvPr/>
        </p:nvCxnSpPr>
        <p:spPr>
          <a:xfrm flipV="1">
            <a:off x="4802630" y="442313"/>
            <a:ext cx="0" cy="467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Rectangle: Rounded Corners 35">
                <a:extLst>
                  <a:ext uri="{FF2B5EF4-FFF2-40B4-BE49-F238E27FC236}">
                    <a16:creationId xmlns:a16="http://schemas.microsoft.com/office/drawing/2014/main" id="{59F5AAFF-8EC7-4607-8DF0-97A48400B8F5}"/>
                  </a:ext>
                </a:extLst>
              </p:cNvPr>
              <p:cNvSpPr/>
              <p:nvPr/>
            </p:nvSpPr>
            <p:spPr>
              <a:xfrm>
                <a:off x="4065026" y="5065429"/>
                <a:ext cx="1589075" cy="4678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e>
                        <m:sup>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&gt;</m:t>
                          </m:r>
                        </m:sup>
                      </m:sSup>
                      <m:r>
                        <a:rPr lang="en-US" b="0" i="1" smtClean="0">
                          <a:latin typeface="Cambria Math" panose="02040503050406030204" pitchFamily="18" charset="0"/>
                        </a:rPr>
                        <m:t>)</m:t>
                      </m:r>
                    </m:oMath>
                  </m:oMathPara>
                </a14:m>
                <a:endParaRPr lang="en-US" dirty="0"/>
              </a:p>
            </p:txBody>
          </p:sp>
        </mc:Choice>
        <mc:Fallback xmlns="">
          <p:sp>
            <p:nvSpPr>
              <p:cNvPr id="36" name="Rectangle: Rounded Corners 35">
                <a:extLst>
                  <a:ext uri="{FF2B5EF4-FFF2-40B4-BE49-F238E27FC236}">
                    <a16:creationId xmlns:a16="http://schemas.microsoft.com/office/drawing/2014/main" id="{59F5AAFF-8EC7-4607-8DF0-97A48400B8F5}"/>
                  </a:ext>
                </a:extLst>
              </p:cNvPr>
              <p:cNvSpPr>
                <a:spLocks noRot="1" noChangeAspect="1" noMove="1" noResize="1" noEditPoints="1" noAdjustHandles="1" noChangeArrowheads="1" noChangeShapeType="1" noTextEdit="1"/>
              </p:cNvSpPr>
              <p:nvPr/>
            </p:nvSpPr>
            <p:spPr>
              <a:xfrm>
                <a:off x="4065026" y="5065429"/>
                <a:ext cx="1589075" cy="467832"/>
              </a:xfrm>
              <a:prstGeom prst="round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Rounded Corners 36">
                <a:extLst>
                  <a:ext uri="{FF2B5EF4-FFF2-40B4-BE49-F238E27FC236}">
                    <a16:creationId xmlns:a16="http://schemas.microsoft.com/office/drawing/2014/main" id="{AE5072CD-18A1-42E1-8E07-49F7A1545925}"/>
                  </a:ext>
                </a:extLst>
              </p:cNvPr>
              <p:cNvSpPr/>
              <p:nvPr/>
            </p:nvSpPr>
            <p:spPr>
              <a:xfrm>
                <a:off x="4485299" y="14878"/>
                <a:ext cx="629441" cy="46783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&gt;</m:t>
                          </m:r>
                        </m:sup>
                      </m:sSup>
                    </m:oMath>
                  </m:oMathPara>
                </a14:m>
                <a:endParaRPr lang="en-US" dirty="0"/>
              </a:p>
            </p:txBody>
          </p:sp>
        </mc:Choice>
        <mc:Fallback xmlns="">
          <p:sp>
            <p:nvSpPr>
              <p:cNvPr id="37" name="Rectangle: Rounded Corners 36">
                <a:extLst>
                  <a:ext uri="{FF2B5EF4-FFF2-40B4-BE49-F238E27FC236}">
                    <a16:creationId xmlns:a16="http://schemas.microsoft.com/office/drawing/2014/main" id="{AE5072CD-18A1-42E1-8E07-49F7A1545925}"/>
                  </a:ext>
                </a:extLst>
              </p:cNvPr>
              <p:cNvSpPr>
                <a:spLocks noRot="1" noChangeAspect="1" noMove="1" noResize="1" noEditPoints="1" noAdjustHandles="1" noChangeArrowheads="1" noChangeShapeType="1" noTextEdit="1"/>
              </p:cNvSpPr>
              <p:nvPr/>
            </p:nvSpPr>
            <p:spPr>
              <a:xfrm>
                <a:off x="4485299" y="14878"/>
                <a:ext cx="629441" cy="467832"/>
              </a:xfrm>
              <a:prstGeom prst="roundRect">
                <a:avLst/>
              </a:prstGeom>
              <a:blipFill>
                <a:blip r:embed="rId4"/>
                <a:stretch>
                  <a:fillRect l="-47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Rounded Corners 39">
                <a:extLst>
                  <a:ext uri="{FF2B5EF4-FFF2-40B4-BE49-F238E27FC236}">
                    <a16:creationId xmlns:a16="http://schemas.microsoft.com/office/drawing/2014/main" id="{758DE05F-33C7-492B-B032-CA60C4A73434}"/>
                  </a:ext>
                </a:extLst>
              </p:cNvPr>
              <p:cNvSpPr/>
              <p:nvPr/>
            </p:nvSpPr>
            <p:spPr>
              <a:xfrm>
                <a:off x="2354737" y="3695881"/>
                <a:ext cx="629441" cy="4678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𝑖</m:t>
                          </m:r>
                        </m:sub>
                      </m:sSub>
                    </m:oMath>
                  </m:oMathPara>
                </a14:m>
                <a:endParaRPr lang="en-US" dirty="0"/>
              </a:p>
            </p:txBody>
          </p:sp>
        </mc:Choice>
        <mc:Fallback xmlns="">
          <p:sp>
            <p:nvSpPr>
              <p:cNvPr id="40" name="Rectangle: Rounded Corners 39">
                <a:extLst>
                  <a:ext uri="{FF2B5EF4-FFF2-40B4-BE49-F238E27FC236}">
                    <a16:creationId xmlns:a16="http://schemas.microsoft.com/office/drawing/2014/main" id="{758DE05F-33C7-492B-B032-CA60C4A73434}"/>
                  </a:ext>
                </a:extLst>
              </p:cNvPr>
              <p:cNvSpPr>
                <a:spLocks noRot="1" noChangeAspect="1" noMove="1" noResize="1" noEditPoints="1" noAdjustHandles="1" noChangeArrowheads="1" noChangeShapeType="1" noTextEdit="1"/>
              </p:cNvSpPr>
              <p:nvPr/>
            </p:nvSpPr>
            <p:spPr>
              <a:xfrm>
                <a:off x="2354737" y="3695881"/>
                <a:ext cx="629441" cy="467832"/>
              </a:xfrm>
              <a:prstGeom prst="round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Rounded Corners 40">
                <a:extLst>
                  <a:ext uri="{FF2B5EF4-FFF2-40B4-BE49-F238E27FC236}">
                    <a16:creationId xmlns:a16="http://schemas.microsoft.com/office/drawing/2014/main" id="{ABAAA305-0B91-458A-92C1-1C31521706BA}"/>
                  </a:ext>
                </a:extLst>
              </p:cNvPr>
              <p:cNvSpPr/>
              <p:nvPr/>
            </p:nvSpPr>
            <p:spPr>
              <a:xfrm>
                <a:off x="2357127" y="1056876"/>
                <a:ext cx="629441" cy="4678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𝑜</m:t>
                          </m:r>
                        </m:sub>
                      </m:sSub>
                    </m:oMath>
                  </m:oMathPara>
                </a14:m>
                <a:endParaRPr lang="en-US" dirty="0"/>
              </a:p>
            </p:txBody>
          </p:sp>
        </mc:Choice>
        <mc:Fallback xmlns="">
          <p:sp>
            <p:nvSpPr>
              <p:cNvPr id="41" name="Rectangle: Rounded Corners 40">
                <a:extLst>
                  <a:ext uri="{FF2B5EF4-FFF2-40B4-BE49-F238E27FC236}">
                    <a16:creationId xmlns:a16="http://schemas.microsoft.com/office/drawing/2014/main" id="{ABAAA305-0B91-458A-92C1-1C31521706BA}"/>
                  </a:ext>
                </a:extLst>
              </p:cNvPr>
              <p:cNvSpPr>
                <a:spLocks noRot="1" noChangeAspect="1" noMove="1" noResize="1" noEditPoints="1" noAdjustHandles="1" noChangeArrowheads="1" noChangeShapeType="1" noTextEdit="1"/>
              </p:cNvSpPr>
              <p:nvPr/>
            </p:nvSpPr>
            <p:spPr>
              <a:xfrm>
                <a:off x="2357127" y="1056876"/>
                <a:ext cx="629441" cy="467832"/>
              </a:xfrm>
              <a:prstGeom prst="round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Rounded Corners 41">
                <a:extLst>
                  <a:ext uri="{FF2B5EF4-FFF2-40B4-BE49-F238E27FC236}">
                    <a16:creationId xmlns:a16="http://schemas.microsoft.com/office/drawing/2014/main" id="{1CE7D58F-FD0F-4213-A649-7E62E0AF4D38}"/>
                  </a:ext>
                </a:extLst>
              </p:cNvPr>
              <p:cNvSpPr/>
              <p:nvPr/>
            </p:nvSpPr>
            <p:spPr>
              <a:xfrm>
                <a:off x="10073822" y="2449038"/>
                <a:ext cx="629441" cy="4678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𝑓</m:t>
                          </m:r>
                        </m:sub>
                      </m:sSub>
                    </m:oMath>
                  </m:oMathPara>
                </a14:m>
                <a:endParaRPr lang="en-US" dirty="0"/>
              </a:p>
            </p:txBody>
          </p:sp>
        </mc:Choice>
        <mc:Fallback xmlns="">
          <p:sp>
            <p:nvSpPr>
              <p:cNvPr id="42" name="Rectangle: Rounded Corners 41">
                <a:extLst>
                  <a:ext uri="{FF2B5EF4-FFF2-40B4-BE49-F238E27FC236}">
                    <a16:creationId xmlns:a16="http://schemas.microsoft.com/office/drawing/2014/main" id="{1CE7D58F-FD0F-4213-A649-7E62E0AF4D38}"/>
                  </a:ext>
                </a:extLst>
              </p:cNvPr>
              <p:cNvSpPr>
                <a:spLocks noRot="1" noChangeAspect="1" noMove="1" noResize="1" noEditPoints="1" noAdjustHandles="1" noChangeArrowheads="1" noChangeShapeType="1" noTextEdit="1"/>
              </p:cNvSpPr>
              <p:nvPr/>
            </p:nvSpPr>
            <p:spPr>
              <a:xfrm>
                <a:off x="10073822" y="2449038"/>
                <a:ext cx="629441" cy="467832"/>
              </a:xfrm>
              <a:prstGeom prst="round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7860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par>
                                <p:cTn id="10" presetID="53" presetClass="entr" presetSubtype="16"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animEffect transition="in" filter="fad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42"/>
                                        </p:tgtEl>
                                        <p:attrNameLst>
                                          <p:attrName>style.visibility</p:attrName>
                                        </p:attrNameLst>
                                      </p:cBhvr>
                                      <p:to>
                                        <p:strVal val="visible"/>
                                      </p:to>
                                    </p:set>
                                    <p:anim calcmode="lin" valueType="num">
                                      <p:cBhvr>
                                        <p:cTn id="36" dur="500" fill="hold"/>
                                        <p:tgtEl>
                                          <p:spTgt spid="42"/>
                                        </p:tgtEl>
                                        <p:attrNameLst>
                                          <p:attrName>ppt_w</p:attrName>
                                        </p:attrNameLst>
                                      </p:cBhvr>
                                      <p:tavLst>
                                        <p:tav tm="0">
                                          <p:val>
                                            <p:fltVal val="0"/>
                                          </p:val>
                                        </p:tav>
                                        <p:tav tm="100000">
                                          <p:val>
                                            <p:strVal val="#ppt_w"/>
                                          </p:val>
                                        </p:tav>
                                      </p:tavLst>
                                    </p:anim>
                                    <p:anim calcmode="lin" valueType="num">
                                      <p:cBhvr>
                                        <p:cTn id="37" dur="500" fill="hold"/>
                                        <p:tgtEl>
                                          <p:spTgt spid="42"/>
                                        </p:tgtEl>
                                        <p:attrNameLst>
                                          <p:attrName>ppt_h</p:attrName>
                                        </p:attrNameLst>
                                      </p:cBhvr>
                                      <p:tavLst>
                                        <p:tav tm="0">
                                          <p:val>
                                            <p:fltVal val="0"/>
                                          </p:val>
                                        </p:tav>
                                        <p:tav tm="100000">
                                          <p:val>
                                            <p:strVal val="#ppt_h"/>
                                          </p:val>
                                        </p:tav>
                                      </p:tavLst>
                                    </p:anim>
                                    <p:animEffect transition="in" filter="fade">
                                      <p:cBhvr>
                                        <p:cTn id="38" dur="500"/>
                                        <p:tgtEl>
                                          <p:spTgt spid="42"/>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p:cTn id="41" dur="500" fill="hold"/>
                                        <p:tgtEl>
                                          <p:spTgt spid="13"/>
                                        </p:tgtEl>
                                        <p:attrNameLst>
                                          <p:attrName>ppt_w</p:attrName>
                                        </p:attrNameLst>
                                      </p:cBhvr>
                                      <p:tavLst>
                                        <p:tav tm="0">
                                          <p:val>
                                            <p:fltVal val="0"/>
                                          </p:val>
                                        </p:tav>
                                        <p:tav tm="100000">
                                          <p:val>
                                            <p:strVal val="#ppt_w"/>
                                          </p:val>
                                        </p:tav>
                                      </p:tavLst>
                                    </p:anim>
                                    <p:anim calcmode="lin" valueType="num">
                                      <p:cBhvr>
                                        <p:cTn id="42" dur="500" fill="hold"/>
                                        <p:tgtEl>
                                          <p:spTgt spid="13"/>
                                        </p:tgtEl>
                                        <p:attrNameLst>
                                          <p:attrName>ppt_h</p:attrName>
                                        </p:attrNameLst>
                                      </p:cBhvr>
                                      <p:tavLst>
                                        <p:tav tm="0">
                                          <p:val>
                                            <p:fltVal val="0"/>
                                          </p:val>
                                        </p:tav>
                                        <p:tav tm="100000">
                                          <p:val>
                                            <p:strVal val="#ppt_h"/>
                                          </p:val>
                                        </p:tav>
                                      </p:tavLst>
                                    </p:anim>
                                    <p:animEffect transition="in" filter="fade">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randombar(horizontal)">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anim calcmode="lin" valueType="num">
                                      <p:cBhvr>
                                        <p:cTn id="54" dur="1000" fill="hold"/>
                                        <p:tgtEl>
                                          <p:spTgt spid="11"/>
                                        </p:tgtEl>
                                        <p:attrNameLst>
                                          <p:attrName>ppt_x</p:attrName>
                                        </p:attrNameLst>
                                      </p:cBhvr>
                                      <p:tavLst>
                                        <p:tav tm="0">
                                          <p:val>
                                            <p:strVal val="#ppt_x"/>
                                          </p:val>
                                        </p:tav>
                                        <p:tav tm="100000">
                                          <p:val>
                                            <p:strVal val="#ppt_x"/>
                                          </p:val>
                                        </p:tav>
                                      </p:tavLst>
                                    </p:anim>
                                    <p:anim calcmode="lin" valueType="num">
                                      <p:cBhvr>
                                        <p:cTn id="5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41"/>
                                        </p:tgtEl>
                                        <p:attrNameLst>
                                          <p:attrName>style.visibility</p:attrName>
                                        </p:attrNameLst>
                                      </p:cBhvr>
                                      <p:to>
                                        <p:strVal val="visible"/>
                                      </p:to>
                                    </p:set>
                                    <p:anim calcmode="lin" valueType="num">
                                      <p:cBhvr>
                                        <p:cTn id="60" dur="500" fill="hold"/>
                                        <p:tgtEl>
                                          <p:spTgt spid="41"/>
                                        </p:tgtEl>
                                        <p:attrNameLst>
                                          <p:attrName>ppt_w</p:attrName>
                                        </p:attrNameLst>
                                      </p:cBhvr>
                                      <p:tavLst>
                                        <p:tav tm="0">
                                          <p:val>
                                            <p:fltVal val="0"/>
                                          </p:val>
                                        </p:tav>
                                        <p:tav tm="100000">
                                          <p:val>
                                            <p:strVal val="#ppt_w"/>
                                          </p:val>
                                        </p:tav>
                                      </p:tavLst>
                                    </p:anim>
                                    <p:anim calcmode="lin" valueType="num">
                                      <p:cBhvr>
                                        <p:cTn id="61" dur="500" fill="hold"/>
                                        <p:tgtEl>
                                          <p:spTgt spid="41"/>
                                        </p:tgtEl>
                                        <p:attrNameLst>
                                          <p:attrName>ppt_h</p:attrName>
                                        </p:attrNameLst>
                                      </p:cBhvr>
                                      <p:tavLst>
                                        <p:tav tm="0">
                                          <p:val>
                                            <p:fltVal val="0"/>
                                          </p:val>
                                        </p:tav>
                                        <p:tav tm="100000">
                                          <p:val>
                                            <p:strVal val="#ppt_h"/>
                                          </p:val>
                                        </p:tav>
                                      </p:tavLst>
                                    </p:anim>
                                    <p:animEffect transition="in" filter="fade">
                                      <p:cBhvr>
                                        <p:cTn id="62" dur="500"/>
                                        <p:tgtEl>
                                          <p:spTgt spid="41"/>
                                        </p:tgtEl>
                                      </p:cBhvr>
                                    </p:animEffect>
                                  </p:childTnLst>
                                </p:cTn>
                              </p:par>
                              <p:par>
                                <p:cTn id="63" presetID="53" presetClass="entr" presetSubtype="16" fill="hold" nodeType="withEffect">
                                  <p:stCondLst>
                                    <p:cond delay="0"/>
                                  </p:stCondLst>
                                  <p:childTnLst>
                                    <p:set>
                                      <p:cBhvr>
                                        <p:cTn id="64" dur="1" fill="hold">
                                          <p:stCondLst>
                                            <p:cond delay="0"/>
                                          </p:stCondLst>
                                        </p:cTn>
                                        <p:tgtEl>
                                          <p:spTgt spid="26"/>
                                        </p:tgtEl>
                                        <p:attrNameLst>
                                          <p:attrName>style.visibility</p:attrName>
                                        </p:attrNameLst>
                                      </p:cBhvr>
                                      <p:to>
                                        <p:strVal val="visible"/>
                                      </p:to>
                                    </p:set>
                                    <p:anim calcmode="lin" valueType="num">
                                      <p:cBhvr>
                                        <p:cTn id="65" dur="500" fill="hold"/>
                                        <p:tgtEl>
                                          <p:spTgt spid="26"/>
                                        </p:tgtEl>
                                        <p:attrNameLst>
                                          <p:attrName>ppt_w</p:attrName>
                                        </p:attrNameLst>
                                      </p:cBhvr>
                                      <p:tavLst>
                                        <p:tav tm="0">
                                          <p:val>
                                            <p:fltVal val="0"/>
                                          </p:val>
                                        </p:tav>
                                        <p:tav tm="100000">
                                          <p:val>
                                            <p:strVal val="#ppt_w"/>
                                          </p:val>
                                        </p:tav>
                                      </p:tavLst>
                                    </p:anim>
                                    <p:anim calcmode="lin" valueType="num">
                                      <p:cBhvr>
                                        <p:cTn id="66" dur="500" fill="hold"/>
                                        <p:tgtEl>
                                          <p:spTgt spid="26"/>
                                        </p:tgtEl>
                                        <p:attrNameLst>
                                          <p:attrName>ppt_h</p:attrName>
                                        </p:attrNameLst>
                                      </p:cBhvr>
                                      <p:tavLst>
                                        <p:tav tm="0">
                                          <p:val>
                                            <p:fltVal val="0"/>
                                          </p:val>
                                        </p:tav>
                                        <p:tav tm="100000">
                                          <p:val>
                                            <p:strVal val="#ppt_h"/>
                                          </p:val>
                                        </p:tav>
                                      </p:tavLst>
                                    </p:anim>
                                    <p:animEffect transition="in" filter="fade">
                                      <p:cBhvr>
                                        <p:cTn id="67" dur="500"/>
                                        <p:tgtEl>
                                          <p:spTgt spid="26"/>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18"/>
                                        </p:tgtEl>
                                        <p:attrNameLst>
                                          <p:attrName>style.visibility</p:attrName>
                                        </p:attrNameLst>
                                      </p:cBhvr>
                                      <p:to>
                                        <p:strVal val="visible"/>
                                      </p:to>
                                    </p:set>
                                    <p:anim calcmode="lin" valueType="num">
                                      <p:cBhvr>
                                        <p:cTn id="70" dur="500" fill="hold"/>
                                        <p:tgtEl>
                                          <p:spTgt spid="18"/>
                                        </p:tgtEl>
                                        <p:attrNameLst>
                                          <p:attrName>ppt_w</p:attrName>
                                        </p:attrNameLst>
                                      </p:cBhvr>
                                      <p:tavLst>
                                        <p:tav tm="0">
                                          <p:val>
                                            <p:fltVal val="0"/>
                                          </p:val>
                                        </p:tav>
                                        <p:tav tm="100000">
                                          <p:val>
                                            <p:strVal val="#ppt_w"/>
                                          </p:val>
                                        </p:tav>
                                      </p:tavLst>
                                    </p:anim>
                                    <p:anim calcmode="lin" valueType="num">
                                      <p:cBhvr>
                                        <p:cTn id="71" dur="500" fill="hold"/>
                                        <p:tgtEl>
                                          <p:spTgt spid="18"/>
                                        </p:tgtEl>
                                        <p:attrNameLst>
                                          <p:attrName>ppt_h</p:attrName>
                                        </p:attrNameLst>
                                      </p:cBhvr>
                                      <p:tavLst>
                                        <p:tav tm="0">
                                          <p:val>
                                            <p:fltVal val="0"/>
                                          </p:val>
                                        </p:tav>
                                        <p:tav tm="100000">
                                          <p:val>
                                            <p:strVal val="#ppt_h"/>
                                          </p:val>
                                        </p:tav>
                                      </p:tavLst>
                                    </p:anim>
                                    <p:animEffect transition="in" filter="fade">
                                      <p:cBhvr>
                                        <p:cTn id="72" dur="500"/>
                                        <p:tgtEl>
                                          <p:spTgt spid="18"/>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p:cTn id="75" dur="500" fill="hold"/>
                                        <p:tgtEl>
                                          <p:spTgt spid="5"/>
                                        </p:tgtEl>
                                        <p:attrNameLst>
                                          <p:attrName>ppt_w</p:attrName>
                                        </p:attrNameLst>
                                      </p:cBhvr>
                                      <p:tavLst>
                                        <p:tav tm="0">
                                          <p:val>
                                            <p:fltVal val="0"/>
                                          </p:val>
                                        </p:tav>
                                        <p:tav tm="100000">
                                          <p:val>
                                            <p:strVal val="#ppt_w"/>
                                          </p:val>
                                        </p:tav>
                                      </p:tavLst>
                                    </p:anim>
                                    <p:anim calcmode="lin" valueType="num">
                                      <p:cBhvr>
                                        <p:cTn id="76" dur="500" fill="hold"/>
                                        <p:tgtEl>
                                          <p:spTgt spid="5"/>
                                        </p:tgtEl>
                                        <p:attrNameLst>
                                          <p:attrName>ppt_h</p:attrName>
                                        </p:attrNameLst>
                                      </p:cBhvr>
                                      <p:tavLst>
                                        <p:tav tm="0">
                                          <p:val>
                                            <p:fltVal val="0"/>
                                          </p:val>
                                        </p:tav>
                                        <p:tav tm="100000">
                                          <p:val>
                                            <p:strVal val="#ppt_h"/>
                                          </p:val>
                                        </p:tav>
                                      </p:tavLst>
                                    </p:anim>
                                    <p:animEffect transition="in" filter="fade">
                                      <p:cBhvr>
                                        <p:cTn id="77" dur="500"/>
                                        <p:tgtEl>
                                          <p:spTgt spid="5"/>
                                        </p:tgtEl>
                                      </p:cBhvr>
                                    </p:animEffect>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35"/>
                                        </p:tgtEl>
                                        <p:attrNameLst>
                                          <p:attrName>style.visibility</p:attrName>
                                        </p:attrNameLst>
                                      </p:cBhvr>
                                      <p:to>
                                        <p:strVal val="visible"/>
                                      </p:to>
                                    </p:set>
                                    <p:animEffect transition="in" filter="fade">
                                      <p:cBhvr>
                                        <p:cTn id="82" dur="1000"/>
                                        <p:tgtEl>
                                          <p:spTgt spid="35"/>
                                        </p:tgtEl>
                                      </p:cBhvr>
                                    </p:animEffect>
                                    <p:anim calcmode="lin" valueType="num">
                                      <p:cBhvr>
                                        <p:cTn id="83" dur="1000" fill="hold"/>
                                        <p:tgtEl>
                                          <p:spTgt spid="35"/>
                                        </p:tgtEl>
                                        <p:attrNameLst>
                                          <p:attrName>ppt_x</p:attrName>
                                        </p:attrNameLst>
                                      </p:cBhvr>
                                      <p:tavLst>
                                        <p:tav tm="0">
                                          <p:val>
                                            <p:strVal val="#ppt_x"/>
                                          </p:val>
                                        </p:tav>
                                        <p:tav tm="100000">
                                          <p:val>
                                            <p:strVal val="#ppt_x"/>
                                          </p:val>
                                        </p:tav>
                                      </p:tavLst>
                                    </p:anim>
                                    <p:anim calcmode="lin" valueType="num">
                                      <p:cBhvr>
                                        <p:cTn id="8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53" presetClass="entr" presetSubtype="16" fill="hold" grpId="0" nodeType="clickEffect">
                                  <p:stCondLst>
                                    <p:cond delay="0"/>
                                  </p:stCondLst>
                                  <p:childTnLst>
                                    <p:set>
                                      <p:cBhvr>
                                        <p:cTn id="88" dur="1" fill="hold">
                                          <p:stCondLst>
                                            <p:cond delay="0"/>
                                          </p:stCondLst>
                                        </p:cTn>
                                        <p:tgtEl>
                                          <p:spTgt spid="37"/>
                                        </p:tgtEl>
                                        <p:attrNameLst>
                                          <p:attrName>style.visibility</p:attrName>
                                        </p:attrNameLst>
                                      </p:cBhvr>
                                      <p:to>
                                        <p:strVal val="visible"/>
                                      </p:to>
                                    </p:set>
                                    <p:anim calcmode="lin" valueType="num">
                                      <p:cBhvr>
                                        <p:cTn id="89" dur="500" fill="hold"/>
                                        <p:tgtEl>
                                          <p:spTgt spid="37"/>
                                        </p:tgtEl>
                                        <p:attrNameLst>
                                          <p:attrName>ppt_w</p:attrName>
                                        </p:attrNameLst>
                                      </p:cBhvr>
                                      <p:tavLst>
                                        <p:tav tm="0">
                                          <p:val>
                                            <p:fltVal val="0"/>
                                          </p:val>
                                        </p:tav>
                                        <p:tav tm="100000">
                                          <p:val>
                                            <p:strVal val="#ppt_w"/>
                                          </p:val>
                                        </p:tav>
                                      </p:tavLst>
                                    </p:anim>
                                    <p:anim calcmode="lin" valueType="num">
                                      <p:cBhvr>
                                        <p:cTn id="90" dur="500" fill="hold"/>
                                        <p:tgtEl>
                                          <p:spTgt spid="37"/>
                                        </p:tgtEl>
                                        <p:attrNameLst>
                                          <p:attrName>ppt_h</p:attrName>
                                        </p:attrNameLst>
                                      </p:cBhvr>
                                      <p:tavLst>
                                        <p:tav tm="0">
                                          <p:val>
                                            <p:fltVal val="0"/>
                                          </p:val>
                                        </p:tav>
                                        <p:tav tm="100000">
                                          <p:val>
                                            <p:strVal val="#ppt_h"/>
                                          </p:val>
                                        </p:tav>
                                      </p:tavLst>
                                    </p:anim>
                                    <p:animEffect transition="in" filter="fade">
                                      <p:cBhvr>
                                        <p:cTn id="91" dur="500"/>
                                        <p:tgtEl>
                                          <p:spTgt spid="37"/>
                                        </p:tgtEl>
                                      </p:cBhvr>
                                    </p:animEffect>
                                  </p:childTnLst>
                                </p:cTn>
                              </p:par>
                            </p:childTnLst>
                          </p:cTn>
                        </p:par>
                      </p:childTnLst>
                    </p:cTn>
                  </p:par>
                  <p:par>
                    <p:cTn id="92" fill="hold">
                      <p:stCondLst>
                        <p:cond delay="indefinite"/>
                      </p:stCondLst>
                      <p:childTnLst>
                        <p:par>
                          <p:cTn id="93" fill="hold">
                            <p:stCondLst>
                              <p:cond delay="0"/>
                            </p:stCondLst>
                            <p:childTnLst>
                              <p:par>
                                <p:cTn id="94" presetID="53" presetClass="entr" presetSubtype="16" fill="hold" grpId="0" nodeType="clickEffect">
                                  <p:stCondLst>
                                    <p:cond delay="0"/>
                                  </p:stCondLst>
                                  <p:childTnLst>
                                    <p:set>
                                      <p:cBhvr>
                                        <p:cTn id="95" dur="1" fill="hold">
                                          <p:stCondLst>
                                            <p:cond delay="0"/>
                                          </p:stCondLst>
                                        </p:cTn>
                                        <p:tgtEl>
                                          <p:spTgt spid="34"/>
                                        </p:tgtEl>
                                        <p:attrNameLst>
                                          <p:attrName>style.visibility</p:attrName>
                                        </p:attrNameLst>
                                      </p:cBhvr>
                                      <p:to>
                                        <p:strVal val="visible"/>
                                      </p:to>
                                    </p:set>
                                    <p:anim calcmode="lin" valueType="num">
                                      <p:cBhvr>
                                        <p:cTn id="96" dur="500" fill="hold"/>
                                        <p:tgtEl>
                                          <p:spTgt spid="34"/>
                                        </p:tgtEl>
                                        <p:attrNameLst>
                                          <p:attrName>ppt_w</p:attrName>
                                        </p:attrNameLst>
                                      </p:cBhvr>
                                      <p:tavLst>
                                        <p:tav tm="0">
                                          <p:val>
                                            <p:fltVal val="0"/>
                                          </p:val>
                                        </p:tav>
                                        <p:tav tm="100000">
                                          <p:val>
                                            <p:strVal val="#ppt_w"/>
                                          </p:val>
                                        </p:tav>
                                      </p:tavLst>
                                    </p:anim>
                                    <p:anim calcmode="lin" valueType="num">
                                      <p:cBhvr>
                                        <p:cTn id="97" dur="500" fill="hold"/>
                                        <p:tgtEl>
                                          <p:spTgt spid="34"/>
                                        </p:tgtEl>
                                        <p:attrNameLst>
                                          <p:attrName>ppt_h</p:attrName>
                                        </p:attrNameLst>
                                      </p:cBhvr>
                                      <p:tavLst>
                                        <p:tav tm="0">
                                          <p:val>
                                            <p:fltVal val="0"/>
                                          </p:val>
                                        </p:tav>
                                        <p:tav tm="100000">
                                          <p:val>
                                            <p:strVal val="#ppt_h"/>
                                          </p:val>
                                        </p:tav>
                                      </p:tavLst>
                                    </p:anim>
                                    <p:animEffect transition="in" filter="fade">
                                      <p:cBhvr>
                                        <p:cTn id="9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0" grpId="0" animBg="1"/>
      <p:bldP spid="11" grpId="0" animBg="1"/>
      <p:bldP spid="12" grpId="0" animBg="1"/>
      <p:bldP spid="13" grpId="0" animBg="1"/>
      <p:bldP spid="17" grpId="0"/>
      <p:bldP spid="18" grpId="0"/>
      <p:bldP spid="34" grpId="0"/>
      <p:bldP spid="37" grpId="0" animBg="1"/>
      <p:bldP spid="40" grpId="0" animBg="1"/>
      <p:bldP spid="41" grpId="0" animBg="1"/>
      <p:bldP spid="4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EC6EF074-9BEB-4DF0-834A-A4E1CA01CDF3}"/>
                  </a:ext>
                </a:extLst>
              </p:cNvPr>
              <p:cNvSpPr/>
              <p:nvPr/>
            </p:nvSpPr>
            <p:spPr>
              <a:xfrm>
                <a:off x="3176925" y="4342338"/>
                <a:ext cx="2585837" cy="42530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𝑍</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𝑡</m:t>
                          </m:r>
                        </m:sub>
                      </m:sSub>
                      <m:r>
                        <a:rPr lang="en-US" i="1">
                          <a:latin typeface="Cambria Math" panose="02040503050406030204" pitchFamily="18" charset="0"/>
                        </a:rPr>
                        <m:t>)</m:t>
                      </m:r>
                    </m:oMath>
                  </m:oMathPara>
                </a14:m>
                <a:endParaRPr lang="en-US" dirty="0"/>
              </a:p>
            </p:txBody>
          </p:sp>
        </mc:Choice>
        <mc:Fallback xmlns="">
          <p:sp>
            <p:nvSpPr>
              <p:cNvPr id="3" name="Rectangle 2">
                <a:extLst>
                  <a:ext uri="{FF2B5EF4-FFF2-40B4-BE49-F238E27FC236}">
                    <a16:creationId xmlns:a16="http://schemas.microsoft.com/office/drawing/2014/main" id="{EC6EF074-9BEB-4DF0-834A-A4E1CA01CDF3}"/>
                  </a:ext>
                </a:extLst>
              </p:cNvPr>
              <p:cNvSpPr>
                <a:spLocks noRot="1" noChangeAspect="1" noMove="1" noResize="1" noEditPoints="1" noAdjustHandles="1" noChangeArrowheads="1" noChangeShapeType="1" noTextEdit="1"/>
              </p:cNvSpPr>
              <p:nvPr/>
            </p:nvSpPr>
            <p:spPr>
              <a:xfrm>
                <a:off x="3176925" y="4342338"/>
                <a:ext cx="2585837" cy="425304"/>
              </a:xfrm>
              <a:prstGeom prst="rect">
                <a:avLst/>
              </a:prstGeom>
              <a:blipFill>
                <a:blip r:embed="rId3"/>
                <a:stretch>
                  <a:fillRect b="-571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C31B0291-0FCD-4D50-8FC5-0D1C04579AEA}"/>
                  </a:ext>
                </a:extLst>
              </p:cNvPr>
              <p:cNvSpPr/>
              <p:nvPr/>
            </p:nvSpPr>
            <p:spPr>
              <a:xfrm>
                <a:off x="3164735" y="1724599"/>
                <a:ext cx="2585837" cy="42530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𝑍</m:t>
                        </m:r>
                      </m:e>
                      <m:sub>
                        <m:r>
                          <a:rPr lang="en-US" altLang="zh-CN" i="1">
                            <a:latin typeface="Cambria Math" panose="02040503050406030204" pitchFamily="18" charset="0"/>
                          </a:rPr>
                          <m:t>0</m:t>
                        </m:r>
                      </m:sub>
                    </m:sSub>
                    <m:r>
                      <a:rPr lang="en-US" i="1">
                        <a:latin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tanh</m:t>
                    </m:r>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C</m:t>
                    </m:r>
                    <m:r>
                      <a:rPr lang="en-US" b="0" i="0" smtClean="0">
                        <a:latin typeface="Cambria Math" panose="02040503050406030204" pitchFamily="18" charset="0"/>
                        <a:ea typeface="Cambria Math" panose="02040503050406030204" pitchFamily="18" charset="0"/>
                      </a:rPr>
                      <m:t>′)</m:t>
                    </m:r>
                  </m:oMath>
                </a14:m>
                <a:endParaRPr lang="en-US" dirty="0"/>
              </a:p>
            </p:txBody>
          </p:sp>
        </mc:Choice>
        <mc:Fallback xmlns="">
          <p:sp>
            <p:nvSpPr>
              <p:cNvPr id="5" name="Rectangle 4">
                <a:extLst>
                  <a:ext uri="{FF2B5EF4-FFF2-40B4-BE49-F238E27FC236}">
                    <a16:creationId xmlns:a16="http://schemas.microsoft.com/office/drawing/2014/main" id="{C31B0291-0FCD-4D50-8FC5-0D1C04579AEA}"/>
                  </a:ext>
                </a:extLst>
              </p:cNvPr>
              <p:cNvSpPr>
                <a:spLocks noRot="1" noChangeAspect="1" noMove="1" noResize="1" noEditPoints="1" noAdjustHandles="1" noChangeArrowheads="1" noChangeShapeType="1" noTextEdit="1"/>
              </p:cNvSpPr>
              <p:nvPr/>
            </p:nvSpPr>
            <p:spPr>
              <a:xfrm>
                <a:off x="3164735" y="1724599"/>
                <a:ext cx="2585837" cy="425304"/>
              </a:xfrm>
              <a:prstGeom prst="rect">
                <a:avLst/>
              </a:prstGeom>
              <a:blipFill>
                <a:blip r:embed="rId4"/>
                <a:stretch>
                  <a:fillRect b="-4286"/>
                </a:stretch>
              </a:blipFill>
              <a:ln>
                <a:noFill/>
              </a:ln>
            </p:spPr>
            <p:txBody>
              <a:bodyPr/>
              <a:lstStyle/>
              <a:p>
                <a:r>
                  <a:rPr lang="en-US">
                    <a:noFill/>
                  </a:rPr>
                  <a:t> </a:t>
                </a:r>
              </a:p>
            </p:txBody>
          </p:sp>
        </mc:Fallback>
      </mc:AlternateContent>
      <p:sp>
        <p:nvSpPr>
          <p:cNvPr id="8" name="Flowchart: Magnetic Disk 7">
            <a:extLst>
              <a:ext uri="{FF2B5EF4-FFF2-40B4-BE49-F238E27FC236}">
                <a16:creationId xmlns:a16="http://schemas.microsoft.com/office/drawing/2014/main" id="{CA9B476F-58D6-4583-9EAA-E85583D9E2FD}"/>
              </a:ext>
            </a:extLst>
          </p:cNvPr>
          <p:cNvSpPr/>
          <p:nvPr/>
        </p:nvSpPr>
        <p:spPr>
          <a:xfrm>
            <a:off x="3305325" y="2824023"/>
            <a:ext cx="2304655" cy="9824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p>
        </p:txBody>
      </p:sp>
      <p:sp>
        <p:nvSpPr>
          <p:cNvPr id="11" name="Arrow: Up 10">
            <a:extLst>
              <a:ext uri="{FF2B5EF4-FFF2-40B4-BE49-F238E27FC236}">
                <a16:creationId xmlns:a16="http://schemas.microsoft.com/office/drawing/2014/main" id="{1366C221-3C29-4696-870E-9D1E074889F2}"/>
              </a:ext>
            </a:extLst>
          </p:cNvPr>
          <p:cNvSpPr/>
          <p:nvPr/>
        </p:nvSpPr>
        <p:spPr>
          <a:xfrm>
            <a:off x="4383223" y="2331724"/>
            <a:ext cx="178627" cy="29771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72A07FEE-0424-4C31-875A-C9F10A2F4463}"/>
                  </a:ext>
                </a:extLst>
              </p:cNvPr>
              <p:cNvSpPr/>
              <p:nvPr/>
            </p:nvSpPr>
            <p:spPr>
              <a:xfrm>
                <a:off x="6617480" y="3089828"/>
                <a:ext cx="2585837" cy="42530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𝑍</m:t>
                          </m:r>
                        </m:e>
                        <m:sub>
                          <m:r>
                            <m:rPr>
                              <m:sty m:val="p"/>
                            </m:rPr>
                            <a:rPr lang="en-US" altLang="zh-CN" i="1">
                              <a:latin typeface="Cambria Math" panose="02040503050406030204" pitchFamily="18" charset="0"/>
                            </a:rPr>
                            <m:t>f</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C</m:t>
                      </m:r>
                    </m:oMath>
                  </m:oMathPara>
                </a14:m>
                <a:endParaRPr lang="en-US" dirty="0"/>
              </a:p>
            </p:txBody>
          </p:sp>
        </mc:Choice>
        <mc:Fallback xmlns="">
          <p:sp>
            <p:nvSpPr>
              <p:cNvPr id="13" name="Rectangle 12">
                <a:extLst>
                  <a:ext uri="{FF2B5EF4-FFF2-40B4-BE49-F238E27FC236}">
                    <a16:creationId xmlns:a16="http://schemas.microsoft.com/office/drawing/2014/main" id="{72A07FEE-0424-4C31-875A-C9F10A2F4463}"/>
                  </a:ext>
                </a:extLst>
              </p:cNvPr>
              <p:cNvSpPr>
                <a:spLocks noRot="1" noChangeAspect="1" noMove="1" noResize="1" noEditPoints="1" noAdjustHandles="1" noChangeArrowheads="1" noChangeShapeType="1" noTextEdit="1"/>
              </p:cNvSpPr>
              <p:nvPr/>
            </p:nvSpPr>
            <p:spPr>
              <a:xfrm>
                <a:off x="6617480" y="3089828"/>
                <a:ext cx="2585837" cy="425304"/>
              </a:xfrm>
              <a:prstGeom prst="rect">
                <a:avLst/>
              </a:prstGeom>
              <a:blipFill>
                <a:blip r:embed="rId5"/>
                <a:stretch>
                  <a:fillRect b="-4286"/>
                </a:stretch>
              </a:blipFill>
              <a:ln>
                <a:no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D72C5282-627D-4962-8A3E-130503AEF514}"/>
              </a:ext>
            </a:extLst>
          </p:cNvPr>
          <p:cNvCxnSpPr>
            <a:cxnSpLocks/>
            <a:endCxn id="3" idx="1"/>
          </p:cNvCxnSpPr>
          <p:nvPr/>
        </p:nvCxnSpPr>
        <p:spPr>
          <a:xfrm>
            <a:off x="1826138" y="4554990"/>
            <a:ext cx="13507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7E785BB-DBED-438D-BAEB-3E5CB667FFE0}"/>
              </a:ext>
            </a:extLst>
          </p:cNvPr>
          <p:cNvSpPr/>
          <p:nvPr/>
        </p:nvSpPr>
        <p:spPr>
          <a:xfrm>
            <a:off x="3013750" y="1535342"/>
            <a:ext cx="6430571" cy="364909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E3A9DBA6-20A2-492B-B183-A3C3762D4747}"/>
              </a:ext>
            </a:extLst>
          </p:cNvPr>
          <p:cNvCxnSpPr>
            <a:cxnSpLocks/>
            <a:endCxn id="13" idx="3"/>
          </p:cNvCxnSpPr>
          <p:nvPr/>
        </p:nvCxnSpPr>
        <p:spPr>
          <a:xfrm flipH="1">
            <a:off x="9203317" y="3302480"/>
            <a:ext cx="4238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9F745DC-3DC4-4258-9BB7-D2F0FBF5120C}"/>
              </a:ext>
            </a:extLst>
          </p:cNvPr>
          <p:cNvCxnSpPr>
            <a:cxnSpLocks/>
          </p:cNvCxnSpPr>
          <p:nvPr/>
        </p:nvCxnSpPr>
        <p:spPr>
          <a:xfrm>
            <a:off x="1813947" y="1904306"/>
            <a:ext cx="13507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42A7390-3764-498C-B408-96D17E1E2067}"/>
              </a:ext>
            </a:extLst>
          </p:cNvPr>
          <p:cNvCxnSpPr>
            <a:cxnSpLocks/>
            <a:endCxn id="3" idx="2"/>
          </p:cNvCxnSpPr>
          <p:nvPr/>
        </p:nvCxnSpPr>
        <p:spPr>
          <a:xfrm flipV="1">
            <a:off x="4469844" y="4767642"/>
            <a:ext cx="0" cy="884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D612794-C956-4312-989E-D2166154E953}"/>
              </a:ext>
            </a:extLst>
          </p:cNvPr>
          <p:cNvSpPr txBox="1"/>
          <p:nvPr/>
        </p:nvSpPr>
        <p:spPr>
          <a:xfrm>
            <a:off x="7181713" y="4554992"/>
            <a:ext cx="2311851" cy="369332"/>
          </a:xfrm>
          <a:prstGeom prst="rect">
            <a:avLst/>
          </a:prstGeom>
          <a:noFill/>
        </p:spPr>
        <p:txBody>
          <a:bodyPr wrap="none" rtlCol="0">
            <a:spAutoFit/>
          </a:bodyPr>
          <a:lstStyle/>
          <a:p>
            <a:r>
              <a:rPr lang="en-US" altLang="zh-CN" dirty="0"/>
              <a:t>LSTM</a:t>
            </a:r>
            <a:r>
              <a:rPr lang="zh-CN" altLang="en-US" dirty="0"/>
              <a:t>（长短期记忆）</a:t>
            </a:r>
            <a:endParaRPr lang="en-US" dirty="0"/>
          </a:p>
        </p:txBody>
      </p:sp>
      <p:cxnSp>
        <p:nvCxnSpPr>
          <p:cNvPr id="35" name="Straight Arrow Connector 34">
            <a:extLst>
              <a:ext uri="{FF2B5EF4-FFF2-40B4-BE49-F238E27FC236}">
                <a16:creationId xmlns:a16="http://schemas.microsoft.com/office/drawing/2014/main" id="{EA52DC76-7B38-4861-AA12-2BCEB95CF1D0}"/>
              </a:ext>
            </a:extLst>
          </p:cNvPr>
          <p:cNvCxnSpPr>
            <a:cxnSpLocks/>
          </p:cNvCxnSpPr>
          <p:nvPr/>
        </p:nvCxnSpPr>
        <p:spPr>
          <a:xfrm flipV="1">
            <a:off x="4385833" y="1067508"/>
            <a:ext cx="0" cy="467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Rectangle: Rounded Corners 36">
                <a:extLst>
                  <a:ext uri="{FF2B5EF4-FFF2-40B4-BE49-F238E27FC236}">
                    <a16:creationId xmlns:a16="http://schemas.microsoft.com/office/drawing/2014/main" id="{AE5072CD-18A1-42E1-8E07-49F7A1545925}"/>
                  </a:ext>
                </a:extLst>
              </p:cNvPr>
              <p:cNvSpPr/>
              <p:nvPr/>
            </p:nvSpPr>
            <p:spPr>
              <a:xfrm>
                <a:off x="4068502" y="640073"/>
                <a:ext cx="629441" cy="46783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&gt;</m:t>
                          </m:r>
                        </m:sup>
                      </m:sSup>
                    </m:oMath>
                  </m:oMathPara>
                </a14:m>
                <a:endParaRPr lang="en-US" dirty="0"/>
              </a:p>
            </p:txBody>
          </p:sp>
        </mc:Choice>
        <mc:Fallback xmlns="">
          <p:sp>
            <p:nvSpPr>
              <p:cNvPr id="37" name="Rectangle: Rounded Corners 36">
                <a:extLst>
                  <a:ext uri="{FF2B5EF4-FFF2-40B4-BE49-F238E27FC236}">
                    <a16:creationId xmlns:a16="http://schemas.microsoft.com/office/drawing/2014/main" id="{AE5072CD-18A1-42E1-8E07-49F7A1545925}"/>
                  </a:ext>
                </a:extLst>
              </p:cNvPr>
              <p:cNvSpPr>
                <a:spLocks noRot="1" noChangeAspect="1" noMove="1" noResize="1" noEditPoints="1" noAdjustHandles="1" noChangeArrowheads="1" noChangeShapeType="1" noTextEdit="1"/>
              </p:cNvSpPr>
              <p:nvPr/>
            </p:nvSpPr>
            <p:spPr>
              <a:xfrm>
                <a:off x="4068502" y="640073"/>
                <a:ext cx="629441" cy="467832"/>
              </a:xfrm>
              <a:prstGeom prst="roundRect">
                <a:avLst/>
              </a:prstGeom>
              <a:blipFill>
                <a:blip r:embed="rId6"/>
                <a:stretch>
                  <a:fillRect l="-37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Rounded Corners 39">
                <a:extLst>
                  <a:ext uri="{FF2B5EF4-FFF2-40B4-BE49-F238E27FC236}">
                    <a16:creationId xmlns:a16="http://schemas.microsoft.com/office/drawing/2014/main" id="{758DE05F-33C7-492B-B032-CA60C4A73434}"/>
                  </a:ext>
                </a:extLst>
              </p:cNvPr>
              <p:cNvSpPr/>
              <p:nvPr/>
            </p:nvSpPr>
            <p:spPr>
              <a:xfrm>
                <a:off x="1722909" y="4321076"/>
                <a:ext cx="629441" cy="4678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𝑖</m:t>
                          </m:r>
                        </m:sub>
                      </m:sSub>
                    </m:oMath>
                  </m:oMathPara>
                </a14:m>
                <a:endParaRPr lang="en-US" dirty="0"/>
              </a:p>
            </p:txBody>
          </p:sp>
        </mc:Choice>
        <mc:Fallback xmlns="">
          <p:sp>
            <p:nvSpPr>
              <p:cNvPr id="40" name="Rectangle: Rounded Corners 39">
                <a:extLst>
                  <a:ext uri="{FF2B5EF4-FFF2-40B4-BE49-F238E27FC236}">
                    <a16:creationId xmlns:a16="http://schemas.microsoft.com/office/drawing/2014/main" id="{758DE05F-33C7-492B-B032-CA60C4A73434}"/>
                  </a:ext>
                </a:extLst>
              </p:cNvPr>
              <p:cNvSpPr>
                <a:spLocks noRot="1" noChangeAspect="1" noMove="1" noResize="1" noEditPoints="1" noAdjustHandles="1" noChangeArrowheads="1" noChangeShapeType="1" noTextEdit="1"/>
              </p:cNvSpPr>
              <p:nvPr/>
            </p:nvSpPr>
            <p:spPr>
              <a:xfrm>
                <a:off x="1722909" y="4321076"/>
                <a:ext cx="629441" cy="467832"/>
              </a:xfrm>
              <a:prstGeom prst="round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Rounded Corners 40">
                <a:extLst>
                  <a:ext uri="{FF2B5EF4-FFF2-40B4-BE49-F238E27FC236}">
                    <a16:creationId xmlns:a16="http://schemas.microsoft.com/office/drawing/2014/main" id="{ABAAA305-0B91-458A-92C1-1C31521706BA}"/>
                  </a:ext>
                </a:extLst>
              </p:cNvPr>
              <p:cNvSpPr/>
              <p:nvPr/>
            </p:nvSpPr>
            <p:spPr>
              <a:xfrm>
                <a:off x="1690949" y="1682071"/>
                <a:ext cx="629441" cy="4678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𝑜</m:t>
                          </m:r>
                        </m:sub>
                      </m:sSub>
                    </m:oMath>
                  </m:oMathPara>
                </a14:m>
                <a:endParaRPr lang="en-US" dirty="0"/>
              </a:p>
            </p:txBody>
          </p:sp>
        </mc:Choice>
        <mc:Fallback xmlns="">
          <p:sp>
            <p:nvSpPr>
              <p:cNvPr id="41" name="Rectangle: Rounded Corners 40">
                <a:extLst>
                  <a:ext uri="{FF2B5EF4-FFF2-40B4-BE49-F238E27FC236}">
                    <a16:creationId xmlns:a16="http://schemas.microsoft.com/office/drawing/2014/main" id="{ABAAA305-0B91-458A-92C1-1C31521706BA}"/>
                  </a:ext>
                </a:extLst>
              </p:cNvPr>
              <p:cNvSpPr>
                <a:spLocks noRot="1" noChangeAspect="1" noMove="1" noResize="1" noEditPoints="1" noAdjustHandles="1" noChangeArrowheads="1" noChangeShapeType="1" noTextEdit="1"/>
              </p:cNvSpPr>
              <p:nvPr/>
            </p:nvSpPr>
            <p:spPr>
              <a:xfrm>
                <a:off x="1690949" y="1682071"/>
                <a:ext cx="629441" cy="467832"/>
              </a:xfrm>
              <a:prstGeom prst="round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Rounded Corners 41">
                <a:extLst>
                  <a:ext uri="{FF2B5EF4-FFF2-40B4-BE49-F238E27FC236}">
                    <a16:creationId xmlns:a16="http://schemas.microsoft.com/office/drawing/2014/main" id="{1CE7D58F-FD0F-4213-A649-7E62E0AF4D38}"/>
                  </a:ext>
                </a:extLst>
              </p:cNvPr>
              <p:cNvSpPr/>
              <p:nvPr/>
            </p:nvSpPr>
            <p:spPr>
              <a:xfrm>
                <a:off x="9657025" y="3074233"/>
                <a:ext cx="629441" cy="4678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𝑓</m:t>
                          </m:r>
                        </m:sub>
                      </m:sSub>
                    </m:oMath>
                  </m:oMathPara>
                </a14:m>
                <a:endParaRPr lang="en-US" dirty="0"/>
              </a:p>
            </p:txBody>
          </p:sp>
        </mc:Choice>
        <mc:Fallback xmlns="">
          <p:sp>
            <p:nvSpPr>
              <p:cNvPr id="42" name="Rectangle: Rounded Corners 41">
                <a:extLst>
                  <a:ext uri="{FF2B5EF4-FFF2-40B4-BE49-F238E27FC236}">
                    <a16:creationId xmlns:a16="http://schemas.microsoft.com/office/drawing/2014/main" id="{1CE7D58F-FD0F-4213-A649-7E62E0AF4D38}"/>
                  </a:ext>
                </a:extLst>
              </p:cNvPr>
              <p:cNvSpPr>
                <a:spLocks noRot="1" noChangeAspect="1" noMove="1" noResize="1" noEditPoints="1" noAdjustHandles="1" noChangeArrowheads="1" noChangeShapeType="1" noTextEdit="1"/>
              </p:cNvSpPr>
              <p:nvPr/>
            </p:nvSpPr>
            <p:spPr>
              <a:xfrm>
                <a:off x="9657025" y="3074233"/>
                <a:ext cx="629441" cy="467832"/>
              </a:xfrm>
              <a:prstGeom prst="round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03581F9-B19D-492A-BF4B-CAEAB33AB149}"/>
                  </a:ext>
                </a:extLst>
              </p:cNvPr>
              <p:cNvSpPr txBox="1"/>
              <p:nvPr/>
            </p:nvSpPr>
            <p:spPr>
              <a:xfrm>
                <a:off x="2320958" y="4159092"/>
                <a:ext cx="77437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m:oMathPara>
                </a14:m>
                <a:endParaRPr lang="en-US" dirty="0"/>
              </a:p>
            </p:txBody>
          </p:sp>
        </mc:Choice>
        <mc:Fallback xmlns="">
          <p:sp>
            <p:nvSpPr>
              <p:cNvPr id="2" name="TextBox 1">
                <a:extLst>
                  <a:ext uri="{FF2B5EF4-FFF2-40B4-BE49-F238E27FC236}">
                    <a16:creationId xmlns:a16="http://schemas.microsoft.com/office/drawing/2014/main" id="{903581F9-B19D-492A-BF4B-CAEAB33AB149}"/>
                  </a:ext>
                </a:extLst>
              </p:cNvPr>
              <p:cNvSpPr txBox="1">
                <a:spLocks noRot="1" noChangeAspect="1" noMove="1" noResize="1" noEditPoints="1" noAdjustHandles="1" noChangeArrowheads="1" noChangeShapeType="1" noTextEdit="1"/>
              </p:cNvSpPr>
              <p:nvPr/>
            </p:nvSpPr>
            <p:spPr>
              <a:xfrm>
                <a:off x="2320958" y="4159092"/>
                <a:ext cx="774379" cy="369332"/>
              </a:xfrm>
              <a:prstGeom prst="rect">
                <a:avLst/>
              </a:prstGeom>
              <a:blipFill>
                <a:blip r:embed="rId10"/>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9516E5E1-1595-4000-B4ED-E4E248D2FDB2}"/>
                  </a:ext>
                </a:extLst>
              </p:cNvPr>
              <p:cNvSpPr txBox="1"/>
              <p:nvPr/>
            </p:nvSpPr>
            <p:spPr>
              <a:xfrm>
                <a:off x="2288258" y="1488857"/>
                <a:ext cx="80707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e>
                        <m:sub>
                          <m:r>
                            <a:rPr lang="en-US" altLang="zh-CN" i="1">
                              <a:latin typeface="Cambria Math" panose="02040503050406030204" pitchFamily="18" charset="0"/>
                            </a:rPr>
                            <m:t>0</m:t>
                          </m:r>
                        </m:sub>
                      </m:sSub>
                      <m:r>
                        <a:rPr lang="en-US" b="0" i="1" smtClean="0">
                          <a:latin typeface="Cambria Math" panose="02040503050406030204" pitchFamily="18" charset="0"/>
                        </a:rPr>
                        <m:t>)</m:t>
                      </m:r>
                    </m:oMath>
                  </m:oMathPara>
                </a14:m>
                <a:endParaRPr lang="en-US" dirty="0"/>
              </a:p>
            </p:txBody>
          </p:sp>
        </mc:Choice>
        <mc:Fallback xmlns="">
          <p:sp>
            <p:nvSpPr>
              <p:cNvPr id="28" name="TextBox 27">
                <a:extLst>
                  <a:ext uri="{FF2B5EF4-FFF2-40B4-BE49-F238E27FC236}">
                    <a16:creationId xmlns:a16="http://schemas.microsoft.com/office/drawing/2014/main" id="{9516E5E1-1595-4000-B4ED-E4E248D2FDB2}"/>
                  </a:ext>
                </a:extLst>
              </p:cNvPr>
              <p:cNvSpPr txBox="1">
                <a:spLocks noRot="1" noChangeAspect="1" noMove="1" noResize="1" noEditPoints="1" noAdjustHandles="1" noChangeArrowheads="1" noChangeShapeType="1" noTextEdit="1"/>
              </p:cNvSpPr>
              <p:nvPr/>
            </p:nvSpPr>
            <p:spPr>
              <a:xfrm>
                <a:off x="2288258" y="1488857"/>
                <a:ext cx="807079" cy="369332"/>
              </a:xfrm>
              <a:prstGeom prst="rect">
                <a:avLst/>
              </a:prstGeom>
              <a:blipFill>
                <a:blip r:embed="rId11"/>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B39BCEA-D10D-499C-8763-6BBFFB40AB28}"/>
                  </a:ext>
                </a:extLst>
              </p:cNvPr>
              <p:cNvSpPr txBox="1"/>
              <p:nvPr/>
            </p:nvSpPr>
            <p:spPr>
              <a:xfrm>
                <a:off x="9011719" y="2904096"/>
                <a:ext cx="76860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e>
                        <m:sub>
                          <m:r>
                            <m:rPr>
                              <m:sty m:val="p"/>
                            </m:rPr>
                            <a:rPr lang="en-US" altLang="zh-CN" i="1">
                              <a:latin typeface="Cambria Math" panose="02040503050406030204" pitchFamily="18" charset="0"/>
                            </a:rPr>
                            <m:t>f</m:t>
                          </m:r>
                        </m:sub>
                      </m:sSub>
                      <m:r>
                        <a:rPr lang="en-US" b="0" i="1" smtClean="0">
                          <a:latin typeface="Cambria Math" panose="02040503050406030204" pitchFamily="18" charset="0"/>
                        </a:rPr>
                        <m:t>)</m:t>
                      </m:r>
                    </m:oMath>
                  </m:oMathPara>
                </a14:m>
                <a:endParaRPr lang="en-US" dirty="0"/>
              </a:p>
            </p:txBody>
          </p:sp>
        </mc:Choice>
        <mc:Fallback xmlns="">
          <p:sp>
            <p:nvSpPr>
              <p:cNvPr id="29" name="TextBox 28">
                <a:extLst>
                  <a:ext uri="{FF2B5EF4-FFF2-40B4-BE49-F238E27FC236}">
                    <a16:creationId xmlns:a16="http://schemas.microsoft.com/office/drawing/2014/main" id="{AB39BCEA-D10D-499C-8763-6BBFFB40AB28}"/>
                  </a:ext>
                </a:extLst>
              </p:cNvPr>
              <p:cNvSpPr txBox="1">
                <a:spLocks noRot="1" noChangeAspect="1" noMove="1" noResize="1" noEditPoints="1" noAdjustHandles="1" noChangeArrowheads="1" noChangeShapeType="1" noTextEdit="1"/>
              </p:cNvSpPr>
              <p:nvPr/>
            </p:nvSpPr>
            <p:spPr>
              <a:xfrm>
                <a:off x="9011719" y="2904096"/>
                <a:ext cx="768607" cy="369332"/>
              </a:xfrm>
              <a:prstGeom prst="rect">
                <a:avLst/>
              </a:prstGeom>
              <a:blipFill>
                <a:blip r:embed="rId12"/>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8ADE946D-8C80-491F-9D77-49F6A629E4C0}"/>
                  </a:ext>
                </a:extLst>
              </p:cNvPr>
              <p:cNvSpPr txBox="1"/>
              <p:nvPr/>
            </p:nvSpPr>
            <p:spPr>
              <a:xfrm>
                <a:off x="4521599" y="5049028"/>
                <a:ext cx="8328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m:oMathPara>
                </a14:m>
                <a:endParaRPr lang="en-US" dirty="0"/>
              </a:p>
            </p:txBody>
          </p:sp>
        </mc:Choice>
        <mc:Fallback xmlns="">
          <p:sp>
            <p:nvSpPr>
              <p:cNvPr id="30" name="TextBox 29">
                <a:extLst>
                  <a:ext uri="{FF2B5EF4-FFF2-40B4-BE49-F238E27FC236}">
                    <a16:creationId xmlns:a16="http://schemas.microsoft.com/office/drawing/2014/main" id="{8ADE946D-8C80-491F-9D77-49F6A629E4C0}"/>
                  </a:ext>
                </a:extLst>
              </p:cNvPr>
              <p:cNvSpPr txBox="1">
                <a:spLocks noRot="1" noChangeAspect="1" noMove="1" noResize="1" noEditPoints="1" noAdjustHandles="1" noChangeArrowheads="1" noChangeShapeType="1" noTextEdit="1"/>
              </p:cNvSpPr>
              <p:nvPr/>
            </p:nvSpPr>
            <p:spPr>
              <a:xfrm>
                <a:off x="4521599" y="5049028"/>
                <a:ext cx="832856" cy="369332"/>
              </a:xfrm>
              <a:prstGeom prst="rect">
                <a:avLst/>
              </a:prstGeom>
              <a:blipFill>
                <a:blip r:embed="rId13"/>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EC3A892-D254-433C-A22B-141AF7798E69}"/>
                  </a:ext>
                </a:extLst>
              </p:cNvPr>
              <p:cNvSpPr txBox="1"/>
              <p:nvPr/>
            </p:nvSpPr>
            <p:spPr>
              <a:xfrm>
                <a:off x="340242" y="6473101"/>
                <a:ext cx="6971780" cy="369332"/>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𝜎</m:t>
                    </m:r>
                    <m:r>
                      <a:rPr lang="zh-CN" altLang="en-US" i="1">
                        <a:latin typeface="Cambria Math" panose="02040503050406030204" pitchFamily="18" charset="0"/>
                        <a:ea typeface="Cambria Math" panose="02040503050406030204" pitchFamily="18" charset="0"/>
                      </a:rPr>
                      <m:t>一般</m:t>
                    </m:r>
                    <m:r>
                      <a:rPr lang="zh-CN" altLang="en-US" i="1" smtClean="0">
                        <a:latin typeface="Cambria Math" panose="02040503050406030204" pitchFamily="18" charset="0"/>
                        <a:ea typeface="Cambria Math" panose="02040503050406030204" pitchFamily="18" charset="0"/>
                      </a:rPr>
                      <m:t>取</m:t>
                    </m:r>
                  </m:oMath>
                </a14:m>
                <a:r>
                  <a:rPr lang="en-US" altLang="zh-CN" dirty="0" err="1"/>
                  <a:t>sigmod</a:t>
                </a:r>
                <a:r>
                  <a:rPr lang="zh-CN" altLang="en-US" dirty="0"/>
                  <a:t>，因为它可以将数据映射到</a:t>
                </a:r>
                <a:r>
                  <a:rPr lang="en-US" altLang="zh-CN" dirty="0"/>
                  <a:t>(0,1)</a:t>
                </a:r>
                <a:r>
                  <a:rPr lang="zh-CN" altLang="en-US" dirty="0"/>
                  <a:t>表示门的关与开。</a:t>
                </a:r>
                <a:endParaRPr lang="en-US" dirty="0"/>
              </a:p>
            </p:txBody>
          </p:sp>
        </mc:Choice>
        <mc:Fallback xmlns="">
          <p:sp>
            <p:nvSpPr>
              <p:cNvPr id="6" name="TextBox 5">
                <a:extLst>
                  <a:ext uri="{FF2B5EF4-FFF2-40B4-BE49-F238E27FC236}">
                    <a16:creationId xmlns:a16="http://schemas.microsoft.com/office/drawing/2014/main" id="{3EC3A892-D254-433C-A22B-141AF7798E69}"/>
                  </a:ext>
                </a:extLst>
              </p:cNvPr>
              <p:cNvSpPr txBox="1">
                <a:spLocks noRot="1" noChangeAspect="1" noMove="1" noResize="1" noEditPoints="1" noAdjustHandles="1" noChangeArrowheads="1" noChangeShapeType="1" noTextEdit="1"/>
              </p:cNvSpPr>
              <p:nvPr/>
            </p:nvSpPr>
            <p:spPr>
              <a:xfrm>
                <a:off x="340242" y="6473101"/>
                <a:ext cx="6971780" cy="369332"/>
              </a:xfrm>
              <a:prstGeom prst="rect">
                <a:avLst/>
              </a:prstGeom>
              <a:blipFill>
                <a:blip r:embed="rId14"/>
                <a:stretch>
                  <a:fillRect t="-10000" b="-26667"/>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5460FE82-AAD3-4925-9FA1-5652A2AB93E5}"/>
              </a:ext>
            </a:extLst>
          </p:cNvPr>
          <p:cNvCxnSpPr>
            <a:stCxn id="3" idx="0"/>
            <a:endCxn id="8" idx="3"/>
          </p:cNvCxnSpPr>
          <p:nvPr/>
        </p:nvCxnSpPr>
        <p:spPr>
          <a:xfrm flipH="1" flipV="1">
            <a:off x="4457653" y="3806471"/>
            <a:ext cx="12191" cy="535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9E992A7-503E-4A19-A831-5C07D57A804A}"/>
              </a:ext>
            </a:extLst>
          </p:cNvPr>
          <p:cNvCxnSpPr>
            <a:stCxn id="13" idx="1"/>
            <a:endCxn id="8" idx="4"/>
          </p:cNvCxnSpPr>
          <p:nvPr/>
        </p:nvCxnSpPr>
        <p:spPr>
          <a:xfrm flipH="1">
            <a:off x="5609980" y="3302480"/>
            <a:ext cx="1007500" cy="12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0DA45FA-D80C-4987-9AE9-1B41BB24B75D}"/>
                  </a:ext>
                </a:extLst>
              </p:cNvPr>
              <p:cNvSpPr txBox="1"/>
              <p:nvPr/>
            </p:nvSpPr>
            <p:spPr>
              <a:xfrm>
                <a:off x="2457979" y="2550367"/>
                <a:ext cx="399934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𝑍</m:t>
                          </m:r>
                        </m:e>
                        <m:sub>
                          <m:r>
                            <m:rPr>
                              <m:sty m:val="p"/>
                            </m:rPr>
                            <a:rPr lang="en-US" altLang="zh-CN" i="1">
                              <a:latin typeface="Cambria Math" panose="02040503050406030204" pitchFamily="18" charset="0"/>
                            </a:rPr>
                            <m:t>f</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C</m:t>
                      </m:r>
                      <m:r>
                        <a:rPr lang="en-US" b="0" i="0"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𝑍</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𝑡</m:t>
                          </m:r>
                        </m:sub>
                      </m:sSub>
                      <m:r>
                        <a:rPr lang="en-US" i="1">
                          <a:latin typeface="Cambria Math" panose="02040503050406030204" pitchFamily="18" charset="0"/>
                        </a:rPr>
                        <m:t>)</m:t>
                      </m:r>
                    </m:oMath>
                  </m:oMathPara>
                </a14:m>
                <a:endParaRPr lang="en-US" dirty="0"/>
              </a:p>
            </p:txBody>
          </p:sp>
        </mc:Choice>
        <mc:Fallback xmlns="">
          <p:sp>
            <p:nvSpPr>
              <p:cNvPr id="21" name="TextBox 20">
                <a:extLst>
                  <a:ext uri="{FF2B5EF4-FFF2-40B4-BE49-F238E27FC236}">
                    <a16:creationId xmlns:a16="http://schemas.microsoft.com/office/drawing/2014/main" id="{20DA45FA-D80C-4987-9AE9-1B41BB24B75D}"/>
                  </a:ext>
                </a:extLst>
              </p:cNvPr>
              <p:cNvSpPr txBox="1">
                <a:spLocks noRot="1" noChangeAspect="1" noMove="1" noResize="1" noEditPoints="1" noAdjustHandles="1" noChangeArrowheads="1" noChangeShapeType="1" noTextEdit="1"/>
              </p:cNvSpPr>
              <p:nvPr/>
            </p:nvSpPr>
            <p:spPr>
              <a:xfrm>
                <a:off x="2457979" y="2550367"/>
                <a:ext cx="3999345" cy="369332"/>
              </a:xfrm>
              <a:prstGeom prst="rect">
                <a:avLst/>
              </a:prstGeom>
              <a:blipFill>
                <a:blip r:embed="rId1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Rounded Corners 38">
                <a:extLst>
                  <a:ext uri="{FF2B5EF4-FFF2-40B4-BE49-F238E27FC236}">
                    <a16:creationId xmlns:a16="http://schemas.microsoft.com/office/drawing/2014/main" id="{9376B84D-4BAA-4822-8435-B534767E9C3F}"/>
                  </a:ext>
                </a:extLst>
              </p:cNvPr>
              <p:cNvSpPr/>
              <p:nvPr/>
            </p:nvSpPr>
            <p:spPr>
              <a:xfrm>
                <a:off x="3663113" y="5699737"/>
                <a:ext cx="1589075" cy="4678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e>
                        <m:sup>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&gt;</m:t>
                          </m:r>
                        </m:sup>
                      </m:sSup>
                      <m:r>
                        <a:rPr lang="en-US" b="0" i="1" smtClean="0">
                          <a:latin typeface="Cambria Math" panose="02040503050406030204" pitchFamily="18" charset="0"/>
                        </a:rPr>
                        <m:t>)</m:t>
                      </m:r>
                    </m:oMath>
                  </m:oMathPara>
                </a14:m>
                <a:endParaRPr lang="en-US" dirty="0"/>
              </a:p>
            </p:txBody>
          </p:sp>
        </mc:Choice>
        <mc:Fallback xmlns="">
          <p:sp>
            <p:nvSpPr>
              <p:cNvPr id="39" name="Rectangle: Rounded Corners 38">
                <a:extLst>
                  <a:ext uri="{FF2B5EF4-FFF2-40B4-BE49-F238E27FC236}">
                    <a16:creationId xmlns:a16="http://schemas.microsoft.com/office/drawing/2014/main" id="{9376B84D-4BAA-4822-8435-B534767E9C3F}"/>
                  </a:ext>
                </a:extLst>
              </p:cNvPr>
              <p:cNvSpPr>
                <a:spLocks noRot="1" noChangeAspect="1" noMove="1" noResize="1" noEditPoints="1" noAdjustHandles="1" noChangeArrowheads="1" noChangeShapeType="1" noTextEdit="1"/>
              </p:cNvSpPr>
              <p:nvPr/>
            </p:nvSpPr>
            <p:spPr>
              <a:xfrm>
                <a:off x="3663113" y="5699737"/>
                <a:ext cx="1589075" cy="467832"/>
              </a:xfrm>
              <a:prstGeom prst="roundRect">
                <a:avLst/>
              </a:prstGeom>
              <a:blipFill>
                <a:blip r:embed="rId16"/>
                <a:stretch>
                  <a:fillRect/>
                </a:stretch>
              </a:blipFill>
            </p:spPr>
            <p:txBody>
              <a:bodyPr/>
              <a:lstStyle/>
              <a:p>
                <a:r>
                  <a:rPr lang="en-US">
                    <a:noFill/>
                  </a:rPr>
                  <a:t> </a:t>
                </a:r>
              </a:p>
            </p:txBody>
          </p:sp>
        </mc:Fallback>
      </mc:AlternateContent>
      <p:sp>
        <p:nvSpPr>
          <p:cNvPr id="44" name="Arrow: Curved Up 43">
            <a:extLst>
              <a:ext uri="{FF2B5EF4-FFF2-40B4-BE49-F238E27FC236}">
                <a16:creationId xmlns:a16="http://schemas.microsoft.com/office/drawing/2014/main" id="{94D7B5EF-D177-4E60-B00A-27F6D6CBD620}"/>
              </a:ext>
            </a:extLst>
          </p:cNvPr>
          <p:cNvSpPr/>
          <p:nvPr/>
        </p:nvSpPr>
        <p:spPr>
          <a:xfrm rot="15995332">
            <a:off x="5600232" y="3053919"/>
            <a:ext cx="727640" cy="46571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57361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p:cTn id="17" dur="500" fill="hold"/>
                                        <p:tgtEl>
                                          <p:spTgt spid="30"/>
                                        </p:tgtEl>
                                        <p:attrNameLst>
                                          <p:attrName>ppt_w</p:attrName>
                                        </p:attrNameLst>
                                      </p:cBhvr>
                                      <p:tavLst>
                                        <p:tav tm="0">
                                          <p:val>
                                            <p:fltVal val="0"/>
                                          </p:val>
                                        </p:tav>
                                        <p:tav tm="100000">
                                          <p:val>
                                            <p:strVal val="#ppt_w"/>
                                          </p:val>
                                        </p:tav>
                                      </p:tavLst>
                                    </p:anim>
                                    <p:anim calcmode="lin" valueType="num">
                                      <p:cBhvr>
                                        <p:cTn id="18" dur="500" fill="hold"/>
                                        <p:tgtEl>
                                          <p:spTgt spid="30"/>
                                        </p:tgtEl>
                                        <p:attrNameLst>
                                          <p:attrName>ppt_h</p:attrName>
                                        </p:attrNameLst>
                                      </p:cBhvr>
                                      <p:tavLst>
                                        <p:tav tm="0">
                                          <p:val>
                                            <p:fltVal val="0"/>
                                          </p:val>
                                        </p:tav>
                                        <p:tav tm="100000">
                                          <p:val>
                                            <p:strVal val="#ppt_h"/>
                                          </p:val>
                                        </p:tav>
                                      </p:tavLst>
                                    </p:anim>
                                    <p:animEffect transition="in" filter="fade">
                                      <p:cBhvr>
                                        <p:cTn id="19" dur="500"/>
                                        <p:tgtEl>
                                          <p:spTgt spid="3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animEffect transition="in" filter="fade">
                                      <p:cBhvr>
                                        <p:cTn id="24" dur="500"/>
                                        <p:tgtEl>
                                          <p:spTgt spid="3"/>
                                        </p:tgtEl>
                                      </p:cBhvr>
                                    </p:animEffect>
                                  </p:childTnLst>
                                </p:cTn>
                              </p:par>
                              <p:par>
                                <p:cTn id="25" presetID="53" presetClass="entr" presetSubtype="16"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500" fill="hold"/>
                                        <p:tgtEl>
                                          <p:spTgt spid="31"/>
                                        </p:tgtEl>
                                        <p:attrNameLst>
                                          <p:attrName>ppt_w</p:attrName>
                                        </p:attrNameLst>
                                      </p:cBhvr>
                                      <p:tavLst>
                                        <p:tav tm="0">
                                          <p:val>
                                            <p:fltVal val="0"/>
                                          </p:val>
                                        </p:tav>
                                        <p:tav tm="100000">
                                          <p:val>
                                            <p:strVal val="#ppt_w"/>
                                          </p:val>
                                        </p:tav>
                                      </p:tavLst>
                                    </p:anim>
                                    <p:anim calcmode="lin" valueType="num">
                                      <p:cBhvr>
                                        <p:cTn id="28" dur="500" fill="hold"/>
                                        <p:tgtEl>
                                          <p:spTgt spid="31"/>
                                        </p:tgtEl>
                                        <p:attrNameLst>
                                          <p:attrName>ppt_h</p:attrName>
                                        </p:attrNameLst>
                                      </p:cBhvr>
                                      <p:tavLst>
                                        <p:tav tm="0">
                                          <p:val>
                                            <p:fltVal val="0"/>
                                          </p:val>
                                        </p:tav>
                                        <p:tav tm="100000">
                                          <p:val>
                                            <p:strVal val="#ppt_h"/>
                                          </p:val>
                                        </p:tav>
                                      </p:tavLst>
                                    </p:anim>
                                    <p:animEffect transition="in" filter="fade">
                                      <p:cBhvr>
                                        <p:cTn id="29" dur="500"/>
                                        <p:tgtEl>
                                          <p:spTgt spid="31"/>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
                                          </p:val>
                                        </p:tav>
                                        <p:tav tm="100000">
                                          <p:val>
                                            <p:strVal val="#ppt_w"/>
                                          </p:val>
                                        </p:tav>
                                      </p:tavLst>
                                    </p:anim>
                                    <p:anim calcmode="lin" valueType="num">
                                      <p:cBhvr>
                                        <p:cTn id="35" dur="500" fill="hold"/>
                                        <p:tgtEl>
                                          <p:spTgt spid="9"/>
                                        </p:tgtEl>
                                        <p:attrNameLst>
                                          <p:attrName>ppt_h</p:attrName>
                                        </p:attrNameLst>
                                      </p:cBhvr>
                                      <p:tavLst>
                                        <p:tav tm="0">
                                          <p:val>
                                            <p:fltVal val="0"/>
                                          </p:val>
                                        </p:tav>
                                        <p:tav tm="100000">
                                          <p:val>
                                            <p:strVal val="#ppt_h"/>
                                          </p:val>
                                        </p:tav>
                                      </p:tavLst>
                                    </p:anim>
                                    <p:animEffect transition="in" filter="fade">
                                      <p:cBhvr>
                                        <p:cTn id="36" dur="500"/>
                                        <p:tgtEl>
                                          <p:spTgt spid="9"/>
                                        </p:tgtEl>
                                      </p:cBhvr>
                                    </p:animEffect>
                                  </p:childTnLst>
                                </p:cTn>
                              </p:par>
                              <p:par>
                                <p:cTn id="37" presetID="53" presetClass="entr" presetSubtype="16"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p:cTn id="39" dur="500" fill="hold"/>
                                        <p:tgtEl>
                                          <p:spTgt spid="16"/>
                                        </p:tgtEl>
                                        <p:attrNameLst>
                                          <p:attrName>ppt_w</p:attrName>
                                        </p:attrNameLst>
                                      </p:cBhvr>
                                      <p:tavLst>
                                        <p:tav tm="0">
                                          <p:val>
                                            <p:fltVal val="0"/>
                                          </p:val>
                                        </p:tav>
                                        <p:tav tm="100000">
                                          <p:val>
                                            <p:strVal val="#ppt_w"/>
                                          </p:val>
                                        </p:tav>
                                      </p:tavLst>
                                    </p:anim>
                                    <p:anim calcmode="lin" valueType="num">
                                      <p:cBhvr>
                                        <p:cTn id="40" dur="500" fill="hold"/>
                                        <p:tgtEl>
                                          <p:spTgt spid="16"/>
                                        </p:tgtEl>
                                        <p:attrNameLst>
                                          <p:attrName>ppt_h</p:attrName>
                                        </p:attrNameLst>
                                      </p:cBhvr>
                                      <p:tavLst>
                                        <p:tav tm="0">
                                          <p:val>
                                            <p:fltVal val="0"/>
                                          </p:val>
                                        </p:tav>
                                        <p:tav tm="100000">
                                          <p:val>
                                            <p:strVal val="#ppt_h"/>
                                          </p:val>
                                        </p:tav>
                                      </p:tavLst>
                                    </p:anim>
                                    <p:animEffect transition="in" filter="fade">
                                      <p:cBhvr>
                                        <p:cTn id="41" dur="500"/>
                                        <p:tgtEl>
                                          <p:spTgt spid="16"/>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 calcmode="lin" valueType="num">
                                      <p:cBhvr>
                                        <p:cTn id="44" dur="500" fill="hold"/>
                                        <p:tgtEl>
                                          <p:spTgt spid="13"/>
                                        </p:tgtEl>
                                        <p:attrNameLst>
                                          <p:attrName>ppt_w</p:attrName>
                                        </p:attrNameLst>
                                      </p:cBhvr>
                                      <p:tavLst>
                                        <p:tav tm="0">
                                          <p:val>
                                            <p:fltVal val="0"/>
                                          </p:val>
                                        </p:tav>
                                        <p:tav tm="100000">
                                          <p:val>
                                            <p:strVal val="#ppt_w"/>
                                          </p:val>
                                        </p:tav>
                                      </p:tavLst>
                                    </p:anim>
                                    <p:anim calcmode="lin" valueType="num">
                                      <p:cBhvr>
                                        <p:cTn id="45" dur="500" fill="hold"/>
                                        <p:tgtEl>
                                          <p:spTgt spid="13"/>
                                        </p:tgtEl>
                                        <p:attrNameLst>
                                          <p:attrName>ppt_h</p:attrName>
                                        </p:attrNameLst>
                                      </p:cBhvr>
                                      <p:tavLst>
                                        <p:tav tm="0">
                                          <p:val>
                                            <p:fltVal val="0"/>
                                          </p:val>
                                        </p:tav>
                                        <p:tav tm="100000">
                                          <p:val>
                                            <p:strVal val="#ppt_h"/>
                                          </p:val>
                                        </p:tav>
                                      </p:tavLst>
                                    </p:anim>
                                    <p:animEffect transition="in" filter="fade">
                                      <p:cBhvr>
                                        <p:cTn id="46" dur="500"/>
                                        <p:tgtEl>
                                          <p:spTgt spid="13"/>
                                        </p:tgtEl>
                                      </p:cBhvr>
                                    </p:animEffect>
                                  </p:childTnLst>
                                </p:cTn>
                              </p:par>
                              <p:par>
                                <p:cTn id="47" presetID="53" presetClass="entr" presetSubtype="16"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p:cTn id="49" dur="500" fill="hold"/>
                                        <p:tgtEl>
                                          <p:spTgt spid="24"/>
                                        </p:tgtEl>
                                        <p:attrNameLst>
                                          <p:attrName>ppt_w</p:attrName>
                                        </p:attrNameLst>
                                      </p:cBhvr>
                                      <p:tavLst>
                                        <p:tav tm="0">
                                          <p:val>
                                            <p:fltVal val="0"/>
                                          </p:val>
                                        </p:tav>
                                        <p:tav tm="100000">
                                          <p:val>
                                            <p:strVal val="#ppt_w"/>
                                          </p:val>
                                        </p:tav>
                                      </p:tavLst>
                                    </p:anim>
                                    <p:anim calcmode="lin" valueType="num">
                                      <p:cBhvr>
                                        <p:cTn id="50" dur="500" fill="hold"/>
                                        <p:tgtEl>
                                          <p:spTgt spid="24"/>
                                        </p:tgtEl>
                                        <p:attrNameLst>
                                          <p:attrName>ppt_h</p:attrName>
                                        </p:attrNameLst>
                                      </p:cBhvr>
                                      <p:tavLst>
                                        <p:tav tm="0">
                                          <p:val>
                                            <p:fltVal val="0"/>
                                          </p:val>
                                        </p:tav>
                                        <p:tav tm="100000">
                                          <p:val>
                                            <p:strVal val="#ppt_h"/>
                                          </p:val>
                                        </p:tav>
                                      </p:tavLst>
                                    </p:anim>
                                    <p:animEffect transition="in" filter="fade">
                                      <p:cBhvr>
                                        <p:cTn id="51" dur="500"/>
                                        <p:tgtEl>
                                          <p:spTgt spid="24"/>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29"/>
                                        </p:tgtEl>
                                        <p:attrNameLst>
                                          <p:attrName>style.visibility</p:attrName>
                                        </p:attrNameLst>
                                      </p:cBhvr>
                                      <p:to>
                                        <p:strVal val="visible"/>
                                      </p:to>
                                    </p:set>
                                    <p:anim calcmode="lin" valueType="num">
                                      <p:cBhvr>
                                        <p:cTn id="54" dur="500" fill="hold"/>
                                        <p:tgtEl>
                                          <p:spTgt spid="29"/>
                                        </p:tgtEl>
                                        <p:attrNameLst>
                                          <p:attrName>ppt_w</p:attrName>
                                        </p:attrNameLst>
                                      </p:cBhvr>
                                      <p:tavLst>
                                        <p:tav tm="0">
                                          <p:val>
                                            <p:fltVal val="0"/>
                                          </p:val>
                                        </p:tav>
                                        <p:tav tm="100000">
                                          <p:val>
                                            <p:strVal val="#ppt_w"/>
                                          </p:val>
                                        </p:tav>
                                      </p:tavLst>
                                    </p:anim>
                                    <p:anim calcmode="lin" valueType="num">
                                      <p:cBhvr>
                                        <p:cTn id="55" dur="500" fill="hold"/>
                                        <p:tgtEl>
                                          <p:spTgt spid="29"/>
                                        </p:tgtEl>
                                        <p:attrNameLst>
                                          <p:attrName>ppt_h</p:attrName>
                                        </p:attrNameLst>
                                      </p:cBhvr>
                                      <p:tavLst>
                                        <p:tav tm="0">
                                          <p:val>
                                            <p:fltVal val="0"/>
                                          </p:val>
                                        </p:tav>
                                        <p:tav tm="100000">
                                          <p:val>
                                            <p:strVal val="#ppt_h"/>
                                          </p:val>
                                        </p:tav>
                                      </p:tavLst>
                                    </p:anim>
                                    <p:animEffect transition="in" filter="fade">
                                      <p:cBhvr>
                                        <p:cTn id="56" dur="500"/>
                                        <p:tgtEl>
                                          <p:spTgt spid="29"/>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anim calcmode="lin" valueType="num">
                                      <p:cBhvr>
                                        <p:cTn id="61" dur="500" fill="hold"/>
                                        <p:tgtEl>
                                          <p:spTgt spid="21"/>
                                        </p:tgtEl>
                                        <p:attrNameLst>
                                          <p:attrName>ppt_w</p:attrName>
                                        </p:attrNameLst>
                                      </p:cBhvr>
                                      <p:tavLst>
                                        <p:tav tm="0">
                                          <p:val>
                                            <p:fltVal val="0"/>
                                          </p:val>
                                        </p:tav>
                                        <p:tav tm="100000">
                                          <p:val>
                                            <p:strVal val="#ppt_w"/>
                                          </p:val>
                                        </p:tav>
                                      </p:tavLst>
                                    </p:anim>
                                    <p:anim calcmode="lin" valueType="num">
                                      <p:cBhvr>
                                        <p:cTn id="62" dur="500" fill="hold"/>
                                        <p:tgtEl>
                                          <p:spTgt spid="21"/>
                                        </p:tgtEl>
                                        <p:attrNameLst>
                                          <p:attrName>ppt_h</p:attrName>
                                        </p:attrNameLst>
                                      </p:cBhvr>
                                      <p:tavLst>
                                        <p:tav tm="0">
                                          <p:val>
                                            <p:fltVal val="0"/>
                                          </p:val>
                                        </p:tav>
                                        <p:tav tm="100000">
                                          <p:val>
                                            <p:strVal val="#ppt_h"/>
                                          </p:val>
                                        </p:tav>
                                      </p:tavLst>
                                    </p:anim>
                                    <p:animEffect transition="in" filter="fade">
                                      <p:cBhvr>
                                        <p:cTn id="63" dur="500"/>
                                        <p:tgtEl>
                                          <p:spTgt spid="21"/>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44"/>
                                        </p:tgtEl>
                                        <p:attrNameLst>
                                          <p:attrName>style.visibility</p:attrName>
                                        </p:attrNameLst>
                                      </p:cBhvr>
                                      <p:to>
                                        <p:strVal val="visible"/>
                                      </p:to>
                                    </p:set>
                                    <p:anim calcmode="lin" valueType="num">
                                      <p:cBhvr>
                                        <p:cTn id="66" dur="500" fill="hold"/>
                                        <p:tgtEl>
                                          <p:spTgt spid="44"/>
                                        </p:tgtEl>
                                        <p:attrNameLst>
                                          <p:attrName>ppt_w</p:attrName>
                                        </p:attrNameLst>
                                      </p:cBhvr>
                                      <p:tavLst>
                                        <p:tav tm="0">
                                          <p:val>
                                            <p:fltVal val="0"/>
                                          </p:val>
                                        </p:tav>
                                        <p:tav tm="100000">
                                          <p:val>
                                            <p:strVal val="#ppt_w"/>
                                          </p:val>
                                        </p:tav>
                                      </p:tavLst>
                                    </p:anim>
                                    <p:anim calcmode="lin" valueType="num">
                                      <p:cBhvr>
                                        <p:cTn id="67" dur="500" fill="hold"/>
                                        <p:tgtEl>
                                          <p:spTgt spid="44"/>
                                        </p:tgtEl>
                                        <p:attrNameLst>
                                          <p:attrName>ppt_h</p:attrName>
                                        </p:attrNameLst>
                                      </p:cBhvr>
                                      <p:tavLst>
                                        <p:tav tm="0">
                                          <p:val>
                                            <p:fltVal val="0"/>
                                          </p:val>
                                        </p:tav>
                                        <p:tav tm="100000">
                                          <p:val>
                                            <p:strVal val="#ppt_h"/>
                                          </p:val>
                                        </p:tav>
                                      </p:tavLst>
                                    </p:anim>
                                    <p:animEffect transition="in" filter="fade">
                                      <p:cBhvr>
                                        <p:cTn id="68" dur="500"/>
                                        <p:tgtEl>
                                          <p:spTgt spid="44"/>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28"/>
                                        </p:tgtEl>
                                        <p:attrNameLst>
                                          <p:attrName>style.visibility</p:attrName>
                                        </p:attrNameLst>
                                      </p:cBhvr>
                                      <p:to>
                                        <p:strVal val="visible"/>
                                      </p:to>
                                    </p:set>
                                    <p:anim calcmode="lin" valueType="num">
                                      <p:cBhvr>
                                        <p:cTn id="73" dur="500" fill="hold"/>
                                        <p:tgtEl>
                                          <p:spTgt spid="28"/>
                                        </p:tgtEl>
                                        <p:attrNameLst>
                                          <p:attrName>ppt_w</p:attrName>
                                        </p:attrNameLst>
                                      </p:cBhvr>
                                      <p:tavLst>
                                        <p:tav tm="0">
                                          <p:val>
                                            <p:fltVal val="0"/>
                                          </p:val>
                                        </p:tav>
                                        <p:tav tm="100000">
                                          <p:val>
                                            <p:strVal val="#ppt_w"/>
                                          </p:val>
                                        </p:tav>
                                      </p:tavLst>
                                    </p:anim>
                                    <p:anim calcmode="lin" valueType="num">
                                      <p:cBhvr>
                                        <p:cTn id="74" dur="500" fill="hold"/>
                                        <p:tgtEl>
                                          <p:spTgt spid="28"/>
                                        </p:tgtEl>
                                        <p:attrNameLst>
                                          <p:attrName>ppt_h</p:attrName>
                                        </p:attrNameLst>
                                      </p:cBhvr>
                                      <p:tavLst>
                                        <p:tav tm="0">
                                          <p:val>
                                            <p:fltVal val="0"/>
                                          </p:val>
                                        </p:tav>
                                        <p:tav tm="100000">
                                          <p:val>
                                            <p:strVal val="#ppt_h"/>
                                          </p:val>
                                        </p:tav>
                                      </p:tavLst>
                                    </p:anim>
                                    <p:animEffect transition="in" filter="fade">
                                      <p:cBhvr>
                                        <p:cTn id="75" dur="500"/>
                                        <p:tgtEl>
                                          <p:spTgt spid="28"/>
                                        </p:tgtEl>
                                      </p:cBhvr>
                                    </p:animEffect>
                                  </p:childTnLst>
                                </p:cTn>
                              </p:par>
                              <p:par>
                                <p:cTn id="76" presetID="53" presetClass="entr" presetSubtype="16" fill="hold" nodeType="with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500" fill="hold"/>
                                        <p:tgtEl>
                                          <p:spTgt spid="26"/>
                                        </p:tgtEl>
                                        <p:attrNameLst>
                                          <p:attrName>ppt_w</p:attrName>
                                        </p:attrNameLst>
                                      </p:cBhvr>
                                      <p:tavLst>
                                        <p:tav tm="0">
                                          <p:val>
                                            <p:fltVal val="0"/>
                                          </p:val>
                                        </p:tav>
                                        <p:tav tm="100000">
                                          <p:val>
                                            <p:strVal val="#ppt_w"/>
                                          </p:val>
                                        </p:tav>
                                      </p:tavLst>
                                    </p:anim>
                                    <p:anim calcmode="lin" valueType="num">
                                      <p:cBhvr>
                                        <p:cTn id="79" dur="500" fill="hold"/>
                                        <p:tgtEl>
                                          <p:spTgt spid="26"/>
                                        </p:tgtEl>
                                        <p:attrNameLst>
                                          <p:attrName>ppt_h</p:attrName>
                                        </p:attrNameLst>
                                      </p:cBhvr>
                                      <p:tavLst>
                                        <p:tav tm="0">
                                          <p:val>
                                            <p:fltVal val="0"/>
                                          </p:val>
                                        </p:tav>
                                        <p:tav tm="100000">
                                          <p:val>
                                            <p:strVal val="#ppt_h"/>
                                          </p:val>
                                        </p:tav>
                                      </p:tavLst>
                                    </p:anim>
                                    <p:animEffect transition="in" filter="fade">
                                      <p:cBhvr>
                                        <p:cTn id="80" dur="500"/>
                                        <p:tgtEl>
                                          <p:spTgt spid="26"/>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5"/>
                                        </p:tgtEl>
                                        <p:attrNameLst>
                                          <p:attrName>style.visibility</p:attrName>
                                        </p:attrNameLst>
                                      </p:cBhvr>
                                      <p:to>
                                        <p:strVal val="visible"/>
                                      </p:to>
                                    </p:set>
                                    <p:anim calcmode="lin" valueType="num">
                                      <p:cBhvr>
                                        <p:cTn id="83" dur="500" fill="hold"/>
                                        <p:tgtEl>
                                          <p:spTgt spid="5"/>
                                        </p:tgtEl>
                                        <p:attrNameLst>
                                          <p:attrName>ppt_w</p:attrName>
                                        </p:attrNameLst>
                                      </p:cBhvr>
                                      <p:tavLst>
                                        <p:tav tm="0">
                                          <p:val>
                                            <p:fltVal val="0"/>
                                          </p:val>
                                        </p:tav>
                                        <p:tav tm="100000">
                                          <p:val>
                                            <p:strVal val="#ppt_w"/>
                                          </p:val>
                                        </p:tav>
                                      </p:tavLst>
                                    </p:anim>
                                    <p:anim calcmode="lin" valueType="num">
                                      <p:cBhvr>
                                        <p:cTn id="84" dur="500" fill="hold"/>
                                        <p:tgtEl>
                                          <p:spTgt spid="5"/>
                                        </p:tgtEl>
                                        <p:attrNameLst>
                                          <p:attrName>ppt_h</p:attrName>
                                        </p:attrNameLst>
                                      </p:cBhvr>
                                      <p:tavLst>
                                        <p:tav tm="0">
                                          <p:val>
                                            <p:fltVal val="0"/>
                                          </p:val>
                                        </p:tav>
                                        <p:tav tm="100000">
                                          <p:val>
                                            <p:strVal val="#ppt_h"/>
                                          </p:val>
                                        </p:tav>
                                      </p:tavLst>
                                    </p:anim>
                                    <p:animEffect transition="in" filter="fade">
                                      <p:cBhvr>
                                        <p:cTn id="85" dur="500"/>
                                        <p:tgtEl>
                                          <p:spTgt spid="5"/>
                                        </p:tgtEl>
                                      </p:cBhvr>
                                    </p:animEffect>
                                  </p:childTnLst>
                                </p:cTn>
                              </p:par>
                              <p:par>
                                <p:cTn id="86" presetID="53" presetClass="entr" presetSubtype="16" fill="hold" nodeType="withEffect">
                                  <p:stCondLst>
                                    <p:cond delay="0"/>
                                  </p:stCondLst>
                                  <p:childTnLst>
                                    <p:set>
                                      <p:cBhvr>
                                        <p:cTn id="87" dur="1" fill="hold">
                                          <p:stCondLst>
                                            <p:cond delay="0"/>
                                          </p:stCondLst>
                                        </p:cTn>
                                        <p:tgtEl>
                                          <p:spTgt spid="35"/>
                                        </p:tgtEl>
                                        <p:attrNameLst>
                                          <p:attrName>style.visibility</p:attrName>
                                        </p:attrNameLst>
                                      </p:cBhvr>
                                      <p:to>
                                        <p:strVal val="visible"/>
                                      </p:to>
                                    </p:set>
                                    <p:anim calcmode="lin" valueType="num">
                                      <p:cBhvr>
                                        <p:cTn id="88" dur="500" fill="hold"/>
                                        <p:tgtEl>
                                          <p:spTgt spid="35"/>
                                        </p:tgtEl>
                                        <p:attrNameLst>
                                          <p:attrName>ppt_w</p:attrName>
                                        </p:attrNameLst>
                                      </p:cBhvr>
                                      <p:tavLst>
                                        <p:tav tm="0">
                                          <p:val>
                                            <p:fltVal val="0"/>
                                          </p:val>
                                        </p:tav>
                                        <p:tav tm="100000">
                                          <p:val>
                                            <p:strVal val="#ppt_w"/>
                                          </p:val>
                                        </p:tav>
                                      </p:tavLst>
                                    </p:anim>
                                    <p:anim calcmode="lin" valueType="num">
                                      <p:cBhvr>
                                        <p:cTn id="89" dur="500" fill="hold"/>
                                        <p:tgtEl>
                                          <p:spTgt spid="35"/>
                                        </p:tgtEl>
                                        <p:attrNameLst>
                                          <p:attrName>ppt_h</p:attrName>
                                        </p:attrNameLst>
                                      </p:cBhvr>
                                      <p:tavLst>
                                        <p:tav tm="0">
                                          <p:val>
                                            <p:fltVal val="0"/>
                                          </p:val>
                                        </p:tav>
                                        <p:tav tm="100000">
                                          <p:val>
                                            <p:strVal val="#ppt_h"/>
                                          </p:val>
                                        </p:tav>
                                      </p:tavLst>
                                    </p:anim>
                                    <p:animEffect transition="in" filter="fade">
                                      <p:cBhvr>
                                        <p:cTn id="90" dur="500"/>
                                        <p:tgtEl>
                                          <p:spTgt spid="35"/>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11"/>
                                        </p:tgtEl>
                                        <p:attrNameLst>
                                          <p:attrName>style.visibility</p:attrName>
                                        </p:attrNameLst>
                                      </p:cBhvr>
                                      <p:to>
                                        <p:strVal val="visible"/>
                                      </p:to>
                                    </p:set>
                                    <p:anim calcmode="lin" valueType="num">
                                      <p:cBhvr>
                                        <p:cTn id="93" dur="500" fill="hold"/>
                                        <p:tgtEl>
                                          <p:spTgt spid="11"/>
                                        </p:tgtEl>
                                        <p:attrNameLst>
                                          <p:attrName>ppt_w</p:attrName>
                                        </p:attrNameLst>
                                      </p:cBhvr>
                                      <p:tavLst>
                                        <p:tav tm="0">
                                          <p:val>
                                            <p:fltVal val="0"/>
                                          </p:val>
                                        </p:tav>
                                        <p:tav tm="100000">
                                          <p:val>
                                            <p:strVal val="#ppt_w"/>
                                          </p:val>
                                        </p:tav>
                                      </p:tavLst>
                                    </p:anim>
                                    <p:anim calcmode="lin" valueType="num">
                                      <p:cBhvr>
                                        <p:cTn id="94" dur="500" fill="hold"/>
                                        <p:tgtEl>
                                          <p:spTgt spid="11"/>
                                        </p:tgtEl>
                                        <p:attrNameLst>
                                          <p:attrName>ppt_h</p:attrName>
                                        </p:attrNameLst>
                                      </p:cBhvr>
                                      <p:tavLst>
                                        <p:tav tm="0">
                                          <p:val>
                                            <p:fltVal val="0"/>
                                          </p:val>
                                        </p:tav>
                                        <p:tav tm="100000">
                                          <p:val>
                                            <p:strVal val="#ppt_h"/>
                                          </p:val>
                                        </p:tav>
                                      </p:tavLst>
                                    </p:anim>
                                    <p:animEffect transition="in" filter="fade">
                                      <p:cBhvr>
                                        <p:cTn id="9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1" grpId="0" animBg="1"/>
      <p:bldP spid="13" grpId="0" animBg="1"/>
      <p:bldP spid="2" grpId="0"/>
      <p:bldP spid="28" grpId="0"/>
      <p:bldP spid="29" grpId="0"/>
      <p:bldP spid="30" grpId="0"/>
      <p:bldP spid="21" grpId="0"/>
      <p:bldP spid="4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C6DB88-59BC-460B-BCF4-30E1D0150C7A}"/>
              </a:ext>
            </a:extLst>
          </p:cNvPr>
          <p:cNvSpPr txBox="1"/>
          <p:nvPr/>
        </p:nvSpPr>
        <p:spPr>
          <a:xfrm>
            <a:off x="571300" y="418582"/>
            <a:ext cx="1800493" cy="369332"/>
          </a:xfrm>
          <a:prstGeom prst="rect">
            <a:avLst/>
          </a:prstGeom>
          <a:noFill/>
        </p:spPr>
        <p:txBody>
          <a:bodyPr wrap="none" rtlCol="0">
            <a:spAutoFit/>
          </a:bodyPr>
          <a:lstStyle/>
          <a:p>
            <a:r>
              <a:rPr lang="zh-CN" altLang="en-US" dirty="0"/>
              <a:t>普通的神经网络</a:t>
            </a:r>
            <a:endParaRPr lang="en-US" dirty="0"/>
          </a:p>
        </p:txBody>
      </p:sp>
      <p:sp>
        <p:nvSpPr>
          <p:cNvPr id="3" name="TextBox 2">
            <a:extLst>
              <a:ext uri="{FF2B5EF4-FFF2-40B4-BE49-F238E27FC236}">
                <a16:creationId xmlns:a16="http://schemas.microsoft.com/office/drawing/2014/main" id="{A7408848-88CC-4076-9293-9D460A1CA74E}"/>
              </a:ext>
            </a:extLst>
          </p:cNvPr>
          <p:cNvSpPr txBox="1"/>
          <p:nvPr/>
        </p:nvSpPr>
        <p:spPr>
          <a:xfrm>
            <a:off x="8981676" y="421049"/>
            <a:ext cx="696024" cy="369332"/>
          </a:xfrm>
          <a:prstGeom prst="rect">
            <a:avLst/>
          </a:prstGeom>
          <a:noFill/>
        </p:spPr>
        <p:txBody>
          <a:bodyPr wrap="none" rtlCol="0">
            <a:spAutoFit/>
          </a:bodyPr>
          <a:lstStyle/>
          <a:p>
            <a:r>
              <a:rPr lang="en-US" altLang="zh-CN" dirty="0"/>
              <a:t>LSTM</a:t>
            </a:r>
            <a:endParaRPr lang="en-US" dirty="0"/>
          </a:p>
        </p:txBody>
      </p:sp>
      <p:sp>
        <p:nvSpPr>
          <p:cNvPr id="6" name="Rectangle 5">
            <a:extLst>
              <a:ext uri="{FF2B5EF4-FFF2-40B4-BE49-F238E27FC236}">
                <a16:creationId xmlns:a16="http://schemas.microsoft.com/office/drawing/2014/main" id="{6E097D3D-F30A-4A85-AA75-F4802F2E499B}"/>
              </a:ext>
            </a:extLst>
          </p:cNvPr>
          <p:cNvSpPr/>
          <p:nvPr/>
        </p:nvSpPr>
        <p:spPr>
          <a:xfrm>
            <a:off x="829340" y="2258355"/>
            <a:ext cx="642207" cy="64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DCC86FB-4064-4025-A720-089D7810077C}"/>
              </a:ext>
            </a:extLst>
          </p:cNvPr>
          <p:cNvSpPr/>
          <p:nvPr/>
        </p:nvSpPr>
        <p:spPr>
          <a:xfrm>
            <a:off x="2534094" y="2275339"/>
            <a:ext cx="642207" cy="64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4F44B752-8543-4687-A0EA-21040597E418}"/>
              </a:ext>
            </a:extLst>
          </p:cNvPr>
          <p:cNvSpPr/>
          <p:nvPr/>
        </p:nvSpPr>
        <p:spPr>
          <a:xfrm>
            <a:off x="1207858" y="4134620"/>
            <a:ext cx="629441" cy="4678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X1</a:t>
            </a:r>
          </a:p>
        </p:txBody>
      </p:sp>
      <p:cxnSp>
        <p:nvCxnSpPr>
          <p:cNvPr id="10" name="Straight Arrow Connector 9">
            <a:extLst>
              <a:ext uri="{FF2B5EF4-FFF2-40B4-BE49-F238E27FC236}">
                <a16:creationId xmlns:a16="http://schemas.microsoft.com/office/drawing/2014/main" id="{3C946E68-AF2B-41C9-9C2D-470F4A51F9C0}"/>
              </a:ext>
            </a:extLst>
          </p:cNvPr>
          <p:cNvCxnSpPr>
            <a:stCxn id="8" idx="0"/>
            <a:endCxn id="6" idx="2"/>
          </p:cNvCxnSpPr>
          <p:nvPr/>
        </p:nvCxnSpPr>
        <p:spPr>
          <a:xfrm flipH="1" flipV="1">
            <a:off x="1150444" y="2900562"/>
            <a:ext cx="372135" cy="1234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9331E15-E58E-4C11-9433-BA106A279024}"/>
              </a:ext>
            </a:extLst>
          </p:cNvPr>
          <p:cNvCxnSpPr>
            <a:stCxn id="8" idx="0"/>
            <a:endCxn id="7" idx="2"/>
          </p:cNvCxnSpPr>
          <p:nvPr/>
        </p:nvCxnSpPr>
        <p:spPr>
          <a:xfrm flipV="1">
            <a:off x="1522579" y="2917546"/>
            <a:ext cx="1332619" cy="1217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6F52DC2-4213-4EF1-970A-7FAA570327BE}"/>
              </a:ext>
            </a:extLst>
          </p:cNvPr>
          <p:cNvCxnSpPr>
            <a:stCxn id="6" idx="0"/>
          </p:cNvCxnSpPr>
          <p:nvPr/>
        </p:nvCxnSpPr>
        <p:spPr>
          <a:xfrm flipV="1">
            <a:off x="1150444" y="1624655"/>
            <a:ext cx="0" cy="633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69039C1-0E94-4BDA-8565-9D60084DB5F9}"/>
              </a:ext>
            </a:extLst>
          </p:cNvPr>
          <p:cNvCxnSpPr>
            <a:cxnSpLocks/>
          </p:cNvCxnSpPr>
          <p:nvPr/>
        </p:nvCxnSpPr>
        <p:spPr>
          <a:xfrm flipV="1">
            <a:off x="2855198" y="1624655"/>
            <a:ext cx="0" cy="586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27481A5-D268-4A1D-A2DB-9054DA123FBD}"/>
              </a:ext>
            </a:extLst>
          </p:cNvPr>
          <p:cNvSpPr txBox="1"/>
          <p:nvPr/>
        </p:nvSpPr>
        <p:spPr>
          <a:xfrm>
            <a:off x="1012220" y="1220277"/>
            <a:ext cx="295274" cy="369332"/>
          </a:xfrm>
          <a:prstGeom prst="rect">
            <a:avLst/>
          </a:prstGeom>
          <a:noFill/>
        </p:spPr>
        <p:txBody>
          <a:bodyPr wrap="none" rtlCol="0">
            <a:spAutoFit/>
          </a:bodyPr>
          <a:lstStyle/>
          <a:p>
            <a:r>
              <a:rPr lang="en-US" dirty="0"/>
              <a:t>a</a:t>
            </a:r>
          </a:p>
        </p:txBody>
      </p:sp>
      <p:sp>
        <p:nvSpPr>
          <p:cNvPr id="18" name="TextBox 17">
            <a:extLst>
              <a:ext uri="{FF2B5EF4-FFF2-40B4-BE49-F238E27FC236}">
                <a16:creationId xmlns:a16="http://schemas.microsoft.com/office/drawing/2014/main" id="{82F050E4-AA7F-4CBD-8AB1-07F8F43D7A1F}"/>
              </a:ext>
            </a:extLst>
          </p:cNvPr>
          <p:cNvSpPr txBox="1"/>
          <p:nvPr/>
        </p:nvSpPr>
        <p:spPr>
          <a:xfrm>
            <a:off x="2707560" y="1220277"/>
            <a:ext cx="295274" cy="369332"/>
          </a:xfrm>
          <a:prstGeom prst="rect">
            <a:avLst/>
          </a:prstGeom>
          <a:noFill/>
        </p:spPr>
        <p:txBody>
          <a:bodyPr wrap="none" rtlCol="0">
            <a:spAutoFit/>
          </a:bodyPr>
          <a:lstStyle/>
          <a:p>
            <a:r>
              <a:rPr lang="en-US" dirty="0"/>
              <a:t>a</a:t>
            </a:r>
          </a:p>
        </p:txBody>
      </p:sp>
      <p:sp>
        <p:nvSpPr>
          <p:cNvPr id="21" name="Rectangle: Rounded Corners 20">
            <a:extLst>
              <a:ext uri="{FF2B5EF4-FFF2-40B4-BE49-F238E27FC236}">
                <a16:creationId xmlns:a16="http://schemas.microsoft.com/office/drawing/2014/main" id="{A567A1E2-6297-4857-9825-CDFAA5CF17C1}"/>
              </a:ext>
            </a:extLst>
          </p:cNvPr>
          <p:cNvSpPr/>
          <p:nvPr/>
        </p:nvSpPr>
        <p:spPr>
          <a:xfrm>
            <a:off x="2171869" y="4134620"/>
            <a:ext cx="629441" cy="4678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X2</a:t>
            </a:r>
          </a:p>
        </p:txBody>
      </p:sp>
      <p:cxnSp>
        <p:nvCxnSpPr>
          <p:cNvPr id="23" name="Straight Arrow Connector 22">
            <a:extLst>
              <a:ext uri="{FF2B5EF4-FFF2-40B4-BE49-F238E27FC236}">
                <a16:creationId xmlns:a16="http://schemas.microsoft.com/office/drawing/2014/main" id="{4898B9F8-8BBB-4E7A-8B38-4A153E9F8422}"/>
              </a:ext>
            </a:extLst>
          </p:cNvPr>
          <p:cNvCxnSpPr>
            <a:stCxn id="21" idx="0"/>
            <a:endCxn id="6" idx="2"/>
          </p:cNvCxnSpPr>
          <p:nvPr/>
        </p:nvCxnSpPr>
        <p:spPr>
          <a:xfrm flipH="1" flipV="1">
            <a:off x="1150444" y="2900562"/>
            <a:ext cx="1336146" cy="1234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1081B17-8CB8-4B13-B8A6-48D5F4B074ED}"/>
              </a:ext>
            </a:extLst>
          </p:cNvPr>
          <p:cNvCxnSpPr>
            <a:stCxn id="21" idx="0"/>
            <a:endCxn id="7" idx="2"/>
          </p:cNvCxnSpPr>
          <p:nvPr/>
        </p:nvCxnSpPr>
        <p:spPr>
          <a:xfrm flipV="1">
            <a:off x="2486590" y="2917546"/>
            <a:ext cx="368608" cy="1217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98D43A06-DD46-42EC-9154-2ABFCE6516BA}"/>
              </a:ext>
            </a:extLst>
          </p:cNvPr>
          <p:cNvSpPr/>
          <p:nvPr/>
        </p:nvSpPr>
        <p:spPr>
          <a:xfrm>
            <a:off x="9075969" y="4134620"/>
            <a:ext cx="629441" cy="4678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X1</a:t>
            </a:r>
          </a:p>
        </p:txBody>
      </p:sp>
      <p:cxnSp>
        <p:nvCxnSpPr>
          <p:cNvPr id="31" name="Straight Arrow Connector 30">
            <a:extLst>
              <a:ext uri="{FF2B5EF4-FFF2-40B4-BE49-F238E27FC236}">
                <a16:creationId xmlns:a16="http://schemas.microsoft.com/office/drawing/2014/main" id="{CDCFAE72-8B80-4A95-9F20-7F94A84B173C}"/>
              </a:ext>
            </a:extLst>
          </p:cNvPr>
          <p:cNvCxnSpPr>
            <a:cxnSpLocks/>
          </p:cNvCxnSpPr>
          <p:nvPr/>
        </p:nvCxnSpPr>
        <p:spPr>
          <a:xfrm flipV="1">
            <a:off x="7937758" y="1308419"/>
            <a:ext cx="0" cy="633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17FD165-F34B-4519-812F-991B2C5D7A6A}"/>
              </a:ext>
            </a:extLst>
          </p:cNvPr>
          <p:cNvCxnSpPr>
            <a:cxnSpLocks/>
          </p:cNvCxnSpPr>
          <p:nvPr/>
        </p:nvCxnSpPr>
        <p:spPr>
          <a:xfrm flipV="1">
            <a:off x="10888648" y="1331210"/>
            <a:ext cx="0" cy="586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22047E9-4DCF-4DAA-93B9-6BC12382EF0C}"/>
              </a:ext>
            </a:extLst>
          </p:cNvPr>
          <p:cNvSpPr txBox="1"/>
          <p:nvPr/>
        </p:nvSpPr>
        <p:spPr>
          <a:xfrm>
            <a:off x="7799534" y="904041"/>
            <a:ext cx="295274" cy="369332"/>
          </a:xfrm>
          <a:prstGeom prst="rect">
            <a:avLst/>
          </a:prstGeom>
          <a:noFill/>
        </p:spPr>
        <p:txBody>
          <a:bodyPr wrap="none" rtlCol="0">
            <a:spAutoFit/>
          </a:bodyPr>
          <a:lstStyle/>
          <a:p>
            <a:r>
              <a:rPr lang="en-US" dirty="0"/>
              <a:t>a</a:t>
            </a:r>
          </a:p>
        </p:txBody>
      </p:sp>
      <p:sp>
        <p:nvSpPr>
          <p:cNvPr id="34" name="TextBox 33">
            <a:extLst>
              <a:ext uri="{FF2B5EF4-FFF2-40B4-BE49-F238E27FC236}">
                <a16:creationId xmlns:a16="http://schemas.microsoft.com/office/drawing/2014/main" id="{5A18B84F-02B4-4437-ADED-7DB88048B76C}"/>
              </a:ext>
            </a:extLst>
          </p:cNvPr>
          <p:cNvSpPr txBox="1"/>
          <p:nvPr/>
        </p:nvSpPr>
        <p:spPr>
          <a:xfrm>
            <a:off x="10741010" y="926832"/>
            <a:ext cx="295274" cy="369332"/>
          </a:xfrm>
          <a:prstGeom prst="rect">
            <a:avLst/>
          </a:prstGeom>
          <a:noFill/>
        </p:spPr>
        <p:txBody>
          <a:bodyPr wrap="none" rtlCol="0">
            <a:spAutoFit/>
          </a:bodyPr>
          <a:lstStyle/>
          <a:p>
            <a:r>
              <a:rPr lang="en-US" dirty="0"/>
              <a:t>a</a:t>
            </a:r>
          </a:p>
        </p:txBody>
      </p:sp>
      <p:sp>
        <p:nvSpPr>
          <p:cNvPr id="35" name="Rectangle: Rounded Corners 34">
            <a:extLst>
              <a:ext uri="{FF2B5EF4-FFF2-40B4-BE49-F238E27FC236}">
                <a16:creationId xmlns:a16="http://schemas.microsoft.com/office/drawing/2014/main" id="{3CBEDAA1-E168-4E55-B91F-9FE617CB3F90}"/>
              </a:ext>
            </a:extLst>
          </p:cNvPr>
          <p:cNvSpPr/>
          <p:nvPr/>
        </p:nvSpPr>
        <p:spPr>
          <a:xfrm>
            <a:off x="10039980" y="4134620"/>
            <a:ext cx="629441" cy="4678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X2</a:t>
            </a:r>
          </a:p>
        </p:txBody>
      </p:sp>
      <p:pic>
        <p:nvPicPr>
          <p:cNvPr id="53" name="Picture 52">
            <a:extLst>
              <a:ext uri="{FF2B5EF4-FFF2-40B4-BE49-F238E27FC236}">
                <a16:creationId xmlns:a16="http://schemas.microsoft.com/office/drawing/2014/main" id="{7305BB55-BD30-4C89-9B08-FE992DDDB67D}"/>
              </a:ext>
            </a:extLst>
          </p:cNvPr>
          <p:cNvPicPr>
            <a:picLocks noChangeAspect="1"/>
          </p:cNvPicPr>
          <p:nvPr/>
        </p:nvPicPr>
        <p:blipFill>
          <a:blip r:embed="rId2"/>
          <a:stretch>
            <a:fillRect/>
          </a:stretch>
        </p:blipFill>
        <p:spPr>
          <a:xfrm>
            <a:off x="7255092" y="1976551"/>
            <a:ext cx="2130620" cy="1346460"/>
          </a:xfrm>
          <a:prstGeom prst="rect">
            <a:avLst/>
          </a:prstGeom>
        </p:spPr>
      </p:pic>
      <p:pic>
        <p:nvPicPr>
          <p:cNvPr id="55" name="Picture 54">
            <a:extLst>
              <a:ext uri="{FF2B5EF4-FFF2-40B4-BE49-F238E27FC236}">
                <a16:creationId xmlns:a16="http://schemas.microsoft.com/office/drawing/2014/main" id="{3677A5A5-EE01-4932-876C-C0025AD5733F}"/>
              </a:ext>
            </a:extLst>
          </p:cNvPr>
          <p:cNvPicPr>
            <a:picLocks noChangeAspect="1"/>
          </p:cNvPicPr>
          <p:nvPr/>
        </p:nvPicPr>
        <p:blipFill>
          <a:blip r:embed="rId2"/>
          <a:stretch>
            <a:fillRect/>
          </a:stretch>
        </p:blipFill>
        <p:spPr>
          <a:xfrm>
            <a:off x="9970974" y="1906840"/>
            <a:ext cx="2130620" cy="1345236"/>
          </a:xfrm>
          <a:prstGeom prst="rect">
            <a:avLst/>
          </a:prstGeom>
        </p:spPr>
      </p:pic>
      <p:cxnSp>
        <p:nvCxnSpPr>
          <p:cNvPr id="95" name="Straight Arrow Connector 94">
            <a:extLst>
              <a:ext uri="{FF2B5EF4-FFF2-40B4-BE49-F238E27FC236}">
                <a16:creationId xmlns:a16="http://schemas.microsoft.com/office/drawing/2014/main" id="{140C809E-BFE0-473B-BC89-74214D8B2E89}"/>
              </a:ext>
            </a:extLst>
          </p:cNvPr>
          <p:cNvCxnSpPr>
            <a:stCxn id="28" idx="0"/>
          </p:cNvCxnSpPr>
          <p:nvPr/>
        </p:nvCxnSpPr>
        <p:spPr>
          <a:xfrm flipH="1" flipV="1">
            <a:off x="8033961" y="3323011"/>
            <a:ext cx="1356729" cy="811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3318E9FA-39C7-46BC-8D33-64521E99CC65}"/>
              </a:ext>
            </a:extLst>
          </p:cNvPr>
          <p:cNvCxnSpPr>
            <a:stCxn id="35" idx="0"/>
          </p:cNvCxnSpPr>
          <p:nvPr/>
        </p:nvCxnSpPr>
        <p:spPr>
          <a:xfrm flipH="1" flipV="1">
            <a:off x="8012696" y="3323011"/>
            <a:ext cx="2342005" cy="811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5EFC9477-050C-4D5C-9B4F-DC666694CDE7}"/>
              </a:ext>
            </a:extLst>
          </p:cNvPr>
          <p:cNvCxnSpPr>
            <a:stCxn id="28" idx="0"/>
          </p:cNvCxnSpPr>
          <p:nvPr/>
        </p:nvCxnSpPr>
        <p:spPr>
          <a:xfrm flipH="1" flipV="1">
            <a:off x="7485321" y="3032406"/>
            <a:ext cx="1905369" cy="1102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A5EE5FE5-F648-4C43-9496-2D6D5345A8BB}"/>
              </a:ext>
            </a:extLst>
          </p:cNvPr>
          <p:cNvCxnSpPr>
            <a:stCxn id="35" idx="0"/>
          </p:cNvCxnSpPr>
          <p:nvPr/>
        </p:nvCxnSpPr>
        <p:spPr>
          <a:xfrm flipH="1" flipV="1">
            <a:off x="7498080" y="2994128"/>
            <a:ext cx="2856621" cy="1140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3D91256F-B566-411F-B2CB-5A4C25AC81C1}"/>
              </a:ext>
            </a:extLst>
          </p:cNvPr>
          <p:cNvCxnSpPr>
            <a:stCxn id="28" idx="0"/>
          </p:cNvCxnSpPr>
          <p:nvPr/>
        </p:nvCxnSpPr>
        <p:spPr>
          <a:xfrm flipH="1" flipV="1">
            <a:off x="7431433" y="2458929"/>
            <a:ext cx="1959257" cy="1675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A9E374CA-802C-4E82-8A10-CA8A3ED92CC4}"/>
              </a:ext>
            </a:extLst>
          </p:cNvPr>
          <p:cNvCxnSpPr>
            <a:stCxn id="35" idx="0"/>
          </p:cNvCxnSpPr>
          <p:nvPr/>
        </p:nvCxnSpPr>
        <p:spPr>
          <a:xfrm flipH="1" flipV="1">
            <a:off x="9292856" y="2738947"/>
            <a:ext cx="1061845" cy="1395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8443B194-631B-4C3F-9879-A28AFC355016}"/>
              </a:ext>
            </a:extLst>
          </p:cNvPr>
          <p:cNvCxnSpPr>
            <a:stCxn id="35" idx="0"/>
          </p:cNvCxnSpPr>
          <p:nvPr/>
        </p:nvCxnSpPr>
        <p:spPr>
          <a:xfrm flipH="1" flipV="1">
            <a:off x="7431433" y="2458929"/>
            <a:ext cx="2923268" cy="1675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217F3A84-6AF7-4B21-90C1-622A6A938D16}"/>
              </a:ext>
            </a:extLst>
          </p:cNvPr>
          <p:cNvCxnSpPr>
            <a:stCxn id="28" idx="0"/>
          </p:cNvCxnSpPr>
          <p:nvPr/>
        </p:nvCxnSpPr>
        <p:spPr>
          <a:xfrm flipH="1" flipV="1">
            <a:off x="9326880" y="2772971"/>
            <a:ext cx="63810" cy="1361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8F0E7AC5-5E3A-4BF0-A484-9C8DE9CBC3E7}"/>
              </a:ext>
            </a:extLst>
          </p:cNvPr>
          <p:cNvSpPr txBox="1"/>
          <p:nvPr/>
        </p:nvSpPr>
        <p:spPr>
          <a:xfrm>
            <a:off x="463709" y="5314557"/>
            <a:ext cx="11365612" cy="369332"/>
          </a:xfrm>
          <a:prstGeom prst="rect">
            <a:avLst/>
          </a:prstGeom>
          <a:noFill/>
        </p:spPr>
        <p:txBody>
          <a:bodyPr wrap="none" rtlCol="0">
            <a:spAutoFit/>
          </a:bodyPr>
          <a:lstStyle/>
          <a:p>
            <a:r>
              <a:rPr lang="zh-CN" altLang="en-US" dirty="0"/>
              <a:t>结论：</a:t>
            </a:r>
            <a:r>
              <a:rPr lang="en-US" dirty="0"/>
              <a:t>LS</a:t>
            </a:r>
            <a:r>
              <a:rPr lang="en-US" altLang="zh-CN" dirty="0"/>
              <a:t>TM</a:t>
            </a:r>
            <a:r>
              <a:rPr lang="zh-CN" altLang="en-US" dirty="0"/>
              <a:t>多了</a:t>
            </a:r>
            <a:r>
              <a:rPr lang="en-US" altLang="zh-CN" dirty="0"/>
              <a:t>3</a:t>
            </a:r>
            <a:r>
              <a:rPr lang="zh-CN" altLang="en-US" dirty="0"/>
              <a:t>倍的参数量，用于控制代表三个门的运算，单层的运算从</a:t>
            </a:r>
            <a:r>
              <a:rPr lang="en-US" altLang="zh-CN" dirty="0"/>
              <a:t>f(</a:t>
            </a:r>
            <a:r>
              <a:rPr lang="en-US" altLang="zh-CN" dirty="0" err="1"/>
              <a:t>Wx+b</a:t>
            </a:r>
            <a:r>
              <a:rPr lang="en-US" altLang="zh-CN" dirty="0"/>
              <a:t>)</a:t>
            </a:r>
            <a:r>
              <a:rPr lang="zh-CN" altLang="en-US" dirty="0"/>
              <a:t>变成多次的矩阵相乘、点积</a:t>
            </a:r>
            <a:endParaRPr lang="en-US" altLang="zh-CN" dirty="0"/>
          </a:p>
        </p:txBody>
      </p:sp>
    </p:spTree>
    <p:extLst>
      <p:ext uri="{BB962C8B-B14F-4D97-AF65-F5344CB8AC3E}">
        <p14:creationId xmlns:p14="http://schemas.microsoft.com/office/powerpoint/2010/main" val="2715169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408848-88CC-4076-9293-9D460A1CA74E}"/>
              </a:ext>
            </a:extLst>
          </p:cNvPr>
          <p:cNvSpPr txBox="1"/>
          <p:nvPr/>
        </p:nvSpPr>
        <p:spPr>
          <a:xfrm>
            <a:off x="8420932" y="1517138"/>
            <a:ext cx="3409908" cy="369332"/>
          </a:xfrm>
          <a:prstGeom prst="rect">
            <a:avLst/>
          </a:prstGeom>
          <a:noFill/>
        </p:spPr>
        <p:txBody>
          <a:bodyPr wrap="none" rtlCol="0">
            <a:spAutoFit/>
          </a:bodyPr>
          <a:lstStyle/>
          <a:p>
            <a:r>
              <a:rPr lang="zh-CN" altLang="en-US" dirty="0"/>
              <a:t>把下一层的</a:t>
            </a:r>
            <a:r>
              <a:rPr lang="en-US" altLang="zh-CN" dirty="0"/>
              <a:t>y</a:t>
            </a:r>
            <a:r>
              <a:rPr lang="zh-CN" altLang="en-US" dirty="0"/>
              <a:t>当作</a:t>
            </a:r>
            <a:r>
              <a:rPr lang="en-US" altLang="zh-CN" dirty="0"/>
              <a:t>X</a:t>
            </a:r>
            <a:r>
              <a:rPr lang="zh-CN" altLang="en-US" dirty="0"/>
              <a:t>输入到上一层</a:t>
            </a:r>
            <a:endParaRPr lang="en-US" dirty="0"/>
          </a:p>
        </p:txBody>
      </p:sp>
      <p:cxnSp>
        <p:nvCxnSpPr>
          <p:cNvPr id="31" name="Straight Arrow Connector 30">
            <a:extLst>
              <a:ext uri="{FF2B5EF4-FFF2-40B4-BE49-F238E27FC236}">
                <a16:creationId xmlns:a16="http://schemas.microsoft.com/office/drawing/2014/main" id="{CDCFAE72-8B80-4A95-9F20-7F94A84B173C}"/>
              </a:ext>
            </a:extLst>
          </p:cNvPr>
          <p:cNvCxnSpPr>
            <a:cxnSpLocks/>
          </p:cNvCxnSpPr>
          <p:nvPr/>
        </p:nvCxnSpPr>
        <p:spPr>
          <a:xfrm flipV="1">
            <a:off x="3378517" y="2418458"/>
            <a:ext cx="0" cy="633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17FD165-F34B-4519-812F-991B2C5D7A6A}"/>
              </a:ext>
            </a:extLst>
          </p:cNvPr>
          <p:cNvCxnSpPr>
            <a:cxnSpLocks/>
          </p:cNvCxnSpPr>
          <p:nvPr/>
        </p:nvCxnSpPr>
        <p:spPr>
          <a:xfrm flipV="1">
            <a:off x="6329407" y="2441249"/>
            <a:ext cx="0" cy="586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22047E9-4DCF-4DAA-93B9-6BC12382EF0C}"/>
              </a:ext>
            </a:extLst>
          </p:cNvPr>
          <p:cNvSpPr txBox="1"/>
          <p:nvPr/>
        </p:nvSpPr>
        <p:spPr>
          <a:xfrm>
            <a:off x="3240293" y="2014080"/>
            <a:ext cx="295274" cy="369332"/>
          </a:xfrm>
          <a:prstGeom prst="rect">
            <a:avLst/>
          </a:prstGeom>
          <a:noFill/>
        </p:spPr>
        <p:txBody>
          <a:bodyPr wrap="none" rtlCol="0">
            <a:spAutoFit/>
          </a:bodyPr>
          <a:lstStyle/>
          <a:p>
            <a:r>
              <a:rPr lang="en-US" dirty="0"/>
              <a:t>a</a:t>
            </a:r>
          </a:p>
        </p:txBody>
      </p:sp>
      <p:sp>
        <p:nvSpPr>
          <p:cNvPr id="34" name="TextBox 33">
            <a:extLst>
              <a:ext uri="{FF2B5EF4-FFF2-40B4-BE49-F238E27FC236}">
                <a16:creationId xmlns:a16="http://schemas.microsoft.com/office/drawing/2014/main" id="{5A18B84F-02B4-4437-ADED-7DB88048B76C}"/>
              </a:ext>
            </a:extLst>
          </p:cNvPr>
          <p:cNvSpPr txBox="1"/>
          <p:nvPr/>
        </p:nvSpPr>
        <p:spPr>
          <a:xfrm>
            <a:off x="6181769" y="2036871"/>
            <a:ext cx="295274" cy="369332"/>
          </a:xfrm>
          <a:prstGeom prst="rect">
            <a:avLst/>
          </a:prstGeom>
          <a:noFill/>
        </p:spPr>
        <p:txBody>
          <a:bodyPr wrap="none" rtlCol="0">
            <a:spAutoFit/>
          </a:bodyPr>
          <a:lstStyle/>
          <a:p>
            <a:r>
              <a:rPr lang="en-US" dirty="0"/>
              <a:t>a</a:t>
            </a:r>
          </a:p>
        </p:txBody>
      </p:sp>
      <p:pic>
        <p:nvPicPr>
          <p:cNvPr id="53" name="Picture 52">
            <a:extLst>
              <a:ext uri="{FF2B5EF4-FFF2-40B4-BE49-F238E27FC236}">
                <a16:creationId xmlns:a16="http://schemas.microsoft.com/office/drawing/2014/main" id="{7305BB55-BD30-4C89-9B08-FE992DDDB67D}"/>
              </a:ext>
            </a:extLst>
          </p:cNvPr>
          <p:cNvPicPr>
            <a:picLocks noChangeAspect="1"/>
          </p:cNvPicPr>
          <p:nvPr/>
        </p:nvPicPr>
        <p:blipFill>
          <a:blip r:embed="rId3"/>
          <a:stretch>
            <a:fillRect/>
          </a:stretch>
        </p:blipFill>
        <p:spPr>
          <a:xfrm>
            <a:off x="2668924" y="3087204"/>
            <a:ext cx="2130620" cy="1346460"/>
          </a:xfrm>
          <a:prstGeom prst="rect">
            <a:avLst/>
          </a:prstGeom>
        </p:spPr>
      </p:pic>
      <p:pic>
        <p:nvPicPr>
          <p:cNvPr id="55" name="Picture 54">
            <a:extLst>
              <a:ext uri="{FF2B5EF4-FFF2-40B4-BE49-F238E27FC236}">
                <a16:creationId xmlns:a16="http://schemas.microsoft.com/office/drawing/2014/main" id="{3677A5A5-EE01-4932-876C-C0025AD5733F}"/>
              </a:ext>
            </a:extLst>
          </p:cNvPr>
          <p:cNvPicPr>
            <a:picLocks noChangeAspect="1"/>
          </p:cNvPicPr>
          <p:nvPr/>
        </p:nvPicPr>
        <p:blipFill>
          <a:blip r:embed="rId3"/>
          <a:stretch>
            <a:fillRect/>
          </a:stretch>
        </p:blipFill>
        <p:spPr>
          <a:xfrm>
            <a:off x="5602802" y="3028138"/>
            <a:ext cx="2130620" cy="1345236"/>
          </a:xfrm>
          <a:prstGeom prst="rect">
            <a:avLst/>
          </a:prstGeom>
        </p:spPr>
      </p:pic>
      <p:pic>
        <p:nvPicPr>
          <p:cNvPr id="36" name="Picture 35">
            <a:extLst>
              <a:ext uri="{FF2B5EF4-FFF2-40B4-BE49-F238E27FC236}">
                <a16:creationId xmlns:a16="http://schemas.microsoft.com/office/drawing/2014/main" id="{58D0B263-C39E-4ECB-B4DC-A933F2C1D591}"/>
              </a:ext>
            </a:extLst>
          </p:cNvPr>
          <p:cNvPicPr>
            <a:picLocks noChangeAspect="1"/>
          </p:cNvPicPr>
          <p:nvPr/>
        </p:nvPicPr>
        <p:blipFill>
          <a:blip r:embed="rId3"/>
          <a:stretch>
            <a:fillRect/>
          </a:stretch>
        </p:blipFill>
        <p:spPr>
          <a:xfrm>
            <a:off x="2668924" y="989873"/>
            <a:ext cx="2130620" cy="1345236"/>
          </a:xfrm>
          <a:prstGeom prst="rect">
            <a:avLst/>
          </a:prstGeom>
        </p:spPr>
      </p:pic>
      <p:pic>
        <p:nvPicPr>
          <p:cNvPr id="37" name="Picture 36">
            <a:extLst>
              <a:ext uri="{FF2B5EF4-FFF2-40B4-BE49-F238E27FC236}">
                <a16:creationId xmlns:a16="http://schemas.microsoft.com/office/drawing/2014/main" id="{A513D13A-4BD6-4E2E-9772-55344F168191}"/>
              </a:ext>
            </a:extLst>
          </p:cNvPr>
          <p:cNvPicPr>
            <a:picLocks noChangeAspect="1"/>
          </p:cNvPicPr>
          <p:nvPr/>
        </p:nvPicPr>
        <p:blipFill>
          <a:blip r:embed="rId3"/>
          <a:stretch>
            <a:fillRect/>
          </a:stretch>
        </p:blipFill>
        <p:spPr>
          <a:xfrm>
            <a:off x="5602802" y="985435"/>
            <a:ext cx="2130620" cy="1345236"/>
          </a:xfrm>
          <a:prstGeom prst="rect">
            <a:avLst/>
          </a:prstGeom>
        </p:spPr>
      </p:pic>
      <p:sp>
        <p:nvSpPr>
          <p:cNvPr id="38" name="TextBox 37">
            <a:extLst>
              <a:ext uri="{FF2B5EF4-FFF2-40B4-BE49-F238E27FC236}">
                <a16:creationId xmlns:a16="http://schemas.microsoft.com/office/drawing/2014/main" id="{58DD4115-84D2-4D90-A68E-D6497ACF5E88}"/>
              </a:ext>
            </a:extLst>
          </p:cNvPr>
          <p:cNvSpPr txBox="1"/>
          <p:nvPr/>
        </p:nvSpPr>
        <p:spPr>
          <a:xfrm>
            <a:off x="8420932" y="616103"/>
            <a:ext cx="1790362" cy="461665"/>
          </a:xfrm>
          <a:prstGeom prst="rect">
            <a:avLst/>
          </a:prstGeom>
          <a:noFill/>
        </p:spPr>
        <p:txBody>
          <a:bodyPr wrap="none" rtlCol="0">
            <a:spAutoFit/>
          </a:bodyPr>
          <a:lstStyle/>
          <a:p>
            <a:r>
              <a:rPr lang="zh-CN" altLang="en-US" sz="2400" dirty="0"/>
              <a:t>多层的</a:t>
            </a:r>
            <a:r>
              <a:rPr lang="en-US" altLang="zh-CN" sz="2400" dirty="0"/>
              <a:t>LSTM</a:t>
            </a:r>
            <a:endParaRPr lang="en-US" sz="2400" dirty="0"/>
          </a:p>
        </p:txBody>
      </p:sp>
    </p:spTree>
    <p:extLst>
      <p:ext uri="{BB962C8B-B14F-4D97-AF65-F5344CB8AC3E}">
        <p14:creationId xmlns:p14="http://schemas.microsoft.com/office/powerpoint/2010/main" val="3577490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1894</TotalTime>
  <Words>7139</Words>
  <Application>Microsoft Office PowerPoint</Application>
  <PresentationFormat>Widescreen</PresentationFormat>
  <Paragraphs>858</Paragraphs>
  <Slides>48</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Microsoft YaHei</vt:lpstr>
      <vt:lpstr>SFMono-Regular</vt:lpstr>
      <vt:lpstr>Arial</vt:lpstr>
      <vt:lpstr>Calibri</vt:lpstr>
      <vt:lpstr>Calibri Light</vt:lpstr>
      <vt:lpstr>Cambria Math</vt:lpstr>
      <vt:lpstr>Courier New</vt:lpstr>
      <vt:lpstr>Office Theme</vt:lpstr>
      <vt:lpstr>三.序列模型</vt:lpstr>
      <vt:lpstr>1. RNN和LSTM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关于RNN的训练</vt:lpstr>
      <vt:lpstr>PowerPoint Presentation</vt:lpstr>
      <vt:lpstr>2. WordEmbbeding</vt:lpstr>
      <vt:lpstr>2.1.1 One-hot Encoding</vt:lpstr>
      <vt:lpstr>2.1.2 One-hot Encoding的问题</vt:lpstr>
      <vt:lpstr>2.2.1 Word Embedding</vt:lpstr>
      <vt:lpstr>2.2.2 WordVector</vt:lpstr>
      <vt:lpstr>2.3.1 基于计数的WordVector生成</vt:lpstr>
      <vt:lpstr>2.4.1 基于预测的WordVector生成</vt:lpstr>
      <vt:lpstr>2.4.2基于预测的WordVector原理</vt:lpstr>
      <vt:lpstr>2.4.3基于预测的WordVector的一个细节</vt:lpstr>
      <vt:lpstr>2.5.1连续词袋模型</vt:lpstr>
      <vt:lpstr>2.6.1如何使用WordEmbedding</vt:lpstr>
      <vt:lpstr>3. Transformer</vt:lpstr>
      <vt:lpstr>序列到序列</vt:lpstr>
      <vt:lpstr>PowerPoint Presentation</vt:lpstr>
      <vt:lpstr>PowerPoint Presentation</vt:lpstr>
      <vt:lpstr>3.2.1 Attention(注意力机制）</vt:lpstr>
      <vt:lpstr>3.2.1 直觉</vt:lpstr>
      <vt:lpstr>什么是Self-Attention？</vt:lpstr>
      <vt:lpstr>PowerPoint Presentation</vt:lpstr>
      <vt:lpstr>PowerPoint Presentation</vt:lpstr>
      <vt:lpstr>3.3.2使用矩阵并行运算</vt:lpstr>
      <vt:lpstr>3.3.2平行算Attention</vt:lpstr>
      <vt:lpstr>PowerPoint Presentation</vt:lpstr>
      <vt:lpstr>3.4.1 Muti-head Self-attention&amp;Position Encoding</vt:lpstr>
      <vt:lpstr>3.5.1Transformer总结</vt:lpstr>
      <vt:lpstr>Pytorch回顾</vt:lpstr>
      <vt:lpstr>Pytorch中的Transformer</vt:lpstr>
      <vt:lpstr>3.6.1 语言是复杂</vt:lpstr>
      <vt:lpstr>4.6.2 Bert</vt:lpstr>
      <vt:lpstr>4.6.3Bert的训练方法一 MaskLM</vt:lpstr>
      <vt:lpstr>4.6.3Bert的训练方法二 Next Sentence Predict</vt:lpstr>
      <vt:lpstr>4.6.4 Bert的打开方式</vt:lpstr>
      <vt:lpstr>4.6.4 Bert的打开方式1 分类任务</vt:lpstr>
      <vt:lpstr>4.6.5 Bert到底学到了什么？</vt:lpstr>
      <vt:lpstr>4.7.1 科普：ERNIE和GPT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张 伟振</dc:creator>
  <cp:lastModifiedBy>张 伟振</cp:lastModifiedBy>
  <cp:revision>379</cp:revision>
  <dcterms:created xsi:type="dcterms:W3CDTF">2020-07-02T07:23:49Z</dcterms:created>
  <dcterms:modified xsi:type="dcterms:W3CDTF">2020-07-10T11:31:06Z</dcterms:modified>
</cp:coreProperties>
</file>