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1" r:id="rId2"/>
    <p:sldId id="370" r:id="rId3"/>
    <p:sldId id="365" r:id="rId4"/>
    <p:sldId id="368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69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03A9F3"/>
    <a:srgbClr val="0067B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7883" autoAdjust="0"/>
  </p:normalViewPr>
  <p:slideViewPr>
    <p:cSldViewPr snapToGrid="0">
      <p:cViewPr varScale="1">
        <p:scale>
          <a:sx n="89" d="100"/>
          <a:sy n="89" d="100"/>
        </p:scale>
        <p:origin x="1262" y="72"/>
      </p:cViewPr>
      <p:guideLst>
        <p:guide orient="horz" pos="1620"/>
        <p:guide pos="2880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56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通过迎角反馈，得到了传统意义上的短周期模态和长周期模态，但是，在仅有迎角反馈的情况下系统的短周期阻尼比偏低，需要通过引入俯仰角速度来增加系统阻尼比。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通过迎角反馈，得到了传统意义上的短周期模态和长周期模态，但是，在仅有迎角反馈的情况下系统的短周期阻尼比偏低，需要通过引入俯仰角速度来增加系统阻尼比。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7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可以看出，在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ka=0.08kp=0.5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时，系统滤波器和机构环节特征根未发展为共轭复根，此时短周期共轭复根为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，阻尼比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0.749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固有频率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4.58rad/s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由此得到此时的系统闭环函数：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18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可以看出，系统存在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的超调。如果移除补偿器的零点，即采用系统结构图中虚线所示的线路对系统进行修改，消除零点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s=-3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，俯仰角速度传递函数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29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2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1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可以看出均是发散的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9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2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通过迎角反馈，得到了传统意义上的短周期模态和长周期模态，但是，在仅有迎角反馈的情况下系统的短周期阻尼比偏低，需要通过引入俯仰角速度来增加系统阻尼比。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7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通过迎角反馈，得到了传统意义上的短周期模态和长周期模态，但是，在仅有迎角反馈的情况下系统的短周期阻尼比偏低，需要通过引入俯仰角速度来增加系统阻尼比。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5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通过迎角反馈，得到了传统意义上的短周期模态和长周期模态，但是，在仅有迎角反馈的情况下系统的短周期阻尼比偏低，需要通过引入俯仰角速度来增加系统阻尼比。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7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7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6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3.jpeg"/><Relationship Id="rId4" Type="http://schemas.openxmlformats.org/officeDocument/2006/relationships/image" Target="../media/image2.pn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"/>
          <p:cNvSpPr>
            <a:spLocks noChangeArrowheads="1"/>
          </p:cNvSpPr>
          <p:nvPr/>
        </p:nvSpPr>
        <p:spPr bwMode="auto">
          <a:xfrm>
            <a:off x="0" y="1524971"/>
            <a:ext cx="7559040" cy="1482389"/>
          </a:xfrm>
          <a:prstGeom prst="rect">
            <a:avLst/>
          </a:pr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dirty="0">
              <a:solidFill>
                <a:srgbClr val="1D97B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1"/>
          <p:cNvSpPr>
            <a:spLocks noChangeArrowheads="1"/>
          </p:cNvSpPr>
          <p:nvPr/>
        </p:nvSpPr>
        <p:spPr bwMode="auto">
          <a:xfrm>
            <a:off x="6458003" y="4041676"/>
            <a:ext cx="22926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 dirty="0">
                <a:solidFill>
                  <a:srgbClr val="ED7D3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董鑫   </a:t>
            </a:r>
            <a:r>
              <a:rPr lang="en-US" altLang="zh-CN" sz="2100" b="1" dirty="0">
                <a:solidFill>
                  <a:srgbClr val="ED7D3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2017.01.16</a:t>
            </a:r>
            <a:endParaRPr lang="zh-CN" altLang="en-US" sz="2100" b="1" dirty="0">
              <a:solidFill>
                <a:srgbClr val="ED7D3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1"/>
          <p:cNvSpPr>
            <a:spLocks noChangeArrowheads="1"/>
          </p:cNvSpPr>
          <p:nvPr/>
        </p:nvSpPr>
        <p:spPr bwMode="auto">
          <a:xfrm>
            <a:off x="382722" y="1631692"/>
            <a:ext cx="582723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spc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飞机纵向动态特性分析</a:t>
            </a:r>
            <a:endParaRPr lang="en-US" altLang="zh-CN" sz="3800" b="1" spc="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spc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与飞行品质改善</a:t>
            </a:r>
          </a:p>
        </p:txBody>
      </p:sp>
    </p:spTree>
    <p:extLst>
      <p:ext uri="{BB962C8B-B14F-4D97-AF65-F5344CB8AC3E}">
        <p14:creationId xmlns:p14="http://schemas.microsoft.com/office/powerpoint/2010/main" val="5445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505" y="353871"/>
            <a:ext cx="2427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纵向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CAS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9C455-2B87-44E4-968D-048EB7CE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57" y="15160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5CA61A-F638-4DD4-A21D-1C5B6776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7F0F5E7-66E9-4D2F-A3DD-3190C642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1" y="4149892"/>
            <a:ext cx="9409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D6710AA-752E-437C-AF2A-FCA1369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94D7225-67AD-4096-B51E-C7318F281D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90261" y="2489145"/>
            <a:ext cx="5274310" cy="221551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42CD884-DABD-4D3D-9B70-7859274A8B26}"/>
              </a:ext>
            </a:extLst>
          </p:cNvPr>
          <p:cNvSpPr/>
          <p:nvPr/>
        </p:nvSpPr>
        <p:spPr>
          <a:xfrm>
            <a:off x="630238" y="992257"/>
            <a:ext cx="847222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控制增稳系统 能够提高飞机稳定性同时改善操纵性。应用控制系统的机理，引入飞机的角速度和过载信号形成闭环控制，以提高飞机的稳定性；引入前馈指令复合控制，以改善飞机的操纵性能。控制框图如下：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69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505" y="353871"/>
            <a:ext cx="2427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纵向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CAS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9C455-2B87-44E4-968D-048EB7CE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57" y="15160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5CA61A-F638-4DD4-A21D-1C5B6776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D6710AA-752E-437C-AF2A-FCA1369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2CD884-DABD-4D3D-9B70-7859274A8B26}"/>
              </a:ext>
            </a:extLst>
          </p:cNvPr>
          <p:cNvSpPr/>
          <p:nvPr/>
        </p:nvSpPr>
        <p:spPr>
          <a:xfrm>
            <a:off x="630238" y="992257"/>
            <a:ext cx="8472226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由飞机本体状态方程，没有明显短周期模态迎角和俯仰角速率受         影响较小，因此可以通过近似的短周期模态对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系统进行设计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短周期模态近似状态方程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/>
              <a:t>执行机构和迎角滤波器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迎角反馈的开环传递函数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          得到俯仰角速率传递函数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06F2FCD-429A-451A-AEA3-2BD73A23B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408133"/>
              </p:ext>
            </p:extLst>
          </p:nvPr>
        </p:nvGraphicFramePr>
        <p:xfrm>
          <a:off x="7125420" y="1151847"/>
          <a:ext cx="508958" cy="27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5" imgW="419100" imgH="228600" progId="Equation.DSMT4">
                  <p:embed/>
                </p:oleObj>
              </mc:Choice>
              <mc:Fallback>
                <p:oleObj name="Equation" r:id="rId5" imgW="4191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420" y="1151847"/>
                        <a:ext cx="508958" cy="277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480DFC2-EE97-4EA7-9990-5C6DD8F03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035537"/>
              </p:ext>
            </p:extLst>
          </p:nvPr>
        </p:nvGraphicFramePr>
        <p:xfrm>
          <a:off x="3476444" y="1935408"/>
          <a:ext cx="3053751" cy="96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7" imgW="2971800" imgH="939800" progId="Equation.DSMT4">
                  <p:embed/>
                </p:oleObj>
              </mc:Choice>
              <mc:Fallback>
                <p:oleObj name="Equation" r:id="rId7" imgW="29718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444" y="1935408"/>
                        <a:ext cx="3053751" cy="962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6F6AF8D-8061-44AD-8564-4EB2A0E4E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211261"/>
              </p:ext>
            </p:extLst>
          </p:nvPr>
        </p:nvGraphicFramePr>
        <p:xfrm>
          <a:off x="3189773" y="3092940"/>
          <a:ext cx="2133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9" imgW="2133600" imgH="393700" progId="Equation.DSMT4">
                  <p:embed/>
                </p:oleObj>
              </mc:Choice>
              <mc:Fallback>
                <p:oleObj name="Equation" r:id="rId9" imgW="21336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773" y="3092940"/>
                        <a:ext cx="21336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CF64C69-3388-4A4C-BB26-4CAC99DF0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030203"/>
              </p:ext>
            </p:extLst>
          </p:nvPr>
        </p:nvGraphicFramePr>
        <p:xfrm>
          <a:off x="3329796" y="3511506"/>
          <a:ext cx="2667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11" imgW="2667000" imgH="431800" progId="Equation.DSMT4">
                  <p:embed/>
                </p:oleObj>
              </mc:Choice>
              <mc:Fallback>
                <p:oleObj name="Equation" r:id="rId11" imgW="26670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796" y="3511506"/>
                        <a:ext cx="2667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2">
            <a:extLst>
              <a:ext uri="{FF2B5EF4-FFF2-40B4-BE49-F238E27FC236}">
                <a16:creationId xmlns:a16="http://schemas.microsoft.com/office/drawing/2014/main" id="{9C916686-73E1-4F97-A956-D89AED6B2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41" y="326691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477AE4FD-FEBE-4660-9DC4-30A499633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4600913C-3EC3-49E3-9CB5-D72B9FC22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40741"/>
              </p:ext>
            </p:extLst>
          </p:nvPr>
        </p:nvGraphicFramePr>
        <p:xfrm>
          <a:off x="975274" y="4021512"/>
          <a:ext cx="673878" cy="259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13" imgW="596900" imgH="228600" progId="Equation.DSMT4">
                  <p:embed/>
                </p:oleObj>
              </mc:Choice>
              <mc:Fallback>
                <p:oleObj name="Equation" r:id="rId13" imgW="596900" imgH="228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274" y="4021512"/>
                        <a:ext cx="673878" cy="259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CD5C5FD4-0D74-4350-99E1-AFB32AB83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413293"/>
              </p:ext>
            </p:extLst>
          </p:nvPr>
        </p:nvGraphicFramePr>
        <p:xfrm>
          <a:off x="4263246" y="4036131"/>
          <a:ext cx="3467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15" imgW="3467100" imgH="431800" progId="Equation.DSMT4">
                  <p:embed/>
                </p:oleObj>
              </mc:Choice>
              <mc:Fallback>
                <p:oleObj name="Equation" r:id="rId15" imgW="3467100" imgH="4318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246" y="4036131"/>
                        <a:ext cx="34671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1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505" y="353871"/>
            <a:ext cx="2427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纵向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CAS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9C455-2B87-44E4-968D-048EB7CE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57" y="15160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5CA61A-F638-4DD4-A21D-1C5B6776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D6710AA-752E-437C-AF2A-FCA1369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2B0891-1C01-4178-B865-8629D2D0680A}"/>
              </a:ext>
            </a:extLst>
          </p:cNvPr>
          <p:cNvSpPr/>
          <p:nvPr/>
        </p:nvSpPr>
        <p:spPr>
          <a:xfrm>
            <a:off x="543464" y="984108"/>
            <a:ext cx="8272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此时系统短周期根为                         ，阻尼比</a:t>
            </a:r>
            <a:r>
              <a:rPr lang="en-US" altLang="zh-CN" dirty="0"/>
              <a:t>0.611</a:t>
            </a:r>
            <a:r>
              <a:rPr lang="zh-CN" altLang="en-US" dirty="0"/>
              <a:t>。固有频率</a:t>
            </a:r>
            <a:r>
              <a:rPr lang="en-US" altLang="zh-CN" dirty="0"/>
              <a:t>1.45rad/s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在外环</a:t>
            </a:r>
            <a:r>
              <a:rPr lang="en-US" altLang="zh-CN" dirty="0"/>
              <a:t>(</a:t>
            </a:r>
            <a:r>
              <a:rPr lang="zh-CN" altLang="en-US" dirty="0"/>
              <a:t>俯仰角速率反馈</a:t>
            </a:r>
            <a:r>
              <a:rPr lang="en-US" altLang="zh-CN" dirty="0"/>
              <a:t>)</a:t>
            </a:r>
            <a:r>
              <a:rPr lang="zh-CN" altLang="en-US" dirty="0"/>
              <a:t>设计中，引入比例积分环节</a:t>
            </a:r>
            <a:endParaRPr lang="en-US" altLang="zh-CN" dirty="0"/>
          </a:p>
          <a:p>
            <a:r>
              <a:rPr lang="zh-CN" altLang="en-US" dirty="0"/>
              <a:t>得到角速度反馈根轨迹：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9F4D0-0B76-4ED8-8917-7075217F8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2C83E86-FFB0-4A51-9BBF-E11820A45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972220"/>
              </p:ext>
            </p:extLst>
          </p:nvPr>
        </p:nvGraphicFramePr>
        <p:xfrm>
          <a:off x="2688751" y="1036653"/>
          <a:ext cx="1279566" cy="248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901309" imgH="177723" progId="Equation.DSMT4">
                  <p:embed/>
                </p:oleObj>
              </mc:Choice>
              <mc:Fallback>
                <p:oleObj name="Equation" r:id="rId5" imgW="901309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751" y="1036653"/>
                        <a:ext cx="1279566" cy="248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A469EF12-E137-4538-BB09-45AE30718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85" y="18292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0D75BA1-F2CA-41AA-A122-BA8A30F83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207381"/>
              </p:ext>
            </p:extLst>
          </p:nvPr>
        </p:nvGraphicFramePr>
        <p:xfrm>
          <a:off x="5978106" y="1285332"/>
          <a:ext cx="663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660113" imgH="393529" progId="Equation.DSMT4">
                  <p:embed/>
                </p:oleObj>
              </mc:Choice>
              <mc:Fallback>
                <p:oleObj name="Equation" r:id="rId7" imgW="660113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106" y="1285332"/>
                        <a:ext cx="6635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6741E6A9-367F-4430-82E7-CAFED1AC75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2450" y="1907438"/>
            <a:ext cx="5660992" cy="303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505" y="353871"/>
            <a:ext cx="2427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纵向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CAS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9C455-2B87-44E4-968D-048EB7CE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57" y="15160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5CA61A-F638-4DD4-A21D-1C5B6776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D6710AA-752E-437C-AF2A-FCA1369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2B0891-1C01-4178-B865-8629D2D0680A}"/>
              </a:ext>
            </a:extLst>
          </p:cNvPr>
          <p:cNvSpPr/>
          <p:nvPr/>
        </p:nvSpPr>
        <p:spPr>
          <a:xfrm>
            <a:off x="543464" y="984108"/>
            <a:ext cx="45892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俯仰角速率单位阶跃响应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系统存在</a:t>
            </a:r>
            <a:r>
              <a:rPr lang="en-US" altLang="zh-CN" dirty="0"/>
              <a:t>18%</a:t>
            </a:r>
            <a:r>
              <a:rPr lang="zh-CN" altLang="en-US" dirty="0"/>
              <a:t>超调，如果移除补偿器</a:t>
            </a:r>
            <a:r>
              <a:rPr lang="en-US" altLang="zh-CN" dirty="0"/>
              <a:t>s=-3</a:t>
            </a:r>
            <a:r>
              <a:rPr lang="zh-CN" altLang="en-US" dirty="0"/>
              <a:t>的零点，可以得到无补偿零点时俯仰角速率单位阶跃响应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9F4D0-0B76-4ED8-8917-7075217F8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469EF12-E137-4538-BB09-45AE30718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85" y="18292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1B56070-A198-4425-8682-2633C61821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40" y="95690"/>
            <a:ext cx="2846282" cy="2295672"/>
          </a:xfrm>
          <a:prstGeom prst="rect">
            <a:avLst/>
          </a:prstGeom>
          <a:noFill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BC94BC-3BF0-4289-9882-8A4EA504DA5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40" y="2374233"/>
            <a:ext cx="2846282" cy="2484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49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3137312" y="2034709"/>
            <a:ext cx="286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12B0C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THANK YOU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22880" y="165046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rgbClr val="12B0C9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  <a:cs typeface="Times New Roman" panose="02020603050405020304" pitchFamily="18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8844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505" y="353871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飞机本体动态特性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125" y="1001509"/>
            <a:ext cx="539763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基准飞行状态：海平面飞行高度，飞行速度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153m/s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68C12-7C41-4648-878A-60EC18AB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57" y="1931109"/>
            <a:ext cx="94605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96B48ED-194D-451C-A1BD-802736E85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45013"/>
              </p:ext>
            </p:extLst>
          </p:nvPr>
        </p:nvGraphicFramePr>
        <p:xfrm>
          <a:off x="563671" y="1885475"/>
          <a:ext cx="4423145" cy="1387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5" imgW="4445000" imgH="1397000" progId="Equation.DSMT4">
                  <p:embed/>
                </p:oleObj>
              </mc:Choice>
              <mc:Fallback>
                <p:oleObj name="Equation" r:id="rId5" imgW="4445000" imgH="1397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71" y="1885475"/>
                        <a:ext cx="4423145" cy="1387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FFE2E9E0-A8B1-4CB5-8D44-6536D791004A}"/>
              </a:ext>
            </a:extLst>
          </p:cNvPr>
          <p:cNvSpPr/>
          <p:nvPr/>
        </p:nvSpPr>
        <p:spPr>
          <a:xfrm>
            <a:off x="365125" y="1454424"/>
            <a:ext cx="2031325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纵向小扰动方程：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9BAC49-6DFE-481E-A331-DAAA0595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57" y="38473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0FD7C84-9533-4218-9761-FC7DA687F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01414"/>
              </p:ext>
            </p:extLst>
          </p:nvPr>
        </p:nvGraphicFramePr>
        <p:xfrm>
          <a:off x="5357704" y="1979014"/>
          <a:ext cx="3222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7" imgW="3530600" imgH="914400" progId="Equation.DSMT4">
                  <p:embed/>
                </p:oleObj>
              </mc:Choice>
              <mc:Fallback>
                <p:oleObj name="Equation" r:id="rId7" imgW="35306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704" y="1979014"/>
                        <a:ext cx="32226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63E0758C-F97A-403B-96B3-0BFCA0BE222D}"/>
              </a:ext>
            </a:extLst>
          </p:cNvPr>
          <p:cNvSpPr/>
          <p:nvPr/>
        </p:nvSpPr>
        <p:spPr>
          <a:xfrm>
            <a:off x="5357704" y="1468514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特征值：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857E37-44B5-445C-BDFC-FF0A2ED72A95}"/>
              </a:ext>
            </a:extLst>
          </p:cNvPr>
          <p:cNvSpPr/>
          <p:nvPr/>
        </p:nvSpPr>
        <p:spPr>
          <a:xfrm>
            <a:off x="406400" y="3249500"/>
            <a:ext cx="7956024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可以看出系统有一对频率较大的共轭复根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长周期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以及一正一负两个实特征根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950BEB-7955-486D-A5E4-FA6FC544BA0F}"/>
              </a:ext>
            </a:extLst>
          </p:cNvPr>
          <p:cNvSpPr/>
          <p:nvPr/>
        </p:nvSpPr>
        <p:spPr>
          <a:xfrm>
            <a:off x="443707" y="3691066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A74A7F0-577B-4021-AE99-0BAE456B2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050434"/>
              </p:ext>
            </p:extLst>
          </p:nvPr>
        </p:nvGraphicFramePr>
        <p:xfrm>
          <a:off x="1962072" y="3826699"/>
          <a:ext cx="3557738" cy="98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9" imgW="3314700" imgH="914400" progId="Equation.DSMT4">
                  <p:embed/>
                </p:oleObj>
              </mc:Choice>
              <mc:Fallback>
                <p:oleObj name="Equation" r:id="rId9" imgW="3314700" imgH="914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639E6BF-E02D-4005-B2E9-FBBFC7B44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072" y="3826699"/>
                        <a:ext cx="3557738" cy="981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9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C483DC-F765-4743-BF29-5B450D79234C}"/>
              </a:ext>
            </a:extLst>
          </p:cNvPr>
          <p:cNvSpPr/>
          <p:nvPr/>
        </p:nvSpPr>
        <p:spPr>
          <a:xfrm>
            <a:off x="710046" y="276122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飞机本体动态特性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95222E-8521-4CB3-BCD2-87BE7B3B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741" y="1169580"/>
            <a:ext cx="98144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BFD46F-60A1-475F-9A59-273533446268}"/>
              </a:ext>
            </a:extLst>
          </p:cNvPr>
          <p:cNvSpPr/>
          <p:nvPr/>
        </p:nvSpPr>
        <p:spPr>
          <a:xfrm>
            <a:off x="241239" y="646204"/>
            <a:ext cx="156966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阶跃输入响应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417E1B7-BF20-489E-AF2C-E822046F31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09" y="1105112"/>
            <a:ext cx="3435757" cy="175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E576C6-8D60-4EDA-AE7B-E66D1BF6CA7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68" y="1105112"/>
            <a:ext cx="3834247" cy="168920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8FF6C57-7AB7-4303-9E79-7F68C6653376}"/>
              </a:ext>
            </a:extLst>
          </p:cNvPr>
          <p:cNvSpPr/>
          <p:nvPr/>
        </p:nvSpPr>
        <p:spPr>
          <a:xfrm>
            <a:off x="2698067" y="690173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迎角响应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07FF4E-EB43-4CA4-82FC-1A7E538D6CC0}"/>
              </a:ext>
            </a:extLst>
          </p:cNvPr>
          <p:cNvSpPr/>
          <p:nvPr/>
        </p:nvSpPr>
        <p:spPr>
          <a:xfrm>
            <a:off x="5984183" y="662069"/>
            <a:ext cx="180049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俯仰角速率响应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B9FFF4-F29A-4A97-92E0-B2281279185E}"/>
              </a:ext>
            </a:extLst>
          </p:cNvPr>
          <p:cNvSpPr/>
          <p:nvPr/>
        </p:nvSpPr>
        <p:spPr>
          <a:xfrm>
            <a:off x="2698067" y="4488183"/>
            <a:ext cx="156966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迎角幅频特性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FE5B0B-1530-489B-94A7-45FB63DD57C9}"/>
              </a:ext>
            </a:extLst>
          </p:cNvPr>
          <p:cNvSpPr/>
          <p:nvPr/>
        </p:nvSpPr>
        <p:spPr>
          <a:xfrm>
            <a:off x="5753350" y="4481431"/>
            <a:ext cx="2262158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俯仰角速率幅频特性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855821-1940-4978-9B8D-4C5A24421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908" y="2857793"/>
            <a:ext cx="3435757" cy="17526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08F76D-C01C-4E45-9B93-537040333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665" y="2848720"/>
            <a:ext cx="3834247" cy="17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505" y="353871"/>
            <a:ext cx="2393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纵向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SAS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0589" y="992268"/>
            <a:ext cx="6649898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纵向</a:t>
            </a:r>
            <a:r>
              <a:rPr lang="en-US" altLang="zh-CN" dirty="0"/>
              <a:t>SAS</a:t>
            </a:r>
            <a:r>
              <a:rPr lang="zh-CN" altLang="zh-CN" dirty="0"/>
              <a:t>控制可为短周期模态提供合适的自然频率和阻尼。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30A63F6-8A97-4657-B6AA-D4FF6276478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41" y="1452650"/>
            <a:ext cx="5274310" cy="20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D24AA21-02E7-41B8-A4CB-EBDDE5546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941" y="3453349"/>
            <a:ext cx="7259471" cy="1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505" y="353871"/>
            <a:ext cx="2393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纵向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SAS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0589" y="992268"/>
            <a:ext cx="6649898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考虑仅有迎角反馈的情况下，得到飞机纵向状态方程：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9C455-2B87-44E4-968D-048EB7CE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57" y="15160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FE8A5EA-55B5-48B6-9B61-624F1F292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81874"/>
              </p:ext>
            </p:extLst>
          </p:nvPr>
        </p:nvGraphicFramePr>
        <p:xfrm>
          <a:off x="3156109" y="1452650"/>
          <a:ext cx="3748221" cy="203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5" imgW="3289300" imgH="2108200" progId="Equation.DSMT4">
                  <p:embed/>
                </p:oleObj>
              </mc:Choice>
              <mc:Fallback>
                <p:oleObj name="Equation" r:id="rId5" imgW="3289300" imgH="210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109" y="1452650"/>
                        <a:ext cx="3748221" cy="2031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F6315D25-5BC3-4B4E-82C5-5C4F4A077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504" y="3241265"/>
            <a:ext cx="7162295" cy="16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0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505" y="353871"/>
            <a:ext cx="2393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纵向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SAS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5CA61A-F638-4DD4-A21D-1C5B6776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D6710AA-752E-437C-AF2A-FCA1369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D1E4C9-650C-45B7-B8F7-14E432BF88F0}"/>
              </a:ext>
            </a:extLst>
          </p:cNvPr>
          <p:cNvSpPr/>
          <p:nvPr/>
        </p:nvSpPr>
        <p:spPr>
          <a:xfrm>
            <a:off x="630238" y="944558"/>
            <a:ext cx="6649898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引入迎角反馈后，系统状态方程为：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7694DB1-44AC-428E-9CC8-849959D1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471" y="14004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CBFB2F8-F104-41E6-87C6-B00CE3697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218437"/>
              </p:ext>
            </p:extLst>
          </p:nvPr>
        </p:nvGraphicFramePr>
        <p:xfrm>
          <a:off x="1357471" y="1400452"/>
          <a:ext cx="35972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5" imgW="3594100" imgH="2108200" progId="Equation.DSMT4">
                  <p:embed/>
                </p:oleObj>
              </mc:Choice>
              <mc:Fallback>
                <p:oleObj name="Equation" r:id="rId5" imgW="3594100" imgH="210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471" y="1400452"/>
                        <a:ext cx="3597275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B9FE5900-173B-4901-9468-9BA5B9267DF0}"/>
              </a:ext>
            </a:extLst>
          </p:cNvPr>
          <p:cNvSpPr/>
          <p:nvPr/>
        </p:nvSpPr>
        <p:spPr>
          <a:xfrm>
            <a:off x="762505" y="3511254"/>
            <a:ext cx="6649898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系统特征根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A29C2E6-BA95-4521-91FA-9B3E9E570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81692"/>
              </p:ext>
            </p:extLst>
          </p:nvPr>
        </p:nvGraphicFramePr>
        <p:xfrm>
          <a:off x="2366796" y="3751573"/>
          <a:ext cx="4770616" cy="783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7340">
                  <a:extLst>
                    <a:ext uri="{9D8B030D-6E8A-4147-A177-3AD203B41FA5}">
                      <a16:colId xmlns:a16="http://schemas.microsoft.com/office/drawing/2014/main" val="3876736893"/>
                    </a:ext>
                  </a:extLst>
                </a:gridCol>
                <a:gridCol w="1802421">
                  <a:extLst>
                    <a:ext uri="{9D8B030D-6E8A-4147-A177-3AD203B41FA5}">
                      <a16:colId xmlns:a16="http://schemas.microsoft.com/office/drawing/2014/main" val="3449249042"/>
                    </a:ext>
                  </a:extLst>
                </a:gridCol>
                <a:gridCol w="1028201">
                  <a:extLst>
                    <a:ext uri="{9D8B030D-6E8A-4147-A177-3AD203B41FA5}">
                      <a16:colId xmlns:a16="http://schemas.microsoft.com/office/drawing/2014/main" val="2647687604"/>
                    </a:ext>
                  </a:extLst>
                </a:gridCol>
                <a:gridCol w="1192654">
                  <a:extLst>
                    <a:ext uri="{9D8B030D-6E8A-4147-A177-3AD203B41FA5}">
                      <a16:colId xmlns:a16="http://schemas.microsoft.com/office/drawing/2014/main" val="1632479104"/>
                    </a:ext>
                  </a:extLst>
                </a:gridCol>
              </a:tblGrid>
              <a:tr h="2611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模态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特征根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自然频率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阻尼比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764689"/>
                  </a:ext>
                </a:extLst>
              </a:tr>
              <a:tr h="2611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短周期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2.147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719437"/>
                  </a:ext>
                </a:extLst>
              </a:tr>
              <a:tr h="2611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长周期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0.083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0.102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803620"/>
                  </a:ext>
                </a:extLst>
              </a:tr>
            </a:tbl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F2DEDA6-C310-4AEF-8174-95AE49CC2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797771"/>
              </p:ext>
            </p:extLst>
          </p:nvPr>
        </p:nvGraphicFramePr>
        <p:xfrm>
          <a:off x="3217191" y="4018652"/>
          <a:ext cx="1491836" cy="24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7" imgW="1040948" imgH="177723" progId="Equation.DSMT4">
                  <p:embed/>
                </p:oleObj>
              </mc:Choice>
              <mc:Fallback>
                <p:oleObj name="Equation" r:id="rId7" imgW="1040948" imgH="17772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191" y="4018652"/>
                        <a:ext cx="1491836" cy="249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E79325D6-1B65-47DE-81A9-D4282F1E6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284148"/>
              </p:ext>
            </p:extLst>
          </p:nvPr>
        </p:nvGraphicFramePr>
        <p:xfrm>
          <a:off x="3174114" y="4251552"/>
          <a:ext cx="1577990" cy="24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9" imgW="1104421" imgH="177723" progId="Equation.DSMT4">
                  <p:embed/>
                </p:oleObj>
              </mc:Choice>
              <mc:Fallback>
                <p:oleObj name="Equation" r:id="rId9" imgW="1104421" imgH="17772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114" y="4251552"/>
                        <a:ext cx="1577990" cy="249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1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505" y="353871"/>
            <a:ext cx="2393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纵向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SAS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3853" y="966385"/>
            <a:ext cx="2875890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俯仰角速度反馈根轨迹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9C455-2B87-44E4-968D-048EB7CE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57" y="15160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5CA61A-F638-4DD4-A21D-1C5B6776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7F0F5E7-66E9-4D2F-A3DD-3190C642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1" y="4149892"/>
            <a:ext cx="9409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D6710AA-752E-437C-AF2A-FCA1369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0D7D35E-745B-4C59-B5C5-BFB73D83406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6" y="1422279"/>
            <a:ext cx="3567955" cy="189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4BC9A28-5929-47D2-B709-9FD52C33165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70" y="1422280"/>
            <a:ext cx="3709642" cy="189916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FF39B1D-65E5-41E1-A72C-2CADA5272386}"/>
              </a:ext>
            </a:extLst>
          </p:cNvPr>
          <p:cNvSpPr/>
          <p:nvPr/>
        </p:nvSpPr>
        <p:spPr>
          <a:xfrm>
            <a:off x="4856838" y="956297"/>
            <a:ext cx="2875890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俯仰角速度反馈增益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911797-7207-4CDA-830D-C752AA2589B5}"/>
              </a:ext>
            </a:extLst>
          </p:cNvPr>
          <p:cNvSpPr/>
          <p:nvPr/>
        </p:nvSpPr>
        <p:spPr>
          <a:xfrm>
            <a:off x="853582" y="3282777"/>
            <a:ext cx="6987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可以看出当选择俯仰角速率增益  时短周期模态具有最佳阻尼比</a:t>
            </a:r>
            <a:r>
              <a:rPr lang="en-US" altLang="zh-CN" dirty="0"/>
              <a:t>0.707</a:t>
            </a:r>
            <a:r>
              <a:rPr lang="zh-CN" altLang="en-US" dirty="0"/>
              <a:t>，</a:t>
            </a:r>
            <a:r>
              <a:rPr lang="zh-CN" altLang="zh-CN" dirty="0"/>
              <a:t>系统的传递函数</a:t>
            </a:r>
            <a:r>
              <a:rPr lang="zh-CN" altLang="en-US" dirty="0"/>
              <a:t>：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5065822-D58F-4969-B4BD-AE5D1F39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935" y="3785964"/>
            <a:ext cx="104721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3E6E3A8-BDF3-4622-BB9A-4E0661C0B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984903"/>
              </p:ext>
            </p:extLst>
          </p:nvPr>
        </p:nvGraphicFramePr>
        <p:xfrm>
          <a:off x="2656936" y="3785965"/>
          <a:ext cx="4816817" cy="100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7" imgW="4381500" imgH="914400" progId="Equation.DSMT4">
                  <p:embed/>
                </p:oleObj>
              </mc:Choice>
              <mc:Fallback>
                <p:oleObj name="Equation" r:id="rId7" imgW="43815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936" y="3785965"/>
                        <a:ext cx="4816817" cy="1003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16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505" y="353871"/>
            <a:ext cx="2393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纵向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SAS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3853" y="966385"/>
            <a:ext cx="2875890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俯仰角速度反馈根轨迹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9C455-2B87-44E4-968D-048EB7CE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57" y="15160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5CA61A-F638-4DD4-A21D-1C5B6776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7F0F5E7-66E9-4D2F-A3DD-3190C642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1" y="4149892"/>
            <a:ext cx="9409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D6710AA-752E-437C-AF2A-FCA1369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0D7D35E-745B-4C59-B5C5-BFB73D83406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6" y="1422279"/>
            <a:ext cx="3567955" cy="189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4BC9A28-5929-47D2-B709-9FD52C33165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70" y="1422280"/>
            <a:ext cx="3709642" cy="189916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FF39B1D-65E5-41E1-A72C-2CADA5272386}"/>
              </a:ext>
            </a:extLst>
          </p:cNvPr>
          <p:cNvSpPr/>
          <p:nvPr/>
        </p:nvSpPr>
        <p:spPr>
          <a:xfrm>
            <a:off x="4856838" y="956297"/>
            <a:ext cx="2875890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俯仰角速度反馈增益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911797-7207-4CDA-830D-C752AA2589B5}"/>
              </a:ext>
            </a:extLst>
          </p:cNvPr>
          <p:cNvSpPr/>
          <p:nvPr/>
        </p:nvSpPr>
        <p:spPr>
          <a:xfrm>
            <a:off x="853582" y="3282777"/>
            <a:ext cx="6987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可以看出当选择俯仰角速率增益  时短周期模态具有最佳阻尼比</a:t>
            </a:r>
            <a:r>
              <a:rPr lang="en-US" altLang="zh-CN" dirty="0"/>
              <a:t>0.707</a:t>
            </a:r>
            <a:r>
              <a:rPr lang="zh-CN" altLang="en-US" dirty="0"/>
              <a:t>，</a:t>
            </a:r>
            <a:r>
              <a:rPr lang="zh-CN" altLang="zh-CN" dirty="0"/>
              <a:t>系统的传递函数</a:t>
            </a:r>
            <a:r>
              <a:rPr lang="zh-CN" altLang="en-US" dirty="0"/>
              <a:t>：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5065822-D58F-4969-B4BD-AE5D1F39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935" y="3785964"/>
            <a:ext cx="104721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3E6E3A8-BDF3-4622-BB9A-4E0661C0B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6936" y="3785965"/>
          <a:ext cx="4816817" cy="100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7" imgW="4381500" imgH="914400" progId="Equation.DSMT4">
                  <p:embed/>
                </p:oleObj>
              </mc:Choice>
              <mc:Fallback>
                <p:oleObj name="Equation" r:id="rId7" imgW="4381500" imgH="914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3E6E3A8-BDF3-4622-BB9A-4E0661C0B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936" y="3785965"/>
                        <a:ext cx="4816817" cy="1003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6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49470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505" y="353871"/>
            <a:ext cx="2393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纵向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SAS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0306" y="947889"/>
            <a:ext cx="2535039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时系统状态方程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9C455-2B87-44E4-968D-048EB7CE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57" y="15160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5CA61A-F638-4DD4-A21D-1C5B6776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7F0F5E7-66E9-4D2F-A3DD-3190C642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1" y="4149892"/>
            <a:ext cx="9409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D6710AA-752E-437C-AF2A-FCA1369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D08F865-B0ED-4F02-A48A-A38CE57DD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597770"/>
              </p:ext>
            </p:extLst>
          </p:nvPr>
        </p:nvGraphicFramePr>
        <p:xfrm>
          <a:off x="875404" y="1079386"/>
          <a:ext cx="2023072" cy="38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5" imgW="1295400" imgH="241300" progId="Equation.DSMT4">
                  <p:embed/>
                </p:oleObj>
              </mc:Choice>
              <mc:Fallback>
                <p:oleObj name="Equation" r:id="rId5" imgW="12954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404" y="1079386"/>
                        <a:ext cx="2023072" cy="3818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87784D4-A5DB-4151-BD60-654A330E2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24376"/>
              </p:ext>
            </p:extLst>
          </p:nvPr>
        </p:nvGraphicFramePr>
        <p:xfrm>
          <a:off x="4572000" y="670153"/>
          <a:ext cx="3494218" cy="17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7" imgW="4178300" imgH="2108200" progId="Equation.DSMT4">
                  <p:embed/>
                </p:oleObj>
              </mc:Choice>
              <mc:Fallback>
                <p:oleObj name="Equation" r:id="rId7" imgW="4178300" imgH="210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70153"/>
                        <a:ext cx="3494218" cy="1767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>
            <a:extLst>
              <a:ext uri="{FF2B5EF4-FFF2-40B4-BE49-F238E27FC236}">
                <a16:creationId xmlns:a16="http://schemas.microsoft.com/office/drawing/2014/main" id="{553E8737-C18C-4143-9198-38A45BF1AFA6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5" y="2596221"/>
            <a:ext cx="3222899" cy="219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CA9FE57-2E1C-4CA7-9553-0B7088A5D736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04" y="2598578"/>
            <a:ext cx="3047582" cy="219340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15DF24D-F531-454F-B568-864A95BFD536}"/>
              </a:ext>
            </a:extLst>
          </p:cNvPr>
          <p:cNvSpPr/>
          <p:nvPr/>
        </p:nvSpPr>
        <p:spPr>
          <a:xfrm>
            <a:off x="730250" y="2033741"/>
            <a:ext cx="349421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迎角和俯仰速率单位阶跃响应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5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  <p:tag name="ISPRING_RESOURCE_PATHS_HASH_PRESENTER" val="f6f5646db08adf65fdd0782471d8cdbe1f10b2a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737</Words>
  <Application>Microsoft Office PowerPoint</Application>
  <PresentationFormat>全屏显示(16:9)</PresentationFormat>
  <Paragraphs>92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Adobe 黑体 Std R</vt:lpstr>
      <vt:lpstr>Adobe 宋体 Std L</vt:lpstr>
      <vt:lpstr>Yuanti SC Regular</vt:lpstr>
      <vt:lpstr>等线</vt:lpstr>
      <vt:lpstr>宋体</vt:lpstr>
      <vt:lpstr>微软雅黑</vt:lpstr>
      <vt:lpstr>Arial</vt:lpstr>
      <vt:lpstr>Calibri</vt:lpstr>
      <vt:lpstr>Times New Roman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零号机</cp:lastModifiedBy>
  <cp:revision>292</cp:revision>
  <dcterms:created xsi:type="dcterms:W3CDTF">2015-01-22T11:01:02Z</dcterms:created>
  <dcterms:modified xsi:type="dcterms:W3CDTF">2018-04-26T17:17:25Z</dcterms:modified>
</cp:coreProperties>
</file>