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4"/>
  </p:notesMasterIdLst>
  <p:sldIdLst>
    <p:sldId id="287" r:id="rId3"/>
    <p:sldId id="257" r:id="rId4"/>
    <p:sldId id="258" r:id="rId5"/>
    <p:sldId id="322" r:id="rId6"/>
    <p:sldId id="323" r:id="rId7"/>
    <p:sldId id="333" r:id="rId8"/>
    <p:sldId id="334" r:id="rId9"/>
    <p:sldId id="338" r:id="rId10"/>
    <p:sldId id="344" r:id="rId11"/>
    <p:sldId id="345" r:id="rId12"/>
    <p:sldId id="34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D0D"/>
    <a:srgbClr val="CC3300"/>
    <a:srgbClr val="FDF58D"/>
    <a:srgbClr val="808080"/>
    <a:srgbClr val="FCFCFC"/>
    <a:srgbClr val="E8E8E8"/>
    <a:srgbClr val="FFD84B"/>
    <a:srgbClr val="FFFFFF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E09B466-8C45-47A2-A273-F76CD89625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Freeform 23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415EB62C-15FF-4CF8-BF4B-D12F7A12F3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333375" y="4714875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latin typeface="Arial Black" panose="020B0A04020102020204" pitchFamily="34" charset="0"/>
                <a:ea typeface="宋体" panose="02010600030101010101" pitchFamily="2" charset="-122"/>
              </a:rPr>
              <a:t>L/O/G/O</a:t>
            </a:r>
          </a:p>
        </p:txBody>
      </p:sp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079" name="Freeform 31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pic>
        <p:nvPicPr>
          <p:cNvPr id="2085" name="Picture 37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1A0B-6C0A-4308-BDD3-D9B280005F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8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A1184-E247-44A5-AEAA-16DE15D6AA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38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CAC98D-00EB-4097-ADD8-30961B5ECC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8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D49B15-C5FD-401E-8E68-A5DBE14DA6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09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A777EA-0451-410B-97A4-3D3CD871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97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500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403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574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6216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63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9437-9565-4CEF-B2BA-84EB7629A3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812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421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029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6294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3490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91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5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56E13-7EC2-4A86-BAC1-1CC7383374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9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FF77-98B6-4D6B-A095-7D03E523D0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D7F18-7A7A-4B8D-B94F-1823E94EE8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4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E15C4-E4DA-46AC-A434-FDC4CAF555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90765-BAC1-4225-B9B8-9AD7AA7534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40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B9692-D5DA-4474-9253-F9262AC7BA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F830-94C6-4452-A8DD-D565C9C9B1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>
            <a:off x="-7938" y="-7938"/>
            <a:ext cx="9155113" cy="6870701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-3175" y="5500688"/>
            <a:ext cx="1439863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3EBE9C5-242D-4AFD-9642-E308CB3D2D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55" name="Picture 31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79413"/>
            <a:ext cx="2417763" cy="19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53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568" y="2967335"/>
            <a:ext cx="848687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Heritage of Abundance</a:t>
            </a:r>
            <a:endParaRPr lang="zh-CN" altLang="en-US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110" y="2133634"/>
            <a:ext cx="533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Intercultural Communication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0594" y="4495772"/>
            <a:ext cx="53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Xiangyun Ding  2016011361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19048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What of the Future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646165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decline in American abundance has caused people to become less wasteful and more protective of their environment.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However, old habits are hard to change.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difficult to predict what the future holds. Only time will tell.</a:t>
            </a:r>
          </a:p>
        </p:txBody>
      </p:sp>
    </p:spTree>
    <p:extLst>
      <p:ext uri="{BB962C8B-B14F-4D97-AF65-F5344CB8AC3E}">
        <p14:creationId xmlns:p14="http://schemas.microsoft.com/office/powerpoint/2010/main" val="45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714" y="2819416"/>
            <a:ext cx="648126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listening!</a:t>
            </a:r>
            <a:endParaRPr lang="zh-CN" altLang="en-US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704" y="325438"/>
            <a:ext cx="7764462" cy="92710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1273175" y="1303338"/>
            <a:ext cx="6553200" cy="8667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1684" y="1252538"/>
            <a:ext cx="6313451" cy="5257662"/>
            <a:chOff x="1042988" y="2422525"/>
            <a:chExt cx="3306762" cy="3435350"/>
          </a:xfrm>
        </p:grpSpPr>
        <p:sp>
          <p:nvSpPr>
            <p:cNvPr id="5122" name="Oval 2"/>
            <p:cNvSpPr>
              <a:spLocks noChangeArrowheads="1"/>
            </p:cNvSpPr>
            <p:nvPr/>
          </p:nvSpPr>
          <p:spPr bwMode="auto">
            <a:xfrm flipV="1">
              <a:off x="1042988" y="5370513"/>
              <a:ext cx="3306762" cy="4873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200" b="1"/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147763" y="2422525"/>
              <a:ext cx="3106737" cy="3076575"/>
              <a:chOff x="0" y="0"/>
              <a:chExt cx="1957" cy="1938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1644" y="2"/>
                <a:ext cx="76" cy="1936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39216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200" b="1"/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217" y="0"/>
                <a:ext cx="76" cy="1936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39216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200" b="1"/>
              </a:p>
            </p:txBody>
          </p:sp>
          <p:sp>
            <p:nvSpPr>
              <p:cNvPr id="5128" name="AutoShape 8"/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 smtClean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A History of Abundance</a:t>
                </a: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29" name="AutoShape 9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59216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 smtClean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From Producers to Consumers</a:t>
                </a: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30" name="AutoShape 10"/>
              <p:cNvSpPr>
                <a:spLocks noChangeArrowheads="1"/>
              </p:cNvSpPr>
              <p:nvPr/>
            </p:nvSpPr>
            <p:spPr bwMode="auto">
              <a:xfrm>
                <a:off x="0" y="797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The Ever-Expanding Pie</a:t>
                </a: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31" name="AutoShape 11"/>
              <p:cNvSpPr>
                <a:spLocks noChangeArrowheads="1"/>
              </p:cNvSpPr>
              <p:nvPr/>
            </p:nvSpPr>
            <p:spPr bwMode="auto">
              <a:xfrm>
                <a:off x="0" y="1133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59216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2300736" y="5429250"/>
              <a:ext cx="780153" cy="28154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rgbClr val="FCFCFC"/>
                  </a:solidFill>
                  <a:ea typeface="宋体" panose="02010600030101010101" pitchFamily="2" charset="-122"/>
                </a:rPr>
                <a:t>Contents 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08766" y="4126440"/>
            <a:ext cx="37264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8F8F8"/>
                </a:solidFill>
                <a:ea typeface="宋体" panose="02010600030101010101" pitchFamily="2" charset="-122"/>
              </a:rPr>
              <a:t>The Decline of Abundance</a:t>
            </a:r>
            <a:endParaRPr lang="en-US" altLang="zh-CN" sz="2200" b="1" dirty="0">
              <a:solidFill>
                <a:srgbClr val="F8F8F8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43323" y="4888420"/>
            <a:ext cx="2683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8F8F8"/>
                </a:solidFill>
                <a:ea typeface="宋体" panose="02010600030101010101" pitchFamily="2" charset="-122"/>
              </a:rPr>
              <a:t>What of the Future</a:t>
            </a:r>
            <a:endParaRPr lang="en-US" altLang="zh-CN" sz="2200" b="1" dirty="0">
              <a:solidFill>
                <a:srgbClr val="F8F8F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86" y="368356"/>
            <a:ext cx="8229600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 History of Abundance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524050"/>
            <a:ext cx="7543602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5% population – 25% energy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“throw-away country”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abundant material wealth of the U.S. has been a major factor in the development of the American character.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is America so wealthy?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86" y="368356"/>
            <a:ext cx="8229600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 History of Abundance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722363"/>
            <a:ext cx="7772196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gift of nature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Rich, fertile farmland and abundance of trees and animals, with only one million people.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beliefs, determination and hard work of the early settlers.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early years, wealth and social position were not permanently determined at birth.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harder, and gain larger material wealth.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722363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1700s and 1800s, most Americans thought of themselves more as producers to consumers.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real change came with the invention of the radio and the arrival of mass advertising in the 1920s.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Big producers came to believe that the best way to increase both their production and profits was to convince millions of Americans, through mass advertising, to consume more products.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143090" y="1722363"/>
            <a:ext cx="7695998" cy="4525963"/>
          </a:xfrm>
        </p:spPr>
        <p:txBody>
          <a:bodyPr/>
          <a:lstStyle/>
          <a:p>
            <a:r>
              <a:rPr lang="en-US" altLang="zh-CN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CommerTelevision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began in the 1950s.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Sponsors use it for mass advertising.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Commercial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television: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attracts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larger audiences than public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televisions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ublic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television: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public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superior in educational and cultural content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advertisements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219288" y="1676446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Comfort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desire to make life more comfortable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Cleanliness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to make everything clean, especially bodies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love having things that are new and different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labor-saving devices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still live in busy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266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The Ever-Expanding Pie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524050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the first 200 years of their nation’s existence, Americans viewed the material wealth of the U.S. as an ever-expanding pie.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believed that their economic pie would continue to grow so that all people could get a bigger piece of a bigger pie.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gave strong support to such basic national values as freedom, self-reliance, equality of opportunity, competition, and hard work.</a:t>
            </a:r>
          </a:p>
        </p:txBody>
      </p:sp>
    </p:spTree>
    <p:extLst>
      <p:ext uri="{BB962C8B-B14F-4D97-AF65-F5344CB8AC3E}">
        <p14:creationId xmlns:p14="http://schemas.microsoft.com/office/powerpoint/2010/main" val="6596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90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The Decline of Abundance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533506" y="1524050"/>
            <a:ext cx="8229384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late 1970s, the energy crisis and the economic recession warned Americans that the size of the pie is finite.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of lives has been rising, while the number of high-paying jobs has been declining.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Larger percent of people’s income is spent on houses.</a:t>
            </a:r>
          </a:p>
        </p:txBody>
      </p:sp>
    </p:spTree>
    <p:extLst>
      <p:ext uri="{BB962C8B-B14F-4D97-AF65-F5344CB8AC3E}">
        <p14:creationId xmlns:p14="http://schemas.microsoft.com/office/powerpoint/2010/main" val="19464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Pages>0</Pages>
  <Words>467</Words>
  <Characters>0</Characters>
  <Application>Microsoft Office PowerPoint</Application>
  <DocSecurity>0</DocSecurity>
  <PresentationFormat>全屏显示(4:3)</PresentationFormat>
  <Lines>0</Lines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Default Design</vt:lpstr>
      <vt:lpstr>Office 主题​​</vt:lpstr>
      <vt:lpstr>PowerPoint 演示文稿</vt:lpstr>
      <vt:lpstr>Contents</vt:lpstr>
      <vt:lpstr>A History of Abundance</vt:lpstr>
      <vt:lpstr>A History of Abundance</vt:lpstr>
      <vt:lpstr>From Producers to Consumers</vt:lpstr>
      <vt:lpstr>From Producers to Consumers</vt:lpstr>
      <vt:lpstr>From Producers to Consumers</vt:lpstr>
      <vt:lpstr>The Ever-Expanding Pie</vt:lpstr>
      <vt:lpstr>The Decline of Abundance</vt:lpstr>
      <vt:lpstr>What of the Future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subject/>
  <dc:creator>丁相允</dc:creator>
  <cp:keywords/>
  <dc:description/>
  <cp:lastModifiedBy>丁相允</cp:lastModifiedBy>
  <cp:revision>102</cp:revision>
  <dcterms:created xsi:type="dcterms:W3CDTF">2008-03-10T09:13:42Z</dcterms:created>
  <dcterms:modified xsi:type="dcterms:W3CDTF">2017-03-22T12:01:02Z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