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673" r:id="rId2"/>
    <p:sldId id="679" r:id="rId3"/>
    <p:sldId id="658" r:id="rId4"/>
    <p:sldId id="674" r:id="rId5"/>
    <p:sldId id="676" r:id="rId6"/>
    <p:sldId id="677" r:id="rId7"/>
    <p:sldId id="682" r:id="rId8"/>
    <p:sldId id="683" r:id="rId9"/>
    <p:sldId id="684" r:id="rId10"/>
    <p:sldId id="675" r:id="rId11"/>
    <p:sldId id="681" r:id="rId12"/>
    <p:sldId id="680" r:id="rId13"/>
    <p:sldId id="302" r:id="rId14"/>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gan" initials="l"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9" autoAdjust="0"/>
    <p:restoredTop sz="90691" autoAdjust="0"/>
  </p:normalViewPr>
  <p:slideViewPr>
    <p:cSldViewPr snapToGrid="0">
      <p:cViewPr varScale="1">
        <p:scale>
          <a:sx n="78" d="100"/>
          <a:sy n="78" d="100"/>
        </p:scale>
        <p:origin x="1411" y="6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E3D49-A8B9-41E3-829F-B10DDC68657A}"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1ED28-F50E-4955-8B1C-AE08586F0C0B}" type="slidenum">
              <a:rPr lang="zh-CN" altLang="en-US" smtClean="0"/>
              <a:t>‹#›</a:t>
            </a:fld>
            <a:endParaRPr lang="zh-CN" altLang="en-US"/>
          </a:p>
        </p:txBody>
      </p:sp>
    </p:spTree>
    <p:extLst>
      <p:ext uri="{BB962C8B-B14F-4D97-AF65-F5344CB8AC3E}">
        <p14:creationId xmlns:p14="http://schemas.microsoft.com/office/powerpoint/2010/main" val="172275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技术成熟度曲线指的是企业用来评估新科技的可见度，利用时间轴与市面上的可见度</a:t>
            </a:r>
            <a:r>
              <a:rPr lang="en-US" altLang="zh-CN" dirty="0"/>
              <a:t>(</a:t>
            </a:r>
            <a:r>
              <a:rPr lang="zh-CN" altLang="en-US" dirty="0"/>
              <a:t>媒体曝光度</a:t>
            </a:r>
            <a:r>
              <a:rPr lang="en-US" altLang="zh-CN" dirty="0"/>
              <a:t>)</a:t>
            </a:r>
            <a:r>
              <a:rPr lang="zh-CN" altLang="en-US" dirty="0"/>
              <a:t>决定要不要采用新科技的一种工具</a:t>
            </a:r>
            <a:endParaRPr lang="en-US" altLang="zh-CN" dirty="0"/>
          </a:p>
          <a:p>
            <a:pPr lvl="0"/>
            <a:r>
              <a:rPr lang="zh-CN" altLang="en-US" dirty="0"/>
              <a:t>科技诞生的促动期，过高期望的峰值，泡沫化的低谷期，稳步爬升的光明期，实质生产的高峰期</a:t>
            </a:r>
          </a:p>
        </p:txBody>
      </p:sp>
      <p:sp>
        <p:nvSpPr>
          <p:cNvPr id="4" name="灯片编号占位符 3"/>
          <p:cNvSpPr>
            <a:spLocks noGrp="1"/>
          </p:cNvSpPr>
          <p:nvPr>
            <p:ph type="sldNum" sz="quarter" idx="5"/>
          </p:nvPr>
        </p:nvSpPr>
        <p:spPr/>
        <p:txBody>
          <a:bodyPr/>
          <a:lstStyle/>
          <a:p>
            <a:fld id="{8DA1ED28-F50E-4955-8B1C-AE08586F0C0B}" type="slidenum">
              <a:rPr lang="zh-CN" altLang="en-US" smtClean="0"/>
              <a:t>2</a:t>
            </a:fld>
            <a:endParaRPr lang="zh-CN" altLang="en-US"/>
          </a:p>
        </p:txBody>
      </p:sp>
    </p:spTree>
    <p:extLst>
      <p:ext uri="{BB962C8B-B14F-4D97-AF65-F5344CB8AC3E}">
        <p14:creationId xmlns:p14="http://schemas.microsoft.com/office/powerpoint/2010/main" val="34481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1ED28-F50E-4955-8B1C-AE08586F0C0B}" type="slidenum">
              <a:rPr lang="zh-CN" altLang="en-US" smtClean="0"/>
              <a:t>3</a:t>
            </a:fld>
            <a:endParaRPr lang="zh-CN" altLang="en-US"/>
          </a:p>
        </p:txBody>
      </p:sp>
    </p:spTree>
    <p:extLst>
      <p:ext uri="{BB962C8B-B14F-4D97-AF65-F5344CB8AC3E}">
        <p14:creationId xmlns:p14="http://schemas.microsoft.com/office/powerpoint/2010/main" val="28791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1ED28-F50E-4955-8B1C-AE08586F0C0B}" type="slidenum">
              <a:rPr lang="zh-CN" altLang="en-US" smtClean="0"/>
              <a:t>4</a:t>
            </a:fld>
            <a:endParaRPr lang="zh-CN" altLang="en-US"/>
          </a:p>
        </p:txBody>
      </p:sp>
    </p:spTree>
    <p:extLst>
      <p:ext uri="{BB962C8B-B14F-4D97-AF65-F5344CB8AC3E}">
        <p14:creationId xmlns:p14="http://schemas.microsoft.com/office/powerpoint/2010/main" val="219434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至少包括大数据和人工智能两个领域</a:t>
            </a:r>
          </a:p>
        </p:txBody>
      </p:sp>
      <p:sp>
        <p:nvSpPr>
          <p:cNvPr id="4" name="灯片编号占位符 3"/>
          <p:cNvSpPr>
            <a:spLocks noGrp="1"/>
          </p:cNvSpPr>
          <p:nvPr>
            <p:ph type="sldNum" sz="quarter" idx="5"/>
          </p:nvPr>
        </p:nvSpPr>
        <p:spPr/>
        <p:txBody>
          <a:bodyPr/>
          <a:lstStyle/>
          <a:p>
            <a:fld id="{8DA1ED28-F50E-4955-8B1C-AE08586F0C0B}" type="slidenum">
              <a:rPr lang="zh-CN" altLang="en-US" smtClean="0"/>
              <a:t>12</a:t>
            </a:fld>
            <a:endParaRPr lang="zh-CN" altLang="en-US"/>
          </a:p>
        </p:txBody>
      </p:sp>
    </p:spTree>
    <p:extLst>
      <p:ext uri="{BB962C8B-B14F-4D97-AF65-F5344CB8AC3E}">
        <p14:creationId xmlns:p14="http://schemas.microsoft.com/office/powerpoint/2010/main" val="1296944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0" y="3"/>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pic>
        <p:nvPicPr>
          <p:cNvPr id="6" name="Picture 27" descr="Picture1"/>
          <p:cNvPicPr>
            <a:picLocks noChangeAspect="1" noChangeArrowheads="1"/>
          </p:cNvPicPr>
          <p:nvPr userDrawn="1"/>
        </p:nvPicPr>
        <p:blipFill>
          <a:blip r:embed="rId2" cstate="print"/>
          <a:srcRect/>
          <a:stretch>
            <a:fillRect/>
          </a:stretch>
        </p:blipFill>
        <p:spPr bwMode="auto">
          <a:xfrm>
            <a:off x="0" y="0"/>
            <a:ext cx="9906000" cy="1905000"/>
          </a:xfrm>
          <a:prstGeom prst="rect">
            <a:avLst/>
          </a:prstGeom>
          <a:noFill/>
          <a:ln w="9525">
            <a:noFill/>
            <a:miter lim="800000"/>
            <a:headEnd/>
            <a:tailEnd/>
          </a:ln>
        </p:spPr>
      </p:pic>
      <p:pic>
        <p:nvPicPr>
          <p:cNvPr id="8" name="Picture 8" descr="header2"/>
          <p:cNvPicPr>
            <a:picLocks noChangeAspect="1" noChangeArrowheads="1"/>
          </p:cNvPicPr>
          <p:nvPr userDrawn="1"/>
        </p:nvPicPr>
        <p:blipFill>
          <a:blip r:embed="rId3" cstate="print"/>
          <a:srcRect/>
          <a:stretch>
            <a:fillRect/>
          </a:stretch>
        </p:blipFill>
        <p:spPr bwMode="auto">
          <a:xfrm>
            <a:off x="8840789" y="188916"/>
            <a:ext cx="935037" cy="803275"/>
          </a:xfrm>
          <a:prstGeom prst="rect">
            <a:avLst/>
          </a:prstGeom>
          <a:noFill/>
          <a:ln w="9525">
            <a:noFill/>
            <a:miter lim="800000"/>
            <a:headEnd/>
            <a:tailEnd/>
          </a:ln>
        </p:spPr>
      </p:pic>
      <p:grpSp>
        <p:nvGrpSpPr>
          <p:cNvPr id="9" name="Group 13"/>
          <p:cNvGrpSpPr>
            <a:grpSpLocks/>
          </p:cNvGrpSpPr>
          <p:nvPr userDrawn="1"/>
        </p:nvGrpSpPr>
        <p:grpSpPr bwMode="auto">
          <a:xfrm>
            <a:off x="-39687" y="-26988"/>
            <a:ext cx="1443038" cy="995363"/>
            <a:chOff x="0" y="0"/>
            <a:chExt cx="5557" cy="4150"/>
          </a:xfrm>
        </p:grpSpPr>
        <p:pic>
          <p:nvPicPr>
            <p:cNvPr id="10" name="Picture 14"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1" name="Picture 15"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2" name="Picture 16"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grpSp>
        <p:nvGrpSpPr>
          <p:cNvPr id="13" name="Group 20"/>
          <p:cNvGrpSpPr>
            <a:grpSpLocks/>
          </p:cNvGrpSpPr>
          <p:nvPr userDrawn="1"/>
        </p:nvGrpSpPr>
        <p:grpSpPr bwMode="auto">
          <a:xfrm>
            <a:off x="-39687" y="-26988"/>
            <a:ext cx="1443038" cy="995363"/>
            <a:chOff x="0" y="0"/>
            <a:chExt cx="5557" cy="4150"/>
          </a:xfrm>
        </p:grpSpPr>
        <p:pic>
          <p:nvPicPr>
            <p:cNvPr id="14" name="Picture 21"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5" name="Picture 22"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6" name="Picture 23"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485900" y="3886200"/>
            <a:ext cx="6934200" cy="1752600"/>
          </a:xfrm>
        </p:spPr>
        <p:txBody>
          <a:bodyPr/>
          <a:lstStyle>
            <a:lvl1pPr marL="0" indent="0" algn="ctr">
              <a:buFontTx/>
              <a:buNone/>
              <a:defRPr/>
            </a:lvl1pPr>
          </a:lstStyle>
          <a:p>
            <a:r>
              <a:rPr lang="en-US" altLang="zh-CN"/>
              <a:t>Click to edit Master subtitle style</a:t>
            </a:r>
          </a:p>
        </p:txBody>
      </p:sp>
      <p:sp>
        <p:nvSpPr>
          <p:cNvPr id="124934" name="Rectangle 6"/>
          <p:cNvSpPr>
            <a:spLocks noGrp="1" noChangeArrowheads="1"/>
          </p:cNvSpPr>
          <p:nvPr>
            <p:ph type="ctrTitle"/>
          </p:nvPr>
        </p:nvSpPr>
        <p:spPr>
          <a:xfrm>
            <a:off x="742950" y="2130428"/>
            <a:ext cx="8420100" cy="1470025"/>
          </a:xfrm>
        </p:spPr>
        <p:txBody>
          <a:bodyPr/>
          <a:lstStyle>
            <a:lvl1pPr>
              <a:defRPr/>
            </a:lvl1pPr>
          </a:lstStyle>
          <a:p>
            <a:r>
              <a:rPr lang="en-US" altLang="zh-CN"/>
              <a:t>Click to edit Master title style</a:t>
            </a:r>
          </a:p>
        </p:txBody>
      </p:sp>
      <p:sp>
        <p:nvSpPr>
          <p:cNvPr id="18" name="Rectangle 12"/>
          <p:cNvSpPr>
            <a:spLocks noChangeArrowheads="1"/>
          </p:cNvSpPr>
          <p:nvPr userDrawn="1"/>
        </p:nvSpPr>
        <p:spPr bwMode="auto">
          <a:xfrm>
            <a:off x="9345538" y="6453188"/>
            <a:ext cx="1008063" cy="457200"/>
          </a:xfrm>
          <a:prstGeom prst="rect">
            <a:avLst/>
          </a:prstGeom>
          <a:noFill/>
          <a:ln w="9525">
            <a:noFill/>
            <a:miter lim="800000"/>
            <a:headEnd/>
            <a:tailEnd/>
          </a:ln>
          <a:effectLst/>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Tx/>
              <a:buNone/>
              <a:tabLst/>
              <a:defRPr/>
            </a:pPr>
            <a:fld id="{ABA12622-FDBB-4DF7-8922-F6E4FE6B345A}" type="slidenum">
              <a:rPr kumimoji="1" lang="en-US" altLang="ja-JP" sz="1200" b="0" i="0" u="none" strike="noStrike" kern="1200" cap="none" spc="0" normalizeH="0" baseline="0" noProof="0">
                <a:ln>
                  <a:noFill/>
                </a:ln>
                <a:solidFill>
                  <a:srgbClr val="FFFFFF">
                    <a:lumMod val="50000"/>
                  </a:srgbClr>
                </a:solidFill>
                <a:effectLst/>
                <a:uLnTx/>
                <a:uFillTx/>
                <a:latin typeface="Times New Roman" pitchFamily="18" charset="0"/>
                <a:ea typeface="MS PGothic" pitchFamily="34" charset="-128"/>
                <a:cs typeface="+mn-cs"/>
              </a:rPr>
              <a:pPr marL="0" marR="0" lvl="0" indent="0" algn="l" defTabSz="7620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dirty="0">
              <a:ln>
                <a:noFill/>
              </a:ln>
              <a:solidFill>
                <a:srgbClr val="FFFFFF">
                  <a:lumMod val="50000"/>
                </a:srgbClr>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343904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0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4564" y="188913"/>
            <a:ext cx="2339975"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71464" y="188913"/>
            <a:ext cx="6870700"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345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1464" y="188913"/>
            <a:ext cx="9363076" cy="792162"/>
          </a:xfrm>
        </p:spPr>
        <p:txBody>
          <a:bodyPr/>
          <a:lstStyle/>
          <a:p>
            <a:r>
              <a:rPr lang="zh-CN" altLang="en-US"/>
              <a:t>单击此处编辑母版标题样式</a:t>
            </a:r>
          </a:p>
        </p:txBody>
      </p:sp>
      <p:sp>
        <p:nvSpPr>
          <p:cNvPr id="3" name="表格占位符 2"/>
          <p:cNvSpPr>
            <a:spLocks noGrp="1"/>
          </p:cNvSpPr>
          <p:nvPr>
            <p:ph type="tbl" idx="1"/>
          </p:nvPr>
        </p:nvSpPr>
        <p:spPr>
          <a:xfrm>
            <a:off x="350839" y="1196975"/>
            <a:ext cx="9139237" cy="4929188"/>
          </a:xfrm>
        </p:spPr>
        <p:txBody>
          <a:bodyPr/>
          <a:lstStyle/>
          <a:p>
            <a:pPr lvl="0"/>
            <a:endParaRPr lang="zh-CN" altLang="en-US" noProof="0"/>
          </a:p>
        </p:txBody>
      </p:sp>
    </p:spTree>
    <p:extLst>
      <p:ext uri="{BB962C8B-B14F-4D97-AF65-F5344CB8AC3E}">
        <p14:creationId xmlns:p14="http://schemas.microsoft.com/office/powerpoint/2010/main" val="23321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780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3"/>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5630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0839" y="1196975"/>
            <a:ext cx="4492626"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5862" y="1196975"/>
            <a:ext cx="4494213"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36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99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9561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08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2"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1" y="273053"/>
            <a:ext cx="55371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2"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83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9658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50839" y="1196975"/>
            <a:ext cx="9139237"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p:cNvSpPr>
            <a:spLocks noChangeArrowheads="1"/>
          </p:cNvSpPr>
          <p:nvPr userDrawn="1"/>
        </p:nvSpPr>
        <p:spPr bwMode="auto">
          <a:xfrm>
            <a:off x="0" y="3"/>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1029" name="Rectangle 2"/>
          <p:cNvSpPr>
            <a:spLocks noGrp="1" noChangeArrowheads="1"/>
          </p:cNvSpPr>
          <p:nvPr>
            <p:ph type="title"/>
          </p:nvPr>
        </p:nvSpPr>
        <p:spPr bwMode="auto">
          <a:xfrm>
            <a:off x="271464" y="188913"/>
            <a:ext cx="9363076"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6" name="Rectangle 12"/>
          <p:cNvSpPr>
            <a:spLocks noChangeArrowheads="1"/>
          </p:cNvSpPr>
          <p:nvPr/>
        </p:nvSpPr>
        <p:spPr bwMode="auto">
          <a:xfrm>
            <a:off x="9345538" y="6453188"/>
            <a:ext cx="1008063" cy="457200"/>
          </a:xfrm>
          <a:prstGeom prst="rect">
            <a:avLst/>
          </a:prstGeom>
          <a:noFill/>
          <a:ln w="9525">
            <a:noFill/>
            <a:miter lim="800000"/>
            <a:headEnd/>
            <a:tailEnd/>
          </a:ln>
          <a:effectLst/>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Tx/>
              <a:buNone/>
              <a:tabLst/>
              <a:defRPr/>
            </a:pPr>
            <a:fld id="{ABA12622-FDBB-4DF7-8922-F6E4FE6B345A}" type="slidenum">
              <a:rPr kumimoji="1" lang="en-US" altLang="ja-JP" sz="1200" b="0" i="0" u="none" strike="noStrike" kern="1200" cap="none" spc="0" normalizeH="0" baseline="0" noProof="0">
                <a:ln>
                  <a:noFill/>
                </a:ln>
                <a:solidFill>
                  <a:srgbClr val="FFFFFF">
                    <a:lumMod val="50000"/>
                  </a:srgbClr>
                </a:solidFill>
                <a:effectLst/>
                <a:uLnTx/>
                <a:uFillTx/>
                <a:latin typeface="Times New Roman" pitchFamily="18" charset="0"/>
                <a:ea typeface="MS PGothic" pitchFamily="34" charset="-128"/>
                <a:cs typeface="+mn-cs"/>
              </a:rPr>
              <a:pPr marL="0" marR="0" lvl="0" indent="0" algn="l" defTabSz="7620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dirty="0">
              <a:ln>
                <a:noFill/>
              </a:ln>
              <a:solidFill>
                <a:srgbClr val="FFFFFF">
                  <a:lumMod val="50000"/>
                </a:srgbClr>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1118125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uogan_62625686@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rend.aminer.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trend.aminer.cn/topic/trend?query=%E5%A4%A7%E6%95%B0%E6%8D%A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apiv2.aminer.cn/magic?a=getTrend__trend.GenTrend___"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75FD1C4A-31FB-4CAA-B450-0C930864D3AF}"/>
              </a:ext>
            </a:extLst>
          </p:cNvPr>
          <p:cNvSpPr>
            <a:spLocks noGrp="1"/>
          </p:cNvSpPr>
          <p:nvPr>
            <p:ph type="subTitle" idx="1"/>
          </p:nvPr>
        </p:nvSpPr>
        <p:spPr/>
        <p:txBody>
          <a:bodyPr/>
          <a:lstStyle/>
          <a:p>
            <a:r>
              <a:rPr lang="zh-CN" altLang="en-US" dirty="0"/>
              <a:t>罗干</a:t>
            </a:r>
            <a:endParaRPr lang="en-US" altLang="zh-CN" dirty="0"/>
          </a:p>
          <a:p>
            <a:r>
              <a:rPr lang="en-US" altLang="zh-CN" dirty="0">
                <a:hlinkClick r:id="rId2"/>
              </a:rPr>
              <a:t>luogan_62625686@126.com</a:t>
            </a:r>
            <a:endParaRPr lang="en-US" altLang="zh-CN" dirty="0"/>
          </a:p>
        </p:txBody>
      </p:sp>
      <p:sp>
        <p:nvSpPr>
          <p:cNvPr id="3" name="标题 2">
            <a:extLst>
              <a:ext uri="{FF2B5EF4-FFF2-40B4-BE49-F238E27FC236}">
                <a16:creationId xmlns:a16="http://schemas.microsoft.com/office/drawing/2014/main" id="{58B7390B-BB09-440B-82E8-032E0A70C93B}"/>
              </a:ext>
            </a:extLst>
          </p:cNvPr>
          <p:cNvSpPr>
            <a:spLocks noGrp="1"/>
          </p:cNvSpPr>
          <p:nvPr>
            <p:ph type="ctrTitle"/>
          </p:nvPr>
        </p:nvSpPr>
        <p:spPr/>
        <p:txBody>
          <a:bodyPr/>
          <a:lstStyle/>
          <a:p>
            <a:r>
              <a:rPr lang="zh-CN" altLang="en-US" dirty="0"/>
              <a:t>技术趋势分析小作业</a:t>
            </a:r>
          </a:p>
        </p:txBody>
      </p:sp>
      <p:sp>
        <p:nvSpPr>
          <p:cNvPr id="5" name="Rectangle 2">
            <a:extLst>
              <a:ext uri="{FF2B5EF4-FFF2-40B4-BE49-F238E27FC236}">
                <a16:creationId xmlns:a16="http://schemas.microsoft.com/office/drawing/2014/main" id="{B94ED0FD-384A-4CD1-B456-83C341B27E18}"/>
              </a:ext>
            </a:extLst>
          </p:cNvPr>
          <p:cNvSpPr txBox="1">
            <a:spLocks noChangeArrowheads="1"/>
          </p:cNvSpPr>
          <p:nvPr/>
        </p:nvSpPr>
        <p:spPr bwMode="auto">
          <a:xfrm>
            <a:off x="0" y="1395413"/>
            <a:ext cx="9417496" cy="449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a:lstStyle>
          <a:p>
            <a:pPr algn="l" eaLnBrk="1" hangingPunct="1"/>
            <a:r>
              <a:rPr lang="zh-CN" altLang="en-US" sz="2400" kern="0" dirty="0">
                <a:solidFill>
                  <a:srgbClr val="FFFF00"/>
                </a:solidFill>
              </a:rPr>
              <a:t>以智能服务为中心的软件开发设计与实现</a:t>
            </a:r>
            <a:endParaRPr lang="en-US" altLang="zh-CN" sz="1800" kern="0" dirty="0">
              <a:solidFill>
                <a:srgbClr val="FFFF00"/>
              </a:solidFill>
            </a:endParaRPr>
          </a:p>
        </p:txBody>
      </p:sp>
    </p:spTree>
    <p:extLst>
      <p:ext uri="{BB962C8B-B14F-4D97-AF65-F5344CB8AC3E}">
        <p14:creationId xmlns:p14="http://schemas.microsoft.com/office/powerpoint/2010/main" val="412829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Task</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zh-CN" altLang="en-US" dirty="0"/>
              <a:t>构建一个简单的网站：</a:t>
            </a:r>
            <a:endParaRPr lang="en-US" altLang="zh-CN" dirty="0"/>
          </a:p>
          <a:p>
            <a:pPr lvl="1"/>
            <a:r>
              <a:rPr lang="zh-CN" altLang="en-US" dirty="0"/>
              <a:t>用户能获取一些指定领域的关键词和它们每年的热度数据</a:t>
            </a:r>
            <a:endParaRPr lang="en-US" altLang="zh-CN" dirty="0"/>
          </a:p>
          <a:p>
            <a:pPr lvl="1"/>
            <a:r>
              <a:rPr lang="zh-CN" altLang="en-US" dirty="0"/>
              <a:t>按热度对关键词排序</a:t>
            </a:r>
            <a:endParaRPr lang="en-US" altLang="zh-CN" dirty="0"/>
          </a:p>
          <a:p>
            <a:pPr lvl="1"/>
            <a:r>
              <a:rPr lang="zh-CN" altLang="en-US" dirty="0"/>
              <a:t>可视化展示前</a:t>
            </a:r>
            <a:r>
              <a:rPr lang="en-US" altLang="zh-CN" dirty="0"/>
              <a:t>10</a:t>
            </a:r>
            <a:r>
              <a:rPr lang="zh-CN" altLang="en-US" dirty="0"/>
              <a:t>个关键词的年份</a:t>
            </a:r>
            <a:r>
              <a:rPr lang="en-US" altLang="zh-CN" dirty="0"/>
              <a:t>-</a:t>
            </a:r>
            <a:r>
              <a:rPr lang="zh-CN" altLang="en-US" dirty="0"/>
              <a:t>热度图</a:t>
            </a:r>
            <a:endParaRPr lang="en-US" altLang="zh-CN" dirty="0"/>
          </a:p>
          <a:p>
            <a:pPr lvl="1"/>
            <a:r>
              <a:rPr lang="zh-CN" altLang="en-US" dirty="0"/>
              <a:t>标出前</a:t>
            </a:r>
            <a:r>
              <a:rPr lang="en-US" altLang="zh-CN" dirty="0"/>
              <a:t>20</a:t>
            </a:r>
            <a:r>
              <a:rPr lang="zh-CN" altLang="en-US" dirty="0"/>
              <a:t>个关键词映射到技术成熟度曲线的位置</a:t>
            </a:r>
            <a:endParaRPr lang="en-US" altLang="zh-CN" dirty="0"/>
          </a:p>
        </p:txBody>
      </p:sp>
    </p:spTree>
    <p:extLst>
      <p:ext uri="{BB962C8B-B14F-4D97-AF65-F5344CB8AC3E}">
        <p14:creationId xmlns:p14="http://schemas.microsoft.com/office/powerpoint/2010/main" val="117245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Requirement</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zh-CN" altLang="en-US" dirty="0"/>
              <a:t>提交网站源代码、“大数据”和“人工智能” 领域的网页效果截图、报告</a:t>
            </a:r>
            <a:endParaRPr lang="en-US" altLang="zh-CN" dirty="0"/>
          </a:p>
          <a:p>
            <a:r>
              <a:rPr lang="zh-CN" altLang="en-US" dirty="0"/>
              <a:t>网站实现方式不限，可视化方法不限</a:t>
            </a:r>
            <a:endParaRPr lang="en-US" altLang="zh-CN" dirty="0"/>
          </a:p>
          <a:p>
            <a:r>
              <a:rPr lang="zh-CN" altLang="en-US" dirty="0"/>
              <a:t>可以使用已提供的关键词映射到技术成熟度曲线的方法也可自己实现</a:t>
            </a:r>
            <a:endParaRPr lang="en-US" altLang="zh-CN" dirty="0"/>
          </a:p>
        </p:txBody>
      </p:sp>
    </p:spTree>
    <p:extLst>
      <p:ext uri="{BB962C8B-B14F-4D97-AF65-F5344CB8AC3E}">
        <p14:creationId xmlns:p14="http://schemas.microsoft.com/office/powerpoint/2010/main" val="331455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8B573-FB8A-41F7-96D5-07B31475CF3E}"/>
              </a:ext>
            </a:extLst>
          </p:cNvPr>
          <p:cNvSpPr>
            <a:spLocks noGrp="1"/>
          </p:cNvSpPr>
          <p:nvPr>
            <p:ph type="title"/>
          </p:nvPr>
        </p:nvSpPr>
        <p:spPr/>
        <p:txBody>
          <a:bodyPr/>
          <a:lstStyle/>
          <a:p>
            <a:r>
              <a:rPr lang="en-US" altLang="zh-CN" dirty="0"/>
              <a:t>Interface Example</a:t>
            </a:r>
            <a:endParaRPr lang="zh-CN" altLang="en-US" dirty="0"/>
          </a:p>
        </p:txBody>
      </p:sp>
      <p:sp>
        <p:nvSpPr>
          <p:cNvPr id="6" name="矩形 5">
            <a:extLst>
              <a:ext uri="{FF2B5EF4-FFF2-40B4-BE49-F238E27FC236}">
                <a16:creationId xmlns:a16="http://schemas.microsoft.com/office/drawing/2014/main" id="{49E838BD-6F3E-4547-8FB9-0ED1DAB17476}"/>
              </a:ext>
            </a:extLst>
          </p:cNvPr>
          <p:cNvSpPr/>
          <p:nvPr/>
        </p:nvSpPr>
        <p:spPr>
          <a:xfrm>
            <a:off x="1897626" y="1120877"/>
            <a:ext cx="983226" cy="393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领域</a:t>
            </a:r>
            <a:r>
              <a:rPr lang="en-US" altLang="zh-CN" dirty="0">
                <a:solidFill>
                  <a:schemeClr val="tx1"/>
                </a:solidFill>
              </a:rPr>
              <a:t>1</a:t>
            </a:r>
            <a:endParaRPr lang="zh-CN" altLang="en-US" dirty="0">
              <a:solidFill>
                <a:schemeClr val="tx1"/>
              </a:solidFill>
            </a:endParaRPr>
          </a:p>
        </p:txBody>
      </p:sp>
      <p:sp>
        <p:nvSpPr>
          <p:cNvPr id="7" name="矩形 6">
            <a:extLst>
              <a:ext uri="{FF2B5EF4-FFF2-40B4-BE49-F238E27FC236}">
                <a16:creationId xmlns:a16="http://schemas.microsoft.com/office/drawing/2014/main" id="{3AEAB6E3-7A9C-40F0-8454-E3C4923BC622}"/>
              </a:ext>
            </a:extLst>
          </p:cNvPr>
          <p:cNvSpPr/>
          <p:nvPr/>
        </p:nvSpPr>
        <p:spPr>
          <a:xfrm>
            <a:off x="3033252" y="1120876"/>
            <a:ext cx="983226" cy="393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领域</a:t>
            </a:r>
            <a:r>
              <a:rPr lang="en-US" altLang="zh-CN" dirty="0">
                <a:solidFill>
                  <a:schemeClr val="tx1"/>
                </a:solidFill>
              </a:rPr>
              <a:t>2</a:t>
            </a:r>
            <a:endParaRPr lang="zh-CN" altLang="en-US" dirty="0">
              <a:solidFill>
                <a:schemeClr val="tx1"/>
              </a:solidFill>
            </a:endParaRPr>
          </a:p>
        </p:txBody>
      </p:sp>
      <p:sp>
        <p:nvSpPr>
          <p:cNvPr id="8" name="矩形 7">
            <a:extLst>
              <a:ext uri="{FF2B5EF4-FFF2-40B4-BE49-F238E27FC236}">
                <a16:creationId xmlns:a16="http://schemas.microsoft.com/office/drawing/2014/main" id="{1102EBFC-2F9B-4EBA-8036-035715FA1679}"/>
              </a:ext>
            </a:extLst>
          </p:cNvPr>
          <p:cNvSpPr/>
          <p:nvPr/>
        </p:nvSpPr>
        <p:spPr>
          <a:xfrm>
            <a:off x="4168878" y="1120876"/>
            <a:ext cx="983226" cy="393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领域</a:t>
            </a:r>
            <a:r>
              <a:rPr lang="en-US" altLang="zh-CN" dirty="0">
                <a:solidFill>
                  <a:schemeClr val="tx1"/>
                </a:solidFill>
              </a:rPr>
              <a:t>3</a:t>
            </a:r>
            <a:endParaRPr lang="zh-CN" altLang="en-US" dirty="0">
              <a:solidFill>
                <a:schemeClr val="tx1"/>
              </a:solidFill>
            </a:endParaRPr>
          </a:p>
        </p:txBody>
      </p:sp>
      <p:sp>
        <p:nvSpPr>
          <p:cNvPr id="9" name="矩形 8">
            <a:extLst>
              <a:ext uri="{FF2B5EF4-FFF2-40B4-BE49-F238E27FC236}">
                <a16:creationId xmlns:a16="http://schemas.microsoft.com/office/drawing/2014/main" id="{344CCE18-796F-4AAE-9D6A-259D1312763E}"/>
              </a:ext>
            </a:extLst>
          </p:cNvPr>
          <p:cNvSpPr/>
          <p:nvPr/>
        </p:nvSpPr>
        <p:spPr>
          <a:xfrm>
            <a:off x="5304504" y="1120876"/>
            <a:ext cx="983226" cy="393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领域</a:t>
            </a:r>
            <a:r>
              <a:rPr lang="en-US" altLang="zh-CN" dirty="0">
                <a:solidFill>
                  <a:schemeClr val="tx1"/>
                </a:solidFill>
              </a:rPr>
              <a:t>4</a:t>
            </a:r>
            <a:endParaRPr lang="zh-CN" altLang="en-US" dirty="0">
              <a:solidFill>
                <a:schemeClr val="tx1"/>
              </a:solidFill>
            </a:endParaRPr>
          </a:p>
        </p:txBody>
      </p:sp>
      <p:sp>
        <p:nvSpPr>
          <p:cNvPr id="10" name="矩形 9">
            <a:extLst>
              <a:ext uri="{FF2B5EF4-FFF2-40B4-BE49-F238E27FC236}">
                <a16:creationId xmlns:a16="http://schemas.microsoft.com/office/drawing/2014/main" id="{5F7594FD-3698-4165-9954-E223441DBC52}"/>
              </a:ext>
            </a:extLst>
          </p:cNvPr>
          <p:cNvSpPr/>
          <p:nvPr/>
        </p:nvSpPr>
        <p:spPr>
          <a:xfrm>
            <a:off x="1661652" y="1661652"/>
            <a:ext cx="1371600" cy="4532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关键词列表（按热度排序）</a:t>
            </a:r>
          </a:p>
        </p:txBody>
      </p:sp>
      <p:sp>
        <p:nvSpPr>
          <p:cNvPr id="11" name="矩形 10">
            <a:extLst>
              <a:ext uri="{FF2B5EF4-FFF2-40B4-BE49-F238E27FC236}">
                <a16:creationId xmlns:a16="http://schemas.microsoft.com/office/drawing/2014/main" id="{202BA7B7-9F24-421C-8BAF-A415B3117B3D}"/>
              </a:ext>
            </a:extLst>
          </p:cNvPr>
          <p:cNvSpPr/>
          <p:nvPr/>
        </p:nvSpPr>
        <p:spPr>
          <a:xfrm>
            <a:off x="3191796" y="1661653"/>
            <a:ext cx="3719051" cy="2209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a:t>
            </a:r>
            <a:r>
              <a:rPr lang="en-US" altLang="zh-CN" dirty="0">
                <a:solidFill>
                  <a:schemeClr val="tx1"/>
                </a:solidFill>
              </a:rPr>
              <a:t>10</a:t>
            </a:r>
            <a:r>
              <a:rPr lang="zh-CN" altLang="en-US" dirty="0">
                <a:solidFill>
                  <a:schemeClr val="tx1"/>
                </a:solidFill>
              </a:rPr>
              <a:t>个关键词的年份热度图</a:t>
            </a:r>
          </a:p>
        </p:txBody>
      </p:sp>
      <p:sp>
        <p:nvSpPr>
          <p:cNvPr id="12" name="矩形 11">
            <a:extLst>
              <a:ext uri="{FF2B5EF4-FFF2-40B4-BE49-F238E27FC236}">
                <a16:creationId xmlns:a16="http://schemas.microsoft.com/office/drawing/2014/main" id="{998CA79C-8857-457A-BD45-A098CEC3F564}"/>
              </a:ext>
            </a:extLst>
          </p:cNvPr>
          <p:cNvSpPr/>
          <p:nvPr/>
        </p:nvSpPr>
        <p:spPr>
          <a:xfrm>
            <a:off x="3191796" y="4018937"/>
            <a:ext cx="3719051" cy="2175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技术成熟度曲线和前</a:t>
            </a:r>
            <a:r>
              <a:rPr lang="en-US" altLang="zh-CN" dirty="0">
                <a:solidFill>
                  <a:schemeClr val="tx1"/>
                </a:solidFill>
              </a:rPr>
              <a:t>20</a:t>
            </a:r>
            <a:r>
              <a:rPr lang="zh-CN" altLang="en-US" dirty="0">
                <a:solidFill>
                  <a:schemeClr val="tx1"/>
                </a:solidFill>
              </a:rPr>
              <a:t>个关键词的位置</a:t>
            </a:r>
          </a:p>
        </p:txBody>
      </p:sp>
    </p:spTree>
    <p:extLst>
      <p:ext uri="{BB962C8B-B14F-4D97-AF65-F5344CB8AC3E}">
        <p14:creationId xmlns:p14="http://schemas.microsoft.com/office/powerpoint/2010/main" val="383302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lstStyle/>
          <a:p>
            <a:pPr eaLnBrk="1" hangingPunct="1"/>
            <a:r>
              <a:rPr lang="en-US" altLang="zh-CN"/>
              <a:t>Thanks!</a:t>
            </a:r>
          </a:p>
        </p:txBody>
      </p:sp>
      <p:sp>
        <p:nvSpPr>
          <p:cNvPr id="3" name="副标题 2">
            <a:extLst>
              <a:ext uri="{FF2B5EF4-FFF2-40B4-BE49-F238E27FC236}">
                <a16:creationId xmlns:a16="http://schemas.microsoft.com/office/drawing/2014/main" id="{30C6CC25-53DE-4C28-839B-9B59647BAAB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0937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2BA82-C367-481F-866C-B1A052124362}"/>
              </a:ext>
            </a:extLst>
          </p:cNvPr>
          <p:cNvSpPr>
            <a:spLocks noGrp="1"/>
          </p:cNvSpPr>
          <p:nvPr>
            <p:ph type="title"/>
          </p:nvPr>
        </p:nvSpPr>
        <p:spPr/>
        <p:txBody>
          <a:bodyPr/>
          <a:lstStyle/>
          <a:p>
            <a:r>
              <a:rPr lang="en-US" altLang="zh-CN" dirty="0"/>
              <a:t>Hype Cycle</a:t>
            </a:r>
            <a:endParaRPr lang="zh-CN" altLang="en-US" dirty="0"/>
          </a:p>
        </p:txBody>
      </p:sp>
      <p:sp>
        <p:nvSpPr>
          <p:cNvPr id="3" name="内容占位符 2">
            <a:extLst>
              <a:ext uri="{FF2B5EF4-FFF2-40B4-BE49-F238E27FC236}">
                <a16:creationId xmlns:a16="http://schemas.microsoft.com/office/drawing/2014/main" id="{4F9C69DF-50C2-4EB6-BE23-BD9E6A54E082}"/>
              </a:ext>
            </a:extLst>
          </p:cNvPr>
          <p:cNvSpPr>
            <a:spLocks noGrp="1"/>
          </p:cNvSpPr>
          <p:nvPr>
            <p:ph idx="1"/>
          </p:nvPr>
        </p:nvSpPr>
        <p:spPr/>
        <p:txBody>
          <a:bodyPr/>
          <a:lstStyle/>
          <a:p>
            <a:r>
              <a:rPr lang="zh-CN" altLang="en-US" dirty="0"/>
              <a:t>技术成熟度曲线：</a:t>
            </a:r>
            <a:endParaRPr lang="en-US" altLang="zh-CN" dirty="0"/>
          </a:p>
          <a:p>
            <a:pPr lvl="1"/>
            <a:endParaRPr lang="zh-CN" altLang="en-US" dirty="0"/>
          </a:p>
        </p:txBody>
      </p:sp>
      <p:pic>
        <p:nvPicPr>
          <p:cNvPr id="1026" name="Picture 2" descr="https://gss3.bdstatic.com/7Po3dSag_xI4khGkpoWK1HF6hhy/baike/c0%3Dbaike80%2C5%2C5%2C80%2C26/sign=b5b18613708da9775a228e79d138937c/b3b7d0a20cf431ad34ce06194836acaf2edd98f6.jpg">
            <a:extLst>
              <a:ext uri="{FF2B5EF4-FFF2-40B4-BE49-F238E27FC236}">
                <a16:creationId xmlns:a16="http://schemas.microsoft.com/office/drawing/2014/main" id="{96C197F3-710B-42BD-9918-06A1311B6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293938"/>
            <a:ext cx="6477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9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87315-9DCF-4499-9268-F5AEEBB6276B}"/>
              </a:ext>
            </a:extLst>
          </p:cNvPr>
          <p:cNvSpPr>
            <a:spLocks noGrp="1"/>
          </p:cNvSpPr>
          <p:nvPr>
            <p:ph type="title"/>
          </p:nvPr>
        </p:nvSpPr>
        <p:spPr/>
        <p:txBody>
          <a:bodyPr/>
          <a:lstStyle/>
          <a:p>
            <a:r>
              <a:rPr lang="en-US" altLang="zh-CN" dirty="0" err="1"/>
              <a:t>Aminer</a:t>
            </a:r>
            <a:r>
              <a:rPr lang="en-US" altLang="zh-CN" dirty="0"/>
              <a:t> Trend Data</a:t>
            </a:r>
            <a:endParaRPr lang="zh-CN" altLang="en-US" dirty="0"/>
          </a:p>
        </p:txBody>
      </p:sp>
      <p:sp>
        <p:nvSpPr>
          <p:cNvPr id="3" name="内容占位符 2">
            <a:extLst>
              <a:ext uri="{FF2B5EF4-FFF2-40B4-BE49-F238E27FC236}">
                <a16:creationId xmlns:a16="http://schemas.microsoft.com/office/drawing/2014/main" id="{48AAF1D7-382E-46B4-BE83-8080731FB096}"/>
              </a:ext>
            </a:extLst>
          </p:cNvPr>
          <p:cNvSpPr>
            <a:spLocks noGrp="1"/>
          </p:cNvSpPr>
          <p:nvPr>
            <p:ph idx="1"/>
          </p:nvPr>
        </p:nvSpPr>
        <p:spPr/>
        <p:txBody>
          <a:bodyPr/>
          <a:lstStyle/>
          <a:p>
            <a:r>
              <a:rPr lang="en-US" altLang="zh-CN" dirty="0">
                <a:hlinkClick r:id="rId3"/>
              </a:rPr>
              <a:t>http://trend.aminer.cn/</a:t>
            </a:r>
            <a:endParaRPr lang="en-US" altLang="zh-CN" dirty="0"/>
          </a:p>
        </p:txBody>
      </p:sp>
      <p:pic>
        <p:nvPicPr>
          <p:cNvPr id="6" name="图片 5">
            <a:extLst>
              <a:ext uri="{FF2B5EF4-FFF2-40B4-BE49-F238E27FC236}">
                <a16:creationId xmlns:a16="http://schemas.microsoft.com/office/drawing/2014/main" id="{99431592-2FBC-4997-BE25-2EF6A6BB5769}"/>
              </a:ext>
            </a:extLst>
          </p:cNvPr>
          <p:cNvPicPr>
            <a:picLocks noChangeAspect="1"/>
          </p:cNvPicPr>
          <p:nvPr/>
        </p:nvPicPr>
        <p:blipFill>
          <a:blip r:embed="rId4"/>
          <a:stretch>
            <a:fillRect/>
          </a:stretch>
        </p:blipFill>
        <p:spPr>
          <a:xfrm>
            <a:off x="350839" y="1966451"/>
            <a:ext cx="9110061" cy="4474369"/>
          </a:xfrm>
          <a:prstGeom prst="rect">
            <a:avLst/>
          </a:prstGeom>
        </p:spPr>
      </p:pic>
    </p:spTree>
    <p:extLst>
      <p:ext uri="{BB962C8B-B14F-4D97-AF65-F5344CB8AC3E}">
        <p14:creationId xmlns:p14="http://schemas.microsoft.com/office/powerpoint/2010/main" val="13152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87315-9DCF-4499-9268-F5AEEBB6276B}"/>
              </a:ext>
            </a:extLst>
          </p:cNvPr>
          <p:cNvSpPr>
            <a:spLocks noGrp="1"/>
          </p:cNvSpPr>
          <p:nvPr>
            <p:ph type="title"/>
          </p:nvPr>
        </p:nvSpPr>
        <p:spPr/>
        <p:txBody>
          <a:bodyPr/>
          <a:lstStyle/>
          <a:p>
            <a:r>
              <a:rPr lang="en-US" altLang="zh-CN" dirty="0" err="1"/>
              <a:t>Aminer</a:t>
            </a:r>
            <a:r>
              <a:rPr lang="en-US" altLang="zh-CN" dirty="0"/>
              <a:t> Trend Data</a:t>
            </a:r>
            <a:endParaRPr lang="zh-CN" altLang="en-US" dirty="0"/>
          </a:p>
        </p:txBody>
      </p:sp>
      <p:sp>
        <p:nvSpPr>
          <p:cNvPr id="3" name="内容占位符 2">
            <a:extLst>
              <a:ext uri="{FF2B5EF4-FFF2-40B4-BE49-F238E27FC236}">
                <a16:creationId xmlns:a16="http://schemas.microsoft.com/office/drawing/2014/main" id="{48AAF1D7-382E-46B4-BE83-8080731FB096}"/>
              </a:ext>
            </a:extLst>
          </p:cNvPr>
          <p:cNvSpPr>
            <a:spLocks noGrp="1"/>
          </p:cNvSpPr>
          <p:nvPr>
            <p:ph idx="1"/>
          </p:nvPr>
        </p:nvSpPr>
        <p:spPr/>
        <p:txBody>
          <a:bodyPr/>
          <a:lstStyle/>
          <a:p>
            <a:r>
              <a:rPr lang="en-US" altLang="zh-CN" dirty="0">
                <a:hlinkClick r:id="rId3"/>
              </a:rPr>
              <a:t>http://trend.aminer.cn/topic/trend?query=</a:t>
            </a:r>
            <a:r>
              <a:rPr lang="zh-CN" altLang="en-US" dirty="0">
                <a:hlinkClick r:id="rId3"/>
              </a:rPr>
              <a:t>大数据</a:t>
            </a:r>
            <a:endParaRPr lang="en-US" altLang="zh-CN" dirty="0"/>
          </a:p>
        </p:txBody>
      </p:sp>
      <p:pic>
        <p:nvPicPr>
          <p:cNvPr id="4" name="图片 3">
            <a:extLst>
              <a:ext uri="{FF2B5EF4-FFF2-40B4-BE49-F238E27FC236}">
                <a16:creationId xmlns:a16="http://schemas.microsoft.com/office/drawing/2014/main" id="{3B6D2A5B-7FEA-446E-A131-1C5CBE3F75E9}"/>
              </a:ext>
            </a:extLst>
          </p:cNvPr>
          <p:cNvPicPr>
            <a:picLocks noChangeAspect="1"/>
          </p:cNvPicPr>
          <p:nvPr/>
        </p:nvPicPr>
        <p:blipFill>
          <a:blip r:embed="rId4"/>
          <a:stretch>
            <a:fillRect/>
          </a:stretch>
        </p:blipFill>
        <p:spPr>
          <a:xfrm>
            <a:off x="569444" y="2036133"/>
            <a:ext cx="8767111" cy="4305930"/>
          </a:xfrm>
          <a:prstGeom prst="rect">
            <a:avLst/>
          </a:prstGeom>
        </p:spPr>
      </p:pic>
    </p:spTree>
    <p:extLst>
      <p:ext uri="{BB962C8B-B14F-4D97-AF65-F5344CB8AC3E}">
        <p14:creationId xmlns:p14="http://schemas.microsoft.com/office/powerpoint/2010/main" val="43648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API</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en-US" altLang="zh-CN" dirty="0">
                <a:hlinkClick r:id="rId2"/>
              </a:rPr>
              <a:t>https://apiv2.aminer.cn/magic?a=getTrend__trend.GenTrend___</a:t>
            </a:r>
            <a:endParaRPr lang="en-US" altLang="zh-CN" dirty="0"/>
          </a:p>
          <a:p>
            <a:r>
              <a:rPr lang="en-US" altLang="zh-CN" dirty="0"/>
              <a:t>POST</a:t>
            </a:r>
            <a:r>
              <a:rPr lang="zh-CN" altLang="en-US" dirty="0"/>
              <a:t>方法请求数据</a:t>
            </a:r>
            <a:endParaRPr lang="en-US" altLang="zh-CN" dirty="0"/>
          </a:p>
          <a:p>
            <a:r>
              <a:rPr lang="zh-CN" altLang="en-US" dirty="0"/>
              <a:t>传输的</a:t>
            </a:r>
            <a:r>
              <a:rPr lang="en-US" altLang="zh-CN" dirty="0"/>
              <a:t>data</a:t>
            </a:r>
            <a:r>
              <a:rPr lang="zh-CN" altLang="en-US" dirty="0"/>
              <a:t>格式见</a:t>
            </a:r>
            <a:r>
              <a:rPr lang="en-US" altLang="zh-CN" dirty="0"/>
              <a:t>api_info.txt</a:t>
            </a:r>
          </a:p>
          <a:p>
            <a:r>
              <a:rPr lang="zh-CN" altLang="en-US" dirty="0"/>
              <a:t>返回的结果是</a:t>
            </a:r>
            <a:r>
              <a:rPr lang="en-US" altLang="zh-CN" dirty="0"/>
              <a:t>JSON</a:t>
            </a:r>
            <a:r>
              <a:rPr lang="zh-CN" altLang="en-US" dirty="0"/>
              <a:t>格式，使用</a:t>
            </a:r>
            <a:r>
              <a:rPr lang="en-US" altLang="zh-CN" dirty="0" err="1"/>
              <a:t>term_freq_by_year</a:t>
            </a:r>
            <a:r>
              <a:rPr lang="zh-CN" altLang="en-US" dirty="0"/>
              <a:t>字段的数据</a:t>
            </a:r>
          </a:p>
        </p:txBody>
      </p:sp>
    </p:spTree>
    <p:extLst>
      <p:ext uri="{BB962C8B-B14F-4D97-AF65-F5344CB8AC3E}">
        <p14:creationId xmlns:p14="http://schemas.microsoft.com/office/powerpoint/2010/main" val="67205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Python Code Support</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en-US" altLang="zh-CN" dirty="0"/>
              <a:t>api_query.py</a:t>
            </a:r>
            <a:r>
              <a:rPr lang="zh-CN" altLang="en-US" dirty="0"/>
              <a:t>：</a:t>
            </a:r>
            <a:r>
              <a:rPr lang="en-US" altLang="zh-CN" dirty="0"/>
              <a:t>python3</a:t>
            </a:r>
            <a:r>
              <a:rPr lang="zh-CN" altLang="en-US" dirty="0"/>
              <a:t>实现的获取趋势数据的程序</a:t>
            </a:r>
            <a:endParaRPr lang="en-US" altLang="zh-CN" dirty="0"/>
          </a:p>
          <a:p>
            <a:r>
              <a:rPr lang="en-US" altLang="zh-CN" dirty="0"/>
              <a:t>hype_cycle.py</a:t>
            </a:r>
            <a:r>
              <a:rPr lang="zh-CN" altLang="en-US" dirty="0"/>
              <a:t>：计算一段时间序列映射到技术成熟度曲线的位置</a:t>
            </a:r>
          </a:p>
        </p:txBody>
      </p:sp>
    </p:spTree>
    <p:extLst>
      <p:ext uri="{BB962C8B-B14F-4D97-AF65-F5344CB8AC3E}">
        <p14:creationId xmlns:p14="http://schemas.microsoft.com/office/powerpoint/2010/main" val="56793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Position Mapping Logic</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zh-CN" altLang="en-US" dirty="0"/>
              <a:t>设关键词时间序列长度为</a:t>
            </a:r>
            <a:r>
              <a:rPr lang="en-US" altLang="zh-CN" dirty="0"/>
              <a:t>n</a:t>
            </a:r>
          </a:p>
          <a:p>
            <a:r>
              <a:rPr lang="zh-CN" altLang="en-US" dirty="0"/>
              <a:t>分析曲线的图像将曲线用若干离散的点表示</a:t>
            </a:r>
            <a:endParaRPr lang="en-US" altLang="zh-CN" dirty="0"/>
          </a:p>
        </p:txBody>
      </p:sp>
      <p:pic>
        <p:nvPicPr>
          <p:cNvPr id="5" name="图片 4">
            <a:extLst>
              <a:ext uri="{FF2B5EF4-FFF2-40B4-BE49-F238E27FC236}">
                <a16:creationId xmlns:a16="http://schemas.microsoft.com/office/drawing/2014/main" id="{4C75DA29-C3B1-4F3A-A630-FF8CCC4B0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07" y="2769317"/>
            <a:ext cx="5829300" cy="2990850"/>
          </a:xfrm>
          <a:prstGeom prst="rect">
            <a:avLst/>
          </a:prstGeom>
        </p:spPr>
      </p:pic>
      <p:sp>
        <p:nvSpPr>
          <p:cNvPr id="7" name="椭圆 6">
            <a:extLst>
              <a:ext uri="{FF2B5EF4-FFF2-40B4-BE49-F238E27FC236}">
                <a16:creationId xmlns:a16="http://schemas.microsoft.com/office/drawing/2014/main" id="{C5E4576B-8224-47F6-AD66-2F2622A7515B}"/>
              </a:ext>
            </a:extLst>
          </p:cNvPr>
          <p:cNvSpPr/>
          <p:nvPr/>
        </p:nvSpPr>
        <p:spPr>
          <a:xfrm>
            <a:off x="2051229" y="5466734"/>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5991DE9-253B-4851-A7B5-560B2EF6A72F}"/>
              </a:ext>
            </a:extLst>
          </p:cNvPr>
          <p:cNvSpPr/>
          <p:nvPr/>
        </p:nvSpPr>
        <p:spPr>
          <a:xfrm>
            <a:off x="2154468" y="5107859"/>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276BC9C-E5B5-488A-9A0B-F2AE49BB1EC0}"/>
              </a:ext>
            </a:extLst>
          </p:cNvPr>
          <p:cNvSpPr/>
          <p:nvPr/>
        </p:nvSpPr>
        <p:spPr>
          <a:xfrm>
            <a:off x="2262622" y="469490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2127E31-D0A6-4D74-9B0B-2834EF520760}"/>
              </a:ext>
            </a:extLst>
          </p:cNvPr>
          <p:cNvSpPr/>
          <p:nvPr/>
        </p:nvSpPr>
        <p:spPr>
          <a:xfrm>
            <a:off x="2410107" y="420328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C374EB4-B1F9-4510-BC9F-0A6596490A07}"/>
              </a:ext>
            </a:extLst>
          </p:cNvPr>
          <p:cNvSpPr/>
          <p:nvPr/>
        </p:nvSpPr>
        <p:spPr>
          <a:xfrm>
            <a:off x="2587089" y="3682182"/>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C09F851-D18F-4F4A-BEE9-9AADB2E8D4A2}"/>
              </a:ext>
            </a:extLst>
          </p:cNvPr>
          <p:cNvSpPr/>
          <p:nvPr/>
        </p:nvSpPr>
        <p:spPr>
          <a:xfrm>
            <a:off x="2773901" y="325938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9C6707A-F459-4A85-9B6F-DC633D17D078}"/>
              </a:ext>
            </a:extLst>
          </p:cNvPr>
          <p:cNvSpPr/>
          <p:nvPr/>
        </p:nvSpPr>
        <p:spPr>
          <a:xfrm>
            <a:off x="2970547" y="2944753"/>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3FF7690-4743-4C56-BAD0-2C8F3FF26DD8}"/>
              </a:ext>
            </a:extLst>
          </p:cNvPr>
          <p:cNvSpPr/>
          <p:nvPr/>
        </p:nvSpPr>
        <p:spPr>
          <a:xfrm>
            <a:off x="3147527" y="2787440"/>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1A4FA95-8AE6-4F9E-B467-32C540D3997E}"/>
              </a:ext>
            </a:extLst>
          </p:cNvPr>
          <p:cNvSpPr/>
          <p:nvPr/>
        </p:nvSpPr>
        <p:spPr>
          <a:xfrm>
            <a:off x="3363837" y="278743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29BC3220-E5AA-4CC8-9DB3-EAC2B76BA528}"/>
              </a:ext>
            </a:extLst>
          </p:cNvPr>
          <p:cNvSpPr/>
          <p:nvPr/>
        </p:nvSpPr>
        <p:spPr>
          <a:xfrm>
            <a:off x="3530986" y="2915257"/>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939492B-BF21-4964-B6CE-2451C61CDE31}"/>
              </a:ext>
            </a:extLst>
          </p:cNvPr>
          <p:cNvSpPr/>
          <p:nvPr/>
        </p:nvSpPr>
        <p:spPr>
          <a:xfrm>
            <a:off x="3658806" y="3200393"/>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AF79113-A594-4CEC-A145-710590304ECC}"/>
              </a:ext>
            </a:extLst>
          </p:cNvPr>
          <p:cNvSpPr/>
          <p:nvPr/>
        </p:nvSpPr>
        <p:spPr>
          <a:xfrm>
            <a:off x="3762046" y="3618262"/>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54FAB69-93E5-4649-8762-1A19B115EAB0}"/>
              </a:ext>
            </a:extLst>
          </p:cNvPr>
          <p:cNvSpPr/>
          <p:nvPr/>
        </p:nvSpPr>
        <p:spPr>
          <a:xfrm>
            <a:off x="3899698" y="414920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AC005028-0546-4594-BD46-D23923C2DCF0}"/>
              </a:ext>
            </a:extLst>
          </p:cNvPr>
          <p:cNvSpPr/>
          <p:nvPr/>
        </p:nvSpPr>
        <p:spPr>
          <a:xfrm>
            <a:off x="4057015" y="467031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311E615-2151-4B53-897E-FA281BE7DD8C}"/>
              </a:ext>
            </a:extLst>
          </p:cNvPr>
          <p:cNvSpPr/>
          <p:nvPr/>
        </p:nvSpPr>
        <p:spPr>
          <a:xfrm>
            <a:off x="4292988" y="498494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084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Position Mapping Logic</a:t>
            </a:r>
            <a:endParaRPr lang="zh-CN" altLang="en-US" dirty="0"/>
          </a:p>
        </p:txBody>
      </p:sp>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zh-CN" altLang="en-US" dirty="0"/>
              <a:t>枚举关键词映射的点位置，用线性插值法计算其</a:t>
            </a:r>
            <a:r>
              <a:rPr lang="en-US" altLang="zh-CN" dirty="0"/>
              <a:t>n</a:t>
            </a:r>
            <a:r>
              <a:rPr lang="zh-CN" altLang="en-US" dirty="0"/>
              <a:t>等分每个位置的值作为技术成熟度曲线的时间序列</a:t>
            </a:r>
            <a:endParaRPr lang="en-US" altLang="zh-CN" dirty="0"/>
          </a:p>
        </p:txBody>
      </p:sp>
      <p:pic>
        <p:nvPicPr>
          <p:cNvPr id="4" name="图片 3">
            <a:extLst>
              <a:ext uri="{FF2B5EF4-FFF2-40B4-BE49-F238E27FC236}">
                <a16:creationId xmlns:a16="http://schemas.microsoft.com/office/drawing/2014/main" id="{27CE2728-3C8B-44F3-B655-6245C5824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07" y="2769317"/>
            <a:ext cx="5829300" cy="2990850"/>
          </a:xfrm>
          <a:prstGeom prst="rect">
            <a:avLst/>
          </a:prstGeom>
        </p:spPr>
      </p:pic>
      <p:sp>
        <p:nvSpPr>
          <p:cNvPr id="5" name="椭圆 4">
            <a:extLst>
              <a:ext uri="{FF2B5EF4-FFF2-40B4-BE49-F238E27FC236}">
                <a16:creationId xmlns:a16="http://schemas.microsoft.com/office/drawing/2014/main" id="{9FB4587A-0B1C-49F0-AEFC-4B8E1D1B7B7C}"/>
              </a:ext>
            </a:extLst>
          </p:cNvPr>
          <p:cNvSpPr/>
          <p:nvPr/>
        </p:nvSpPr>
        <p:spPr>
          <a:xfrm>
            <a:off x="2051229" y="5466734"/>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4A1F975-B78D-4744-BF98-4C5770A9FAE9}"/>
              </a:ext>
            </a:extLst>
          </p:cNvPr>
          <p:cNvSpPr/>
          <p:nvPr/>
        </p:nvSpPr>
        <p:spPr>
          <a:xfrm>
            <a:off x="2154468" y="5107859"/>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D90C65B-2F41-4A4C-8A2A-F106EB224BDE}"/>
              </a:ext>
            </a:extLst>
          </p:cNvPr>
          <p:cNvSpPr/>
          <p:nvPr/>
        </p:nvSpPr>
        <p:spPr>
          <a:xfrm>
            <a:off x="2262622" y="469490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38C1BB8-97E4-479E-840C-872A4565979B}"/>
              </a:ext>
            </a:extLst>
          </p:cNvPr>
          <p:cNvSpPr/>
          <p:nvPr/>
        </p:nvSpPr>
        <p:spPr>
          <a:xfrm>
            <a:off x="2410107" y="420328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67894AA-BFEA-4ED6-8DF1-E9FB756240E4}"/>
              </a:ext>
            </a:extLst>
          </p:cNvPr>
          <p:cNvSpPr/>
          <p:nvPr/>
        </p:nvSpPr>
        <p:spPr>
          <a:xfrm>
            <a:off x="2587089" y="3682182"/>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99C7712-4C25-45BF-A8C7-915DD5D83C54}"/>
              </a:ext>
            </a:extLst>
          </p:cNvPr>
          <p:cNvSpPr/>
          <p:nvPr/>
        </p:nvSpPr>
        <p:spPr>
          <a:xfrm>
            <a:off x="2773901" y="325938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03B5B3D-5014-4AD4-AEF0-E5884C7373B1}"/>
              </a:ext>
            </a:extLst>
          </p:cNvPr>
          <p:cNvSpPr/>
          <p:nvPr/>
        </p:nvSpPr>
        <p:spPr>
          <a:xfrm>
            <a:off x="2970547" y="2944753"/>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1168CEE-1FD6-4F22-81B6-D3F5CEF8E2DD}"/>
              </a:ext>
            </a:extLst>
          </p:cNvPr>
          <p:cNvSpPr/>
          <p:nvPr/>
        </p:nvSpPr>
        <p:spPr>
          <a:xfrm>
            <a:off x="3147527" y="2787440"/>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29CFC77-B985-4129-87F5-544DD70361D4}"/>
              </a:ext>
            </a:extLst>
          </p:cNvPr>
          <p:cNvSpPr/>
          <p:nvPr/>
        </p:nvSpPr>
        <p:spPr>
          <a:xfrm>
            <a:off x="3363837" y="278743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0B2DB2A-3575-42B7-8A4B-8979B95FAC26}"/>
              </a:ext>
            </a:extLst>
          </p:cNvPr>
          <p:cNvSpPr/>
          <p:nvPr/>
        </p:nvSpPr>
        <p:spPr>
          <a:xfrm>
            <a:off x="3530986" y="2915257"/>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D561721-9A1F-46E6-BF56-8564F126A8DF}"/>
              </a:ext>
            </a:extLst>
          </p:cNvPr>
          <p:cNvSpPr/>
          <p:nvPr/>
        </p:nvSpPr>
        <p:spPr>
          <a:xfrm>
            <a:off x="3658806" y="3200393"/>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FE3A0C88-14DA-4760-A046-E39AB0583F05}"/>
              </a:ext>
            </a:extLst>
          </p:cNvPr>
          <p:cNvSpPr/>
          <p:nvPr/>
        </p:nvSpPr>
        <p:spPr>
          <a:xfrm>
            <a:off x="3762046" y="3618262"/>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20346F6-D1B3-49DB-82A6-B18E310E4E62}"/>
              </a:ext>
            </a:extLst>
          </p:cNvPr>
          <p:cNvSpPr/>
          <p:nvPr/>
        </p:nvSpPr>
        <p:spPr>
          <a:xfrm>
            <a:off x="3899698" y="4149205"/>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F3C7932-B0E5-419B-A367-F4E0F3FDC07C}"/>
              </a:ext>
            </a:extLst>
          </p:cNvPr>
          <p:cNvSpPr/>
          <p:nvPr/>
        </p:nvSpPr>
        <p:spPr>
          <a:xfrm>
            <a:off x="4057015" y="467031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B617E5A1-404D-41CD-B335-36CF595F3C73}"/>
              </a:ext>
            </a:extLst>
          </p:cNvPr>
          <p:cNvSpPr/>
          <p:nvPr/>
        </p:nvSpPr>
        <p:spPr>
          <a:xfrm>
            <a:off x="4292988" y="4984946"/>
            <a:ext cx="78658" cy="7865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122430B-3D12-4D05-9104-2DCE8412AA2B}"/>
              </a:ext>
            </a:extLst>
          </p:cNvPr>
          <p:cNvSpPr/>
          <p:nvPr/>
        </p:nvSpPr>
        <p:spPr>
          <a:xfrm>
            <a:off x="2882056" y="3082404"/>
            <a:ext cx="78658" cy="786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1" name="椭圆 20">
            <a:extLst>
              <a:ext uri="{FF2B5EF4-FFF2-40B4-BE49-F238E27FC236}">
                <a16:creationId xmlns:a16="http://schemas.microsoft.com/office/drawing/2014/main" id="{EA77C452-AC07-4A04-9DC4-7934C32763CE}"/>
              </a:ext>
            </a:extLst>
          </p:cNvPr>
          <p:cNvSpPr/>
          <p:nvPr/>
        </p:nvSpPr>
        <p:spPr>
          <a:xfrm>
            <a:off x="2533011" y="3814908"/>
            <a:ext cx="78658" cy="786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2" name="椭圆 21">
            <a:extLst>
              <a:ext uri="{FF2B5EF4-FFF2-40B4-BE49-F238E27FC236}">
                <a16:creationId xmlns:a16="http://schemas.microsoft.com/office/drawing/2014/main" id="{83B2DEE4-1101-4742-8A5C-0FB7A5488A50}"/>
              </a:ext>
            </a:extLst>
          </p:cNvPr>
          <p:cNvSpPr/>
          <p:nvPr/>
        </p:nvSpPr>
        <p:spPr>
          <a:xfrm>
            <a:off x="2316699" y="4503167"/>
            <a:ext cx="78658" cy="786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椭圆 22">
            <a:extLst>
              <a:ext uri="{FF2B5EF4-FFF2-40B4-BE49-F238E27FC236}">
                <a16:creationId xmlns:a16="http://schemas.microsoft.com/office/drawing/2014/main" id="{B5931811-1693-4CFF-80FC-2DFDE953C0FC}"/>
              </a:ext>
            </a:extLst>
          </p:cNvPr>
          <p:cNvSpPr/>
          <p:nvPr/>
        </p:nvSpPr>
        <p:spPr>
          <a:xfrm>
            <a:off x="2110222" y="5240588"/>
            <a:ext cx="78658" cy="786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4" name="文本框 23">
            <a:extLst>
              <a:ext uri="{FF2B5EF4-FFF2-40B4-BE49-F238E27FC236}">
                <a16:creationId xmlns:a16="http://schemas.microsoft.com/office/drawing/2014/main" id="{65301012-74A1-4C3D-A438-08349A0467AD}"/>
              </a:ext>
            </a:extLst>
          </p:cNvPr>
          <p:cNvSpPr txBox="1"/>
          <p:nvPr/>
        </p:nvSpPr>
        <p:spPr>
          <a:xfrm>
            <a:off x="507870" y="3074720"/>
            <a:ext cx="1794081" cy="369332"/>
          </a:xfrm>
          <a:prstGeom prst="rect">
            <a:avLst/>
          </a:prstGeom>
          <a:noFill/>
        </p:spPr>
        <p:txBody>
          <a:bodyPr wrap="none" rtlCol="0">
            <a:spAutoFit/>
          </a:bodyPr>
          <a:lstStyle/>
          <a:p>
            <a:r>
              <a:rPr lang="zh-CN" altLang="en-US" dirty="0"/>
              <a:t>枚举的位置</a:t>
            </a:r>
            <a:r>
              <a:rPr lang="en-US" altLang="zh-CN" dirty="0"/>
              <a:t>,n=4</a:t>
            </a:r>
            <a:endParaRPr lang="zh-CN" altLang="en-US" dirty="0"/>
          </a:p>
        </p:txBody>
      </p:sp>
      <p:cxnSp>
        <p:nvCxnSpPr>
          <p:cNvPr id="26" name="直接箭头连接符 25">
            <a:extLst>
              <a:ext uri="{FF2B5EF4-FFF2-40B4-BE49-F238E27FC236}">
                <a16:creationId xmlns:a16="http://schemas.microsoft.com/office/drawing/2014/main" id="{3DC29B01-6A80-4DAF-9812-B6B86E17A660}"/>
              </a:ext>
            </a:extLst>
          </p:cNvPr>
          <p:cNvCxnSpPr>
            <a:cxnSpLocks/>
          </p:cNvCxnSpPr>
          <p:nvPr/>
        </p:nvCxnSpPr>
        <p:spPr>
          <a:xfrm flipV="1">
            <a:off x="2268743" y="3093086"/>
            <a:ext cx="576876" cy="16546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377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06EC-945C-45CD-92D9-9C32CCAD9617}"/>
              </a:ext>
            </a:extLst>
          </p:cNvPr>
          <p:cNvSpPr>
            <a:spLocks noGrp="1"/>
          </p:cNvSpPr>
          <p:nvPr>
            <p:ph type="title"/>
          </p:nvPr>
        </p:nvSpPr>
        <p:spPr/>
        <p:txBody>
          <a:bodyPr/>
          <a:lstStyle/>
          <a:p>
            <a:r>
              <a:rPr lang="en-US" altLang="zh-CN" dirty="0"/>
              <a:t>Position Mapping Logic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41A179-7F86-4EF7-8B7C-55089F609181}"/>
                  </a:ext>
                </a:extLst>
              </p:cNvPr>
              <p:cNvSpPr>
                <a:spLocks noGrp="1"/>
              </p:cNvSpPr>
              <p:nvPr>
                <p:ph idx="1"/>
              </p:nvPr>
            </p:nvSpPr>
            <p:spPr/>
            <p:txBody>
              <a:bodyPr/>
              <a:lstStyle/>
              <a:p>
                <a:r>
                  <a:rPr lang="zh-CN" altLang="en-US" dirty="0"/>
                  <a:t>缩放关键词和技术成熟度曲线的时间序列</a:t>
                </a:r>
                <a:r>
                  <a:rPr lang="en-US" altLang="zh-CN" dirty="0"/>
                  <a:t>ta</a:t>
                </a:r>
                <a:r>
                  <a:rPr lang="zh-CN" altLang="en-US" dirty="0"/>
                  <a:t>和</a:t>
                </a:r>
                <a:r>
                  <a:rPr lang="en-US" altLang="zh-CN" dirty="0"/>
                  <a:t>tb</a:t>
                </a:r>
                <a:r>
                  <a:rPr lang="zh-CN" altLang="en-US" dirty="0"/>
                  <a:t>，求出两者在每个时刻的差值之和作为</a:t>
                </a:r>
                <a:r>
                  <a:rPr lang="en-US" altLang="zh-CN" dirty="0"/>
                  <a:t>loss</a:t>
                </a:r>
              </a:p>
              <a:p>
                <a14:m>
                  <m:oMath xmlns:m="http://schemas.openxmlformats.org/officeDocument/2006/math">
                    <m:r>
                      <a:rPr lang="en-US" altLang="zh-CN" b="0" i="1" smtClean="0">
                        <a:latin typeface="Cambria Math" panose="02040503050406030204" pitchFamily="18" charset="0"/>
                      </a:rPr>
                      <m:t>𝐿𝑂𝑆𝑆</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𝑡</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𝑏</m:t>
                                </m:r>
                              </m:sub>
                            </m:sSub>
                          </m:den>
                        </m:f>
                        <m:r>
                          <a:rPr lang="en-US" altLang="zh-CN" b="0" i="1" smtClean="0">
                            <a:latin typeface="Cambria Math" panose="02040503050406030204" pitchFamily="18" charset="0"/>
                          </a:rPr>
                          <m:t>|</m:t>
                        </m:r>
                      </m:e>
                    </m:nary>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e>
                    </m:func>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𝑏</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func>
                  </m:oMath>
                </a14:m>
                <a:endParaRPr lang="en-US" altLang="zh-CN" dirty="0"/>
              </a:p>
              <a:p>
                <a:r>
                  <a:rPr lang="zh-CN" altLang="en-US" dirty="0"/>
                  <a:t>取</a:t>
                </a:r>
                <a:r>
                  <a:rPr lang="en-US" altLang="zh-CN" dirty="0"/>
                  <a:t>loss</a:t>
                </a:r>
                <a:r>
                  <a:rPr lang="zh-CN" altLang="en-US" dirty="0"/>
                  <a:t>最小处作为关键词映射的位置</a:t>
                </a:r>
                <a:endParaRPr lang="en-US" altLang="zh-CN" dirty="0"/>
              </a:p>
            </p:txBody>
          </p:sp>
        </mc:Choice>
        <mc:Fallback xmlns="">
          <p:sp>
            <p:nvSpPr>
              <p:cNvPr id="3" name="内容占位符 2">
                <a:extLst>
                  <a:ext uri="{FF2B5EF4-FFF2-40B4-BE49-F238E27FC236}">
                    <a16:creationId xmlns:a16="http://schemas.microsoft.com/office/drawing/2014/main" id="{8741A179-7F86-4EF7-8B7C-55089F609181}"/>
                  </a:ext>
                </a:extLst>
              </p:cNvPr>
              <p:cNvSpPr>
                <a:spLocks noGrp="1" noRot="1" noChangeAspect="1" noMove="1" noResize="1" noEditPoints="1" noAdjustHandles="1" noChangeArrowheads="1" noChangeShapeType="1" noTextEdit="1"/>
              </p:cNvSpPr>
              <p:nvPr>
                <p:ph idx="1"/>
              </p:nvPr>
            </p:nvSpPr>
            <p:spPr>
              <a:blipFill>
                <a:blip r:embed="rId2"/>
                <a:stretch>
                  <a:fillRect l="-1534" t="-19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49356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2735</TotalTime>
  <Words>457</Words>
  <Application>Microsoft Office PowerPoint</Application>
  <PresentationFormat>A4 纸张(210x297 毫米)</PresentationFormat>
  <Paragraphs>55</Paragraphs>
  <Slides>13</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Cambria Math</vt:lpstr>
      <vt:lpstr>Times New Roman</vt:lpstr>
      <vt:lpstr>Default Design</vt:lpstr>
      <vt:lpstr>技术趋势分析小作业</vt:lpstr>
      <vt:lpstr>Hype Cycle</vt:lpstr>
      <vt:lpstr>Aminer Trend Data</vt:lpstr>
      <vt:lpstr>Aminer Trend Data</vt:lpstr>
      <vt:lpstr>API</vt:lpstr>
      <vt:lpstr>Python Code Support</vt:lpstr>
      <vt:lpstr>Position Mapping Logic</vt:lpstr>
      <vt:lpstr>Position Mapping Logic</vt:lpstr>
      <vt:lpstr>Position Mapping Logic</vt:lpstr>
      <vt:lpstr>Task</vt:lpstr>
      <vt:lpstr>Requirement</vt:lpstr>
      <vt:lpstr>Interface 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dc:title>
  <dc:creator>luogan</dc:creator>
  <cp:lastModifiedBy>luogan</cp:lastModifiedBy>
  <cp:revision>330</cp:revision>
  <dcterms:created xsi:type="dcterms:W3CDTF">2019-03-05T05:19:24Z</dcterms:created>
  <dcterms:modified xsi:type="dcterms:W3CDTF">2019-04-09T06:17:19Z</dcterms:modified>
</cp:coreProperties>
</file>