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8" name="Snow 6"/>
          <p:cNvSpPr txBox="1"/>
          <p:nvPr/>
        </p:nvSpPr>
        <p:spPr>
          <a:xfrm>
            <a:off x="1548360" y="1656000"/>
            <a:ext cx="2570760" cy="89892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400" spc="-1" strike="noStrike">
                <a:ln w="0">
                  <a:noFill/>
                </a:ln>
                <a:solidFill>
                  <a:srgbClr val="5983b0"/>
                </a:solidFill>
                <a:latin typeface="Noto Sans"/>
                <a:ea typeface="MS Gothic"/>
              </a:rPr>
              <a:t>核心语料库</a:t>
            </a:r>
            <a:endParaRPr b="0" lang="en-US" sz="2400" spc="-1" strike="noStrike">
              <a:ln w="0">
                <a:noFill/>
              </a:ln>
              <a:solidFill>
                <a:srgbClr val="5983b0"/>
              </a:solidFill>
              <a:latin typeface="Arial"/>
            </a:endParaRPr>
          </a:p>
        </p:txBody>
      </p:sp>
      <p:sp>
        <p:nvSpPr>
          <p:cNvPr id="90" name="Slide_2_Lesson"/>
          <p:cNvSpPr/>
          <p:nvPr/>
        </p:nvSpPr>
        <p:spPr>
          <a:xfrm>
            <a:off x="228240" y="3080880"/>
            <a:ext cx="524052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408240"/>
              </a:tabLst>
            </a:pPr>
            <a:r>
              <a:rPr b="1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44-常⻅的动词与名词搭配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1" name="Snow 3"/>
          <p:cNvSpPr txBox="1"/>
          <p:nvPr/>
        </p:nvSpPr>
        <p:spPr>
          <a:xfrm>
            <a:off x="1033200" y="7315920"/>
            <a:ext cx="3552480" cy="941760"/>
          </a:xfrm>
          <a:prstGeom prst="rect">
            <a:avLst/>
          </a:prstGeom>
        </p:spPr>
        <p:txBody>
          <a:bodyPr wrap="none" lIns="619200" rIns="61920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zh-CN" sz="2000" spc="-1" strike="noStrike">
                <a:ln w="0">
                  <a:noFill/>
                </a:ln>
                <a:solidFill>
                  <a:srgbClr val="000000"/>
                </a:solidFill>
                <a:latin typeface="Noto Sans"/>
                <a:ea typeface="MS Gothic"/>
              </a:rPr>
              <a:t>听写 跟读 洗脑 </a:t>
            </a:r>
            <a:endParaRPr b="0" lang="en-US" sz="2000" spc="-1" strike="noStrike">
              <a:ln w="0">
                <a:noFill/>
              </a:ln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9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