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5668963" cy="1007745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森さんは何時に毎日起きますか？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もりさんはなんじにまいにちおきますか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森さんは毎日7時に起きます。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もりさんはまいにちしちじにおきます。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time does Mr. Mori wake up every 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wakes up at 7 AM every 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森先生每天几点起床？</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森先生每天早上7点起床。</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10</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森さんは何曜日に毎週日本語のクラスを受けますか？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もりさんはなんようびにまいしゅうにほんごのくらすをうけますか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森さんは毎週水曜日に日本語のクラスを受けます。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もりさんはまいしゅうすいようびににほんごのくらすをうけます。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On what day of the week does Mr. Mori take Japanese classes?</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takes Japanese classes every Wednesday.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森先生每周哪一天上日语课？</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森先生每周三上日语课。</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2</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森さんは来週金曜日に何をしますか？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もりさんはらいしゅうきんようびにどこでなにをしますか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森さんは来週金曜日に働きます。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もりさんはらいしゅうきんようびにはたらきます。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will Mr. Mori do next Friday?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will work next Friday.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森先生下周五做什么？</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森先生下周五会工作。</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3</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森さんは先週の火曜日に何をしましたか？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もりさんはせんしゅうのかようびになにをしましたか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森さんは先週の火曜日に勉強しました。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もりさんはせんしゅうのかようびにべんきょうしました。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did Mr. Mori do last Tuesday?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studied last Tuesday.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森先生上周二做了什么？</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森先生上周二学习了。</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4</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森さんは昨日何時に寝ましたか？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もりさんはきのうなんじにねましたか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森さんは昨日9時に寝ました。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もりさんはきのうくじにねました。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time did Mr. Mori go to bed yesterday?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went to bed at 9 PM yesterday.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森先生昨天几点睡觉？</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森先生昨天晚上9点睡觉。</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5</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森さんはいつ休みますか？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もりさんはいつやすみますか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森さんは今週末に休みます。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もりさんはこんしゅうまつにやすみます。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When does Mr. Mori take a break?</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will take a break this weekend.</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森先生什么时候休息？</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森先生这个周末休息。</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6</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森さんは何時に毎晩読書しますか？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もりさんはなんじにまいばんどくしょしますか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森さんは毎晩10時に読書します。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もりさんはまいばんじゅうじにどくしょします。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time does Mr. Mori read every night?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reads at 10 PM every night.</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森先生每天晚上几点读书？</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森先生每天晚上10点读书。</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7</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森さんはいつ来月の早朝にジョギングをしますか？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もりさんはいつらいげつのそうちょうにじょぎんぐをしますか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森さんは来月の早朝にジョギングをします。</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もりさんはらいげつのそうちょうにじょぎんぐをします。</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When will Mr. Mori go jogging early next month?</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will go jogging early next month.</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森先生下个月的早晨什么时候去慢跑？</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森先生下个月的早晨去慢跑。</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8</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森さんは先週の土曜日に何をしましたか？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もりさんはせんしゅうのどようびになにをしましたか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森さんは先週の土曜日にピクニックに行きました。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もりさんはせんしゅうのどようびにぴくにっくにいきました。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What did Mr. Mori do last Saturday?</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went on a picnic last Saturday.</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森先生上周六做了什么？</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森先生上周六去野餐了。</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113" name="Slide_5_index"/>
          <p:cNvSpPr/>
          <p:nvPr/>
        </p:nvSpPr>
        <p:spPr>
          <a:xfrm>
            <a:off x="228600" y="333720"/>
            <a:ext cx="2511360" cy="543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tabLst>
                <a:tab algn="l" pos="408240"/>
              </a:tabLst>
            </a:pPr>
            <a:r>
              <a:rPr b="0" lang="zh-CN" sz="3200" spc="-1" strike="noStrike">
                <a:solidFill>
                  <a:srgbClr val="000000"/>
                </a:solidFill>
                <a:latin typeface="Arial"/>
                <a:ea typeface="Arial"/>
              </a:rPr>
              <a:t>9</a:t>
            </a:r>
            <a:endParaRPr b="0" lang="en-US" sz="3200" spc="-1" strike="noStrike">
              <a:latin typeface="Arial"/>
            </a:endParaRPr>
          </a:p>
        </p:txBody>
      </p:sp>
      <p:sp>
        <p:nvSpPr>
          <p:cNvPr id="114" name="Slide_5_A_context"/>
          <p:cNvSpPr/>
          <p:nvPr/>
        </p:nvSpPr>
        <p:spPr>
          <a:xfrm>
            <a:off x="228240" y="1843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森さんは昨日の夜に誰とディナーをしましたか？</a:t>
            </a:r>
            <a:endParaRPr b="0" lang="en-US" sz="2800" spc="-1" strike="noStrike">
              <a:latin typeface="Arial"/>
            </a:endParaRPr>
          </a:p>
        </p:txBody>
      </p:sp>
      <p:sp>
        <p:nvSpPr>
          <p:cNvPr id="115" name="Slide_5_A_context_hiragana"/>
          <p:cNvSpPr/>
          <p:nvPr/>
        </p:nvSpPr>
        <p:spPr>
          <a:xfrm>
            <a:off x="219240" y="10429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もりさんはきのうのよるにだれとでぃなーをしましたか</a:t>
            </a:r>
            <a:endParaRPr b="0" lang="en-US" sz="2000" spc="-1" strike="noStrike">
              <a:latin typeface="Arial"/>
            </a:endParaRPr>
          </a:p>
        </p:txBody>
      </p:sp>
      <p:sp>
        <p:nvSpPr>
          <p:cNvPr id="116" name="Slide_5_B_context"/>
          <p:cNvSpPr/>
          <p:nvPr/>
        </p:nvSpPr>
        <p:spPr>
          <a:xfrm>
            <a:off x="241200" y="40474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800" spc="-1" strike="noStrike">
                <a:solidFill>
                  <a:srgbClr val="c9211e"/>
                </a:solidFill>
                <a:latin typeface="Arial"/>
                <a:ea typeface="Arial"/>
              </a:rPr>
              <a:t>森さんは昨日の夜に友達とディナーをしました。</a:t>
            </a:r>
            <a:endParaRPr b="0" lang="en-US" sz="2800" spc="-1" strike="noStrike">
              <a:latin typeface="Arial"/>
            </a:endParaRPr>
          </a:p>
        </p:txBody>
      </p:sp>
      <p:sp>
        <p:nvSpPr>
          <p:cNvPr id="117" name="Slide_5_B_context_hiragana"/>
          <p:cNvSpPr/>
          <p:nvPr/>
        </p:nvSpPr>
        <p:spPr>
          <a:xfrm>
            <a:off x="228600" y="312372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000000"/>
                </a:solidFill>
                <a:latin typeface="Arial"/>
                <a:ea typeface="Arial"/>
              </a:rPr>
              <a:t>もりさんはきのうのよるにともだちとでぃなーをしました。</a:t>
            </a:r>
            <a:endParaRPr b="0" lang="en-US" sz="2000" spc="-1" strike="noStrike">
              <a:latin typeface="Arial"/>
            </a:endParaRPr>
          </a:p>
        </p:txBody>
      </p:sp>
      <p:sp>
        <p:nvSpPr>
          <p:cNvPr id="118" name="Slide_5_A_context_en"/>
          <p:cNvSpPr/>
          <p:nvPr/>
        </p:nvSpPr>
        <p:spPr>
          <a:xfrm>
            <a:off x="228600" y="5566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Who did Mr. Mori have dinner with last night?</a:t>
            </a:r>
            <a:endParaRPr b="0" lang="en-US" sz="2000" spc="-1" strike="noStrike">
              <a:latin typeface="Arial"/>
            </a:endParaRPr>
          </a:p>
        </p:txBody>
      </p:sp>
      <p:sp>
        <p:nvSpPr>
          <p:cNvPr id="119" name="Slide_5_B_context_en"/>
          <p:cNvSpPr/>
          <p:nvPr/>
        </p:nvSpPr>
        <p:spPr>
          <a:xfrm>
            <a:off x="228600" y="773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81d41a"/>
                </a:solidFill>
                <a:latin typeface="Arial"/>
                <a:ea typeface="Arial"/>
              </a:rPr>
              <a:t>Mr. Mori had dinner with a friend last night.</a:t>
            </a:r>
            <a:endParaRPr b="0" lang="en-US" sz="2000" spc="-1" strike="noStrike">
              <a:latin typeface="Arial"/>
            </a:endParaRPr>
          </a:p>
        </p:txBody>
      </p:sp>
      <p:sp>
        <p:nvSpPr>
          <p:cNvPr id="120" name="Slide_5_A_context_cn"/>
          <p:cNvSpPr/>
          <p:nvPr/>
        </p:nvSpPr>
        <p:spPr>
          <a:xfrm>
            <a:off x="228600" y="671868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森先生昨晚和谁吃了晚餐？</a:t>
            </a:r>
            <a:endParaRPr b="0" lang="en-US" sz="2000" spc="-1" strike="noStrike">
              <a:latin typeface="Arial"/>
            </a:endParaRPr>
          </a:p>
        </p:txBody>
      </p:sp>
      <p:sp>
        <p:nvSpPr>
          <p:cNvPr id="121" name="Slide_5_B_context_cn"/>
          <p:cNvSpPr/>
          <p:nvPr/>
        </p:nvSpPr>
        <p:spPr>
          <a:xfrm>
            <a:off x="228600" y="8994240"/>
            <a:ext cx="5240880" cy="896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408240"/>
              </a:tabLst>
            </a:pPr>
            <a:r>
              <a:rPr b="1" lang="en-US" sz="2000" spc="-1" strike="noStrike">
                <a:solidFill>
                  <a:srgbClr val="729fcf"/>
                </a:solidFill>
                <a:latin typeface="Arial"/>
                <a:ea typeface="Arial"/>
              </a:rPr>
              <a:t>森先生昨晚和朋友一起吃了晚餐。</a:t>
            </a:r>
            <a:endParaRPr b="0" lang="en-US" sz="2000" spc="-1" strike="noStrike">
              <a:latin typeface="Arial"/>
            </a:endParaRPr>
          </a:p>
        </p:txBody>
      </p:sp>
      <p:pic>
        <p:nvPicPr>
          <p:cNvPr id="122" name="Picture 121" descr=".jpg"/>
          <p:cNvPicPr>
            <a:picLocks noChangeAspect="1"/>
          </p:cNvPicPr>
          <p:nvPr/>
        </p:nvPicPr>
        <p:blipFill>
          <a:blip r:embed="rId2"/>
          <a:stretch>
            <a:fillRect/>
          </a:stretch>
        </p:blipFill>
        <p:spPr>
          <a:xfrm>
            <a:off x="4343760" y="228960"/>
            <a:ext cx="1026360" cy="7527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