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852" r:id="rId3"/>
  </p:sldMasterIdLst>
  <p:notesMasterIdLst>
    <p:notesMasterId r:id="rId29"/>
  </p:notesMasterIdLst>
  <p:sldIdLst>
    <p:sldId id="374" r:id="rId4"/>
    <p:sldId id="400" r:id="rId5"/>
    <p:sldId id="401" r:id="rId6"/>
    <p:sldId id="402" r:id="rId7"/>
    <p:sldId id="403" r:id="rId8"/>
    <p:sldId id="375" r:id="rId9"/>
    <p:sldId id="376" r:id="rId10"/>
    <p:sldId id="377" r:id="rId11"/>
    <p:sldId id="389" r:id="rId12"/>
    <p:sldId id="378" r:id="rId13"/>
    <p:sldId id="379" r:id="rId14"/>
    <p:sldId id="381" r:id="rId15"/>
    <p:sldId id="392" r:id="rId16"/>
    <p:sldId id="393" r:id="rId17"/>
    <p:sldId id="394" r:id="rId18"/>
    <p:sldId id="391" r:id="rId19"/>
    <p:sldId id="380" r:id="rId20"/>
    <p:sldId id="390" r:id="rId21"/>
    <p:sldId id="395" r:id="rId22"/>
    <p:sldId id="386" r:id="rId23"/>
    <p:sldId id="397" r:id="rId24"/>
    <p:sldId id="398" r:id="rId25"/>
    <p:sldId id="399" r:id="rId26"/>
    <p:sldId id="396" r:id="rId27"/>
    <p:sldId id="258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6AD"/>
    <a:srgbClr val="CC0819"/>
    <a:srgbClr val="E5A0A4"/>
    <a:srgbClr val="D3D3D3"/>
    <a:srgbClr val="0D0D0D"/>
    <a:srgbClr val="7F7F7F"/>
    <a:srgbClr val="F08200"/>
    <a:srgbClr val="1067AC"/>
    <a:srgbClr val="95BEDA"/>
    <a:srgbClr val="030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2964" autoAdjust="0"/>
  </p:normalViewPr>
  <p:slideViewPr>
    <p:cSldViewPr>
      <p:cViewPr varScale="1">
        <p:scale>
          <a:sx n="142" d="100"/>
          <a:sy n="142" d="100"/>
        </p:scale>
        <p:origin x="115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ib.csdn.net/base/softwaretest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lib.csdn.net/base/softwaretes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F519E-0167-4417-974E-8149E466A69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8F4908-2B1C-4A7A-81E9-8AD137D63CF2}">
      <dgm:prSet/>
      <dgm:spPr/>
      <dgm:t>
        <a:bodyPr/>
        <a:lstStyle/>
        <a:p>
          <a:pPr rtl="0"/>
          <a:r>
            <a:rPr lang="zh-CN" smtClean="0"/>
            <a:t>软件测试</a:t>
          </a:r>
          <a:endParaRPr lang="zh-CN"/>
        </a:p>
      </dgm:t>
    </dgm:pt>
    <dgm:pt modelId="{84E6E116-3C52-4A83-995F-600D0FF873A3}" type="parTrans" cxnId="{DDB83D92-926F-47E3-8072-5E48D97C6154}">
      <dgm:prSet/>
      <dgm:spPr/>
      <dgm:t>
        <a:bodyPr/>
        <a:lstStyle/>
        <a:p>
          <a:endParaRPr lang="zh-CN" altLang="en-US"/>
        </a:p>
      </dgm:t>
    </dgm:pt>
    <dgm:pt modelId="{29B85356-74CC-41DB-AB0D-7C058068EAE2}" type="sibTrans" cxnId="{DDB83D92-926F-47E3-8072-5E48D97C6154}">
      <dgm:prSet/>
      <dgm:spPr/>
      <dgm:t>
        <a:bodyPr/>
        <a:lstStyle/>
        <a:p>
          <a:endParaRPr lang="zh-CN" altLang="en-US"/>
        </a:p>
      </dgm:t>
    </dgm:pt>
    <dgm:pt modelId="{C70BE0D5-1FCF-4DA9-9978-B354F4DAC1C4}">
      <dgm:prSet/>
      <dgm:spPr/>
      <dgm:t>
        <a:bodyPr/>
        <a:lstStyle/>
        <a:p>
          <a:pPr rtl="0"/>
          <a:r>
            <a:rPr lang="zh-CN" dirty="0" smtClean="0"/>
            <a:t>软件测试（英语：</a:t>
          </a:r>
          <a:r>
            <a:rPr lang="en-US" dirty="0" smtClean="0"/>
            <a:t>Software Testing</a:t>
          </a:r>
          <a:r>
            <a:rPr lang="zh-CN" dirty="0" smtClean="0"/>
            <a:t>），描述一种用来促进鉴定软件的正确性、完整性、安全性和质量的过程。换句话说，软件测试是一种实际输出与预期输出之间的审核或者比较过程。软件测试的经典定义是：在规定的条件下对程序进行操作，以发现程序错误，衡量软件质量，并对其是否能满足设计要求进行评估的过程。</a:t>
          </a:r>
          <a:endParaRPr lang="zh-CN" dirty="0"/>
        </a:p>
      </dgm:t>
    </dgm:pt>
    <dgm:pt modelId="{64A371F0-82DA-451E-AD8E-8B6CA40F4834}" type="parTrans" cxnId="{FFFCE1AB-37F3-4CB9-AE68-B6BE9BC6204C}">
      <dgm:prSet/>
      <dgm:spPr/>
      <dgm:t>
        <a:bodyPr/>
        <a:lstStyle/>
        <a:p>
          <a:endParaRPr lang="zh-CN" altLang="en-US"/>
        </a:p>
      </dgm:t>
    </dgm:pt>
    <dgm:pt modelId="{DB0A7D4C-E5FF-42B8-B553-DF9BA8BDA48F}" type="sibTrans" cxnId="{FFFCE1AB-37F3-4CB9-AE68-B6BE9BC6204C}">
      <dgm:prSet/>
      <dgm:spPr/>
      <dgm:t>
        <a:bodyPr/>
        <a:lstStyle/>
        <a:p>
          <a:endParaRPr lang="zh-CN" altLang="en-US"/>
        </a:p>
      </dgm:t>
    </dgm:pt>
    <dgm:pt modelId="{A5A18B69-EE53-4512-A007-EDCB4DC70AB9}">
      <dgm:prSet/>
      <dgm:spPr/>
      <dgm:t>
        <a:bodyPr/>
        <a:lstStyle/>
        <a:p>
          <a:pPr rtl="0"/>
          <a:r>
            <a:rPr lang="zh-CN" dirty="0" smtClean="0"/>
            <a:t>软件自动化测试</a:t>
          </a:r>
          <a:endParaRPr lang="zh-CN" dirty="0"/>
        </a:p>
      </dgm:t>
    </dgm:pt>
    <dgm:pt modelId="{8D85B2D0-5874-4D47-AE35-0A02F335C281}" type="parTrans" cxnId="{7B7CEA63-5C25-4C87-8BD4-66E712933C27}">
      <dgm:prSet/>
      <dgm:spPr/>
      <dgm:t>
        <a:bodyPr/>
        <a:lstStyle/>
        <a:p>
          <a:endParaRPr lang="zh-CN" altLang="en-US"/>
        </a:p>
      </dgm:t>
    </dgm:pt>
    <dgm:pt modelId="{0775D9DF-67AE-466B-9B81-CF1B5176CC1A}" type="sibTrans" cxnId="{7B7CEA63-5C25-4C87-8BD4-66E712933C27}">
      <dgm:prSet/>
      <dgm:spPr/>
      <dgm:t>
        <a:bodyPr/>
        <a:lstStyle/>
        <a:p>
          <a:endParaRPr lang="zh-CN" altLang="en-US"/>
        </a:p>
      </dgm:t>
    </dgm:pt>
    <dgm:pt modelId="{85C6581B-A112-413C-B165-CA6961AC0C40}">
      <dgm:prSet/>
      <dgm:spPr/>
      <dgm:t>
        <a:bodyPr/>
        <a:lstStyle/>
        <a:p>
          <a:pPr rtl="0"/>
          <a:r>
            <a:rPr lang="zh-CN" dirty="0" smtClean="0"/>
            <a:t>自动化测试是把以人为驱动的测试行为转化为机器执行的一种过程。通常，在设计了测试用例并通过评审之后，由测试人员根据测试用例中描述的规程一步步执行测试，得到实际结果与期望结果的比较。</a:t>
          </a:r>
          <a:endParaRPr lang="zh-CN" dirty="0"/>
        </a:p>
      </dgm:t>
    </dgm:pt>
    <dgm:pt modelId="{F17475FD-FC75-4D6D-B333-2502C8AB1FDC}" type="parTrans" cxnId="{24C61EDD-0AAC-42EC-B938-09796DA6E499}">
      <dgm:prSet/>
      <dgm:spPr/>
      <dgm:t>
        <a:bodyPr/>
        <a:lstStyle/>
        <a:p>
          <a:endParaRPr lang="zh-CN" altLang="en-US"/>
        </a:p>
      </dgm:t>
    </dgm:pt>
    <dgm:pt modelId="{195B46B8-347B-4D0C-911E-D33429BCC133}" type="sibTrans" cxnId="{24C61EDD-0AAC-42EC-B938-09796DA6E499}">
      <dgm:prSet/>
      <dgm:spPr/>
      <dgm:t>
        <a:bodyPr/>
        <a:lstStyle/>
        <a:p>
          <a:endParaRPr lang="zh-CN" altLang="en-US"/>
        </a:p>
      </dgm:t>
    </dgm:pt>
    <dgm:pt modelId="{3438C39A-349B-4098-BB81-1085895E044E}">
      <dgm:prSet/>
      <dgm:spPr/>
      <dgm:t>
        <a:bodyPr/>
        <a:lstStyle/>
        <a:p>
          <a:pPr rtl="0"/>
          <a:r>
            <a:rPr lang="zh-CN" altLang="en-US" dirty="0" smtClean="0"/>
            <a:t>单元测试</a:t>
          </a:r>
          <a:endParaRPr lang="zh-CN" dirty="0"/>
        </a:p>
      </dgm:t>
    </dgm:pt>
    <dgm:pt modelId="{E7BCC93B-BE1E-44BC-9B14-51A891D5C344}" type="sibTrans" cxnId="{61332AB7-B780-4EAE-96CC-1428647E31AF}">
      <dgm:prSet/>
      <dgm:spPr/>
      <dgm:t>
        <a:bodyPr/>
        <a:lstStyle/>
        <a:p>
          <a:endParaRPr lang="zh-CN" altLang="en-US"/>
        </a:p>
      </dgm:t>
    </dgm:pt>
    <dgm:pt modelId="{E8525AFA-E2F0-40BC-A8F0-C563528964EA}" type="parTrans" cxnId="{61332AB7-B780-4EAE-96CC-1428647E31AF}">
      <dgm:prSet/>
      <dgm:spPr/>
      <dgm:t>
        <a:bodyPr/>
        <a:lstStyle/>
        <a:p>
          <a:endParaRPr lang="zh-CN" altLang="en-US"/>
        </a:p>
      </dgm:t>
    </dgm:pt>
    <dgm:pt modelId="{A38D3F04-C712-4C1D-AB92-FFDDD761ED48}">
      <dgm:prSet/>
      <dgm:spPr/>
      <dgm:t>
        <a:bodyPr/>
        <a:lstStyle/>
        <a:p>
          <a:pPr rtl="0"/>
          <a:r>
            <a:rPr lang="en-US" altLang="zh-CN" dirty="0" smtClean="0"/>
            <a:t>UI</a:t>
          </a:r>
          <a:r>
            <a:rPr lang="zh-CN" dirty="0" smtClean="0"/>
            <a:t>自动化测试</a:t>
          </a:r>
          <a:endParaRPr lang="zh-CN" dirty="0"/>
        </a:p>
      </dgm:t>
    </dgm:pt>
    <dgm:pt modelId="{B4652B49-EA27-48FB-B9B9-6F8D9A221666}" type="sibTrans" cxnId="{25E69C69-52C0-4CE0-8867-02A56DB85B25}">
      <dgm:prSet/>
      <dgm:spPr/>
      <dgm:t>
        <a:bodyPr/>
        <a:lstStyle/>
        <a:p>
          <a:endParaRPr lang="zh-CN" altLang="en-US"/>
        </a:p>
      </dgm:t>
    </dgm:pt>
    <dgm:pt modelId="{F468C386-61C8-4D42-A798-072833DB32CA}" type="parTrans" cxnId="{25E69C69-52C0-4CE0-8867-02A56DB85B25}">
      <dgm:prSet/>
      <dgm:spPr/>
      <dgm:t>
        <a:bodyPr/>
        <a:lstStyle/>
        <a:p>
          <a:endParaRPr lang="zh-CN" altLang="en-US"/>
        </a:p>
      </dgm:t>
    </dgm:pt>
    <dgm:pt modelId="{AE710E0A-6D80-4F33-B31E-81E9E42509BE}">
      <dgm:prSet/>
      <dgm:spPr/>
      <dgm:t>
        <a:bodyPr/>
        <a:lstStyle/>
        <a:p>
          <a:pPr rtl="0"/>
          <a:r>
            <a:rPr lang="en-US" altLang="zh-CN" dirty="0" smtClean="0"/>
            <a:t>API</a:t>
          </a:r>
          <a:r>
            <a:rPr lang="zh-CN" dirty="0" smtClean="0"/>
            <a:t>自动化测试</a:t>
          </a:r>
          <a:endParaRPr lang="zh-CN" dirty="0"/>
        </a:p>
      </dgm:t>
    </dgm:pt>
    <dgm:pt modelId="{13F725DC-3354-4D47-8042-329683A6A8B0}" type="sibTrans" cxnId="{BCA634A2-CCE5-48D4-87A7-ABE1453D52F4}">
      <dgm:prSet/>
      <dgm:spPr/>
      <dgm:t>
        <a:bodyPr/>
        <a:lstStyle/>
        <a:p>
          <a:endParaRPr lang="zh-CN" altLang="en-US"/>
        </a:p>
      </dgm:t>
    </dgm:pt>
    <dgm:pt modelId="{3DCD81E6-BB20-47AD-B7D4-0679823670F6}" type="parTrans" cxnId="{BCA634A2-CCE5-48D4-87A7-ABE1453D52F4}">
      <dgm:prSet/>
      <dgm:spPr/>
      <dgm:t>
        <a:bodyPr/>
        <a:lstStyle/>
        <a:p>
          <a:endParaRPr lang="zh-CN" altLang="en-US"/>
        </a:p>
      </dgm:t>
    </dgm:pt>
    <dgm:pt modelId="{0AAF376E-762E-436E-B760-25A7E2E0806D}">
      <dgm:prSet/>
      <dgm:spPr/>
      <dgm:t>
        <a:bodyPr/>
        <a:lstStyle/>
        <a:p>
          <a:pPr rtl="0"/>
          <a:r>
            <a:rPr lang="en-US" smtClean="0"/>
            <a:t>API </a:t>
          </a:r>
          <a:r>
            <a:rPr lang="zh-CN" smtClean="0"/>
            <a:t>测试是一种作为集成测试的一部分，通过直接控制被测应用的接口（</a:t>
          </a:r>
          <a:r>
            <a:rPr lang="en-US" smtClean="0"/>
            <a:t>API</a:t>
          </a:r>
          <a:r>
            <a:rPr lang="zh-CN" smtClean="0"/>
            <a:t>）来确定是否在功能、可靠性、性能和安全方面达到预期的</a:t>
          </a:r>
          <a:r>
            <a:rPr lang="en-US" smtClean="0">
              <a:hlinkClick xmlns:r="http://schemas.openxmlformats.org/officeDocument/2006/relationships" r:id="rId1" tooltip="软件测试知识库"/>
            </a:rPr>
            <a:t>软件测试</a:t>
          </a:r>
          <a:r>
            <a:rPr lang="zh-CN" smtClean="0"/>
            <a:t>活动。</a:t>
          </a:r>
          <a:endParaRPr lang="zh-CN" dirty="0"/>
        </a:p>
      </dgm:t>
    </dgm:pt>
    <dgm:pt modelId="{A6A6FAEF-CC2F-4780-94D1-16489882D4B1}" type="parTrans" cxnId="{E01B5553-EFB1-4842-91AE-69EB1093977C}">
      <dgm:prSet/>
      <dgm:spPr/>
    </dgm:pt>
    <dgm:pt modelId="{99718DD3-33AA-408B-B209-3481A1830740}" type="sibTrans" cxnId="{E01B5553-EFB1-4842-91AE-69EB1093977C}">
      <dgm:prSet/>
      <dgm:spPr/>
    </dgm:pt>
    <dgm:pt modelId="{95455DCA-63AB-4458-92BE-6D6782551353}">
      <dgm:prSet/>
      <dgm:spPr/>
      <dgm:t>
        <a:bodyPr/>
        <a:lstStyle/>
        <a:p>
          <a:pPr rtl="0"/>
          <a:r>
            <a:rPr lang="zh-CN" altLang="en-US" dirty="0" smtClean="0"/>
            <a:t>用户界面测试英文名为</a:t>
          </a:r>
          <a:r>
            <a:rPr lang="en-US" altLang="zh-CN" dirty="0" smtClean="0"/>
            <a:t>User interface testing</a:t>
          </a:r>
          <a:r>
            <a:rPr lang="zh-CN" altLang="en-US" dirty="0" smtClean="0"/>
            <a:t>，简称</a:t>
          </a:r>
          <a:r>
            <a:rPr lang="en-US" altLang="zh-CN" dirty="0" smtClean="0"/>
            <a:t>UI</a:t>
          </a:r>
          <a:r>
            <a:rPr lang="zh-CN" altLang="en-US" dirty="0" smtClean="0"/>
            <a:t>测试，测试用户界面的功能模块的布局是否合理，整体风格是否一致和各个控件的放置位置是否符合客户使用习惯，更重要的是要符合操作便捷，导航简单易懂，界面中文字是否正确，命名是否统一，页面是否美观，文字、图片组合是否完美等等。</a:t>
          </a:r>
          <a:endParaRPr lang="zh-CN" dirty="0"/>
        </a:p>
      </dgm:t>
    </dgm:pt>
    <dgm:pt modelId="{5E9D4505-2B09-48AD-81A5-19FB7AB05338}" type="parTrans" cxnId="{76A23823-B98E-4498-8856-27A25AD97CA1}">
      <dgm:prSet/>
      <dgm:spPr/>
    </dgm:pt>
    <dgm:pt modelId="{34D7AC72-FE5B-47C1-9A6F-869638F26C50}" type="sibTrans" cxnId="{76A23823-B98E-4498-8856-27A25AD97CA1}">
      <dgm:prSet/>
      <dgm:spPr/>
    </dgm:pt>
    <dgm:pt modelId="{43419C6D-7DC1-469E-A820-556D1C669159}">
      <dgm:prSet/>
      <dgm:spPr/>
      <dgm:t>
        <a:bodyPr/>
        <a:lstStyle/>
        <a:p>
          <a:pPr rtl="0"/>
          <a:r>
            <a:rPr lang="zh-CN" altLang="en-US" smtClean="0"/>
            <a:t>单元测试（</a:t>
          </a:r>
          <a:r>
            <a:rPr lang="en-US" altLang="zh-CN" smtClean="0"/>
            <a:t>unit testing</a:t>
          </a:r>
          <a:r>
            <a:rPr lang="zh-CN" altLang="en-US" smtClean="0"/>
            <a:t>），是指对软件中的最小可测试单元进行检查和验证。单元就是人为规定的最小的被测功能模块。单元测试是在软件开发过程中要进行的最低级别的测试活动，软件的独立单元将在与程序的其他部分相隔离的情况下进行测试。</a:t>
          </a:r>
          <a:endParaRPr lang="zh-CN" dirty="0"/>
        </a:p>
      </dgm:t>
    </dgm:pt>
    <dgm:pt modelId="{A0CFA030-F221-494D-9F26-FDC6ED5C9CB0}" type="parTrans" cxnId="{49B81CC9-06C1-45C8-A897-C3CE0CD6FF70}">
      <dgm:prSet/>
      <dgm:spPr/>
    </dgm:pt>
    <dgm:pt modelId="{6F24DCFF-E5FB-4960-8E50-B6F60E002475}" type="sibTrans" cxnId="{49B81CC9-06C1-45C8-A897-C3CE0CD6FF70}">
      <dgm:prSet/>
      <dgm:spPr/>
    </dgm:pt>
    <dgm:pt modelId="{D057B3D0-AA72-4F52-B4AE-B519625E83A7}" type="pres">
      <dgm:prSet presAssocID="{6C3F519E-0167-4417-974E-8149E466A69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DD8E75-4990-47E8-9DA3-43FA70817024}" type="pres">
      <dgm:prSet presAssocID="{208F4908-2B1C-4A7A-81E9-8AD137D63CF2}" presName="circle1" presStyleLbl="node1" presStyleIdx="0" presStyleCnt="5"/>
      <dgm:spPr/>
    </dgm:pt>
    <dgm:pt modelId="{783BF006-1F13-454F-A6F8-217F5357331A}" type="pres">
      <dgm:prSet presAssocID="{208F4908-2B1C-4A7A-81E9-8AD137D63CF2}" presName="space" presStyleCnt="0"/>
      <dgm:spPr/>
    </dgm:pt>
    <dgm:pt modelId="{0EC5BEC0-7475-4135-B5E4-49AAA259171D}" type="pres">
      <dgm:prSet presAssocID="{208F4908-2B1C-4A7A-81E9-8AD137D63CF2}" presName="rect1" presStyleLbl="alignAcc1" presStyleIdx="0" presStyleCnt="5"/>
      <dgm:spPr/>
      <dgm:t>
        <a:bodyPr/>
        <a:lstStyle/>
        <a:p>
          <a:endParaRPr lang="zh-CN" altLang="en-US"/>
        </a:p>
      </dgm:t>
    </dgm:pt>
    <dgm:pt modelId="{DA310E14-7CF8-4664-825F-1F4EF8A6DBC7}" type="pres">
      <dgm:prSet presAssocID="{A5A18B69-EE53-4512-A007-EDCB4DC70AB9}" presName="vertSpace2" presStyleLbl="node1" presStyleIdx="0" presStyleCnt="5"/>
      <dgm:spPr/>
    </dgm:pt>
    <dgm:pt modelId="{C60DB00A-4BB4-44F9-9548-A432F1ED535D}" type="pres">
      <dgm:prSet presAssocID="{A5A18B69-EE53-4512-A007-EDCB4DC70AB9}" presName="circle2" presStyleLbl="node1" presStyleIdx="1" presStyleCnt="5"/>
      <dgm:spPr/>
    </dgm:pt>
    <dgm:pt modelId="{80A54C15-D136-45CE-8BDC-18D0ABED2A7A}" type="pres">
      <dgm:prSet presAssocID="{A5A18B69-EE53-4512-A007-EDCB4DC70AB9}" presName="rect2" presStyleLbl="alignAcc1" presStyleIdx="1" presStyleCnt="5"/>
      <dgm:spPr/>
      <dgm:t>
        <a:bodyPr/>
        <a:lstStyle/>
        <a:p>
          <a:endParaRPr lang="zh-CN" altLang="en-US"/>
        </a:p>
      </dgm:t>
    </dgm:pt>
    <dgm:pt modelId="{ED2496CE-8F6A-40A6-8C57-608CE14C3EE9}" type="pres">
      <dgm:prSet presAssocID="{A38D3F04-C712-4C1D-AB92-FFDDD761ED48}" presName="vertSpace3" presStyleLbl="node1" presStyleIdx="1" presStyleCnt="5"/>
      <dgm:spPr/>
    </dgm:pt>
    <dgm:pt modelId="{A01AE7AA-E01A-4823-9F58-EB739D2601B0}" type="pres">
      <dgm:prSet presAssocID="{A38D3F04-C712-4C1D-AB92-FFDDD761ED48}" presName="circle3" presStyleLbl="node1" presStyleIdx="2" presStyleCnt="5" custScaleX="82776" custScaleY="29439" custLinFactNeighborX="11871" custLinFactNeighborY="3529"/>
      <dgm:spPr/>
    </dgm:pt>
    <dgm:pt modelId="{64C74AD8-0148-49AC-A914-C6B7679EC7A3}" type="pres">
      <dgm:prSet presAssocID="{A38D3F04-C712-4C1D-AB92-FFDDD761ED48}" presName="rect3" presStyleLbl="alignAcc1" presStyleIdx="2" presStyleCnt="5" custScaleY="33037" custLinFactNeighborY="-29383"/>
      <dgm:spPr/>
      <dgm:t>
        <a:bodyPr/>
        <a:lstStyle/>
        <a:p>
          <a:endParaRPr lang="zh-CN" altLang="en-US"/>
        </a:p>
      </dgm:t>
    </dgm:pt>
    <dgm:pt modelId="{615CA9C4-21E6-40AA-A66E-32C8BBC814B1}" type="pres">
      <dgm:prSet presAssocID="{AE710E0A-6D80-4F33-B31E-81E9E42509BE}" presName="vertSpace4" presStyleLbl="node1" presStyleIdx="2" presStyleCnt="5"/>
      <dgm:spPr/>
    </dgm:pt>
    <dgm:pt modelId="{D74E1B33-6FC1-4AD5-A5E9-4F0E746125DB}" type="pres">
      <dgm:prSet presAssocID="{AE710E0A-6D80-4F33-B31E-81E9E42509BE}" presName="circle4" presStyleLbl="node1" presStyleIdx="3" presStyleCnt="5" custScaleX="122726" custScaleY="42758" custLinFactNeighborX="835" custLinFactNeighborY="8161"/>
      <dgm:spPr/>
    </dgm:pt>
    <dgm:pt modelId="{9BDA142B-CAA4-438E-A7A8-B2F636468C3C}" type="pres">
      <dgm:prSet presAssocID="{AE710E0A-6D80-4F33-B31E-81E9E42509BE}" presName="rect4" presStyleLbl="alignAcc1" presStyleIdx="3" presStyleCnt="5" custScaleY="45219" custLinFactNeighborY="-19230"/>
      <dgm:spPr/>
      <dgm:t>
        <a:bodyPr/>
        <a:lstStyle/>
        <a:p>
          <a:endParaRPr lang="zh-CN" altLang="en-US"/>
        </a:p>
      </dgm:t>
    </dgm:pt>
    <dgm:pt modelId="{5E3E085E-F81A-4B89-A5F6-1439E2E338D9}" type="pres">
      <dgm:prSet presAssocID="{3438C39A-349B-4098-BB81-1085895E044E}" presName="vertSpace5" presStyleLbl="node1" presStyleIdx="3" presStyleCnt="5"/>
      <dgm:spPr/>
    </dgm:pt>
    <dgm:pt modelId="{5B14828A-C752-46B0-9E65-63CAE2B79E4D}" type="pres">
      <dgm:prSet presAssocID="{3438C39A-349B-4098-BB81-1085895E044E}" presName="circle5" presStyleLbl="node1" presStyleIdx="4" presStyleCnt="5" custScaleX="286157" custScaleY="107214" custLinFactNeighborX="852" custLinFactNeighborY="24951"/>
      <dgm:spPr/>
    </dgm:pt>
    <dgm:pt modelId="{03DEE342-63AE-4936-9137-364399407167}" type="pres">
      <dgm:prSet presAssocID="{3438C39A-349B-4098-BB81-1085895E044E}" presName="rect5" presStyleLbl="alignAcc1" presStyleIdx="4" presStyleCnt="5" custScaleY="110942" custLinFactNeighborX="-158" custLinFactNeighborY="23217"/>
      <dgm:spPr/>
      <dgm:t>
        <a:bodyPr/>
        <a:lstStyle/>
        <a:p>
          <a:endParaRPr lang="zh-CN" altLang="en-US"/>
        </a:p>
      </dgm:t>
    </dgm:pt>
    <dgm:pt modelId="{EC6B835C-5F8C-4F89-BE91-E88A409DD285}" type="pres">
      <dgm:prSet presAssocID="{208F4908-2B1C-4A7A-81E9-8AD137D63CF2}" presName="rect1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F6C9F9-0882-43D3-9344-967C6CB9B1A8}" type="pres">
      <dgm:prSet presAssocID="{208F4908-2B1C-4A7A-81E9-8AD137D63CF2}" presName="rect1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643AB-D462-4F29-AA1B-81C3D112E6CB}" type="pres">
      <dgm:prSet presAssocID="{A5A18B69-EE53-4512-A007-EDCB4DC70AB9}" presName="rect2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21267-81EF-4BFD-9545-74001662C7DE}" type="pres">
      <dgm:prSet presAssocID="{A5A18B69-EE53-4512-A007-EDCB4DC70AB9}" presName="rect2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E8654-EEC5-4C65-B7A8-4CC7072582A9}" type="pres">
      <dgm:prSet presAssocID="{A38D3F04-C712-4C1D-AB92-FFDDD761ED48}" presName="rect3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8F217-28A7-42B5-8CC6-6081286973A5}" type="pres">
      <dgm:prSet presAssocID="{A38D3F04-C712-4C1D-AB92-FFDDD761ED48}" presName="rect3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C0754-831C-4C87-98DC-58654B570E98}" type="pres">
      <dgm:prSet presAssocID="{AE710E0A-6D80-4F33-B31E-81E9E42509BE}" presName="rect4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29CF1-4DD3-4941-A810-B0689BACD944}" type="pres">
      <dgm:prSet presAssocID="{AE710E0A-6D80-4F33-B31E-81E9E42509BE}" presName="rect4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125773-A899-4033-9745-B43F0439ED5B}" type="pres">
      <dgm:prSet presAssocID="{3438C39A-349B-4098-BB81-1085895E044E}" presName="rect5ParTx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76F42-0E9F-4661-A868-7E60AD2C1D6D}" type="pres">
      <dgm:prSet presAssocID="{3438C39A-349B-4098-BB81-1085895E044E}" presName="rect5Ch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C61EDD-0AAC-42EC-B938-09796DA6E499}" srcId="{A5A18B69-EE53-4512-A007-EDCB4DC70AB9}" destId="{85C6581B-A112-413C-B165-CA6961AC0C40}" srcOrd="0" destOrd="0" parTransId="{F17475FD-FC75-4D6D-B333-2502C8AB1FDC}" sibTransId="{195B46B8-347B-4D0C-911E-D33429BCC133}"/>
    <dgm:cxn modelId="{08113AC1-8F44-42C6-B916-5E5D5CD051E3}" type="presOf" srcId="{95455DCA-63AB-4458-92BE-6D6782551353}" destId="{D2C8F217-28A7-42B5-8CC6-6081286973A5}" srcOrd="0" destOrd="0" presId="urn:microsoft.com/office/officeart/2005/8/layout/target3"/>
    <dgm:cxn modelId="{6A5AF01A-248A-447D-B511-AEF4E09602B6}" type="presOf" srcId="{208F4908-2B1C-4A7A-81E9-8AD137D63CF2}" destId="{EC6B835C-5F8C-4F89-BE91-E88A409DD285}" srcOrd="1" destOrd="0" presId="urn:microsoft.com/office/officeart/2005/8/layout/target3"/>
    <dgm:cxn modelId="{DE27E949-0C8D-4EB5-8D01-EA67D5BC414F}" type="presOf" srcId="{A5A18B69-EE53-4512-A007-EDCB4DC70AB9}" destId="{552643AB-D462-4F29-AA1B-81C3D112E6CB}" srcOrd="1" destOrd="0" presId="urn:microsoft.com/office/officeart/2005/8/layout/target3"/>
    <dgm:cxn modelId="{49B81CC9-06C1-45C8-A897-C3CE0CD6FF70}" srcId="{3438C39A-349B-4098-BB81-1085895E044E}" destId="{43419C6D-7DC1-469E-A820-556D1C669159}" srcOrd="0" destOrd="0" parTransId="{A0CFA030-F221-494D-9F26-FDC6ED5C9CB0}" sibTransId="{6F24DCFF-E5FB-4960-8E50-B6F60E002475}"/>
    <dgm:cxn modelId="{7A4C4600-5BB3-4C3F-998B-3E0D82534789}" type="presOf" srcId="{3438C39A-349B-4098-BB81-1085895E044E}" destId="{03DEE342-63AE-4936-9137-364399407167}" srcOrd="0" destOrd="0" presId="urn:microsoft.com/office/officeart/2005/8/layout/target3"/>
    <dgm:cxn modelId="{675E4180-3A35-4F07-9E1C-2D0F44887C9A}" type="presOf" srcId="{208F4908-2B1C-4A7A-81E9-8AD137D63CF2}" destId="{0EC5BEC0-7475-4135-B5E4-49AAA259171D}" srcOrd="0" destOrd="0" presId="urn:microsoft.com/office/officeart/2005/8/layout/target3"/>
    <dgm:cxn modelId="{EE8F0D8A-70FE-40E9-95FF-E4B9738345DA}" type="presOf" srcId="{C70BE0D5-1FCF-4DA9-9978-B354F4DAC1C4}" destId="{F2F6C9F9-0882-43D3-9344-967C6CB9B1A8}" srcOrd="0" destOrd="0" presId="urn:microsoft.com/office/officeart/2005/8/layout/target3"/>
    <dgm:cxn modelId="{DDB83D92-926F-47E3-8072-5E48D97C6154}" srcId="{6C3F519E-0167-4417-974E-8149E466A69B}" destId="{208F4908-2B1C-4A7A-81E9-8AD137D63CF2}" srcOrd="0" destOrd="0" parTransId="{84E6E116-3C52-4A83-995F-600D0FF873A3}" sibTransId="{29B85356-74CC-41DB-AB0D-7C058068EAE2}"/>
    <dgm:cxn modelId="{BCA634A2-CCE5-48D4-87A7-ABE1453D52F4}" srcId="{6C3F519E-0167-4417-974E-8149E466A69B}" destId="{AE710E0A-6D80-4F33-B31E-81E9E42509BE}" srcOrd="3" destOrd="0" parTransId="{3DCD81E6-BB20-47AD-B7D4-0679823670F6}" sibTransId="{13F725DC-3354-4D47-8042-329683A6A8B0}"/>
    <dgm:cxn modelId="{61332AB7-B780-4EAE-96CC-1428647E31AF}" srcId="{6C3F519E-0167-4417-974E-8149E466A69B}" destId="{3438C39A-349B-4098-BB81-1085895E044E}" srcOrd="4" destOrd="0" parTransId="{E8525AFA-E2F0-40BC-A8F0-C563528964EA}" sibTransId="{E7BCC93B-BE1E-44BC-9B14-51A891D5C344}"/>
    <dgm:cxn modelId="{AC5C08E1-1579-48CD-B1C1-9CECA88F7BC6}" type="presOf" srcId="{43419C6D-7DC1-469E-A820-556D1C669159}" destId="{79A76F42-0E9F-4661-A868-7E60AD2C1D6D}" srcOrd="0" destOrd="0" presId="urn:microsoft.com/office/officeart/2005/8/layout/target3"/>
    <dgm:cxn modelId="{4C138BF1-83CA-45A5-A06A-42563B6C1022}" type="presOf" srcId="{A5A18B69-EE53-4512-A007-EDCB4DC70AB9}" destId="{80A54C15-D136-45CE-8BDC-18D0ABED2A7A}" srcOrd="0" destOrd="0" presId="urn:microsoft.com/office/officeart/2005/8/layout/target3"/>
    <dgm:cxn modelId="{49345482-F361-4116-963E-329B5ECEEC0B}" type="presOf" srcId="{A38D3F04-C712-4C1D-AB92-FFDDD761ED48}" destId="{8F5E8654-EEC5-4C65-B7A8-4CC7072582A9}" srcOrd="1" destOrd="0" presId="urn:microsoft.com/office/officeart/2005/8/layout/target3"/>
    <dgm:cxn modelId="{8BC1AB13-BAD6-4765-9C2F-3CD79963E832}" type="presOf" srcId="{85C6581B-A112-413C-B165-CA6961AC0C40}" destId="{9DC21267-81EF-4BFD-9545-74001662C7DE}" srcOrd="0" destOrd="0" presId="urn:microsoft.com/office/officeart/2005/8/layout/target3"/>
    <dgm:cxn modelId="{89A2C25E-442F-4535-82FF-1FC107C99C87}" type="presOf" srcId="{0AAF376E-762E-436E-B760-25A7E2E0806D}" destId="{BE529CF1-4DD3-4941-A810-B0689BACD944}" srcOrd="0" destOrd="0" presId="urn:microsoft.com/office/officeart/2005/8/layout/target3"/>
    <dgm:cxn modelId="{FFFCE1AB-37F3-4CB9-AE68-B6BE9BC6204C}" srcId="{208F4908-2B1C-4A7A-81E9-8AD137D63CF2}" destId="{C70BE0D5-1FCF-4DA9-9978-B354F4DAC1C4}" srcOrd="0" destOrd="0" parTransId="{64A371F0-82DA-451E-AD8E-8B6CA40F4834}" sibTransId="{DB0A7D4C-E5FF-42B8-B553-DF9BA8BDA48F}"/>
    <dgm:cxn modelId="{76A23823-B98E-4498-8856-27A25AD97CA1}" srcId="{A38D3F04-C712-4C1D-AB92-FFDDD761ED48}" destId="{95455DCA-63AB-4458-92BE-6D6782551353}" srcOrd="0" destOrd="0" parTransId="{5E9D4505-2B09-48AD-81A5-19FB7AB05338}" sibTransId="{34D7AC72-FE5B-47C1-9A6F-869638F26C50}"/>
    <dgm:cxn modelId="{E91ECDD3-1C40-401F-A5FB-CE59E80C3F42}" type="presOf" srcId="{3438C39A-349B-4098-BB81-1085895E044E}" destId="{4A125773-A899-4033-9745-B43F0439ED5B}" srcOrd="1" destOrd="0" presId="urn:microsoft.com/office/officeart/2005/8/layout/target3"/>
    <dgm:cxn modelId="{E01B5553-EFB1-4842-91AE-69EB1093977C}" srcId="{AE710E0A-6D80-4F33-B31E-81E9E42509BE}" destId="{0AAF376E-762E-436E-B760-25A7E2E0806D}" srcOrd="0" destOrd="0" parTransId="{A6A6FAEF-CC2F-4780-94D1-16489882D4B1}" sibTransId="{99718DD3-33AA-408B-B209-3481A1830740}"/>
    <dgm:cxn modelId="{5892A273-33D8-44DD-924A-32F67CB03051}" type="presOf" srcId="{6C3F519E-0167-4417-974E-8149E466A69B}" destId="{D057B3D0-AA72-4F52-B4AE-B519625E83A7}" srcOrd="0" destOrd="0" presId="urn:microsoft.com/office/officeart/2005/8/layout/target3"/>
    <dgm:cxn modelId="{7B7CEA63-5C25-4C87-8BD4-66E712933C27}" srcId="{6C3F519E-0167-4417-974E-8149E466A69B}" destId="{A5A18B69-EE53-4512-A007-EDCB4DC70AB9}" srcOrd="1" destOrd="0" parTransId="{8D85B2D0-5874-4D47-AE35-0A02F335C281}" sibTransId="{0775D9DF-67AE-466B-9B81-CF1B5176CC1A}"/>
    <dgm:cxn modelId="{B6F9F6BD-D3FF-4C48-8155-0DB8CA43D116}" type="presOf" srcId="{AE710E0A-6D80-4F33-B31E-81E9E42509BE}" destId="{AA1C0754-831C-4C87-98DC-58654B570E98}" srcOrd="1" destOrd="0" presId="urn:microsoft.com/office/officeart/2005/8/layout/target3"/>
    <dgm:cxn modelId="{DF887D13-E1D7-42B7-B45D-AC4A2626A9B7}" type="presOf" srcId="{AE710E0A-6D80-4F33-B31E-81E9E42509BE}" destId="{9BDA142B-CAA4-438E-A7A8-B2F636468C3C}" srcOrd="0" destOrd="0" presId="urn:microsoft.com/office/officeart/2005/8/layout/target3"/>
    <dgm:cxn modelId="{25E69C69-52C0-4CE0-8867-02A56DB85B25}" srcId="{6C3F519E-0167-4417-974E-8149E466A69B}" destId="{A38D3F04-C712-4C1D-AB92-FFDDD761ED48}" srcOrd="2" destOrd="0" parTransId="{F468C386-61C8-4D42-A798-072833DB32CA}" sibTransId="{B4652B49-EA27-48FB-B9B9-6F8D9A221666}"/>
    <dgm:cxn modelId="{4075E61B-6027-4B90-83FE-DD7C82133240}" type="presOf" srcId="{A38D3F04-C712-4C1D-AB92-FFDDD761ED48}" destId="{64C74AD8-0148-49AC-A914-C6B7679EC7A3}" srcOrd="0" destOrd="0" presId="urn:microsoft.com/office/officeart/2005/8/layout/target3"/>
    <dgm:cxn modelId="{17FF3E23-52BB-4112-B1F7-DBAA372A1500}" type="presParOf" srcId="{D057B3D0-AA72-4F52-B4AE-B519625E83A7}" destId="{9CDD8E75-4990-47E8-9DA3-43FA70817024}" srcOrd="0" destOrd="0" presId="urn:microsoft.com/office/officeart/2005/8/layout/target3"/>
    <dgm:cxn modelId="{A22C34EF-BA9C-4BBD-B488-4B6DFB66368D}" type="presParOf" srcId="{D057B3D0-AA72-4F52-B4AE-B519625E83A7}" destId="{783BF006-1F13-454F-A6F8-217F5357331A}" srcOrd="1" destOrd="0" presId="urn:microsoft.com/office/officeart/2005/8/layout/target3"/>
    <dgm:cxn modelId="{12613A96-727B-4D09-B6A6-1B9818D1F111}" type="presParOf" srcId="{D057B3D0-AA72-4F52-B4AE-B519625E83A7}" destId="{0EC5BEC0-7475-4135-B5E4-49AAA259171D}" srcOrd="2" destOrd="0" presId="urn:microsoft.com/office/officeart/2005/8/layout/target3"/>
    <dgm:cxn modelId="{19D29D03-F170-45D2-9F7C-B5CACE775CE5}" type="presParOf" srcId="{D057B3D0-AA72-4F52-B4AE-B519625E83A7}" destId="{DA310E14-7CF8-4664-825F-1F4EF8A6DBC7}" srcOrd="3" destOrd="0" presId="urn:microsoft.com/office/officeart/2005/8/layout/target3"/>
    <dgm:cxn modelId="{B81FCD98-E662-4403-994C-513F725B5CAE}" type="presParOf" srcId="{D057B3D0-AA72-4F52-B4AE-B519625E83A7}" destId="{C60DB00A-4BB4-44F9-9548-A432F1ED535D}" srcOrd="4" destOrd="0" presId="urn:microsoft.com/office/officeart/2005/8/layout/target3"/>
    <dgm:cxn modelId="{CEA42D53-195C-407A-8113-2F92F13E887B}" type="presParOf" srcId="{D057B3D0-AA72-4F52-B4AE-B519625E83A7}" destId="{80A54C15-D136-45CE-8BDC-18D0ABED2A7A}" srcOrd="5" destOrd="0" presId="urn:microsoft.com/office/officeart/2005/8/layout/target3"/>
    <dgm:cxn modelId="{AA15A10C-E7E8-41C2-B4BD-9DB39CFD687E}" type="presParOf" srcId="{D057B3D0-AA72-4F52-B4AE-B519625E83A7}" destId="{ED2496CE-8F6A-40A6-8C57-608CE14C3EE9}" srcOrd="6" destOrd="0" presId="urn:microsoft.com/office/officeart/2005/8/layout/target3"/>
    <dgm:cxn modelId="{7DDD8004-0F10-4889-A9CE-7880B7DA4945}" type="presParOf" srcId="{D057B3D0-AA72-4F52-B4AE-B519625E83A7}" destId="{A01AE7AA-E01A-4823-9F58-EB739D2601B0}" srcOrd="7" destOrd="0" presId="urn:microsoft.com/office/officeart/2005/8/layout/target3"/>
    <dgm:cxn modelId="{CA15908B-5DEB-4D29-9234-963FF5B766D9}" type="presParOf" srcId="{D057B3D0-AA72-4F52-B4AE-B519625E83A7}" destId="{64C74AD8-0148-49AC-A914-C6B7679EC7A3}" srcOrd="8" destOrd="0" presId="urn:microsoft.com/office/officeart/2005/8/layout/target3"/>
    <dgm:cxn modelId="{6BE0A08B-2F88-4763-BFF5-63CAC21B7233}" type="presParOf" srcId="{D057B3D0-AA72-4F52-B4AE-B519625E83A7}" destId="{615CA9C4-21E6-40AA-A66E-32C8BBC814B1}" srcOrd="9" destOrd="0" presId="urn:microsoft.com/office/officeart/2005/8/layout/target3"/>
    <dgm:cxn modelId="{8828D9FD-68C1-449A-9FD1-1FDA74B4DC26}" type="presParOf" srcId="{D057B3D0-AA72-4F52-B4AE-B519625E83A7}" destId="{D74E1B33-6FC1-4AD5-A5E9-4F0E746125DB}" srcOrd="10" destOrd="0" presId="urn:microsoft.com/office/officeart/2005/8/layout/target3"/>
    <dgm:cxn modelId="{389AEB28-55F1-4B83-941A-0553B82B116A}" type="presParOf" srcId="{D057B3D0-AA72-4F52-B4AE-B519625E83A7}" destId="{9BDA142B-CAA4-438E-A7A8-B2F636468C3C}" srcOrd="11" destOrd="0" presId="urn:microsoft.com/office/officeart/2005/8/layout/target3"/>
    <dgm:cxn modelId="{F73651D7-AB43-4896-931A-490DF53B5995}" type="presParOf" srcId="{D057B3D0-AA72-4F52-B4AE-B519625E83A7}" destId="{5E3E085E-F81A-4B89-A5F6-1439E2E338D9}" srcOrd="12" destOrd="0" presId="urn:microsoft.com/office/officeart/2005/8/layout/target3"/>
    <dgm:cxn modelId="{C961BF25-AA04-4BD4-BE54-BFE380A97A69}" type="presParOf" srcId="{D057B3D0-AA72-4F52-B4AE-B519625E83A7}" destId="{5B14828A-C752-46B0-9E65-63CAE2B79E4D}" srcOrd="13" destOrd="0" presId="urn:microsoft.com/office/officeart/2005/8/layout/target3"/>
    <dgm:cxn modelId="{8EA699FF-9D65-49AC-91D0-58498E3FE2B8}" type="presParOf" srcId="{D057B3D0-AA72-4F52-B4AE-B519625E83A7}" destId="{03DEE342-63AE-4936-9137-364399407167}" srcOrd="14" destOrd="0" presId="urn:microsoft.com/office/officeart/2005/8/layout/target3"/>
    <dgm:cxn modelId="{A2481F31-8229-447F-BC4A-D8818E70B9DA}" type="presParOf" srcId="{D057B3D0-AA72-4F52-B4AE-B519625E83A7}" destId="{EC6B835C-5F8C-4F89-BE91-E88A409DD285}" srcOrd="15" destOrd="0" presId="urn:microsoft.com/office/officeart/2005/8/layout/target3"/>
    <dgm:cxn modelId="{35FEFB9A-8325-41FB-B6E8-B9084027FD76}" type="presParOf" srcId="{D057B3D0-AA72-4F52-B4AE-B519625E83A7}" destId="{F2F6C9F9-0882-43D3-9344-967C6CB9B1A8}" srcOrd="16" destOrd="0" presId="urn:microsoft.com/office/officeart/2005/8/layout/target3"/>
    <dgm:cxn modelId="{69EE13F4-BD69-407D-97EE-69708F2C9D3C}" type="presParOf" srcId="{D057B3D0-AA72-4F52-B4AE-B519625E83A7}" destId="{552643AB-D462-4F29-AA1B-81C3D112E6CB}" srcOrd="17" destOrd="0" presId="urn:microsoft.com/office/officeart/2005/8/layout/target3"/>
    <dgm:cxn modelId="{E0FD22DF-F5BA-431E-AB46-A88DF3818394}" type="presParOf" srcId="{D057B3D0-AA72-4F52-B4AE-B519625E83A7}" destId="{9DC21267-81EF-4BFD-9545-74001662C7DE}" srcOrd="18" destOrd="0" presId="urn:microsoft.com/office/officeart/2005/8/layout/target3"/>
    <dgm:cxn modelId="{FBE6223C-3CD0-4073-8359-7EDFC81A9671}" type="presParOf" srcId="{D057B3D0-AA72-4F52-B4AE-B519625E83A7}" destId="{8F5E8654-EEC5-4C65-B7A8-4CC7072582A9}" srcOrd="19" destOrd="0" presId="urn:microsoft.com/office/officeart/2005/8/layout/target3"/>
    <dgm:cxn modelId="{B1FA8C5E-E673-4694-AEAD-8A336AF290CE}" type="presParOf" srcId="{D057B3D0-AA72-4F52-B4AE-B519625E83A7}" destId="{D2C8F217-28A7-42B5-8CC6-6081286973A5}" srcOrd="20" destOrd="0" presId="urn:microsoft.com/office/officeart/2005/8/layout/target3"/>
    <dgm:cxn modelId="{F5725E91-B3DF-47C1-BD73-38B12B7194AC}" type="presParOf" srcId="{D057B3D0-AA72-4F52-B4AE-B519625E83A7}" destId="{AA1C0754-831C-4C87-98DC-58654B570E98}" srcOrd="21" destOrd="0" presId="urn:microsoft.com/office/officeart/2005/8/layout/target3"/>
    <dgm:cxn modelId="{82DB41F7-A1C5-4C46-B41E-A56A34956D27}" type="presParOf" srcId="{D057B3D0-AA72-4F52-B4AE-B519625E83A7}" destId="{BE529CF1-4DD3-4941-A810-B0689BACD944}" srcOrd="22" destOrd="0" presId="urn:microsoft.com/office/officeart/2005/8/layout/target3"/>
    <dgm:cxn modelId="{DF79D4D5-B3EC-4117-B5D6-6B56EA25D7D0}" type="presParOf" srcId="{D057B3D0-AA72-4F52-B4AE-B519625E83A7}" destId="{4A125773-A899-4033-9745-B43F0439ED5B}" srcOrd="23" destOrd="0" presId="urn:microsoft.com/office/officeart/2005/8/layout/target3"/>
    <dgm:cxn modelId="{68F6477E-63A1-4842-81A7-280BA444B42F}" type="presParOf" srcId="{D057B3D0-AA72-4F52-B4AE-B519625E83A7}" destId="{79A76F42-0E9F-4661-A868-7E60AD2C1D6D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D8E75-4990-47E8-9DA3-43FA70817024}">
      <dsp:nvSpPr>
        <dsp:cNvPr id="0" name=""/>
        <dsp:cNvSpPr/>
      </dsp:nvSpPr>
      <dsp:spPr>
        <a:xfrm>
          <a:off x="0" y="0"/>
          <a:ext cx="3394075" cy="33940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5BEC0-7475-4135-B5E4-49AAA259171D}">
      <dsp:nvSpPr>
        <dsp:cNvPr id="0" name=""/>
        <dsp:cNvSpPr/>
      </dsp:nvSpPr>
      <dsp:spPr>
        <a:xfrm>
          <a:off x="1697037" y="0"/>
          <a:ext cx="6532562" cy="3394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00" kern="1200" smtClean="0"/>
            <a:t>软件测试</a:t>
          </a:r>
          <a:endParaRPr lang="zh-CN" sz="600" kern="1200"/>
        </a:p>
      </dsp:txBody>
      <dsp:txXfrm>
        <a:off x="1697037" y="0"/>
        <a:ext cx="3266281" cy="543051"/>
      </dsp:txXfrm>
    </dsp:sp>
    <dsp:sp modelId="{C60DB00A-4BB4-44F9-9548-A432F1ED535D}">
      <dsp:nvSpPr>
        <dsp:cNvPr id="0" name=""/>
        <dsp:cNvSpPr/>
      </dsp:nvSpPr>
      <dsp:spPr>
        <a:xfrm>
          <a:off x="356377" y="543051"/>
          <a:ext cx="2681319" cy="26813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54C15-D136-45CE-8BDC-18D0ABED2A7A}">
      <dsp:nvSpPr>
        <dsp:cNvPr id="0" name=""/>
        <dsp:cNvSpPr/>
      </dsp:nvSpPr>
      <dsp:spPr>
        <a:xfrm>
          <a:off x="1697037" y="543051"/>
          <a:ext cx="6532562" cy="26813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00" kern="1200" dirty="0" smtClean="0"/>
            <a:t>软件自动化测试</a:t>
          </a:r>
          <a:endParaRPr lang="zh-CN" sz="600" kern="1200" dirty="0"/>
        </a:p>
      </dsp:txBody>
      <dsp:txXfrm>
        <a:off x="1697037" y="543051"/>
        <a:ext cx="3266281" cy="543051"/>
      </dsp:txXfrm>
    </dsp:sp>
    <dsp:sp modelId="{A01AE7AA-E01A-4823-9F58-EB739D2601B0}">
      <dsp:nvSpPr>
        <dsp:cNvPr id="0" name=""/>
        <dsp:cNvSpPr/>
      </dsp:nvSpPr>
      <dsp:spPr>
        <a:xfrm>
          <a:off x="946443" y="1155574"/>
          <a:ext cx="1629498" cy="5795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74AD8-0148-49AC-A914-C6B7679EC7A3}">
      <dsp:nvSpPr>
        <dsp:cNvPr id="0" name=""/>
        <dsp:cNvSpPr/>
      </dsp:nvSpPr>
      <dsp:spPr>
        <a:xfrm>
          <a:off x="1697037" y="1166785"/>
          <a:ext cx="6532562" cy="6503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UI</a:t>
          </a:r>
          <a:r>
            <a:rPr lang="zh-CN" sz="600" kern="1200" dirty="0" smtClean="0"/>
            <a:t>自动化测试</a:t>
          </a:r>
          <a:endParaRPr lang="zh-CN" sz="600" kern="1200" dirty="0"/>
        </a:p>
      </dsp:txBody>
      <dsp:txXfrm>
        <a:off x="1697037" y="1166785"/>
        <a:ext cx="3266281" cy="179408"/>
      </dsp:txXfrm>
    </dsp:sp>
    <dsp:sp modelId="{D74E1B33-6FC1-4AD5-A5E9-4F0E746125DB}">
      <dsp:nvSpPr>
        <dsp:cNvPr id="0" name=""/>
        <dsp:cNvSpPr/>
      </dsp:nvSpPr>
      <dsp:spPr>
        <a:xfrm>
          <a:off x="936922" y="1731642"/>
          <a:ext cx="1541202" cy="5369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A142B-CAA4-438E-A7A8-B2F636468C3C}">
      <dsp:nvSpPr>
        <dsp:cNvPr id="0" name=""/>
        <dsp:cNvSpPr/>
      </dsp:nvSpPr>
      <dsp:spPr>
        <a:xfrm>
          <a:off x="1697037" y="1731636"/>
          <a:ext cx="6532562" cy="567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API</a:t>
          </a:r>
          <a:r>
            <a:rPr lang="zh-CN" sz="600" kern="1200" dirty="0" smtClean="0"/>
            <a:t>自动化测试</a:t>
          </a:r>
          <a:endParaRPr lang="zh-CN" sz="600" kern="1200" dirty="0"/>
        </a:p>
      </dsp:txBody>
      <dsp:txXfrm>
        <a:off x="1697037" y="1731636"/>
        <a:ext cx="3266281" cy="245562"/>
      </dsp:txXfrm>
    </dsp:sp>
    <dsp:sp modelId="{5B14828A-C752-46B0-9E65-63CAE2B79E4D}">
      <dsp:nvSpPr>
        <dsp:cNvPr id="0" name=""/>
        <dsp:cNvSpPr/>
      </dsp:nvSpPr>
      <dsp:spPr>
        <a:xfrm>
          <a:off x="924673" y="2288117"/>
          <a:ext cx="1553981" cy="5822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EE342-63AE-4936-9137-364399407167}">
      <dsp:nvSpPr>
        <dsp:cNvPr id="0" name=""/>
        <dsp:cNvSpPr/>
      </dsp:nvSpPr>
      <dsp:spPr>
        <a:xfrm>
          <a:off x="1686716" y="2268578"/>
          <a:ext cx="6532562" cy="6024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单元测试</a:t>
          </a:r>
          <a:endParaRPr lang="zh-CN" sz="600" kern="1200" dirty="0"/>
        </a:p>
      </dsp:txBody>
      <dsp:txXfrm>
        <a:off x="1686716" y="2268578"/>
        <a:ext cx="3266281" cy="602472"/>
      </dsp:txXfrm>
    </dsp:sp>
    <dsp:sp modelId="{F2F6C9F9-0882-43D3-9344-967C6CB9B1A8}">
      <dsp:nvSpPr>
        <dsp:cNvPr id="0" name=""/>
        <dsp:cNvSpPr/>
      </dsp:nvSpPr>
      <dsp:spPr>
        <a:xfrm>
          <a:off x="4963318" y="0"/>
          <a:ext cx="3266281" cy="54305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600" kern="1200" dirty="0" smtClean="0"/>
            <a:t>软件测试（英语：</a:t>
          </a:r>
          <a:r>
            <a:rPr lang="en-US" sz="600" kern="1200" dirty="0" smtClean="0"/>
            <a:t>Software Testing</a:t>
          </a:r>
          <a:r>
            <a:rPr lang="zh-CN" sz="600" kern="1200" dirty="0" smtClean="0"/>
            <a:t>），描述一种用来促进鉴定软件的正确性、完整性、安全性和质量的过程。换句话说，软件测试是一种实际输出与预期输出之间的审核或者比较过程。软件测试的经典定义是：在规定的条件下对程序进行操作，以发现程序错误，衡量软件质量，并对其是否能满足设计要求进行评估的过程。</a:t>
          </a:r>
          <a:endParaRPr lang="zh-CN" sz="600" kern="1200" dirty="0"/>
        </a:p>
      </dsp:txBody>
      <dsp:txXfrm>
        <a:off x="4963318" y="0"/>
        <a:ext cx="3266281" cy="543051"/>
      </dsp:txXfrm>
    </dsp:sp>
    <dsp:sp modelId="{9DC21267-81EF-4BFD-9545-74001662C7DE}">
      <dsp:nvSpPr>
        <dsp:cNvPr id="0" name=""/>
        <dsp:cNvSpPr/>
      </dsp:nvSpPr>
      <dsp:spPr>
        <a:xfrm>
          <a:off x="4963318" y="543051"/>
          <a:ext cx="3266281" cy="54305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600" kern="1200" dirty="0" smtClean="0"/>
            <a:t>自动化测试是把以人为驱动的测试行为转化为机器执行的一种过程。通常，在设计了测试用例并通过评审之后，由测试人员根据测试用例中描述的规程一步步执行测试，得到实际结果与期望结果的比较。</a:t>
          </a:r>
          <a:endParaRPr lang="zh-CN" sz="600" kern="1200" dirty="0"/>
        </a:p>
      </dsp:txBody>
      <dsp:txXfrm>
        <a:off x="4963318" y="543051"/>
        <a:ext cx="3266281" cy="543051"/>
      </dsp:txXfrm>
    </dsp:sp>
    <dsp:sp modelId="{D2C8F217-28A7-42B5-8CC6-6081286973A5}">
      <dsp:nvSpPr>
        <dsp:cNvPr id="0" name=""/>
        <dsp:cNvSpPr/>
      </dsp:nvSpPr>
      <dsp:spPr>
        <a:xfrm>
          <a:off x="4963318" y="1086103"/>
          <a:ext cx="3266281" cy="54305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用户界面测试英文名为</a:t>
          </a:r>
          <a:r>
            <a:rPr lang="en-US" altLang="zh-CN" sz="600" kern="1200" dirty="0" smtClean="0"/>
            <a:t>User interface testing</a:t>
          </a:r>
          <a:r>
            <a:rPr lang="zh-CN" altLang="en-US" sz="600" kern="1200" dirty="0" smtClean="0"/>
            <a:t>，简称</a:t>
          </a:r>
          <a:r>
            <a:rPr lang="en-US" altLang="zh-CN" sz="600" kern="1200" dirty="0" smtClean="0"/>
            <a:t>UI</a:t>
          </a:r>
          <a:r>
            <a:rPr lang="zh-CN" altLang="en-US" sz="600" kern="1200" dirty="0" smtClean="0"/>
            <a:t>测试，测试用户界面的功能模块的布局是否合理，整体风格是否一致和各个控件的放置位置是否符合客户使用习惯，更重要的是要符合操作便捷，导航简单易懂，界面中文字是否正确，命名是否统一，页面是否美观，文字、图片组合是否完美等等。</a:t>
          </a:r>
          <a:endParaRPr lang="zh-CN" sz="600" kern="1200" dirty="0"/>
        </a:p>
      </dsp:txBody>
      <dsp:txXfrm>
        <a:off x="4963318" y="1086103"/>
        <a:ext cx="3266281" cy="543051"/>
      </dsp:txXfrm>
    </dsp:sp>
    <dsp:sp modelId="{BE529CF1-4DD3-4941-A810-B0689BACD944}">
      <dsp:nvSpPr>
        <dsp:cNvPr id="0" name=""/>
        <dsp:cNvSpPr/>
      </dsp:nvSpPr>
      <dsp:spPr>
        <a:xfrm>
          <a:off x="4963318" y="1629155"/>
          <a:ext cx="3266281" cy="5430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smtClean="0"/>
            <a:t>API </a:t>
          </a:r>
          <a:r>
            <a:rPr lang="zh-CN" sz="600" kern="1200" smtClean="0"/>
            <a:t>测试是一种作为集成测试的一部分，通过直接控制被测应用的接口（</a:t>
          </a:r>
          <a:r>
            <a:rPr lang="en-US" sz="600" kern="1200" smtClean="0"/>
            <a:t>API</a:t>
          </a:r>
          <a:r>
            <a:rPr lang="zh-CN" sz="600" kern="1200" smtClean="0"/>
            <a:t>）来确定是否在功能、可靠性、性能和安全方面达到预期的</a:t>
          </a:r>
          <a:r>
            <a:rPr lang="en-US" sz="600" kern="1200" smtClean="0">
              <a:hlinkClick xmlns:r="http://schemas.openxmlformats.org/officeDocument/2006/relationships" r:id="rId1" tooltip="软件测试知识库"/>
            </a:rPr>
            <a:t>软件测试</a:t>
          </a:r>
          <a:r>
            <a:rPr lang="zh-CN" sz="600" kern="1200" smtClean="0"/>
            <a:t>活动。</a:t>
          </a:r>
          <a:endParaRPr lang="zh-CN" sz="600" kern="1200" dirty="0"/>
        </a:p>
      </dsp:txBody>
      <dsp:txXfrm>
        <a:off x="4963318" y="1629155"/>
        <a:ext cx="3266281" cy="543052"/>
      </dsp:txXfrm>
    </dsp:sp>
    <dsp:sp modelId="{79A76F42-0E9F-4661-A868-7E60AD2C1D6D}">
      <dsp:nvSpPr>
        <dsp:cNvPr id="0" name=""/>
        <dsp:cNvSpPr/>
      </dsp:nvSpPr>
      <dsp:spPr>
        <a:xfrm>
          <a:off x="4963318" y="2172207"/>
          <a:ext cx="3266281" cy="5430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smtClean="0"/>
            <a:t>单元测试（</a:t>
          </a:r>
          <a:r>
            <a:rPr lang="en-US" altLang="zh-CN" sz="600" kern="1200" smtClean="0"/>
            <a:t>unit testing</a:t>
          </a:r>
          <a:r>
            <a:rPr lang="zh-CN" altLang="en-US" sz="600" kern="1200" smtClean="0"/>
            <a:t>），是指对软件中的最小可测试单元进行检查和验证。单元就是人为规定的最小的被测功能模块。单元测试是在软件开发过程中要进行的最低级别的测试活动，软件的独立单元将在与程序的其他部分相隔离的情况下进行测试。</a:t>
          </a:r>
          <a:endParaRPr lang="zh-CN" sz="600" kern="1200" dirty="0"/>
        </a:p>
      </dsp:txBody>
      <dsp:txXfrm>
        <a:off x="4963318" y="2172207"/>
        <a:ext cx="3266281" cy="543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DFED-49E7-48A7-83DC-C750817C1DA2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FB34-611E-4DF3-8BFB-B09FB11C7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3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3FB34-611E-4DF3-8BFB-B09FB11C76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3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6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216" y="206375"/>
            <a:ext cx="792088" cy="438785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5842992" cy="438785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31840" y="2499742"/>
            <a:ext cx="2880320" cy="10801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单击此处编辑联系人姓名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电话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邮箱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82352" cy="274637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8F4F621-18E0-49FC-BDEF-194B6EB1CEF0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1520" y="4659982"/>
            <a:ext cx="72008" cy="381918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3528" y="4731990"/>
            <a:ext cx="107032" cy="252759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1012BBD-2028-44BE-B835-CB0CFD1278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5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64F8-1CDF-4357-951B-6987209B85A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CEFB1C90-25BB-42DB-A2DE-8C89243E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3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2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9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9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15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3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5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15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99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833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88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730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5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2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0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2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3" r="60237"/>
          <a:stretch/>
        </p:blipFill>
        <p:spPr>
          <a:xfrm>
            <a:off x="0" y="2787774"/>
            <a:ext cx="3635896" cy="235572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3" t="4837" r="2842" b="82537"/>
          <a:stretch/>
        </p:blipFill>
        <p:spPr>
          <a:xfrm>
            <a:off x="7452320" y="141523"/>
            <a:ext cx="158417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1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"/>
            <a:ext cx="9144000" cy="5136401"/>
          </a:xfrm>
          <a:prstGeom prst="rect">
            <a:avLst/>
          </a:prstGeom>
        </p:spPr>
      </p:pic>
      <p:sp>
        <p:nvSpPr>
          <p:cNvPr id="9" name="文本框 9"/>
          <p:cNvSpPr txBox="1">
            <a:spLocks noChangeArrowheads="1"/>
          </p:cNvSpPr>
          <p:nvPr userDrawn="1"/>
        </p:nvSpPr>
        <p:spPr bwMode="auto">
          <a:xfrm>
            <a:off x="2124075" y="1059582"/>
            <a:ext cx="48958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  <a:sym typeface="Arial" charset="0"/>
              </a:rPr>
              <a:t>Thanks!</a:t>
            </a:r>
            <a:endParaRPr lang="zh-CN" altLang="en-US" sz="9600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  <a:sym typeface="Arial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62" y="360737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28-29/F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Kaikai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Plaza, 888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Wanhangdu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Rd,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Jing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’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an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District, Shanghai, 200042,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P.R.China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上海市静安区万航渡路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888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号开开</a:t>
            </a:r>
            <a:r>
              <a:rPr lang="zh-CN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广场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28-29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41909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93EF-5EFA-4321-BC41-B9BC33358EB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" y="1"/>
            <a:ext cx="91375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9E%84%E4%BB%B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STAF" TargetMode="External"/><Relationship Id="rId2" Type="http://schemas.openxmlformats.org/officeDocument/2006/relationships/hyperlink" Target="https://baike.baidu.com/item/Phoenix%20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872733"/>
            <a:ext cx="6507167" cy="98476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自动化框架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</a:t>
            </a:r>
            <a:r>
              <a:rPr lang="en-US" altLang="zh-CN" dirty="0"/>
              <a:t>case</a:t>
            </a:r>
            <a:r>
              <a:rPr lang="zh-CN" altLang="en-US" dirty="0"/>
              <a:t>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9324528" y="34121"/>
            <a:ext cx="792089" cy="864096"/>
          </a:xfrm>
          <a:prstGeom prst="rect">
            <a:avLst/>
          </a:prstGeom>
          <a:solidFill>
            <a:srgbClr val="006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4528" y="1008637"/>
            <a:ext cx="792089" cy="864096"/>
          </a:xfrm>
          <a:prstGeom prst="rect">
            <a:avLst/>
          </a:prstGeom>
          <a:solidFill>
            <a:srgbClr val="F0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9324529" y="96837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R: 0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G: 108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B: 184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9324527" y="1071353"/>
            <a:ext cx="79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R: 240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G: 131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B: 0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3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自动化测试框架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3648" y="985838"/>
            <a:ext cx="6120680" cy="3818160"/>
            <a:chOff x="0" y="0"/>
            <a:chExt cx="4391025" cy="401002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971550"/>
              <a:ext cx="4391025" cy="1285875"/>
              <a:chOff x="0" y="0"/>
              <a:chExt cx="4314825" cy="128587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0"/>
                <a:ext cx="4314825" cy="12858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61925" y="85725"/>
                <a:ext cx="3990975" cy="1095375"/>
                <a:chOff x="0" y="0"/>
                <a:chExt cx="3990975" cy="1095375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0" y="0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Maven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1438275" y="0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2867025" y="0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TestNG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9525" y="600075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XML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47800" y="600075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Auto It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2876550" y="600075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SQL DB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" name="流程图: 终止 5"/>
            <p:cNvSpPr/>
            <p:nvPr/>
          </p:nvSpPr>
          <p:spPr>
            <a:xfrm>
              <a:off x="257175" y="3476625"/>
              <a:ext cx="1492755" cy="533400"/>
            </a:xfrm>
            <a:prstGeom prst="flowChartTermina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Test Result Report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857250" y="0"/>
              <a:ext cx="2675326" cy="695325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Selenium WebDriver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133350" y="2476500"/>
              <a:ext cx="1783551" cy="695325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Jenkins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971550" y="2276475"/>
              <a:ext cx="77546" cy="1619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971550" y="3209925"/>
              <a:ext cx="77546" cy="200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流程图: 多文档 10"/>
            <p:cNvSpPr/>
            <p:nvPr/>
          </p:nvSpPr>
          <p:spPr>
            <a:xfrm>
              <a:off x="2447925" y="2486025"/>
              <a:ext cx="1705610" cy="866775"/>
            </a:xfrm>
            <a:prstGeom prst="flowChartMultidocumen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l">
                <a:spcAft>
                  <a:spcPts val="0"/>
                </a:spcAft>
              </a:pP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概要设计方案</a:t>
              </a:r>
            </a:p>
            <a:p>
              <a:pPr marL="228600" indent="-228600" algn="l">
                <a:spcAft>
                  <a:spcPts val="0"/>
                </a:spcAft>
              </a:pP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详细代码说明</a:t>
              </a:r>
            </a:p>
            <a:p>
              <a:pPr marL="228600" indent="-228600" algn="l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Jenkins</a:t>
              </a: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部署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3571875" y="2276475"/>
              <a:ext cx="77470" cy="1619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com.automation.framework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75606"/>
            <a:ext cx="5092426" cy="34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com.automation.framework.base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6275040" cy="3394075"/>
          </a:xfrm>
        </p:spPr>
        <p:txBody>
          <a:bodyPr/>
          <a:lstStyle/>
          <a:p>
            <a:r>
              <a:rPr lang="en-US" altLang="zh-CN" dirty="0" err="1" smtClean="0"/>
              <a:t>AbstractCaseBase</a:t>
            </a:r>
            <a:endParaRPr lang="en-US" altLang="zh-CN" dirty="0" smtClean="0"/>
          </a:p>
          <a:p>
            <a:r>
              <a:rPr lang="en-US" altLang="zh-CN" dirty="0" err="1" smtClean="0"/>
              <a:t>TestNGCaseBaseAPI</a:t>
            </a:r>
            <a:endParaRPr lang="en-US" altLang="zh-CN" dirty="0" smtClean="0"/>
          </a:p>
          <a:p>
            <a:r>
              <a:rPr lang="en-US" altLang="zh-CN" dirty="0" err="1" smtClean="0"/>
              <a:t>TestNGCaseBaseUI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AbstractCaseBase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1581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Element action(check, click, hover, scroll etc.)</a:t>
            </a:r>
          </a:p>
          <a:p>
            <a:r>
              <a:rPr lang="en-US" altLang="zh-CN" dirty="0" smtClean="0"/>
              <a:t>Textbox action(send, clear etc.)</a:t>
            </a:r>
          </a:p>
          <a:p>
            <a:r>
              <a:rPr lang="en-US" altLang="zh-CN" dirty="0" smtClean="0"/>
              <a:t>Combo select</a:t>
            </a:r>
          </a:p>
          <a:p>
            <a:r>
              <a:rPr lang="en-US" altLang="zh-CN" dirty="0" smtClean="0"/>
              <a:t>Alert(accept, dismiss etc.)</a:t>
            </a:r>
          </a:p>
          <a:p>
            <a:r>
              <a:rPr lang="en-US" altLang="zh-CN" dirty="0" smtClean="0"/>
              <a:t>String(compare, </a:t>
            </a:r>
            <a:r>
              <a:rPr lang="en-US" altLang="zh-CN" dirty="0" err="1" smtClean="0"/>
              <a:t>meger</a:t>
            </a:r>
            <a:r>
              <a:rPr lang="en-US" altLang="zh-CN" dirty="0" smtClean="0"/>
              <a:t>, parse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File action(upload, download)</a:t>
            </a:r>
          </a:p>
          <a:p>
            <a:r>
              <a:rPr lang="en-US" altLang="zh-CN" dirty="0" smtClean="0"/>
              <a:t>Page wait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57249"/>
            <a:ext cx="3017008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TestNGCaseBaseAPI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4258816" cy="33940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Case prepare</a:t>
            </a:r>
          </a:p>
          <a:p>
            <a:r>
              <a:rPr lang="en-US" altLang="zh-CN" dirty="0" smtClean="0"/>
              <a:t>Case close</a:t>
            </a:r>
          </a:p>
          <a:p>
            <a:r>
              <a:rPr lang="en-US" altLang="zh-CN" dirty="0" smtClean="0"/>
              <a:t>Write result</a:t>
            </a:r>
          </a:p>
          <a:p>
            <a:r>
              <a:rPr lang="en-US" altLang="zh-CN" dirty="0" smtClean="0"/>
              <a:t>Report open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72386"/>
            <a:ext cx="325800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TestNGCaseBaseUI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4258816" cy="33940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Case prepare</a:t>
            </a:r>
          </a:p>
          <a:p>
            <a:r>
              <a:rPr lang="en-US" altLang="zh-CN" dirty="0" smtClean="0"/>
              <a:t>Case close</a:t>
            </a:r>
          </a:p>
          <a:p>
            <a:r>
              <a:rPr lang="en-US" altLang="zh-CN" dirty="0" smtClean="0"/>
              <a:t>Write result</a:t>
            </a:r>
          </a:p>
          <a:p>
            <a:r>
              <a:rPr lang="en-US" altLang="zh-CN" dirty="0" smtClean="0"/>
              <a:t>Report open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89524"/>
            <a:ext cx="2564381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com.automation.framework.utils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322712" cy="339407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CommonUtils</a:t>
            </a:r>
            <a:r>
              <a:rPr lang="en-US" altLang="zh-CN" dirty="0" smtClean="0"/>
              <a:t>(String generate etc.)</a:t>
            </a:r>
          </a:p>
          <a:p>
            <a:r>
              <a:rPr lang="en-US" altLang="zh-CN" dirty="0" err="1" smtClean="0"/>
              <a:t>HttpUtils</a:t>
            </a:r>
            <a:r>
              <a:rPr lang="en-US" altLang="zh-CN" dirty="0" smtClean="0"/>
              <a:t>(get, post, soap etc.)</a:t>
            </a:r>
          </a:p>
          <a:p>
            <a:r>
              <a:rPr lang="en-US" altLang="zh-CN" dirty="0" err="1" smtClean="0"/>
              <a:t>DBUtil</a:t>
            </a:r>
            <a:r>
              <a:rPr lang="en-US" altLang="zh-CN" dirty="0" smtClean="0"/>
              <a:t>(Oracle, SQL, etc.)</a:t>
            </a:r>
          </a:p>
          <a:p>
            <a:r>
              <a:rPr lang="en-US" altLang="zh-CN" dirty="0" err="1" smtClean="0"/>
              <a:t>ExcelUtil</a:t>
            </a:r>
            <a:r>
              <a:rPr lang="en-US" altLang="zh-CN" dirty="0" smtClean="0"/>
              <a:t>(read, write, update, etc.)</a:t>
            </a:r>
          </a:p>
          <a:p>
            <a:r>
              <a:rPr lang="en-US" altLang="zh-CN" dirty="0" smtClean="0"/>
              <a:t>Dom4jUtil(xml read, write, update, save, search etc.)</a:t>
            </a:r>
          </a:p>
          <a:p>
            <a:r>
              <a:rPr lang="en-US" altLang="zh-CN" dirty="0" err="1" smtClean="0"/>
              <a:t>FileUtils</a:t>
            </a:r>
            <a:r>
              <a:rPr lang="en-US" altLang="zh-CN" dirty="0" smtClean="0"/>
              <a:t>(read, write etc.)</a:t>
            </a:r>
          </a:p>
          <a:p>
            <a:r>
              <a:rPr lang="en-US" altLang="zh-CN" dirty="0" err="1" smtClean="0"/>
              <a:t>LogUtil</a:t>
            </a:r>
            <a:r>
              <a:rPr lang="en-US" altLang="zh-CN" dirty="0" smtClean="0"/>
              <a:t>(info, error, warn etc.)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15566"/>
            <a:ext cx="2982136" cy="39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com.automationmicroseer.common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53" y="843558"/>
            <a:ext cx="2742807" cy="429994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6275040" cy="3394075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ogin(username,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loginAndBizModuleOpen</a:t>
            </a:r>
            <a:r>
              <a:rPr lang="en-US" altLang="zh-CN" dirty="0" smtClean="0"/>
              <a:t>(username,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buzi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buziOpen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buzi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menuOpen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menuTxt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comboInputByTxt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labelForGet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queryWithIdOrName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39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034680" cy="3394075"/>
          </a:xfrm>
        </p:spPr>
        <p:txBody>
          <a:bodyPr/>
          <a:lstStyle/>
          <a:p>
            <a:r>
              <a:rPr lang="en-US" altLang="zh-CN" dirty="0" smtClean="0"/>
              <a:t>Initial(</a:t>
            </a:r>
            <a:r>
              <a:rPr lang="en-US" altLang="zh-CN" dirty="0" err="1" smtClean="0"/>
              <a:t>testData</a:t>
            </a:r>
            <a:r>
              <a:rPr lang="en-US" altLang="zh-CN" dirty="0" smtClean="0"/>
              <a:t>, account etc.)</a:t>
            </a:r>
          </a:p>
          <a:p>
            <a:r>
              <a:rPr lang="en-US" altLang="zh-CN" dirty="0" smtClean="0"/>
              <a:t>Page</a:t>
            </a:r>
          </a:p>
          <a:p>
            <a:r>
              <a:rPr lang="en-US" altLang="zh-CN" dirty="0" smtClean="0"/>
              <a:t>script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3" y="1779662"/>
            <a:ext cx="301032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034680" cy="3394075"/>
          </a:xfrm>
        </p:spPr>
        <p:txBody>
          <a:bodyPr/>
          <a:lstStyle/>
          <a:p>
            <a:r>
              <a:rPr lang="en-US" altLang="zh-CN" dirty="0" smtClean="0"/>
              <a:t>Initial(</a:t>
            </a:r>
            <a:r>
              <a:rPr lang="en-US" altLang="zh-CN" dirty="0" err="1" smtClean="0"/>
              <a:t>testData</a:t>
            </a:r>
            <a:r>
              <a:rPr lang="en-US" altLang="zh-CN" dirty="0" smtClean="0"/>
              <a:t>, account etc.)</a:t>
            </a:r>
          </a:p>
          <a:p>
            <a:r>
              <a:rPr lang="en-US" altLang="zh-CN" dirty="0" smtClean="0"/>
              <a:t>Page</a:t>
            </a:r>
          </a:p>
          <a:p>
            <a:r>
              <a:rPr lang="en-US" altLang="zh-CN" dirty="0" smtClean="0"/>
              <a:t>script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53868"/>
            <a:ext cx="402011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" dirty="0" smtClean="0"/>
              <a:t>框架</a:t>
            </a:r>
            <a:r>
              <a:rPr lang="zh-CN" altLang="en-US" sz="1200" dirty="0"/>
              <a:t>是整个或部分系统的可重用设计，表现为一组抽象</a:t>
            </a:r>
            <a:r>
              <a:rPr lang="zh-CN" altLang="en-US" sz="1200" dirty="0">
                <a:hlinkClick r:id="rId2"/>
              </a:rPr>
              <a:t>构件</a:t>
            </a:r>
            <a:r>
              <a:rPr lang="zh-CN" altLang="en-US" sz="1200" dirty="0"/>
              <a:t>及构件实例间交互的方法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框架</a:t>
            </a:r>
            <a:r>
              <a:rPr lang="zh-CN" altLang="en-US" sz="1200" dirty="0"/>
              <a:t>是可被应用开发者定制的应用</a:t>
            </a:r>
            <a:r>
              <a:rPr lang="zh-CN" altLang="en-US" sz="1200" dirty="0" smtClean="0"/>
              <a:t>骨架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被重用的基础</a:t>
            </a:r>
            <a:r>
              <a:rPr lang="zh-CN" altLang="en-US" sz="1200" dirty="0" smtClean="0"/>
              <a:t>平台。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61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Testng.xml and pom.xml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538736" cy="3394075"/>
          </a:xfrm>
        </p:spPr>
        <p:txBody>
          <a:bodyPr/>
          <a:lstStyle/>
          <a:p>
            <a:r>
              <a:rPr lang="en-US" altLang="zh-CN" dirty="0" smtClean="0"/>
              <a:t>Testng.xml(class, group, browser type)</a:t>
            </a:r>
          </a:p>
          <a:p>
            <a:r>
              <a:rPr lang="en-US" altLang="zh-CN" dirty="0" smtClean="0"/>
              <a:t>Pom.xml(testing.xml path, compiler folder)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91630"/>
            <a:ext cx="349616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Testng.xml(</a:t>
            </a:r>
            <a:r>
              <a:rPr lang="en-US" altLang="zh-CN" dirty="0" err="1" smtClean="0"/>
              <a:t>workflow.good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95" y="987574"/>
            <a:ext cx="6549357" cy="38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Pom.xml(</a:t>
            </a:r>
            <a:r>
              <a:rPr lang="en-US" altLang="zh-CN" dirty="0" err="1"/>
              <a:t>workflow.good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3598"/>
            <a:ext cx="7245118" cy="29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Script </a:t>
            </a:r>
            <a:r>
              <a:rPr lang="en-US" altLang="zh-CN" dirty="0" err="1" smtClean="0"/>
              <a:t>exacute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106688" cy="3394075"/>
          </a:xfrm>
        </p:spPr>
        <p:txBody>
          <a:bodyPr/>
          <a:lstStyle/>
          <a:p>
            <a:r>
              <a:rPr lang="en-US" altLang="zh-CN" dirty="0" smtClean="0"/>
              <a:t>Debug as/run as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07588"/>
            <a:ext cx="518232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5338936" cy="3394075"/>
          </a:xfrm>
        </p:spPr>
        <p:txBody>
          <a:bodyPr/>
          <a:lstStyle/>
          <a:p>
            <a:r>
              <a:rPr lang="en-US" altLang="zh-CN" dirty="0" smtClean="0"/>
              <a:t>Lib(some jars in it)</a:t>
            </a:r>
          </a:p>
          <a:p>
            <a:r>
              <a:rPr lang="en-US" altLang="zh-CN" dirty="0" err="1" smtClean="0"/>
              <a:t>testData</a:t>
            </a:r>
            <a:r>
              <a:rPr lang="en-US" altLang="zh-CN" dirty="0" smtClean="0"/>
              <a:t>(test data for script)</a:t>
            </a:r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(case log and screenshot setting)</a:t>
            </a:r>
          </a:p>
          <a:p>
            <a:r>
              <a:rPr lang="en-US" altLang="zh-CN" dirty="0" smtClean="0"/>
              <a:t>Log(test script output log)</a:t>
            </a:r>
          </a:p>
          <a:p>
            <a:r>
              <a:rPr lang="en-US" altLang="zh-CN" dirty="0" err="1" smtClean="0"/>
              <a:t>Faillog</a:t>
            </a:r>
            <a:r>
              <a:rPr lang="en-US" altLang="zh-CN" dirty="0" smtClean="0"/>
              <a:t>(fail test case output log)</a:t>
            </a:r>
          </a:p>
          <a:p>
            <a:r>
              <a:rPr lang="en-US" altLang="zh-CN" dirty="0" smtClean="0"/>
              <a:t>Target(compiler class)</a:t>
            </a:r>
          </a:p>
          <a:p>
            <a:r>
              <a:rPr lang="en-US" altLang="zh-CN" dirty="0" smtClean="0"/>
              <a:t>Document(the auto blue print, manual, and plan documents location)</a:t>
            </a:r>
          </a:p>
          <a:p>
            <a:r>
              <a:rPr lang="en-US" altLang="zh-CN" dirty="0" smtClean="0"/>
              <a:t>Pom.xml(project 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 file)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1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自动化测试框架，即是应用于自动化测试所用的框架。按照框架的定义，自动化测试框架要么是提供可重用的基础自动化测试模块，如：</a:t>
            </a:r>
            <a:r>
              <a:rPr lang="en-US" altLang="zh-CN" sz="1200" dirty="0"/>
              <a:t>selenium</a:t>
            </a:r>
            <a:r>
              <a:rPr lang="zh-CN" altLang="en-US" sz="1200" baseline="30000" dirty="0"/>
              <a:t> </a:t>
            </a:r>
            <a:r>
              <a:rPr lang="en-US" altLang="zh-CN" sz="1200" baseline="30000" dirty="0"/>
              <a:t>[1]</a:t>
            </a:r>
            <a:r>
              <a:rPr lang="zh-CN" altLang="en-US" sz="1200" dirty="0"/>
              <a:t>  、</a:t>
            </a:r>
            <a:r>
              <a:rPr lang="en-US" altLang="zh-CN" sz="1200" dirty="0" err="1"/>
              <a:t>watir</a:t>
            </a:r>
            <a:r>
              <a:rPr lang="zh-CN" altLang="en-US" sz="1200" dirty="0"/>
              <a:t>等，它们主要提供最基础的自动化测试功能，比如打开一个程序，模拟鼠标和键盘来点击或操作被测试对象，最后验证被测对象的属性以判断程序的正确性；要么是可以提供自动化测试执行和管理功能的架构模块，如：</a:t>
            </a:r>
            <a:r>
              <a:rPr lang="en-US" altLang="zh-CN" sz="1200" dirty="0">
                <a:hlinkClick r:id="rId2"/>
              </a:rPr>
              <a:t>Phoenix Framework</a:t>
            </a:r>
            <a:r>
              <a:rPr lang="zh-CN" altLang="en-US" sz="1200" dirty="0"/>
              <a:t>，</a:t>
            </a:r>
            <a:r>
              <a:rPr lang="en-US" altLang="zh-CN" sz="1200" dirty="0"/>
              <a:t>robot</a:t>
            </a:r>
            <a:r>
              <a:rPr lang="zh-CN" altLang="en-US" sz="1200" baseline="30000" dirty="0"/>
              <a:t> </a:t>
            </a:r>
            <a:r>
              <a:rPr lang="en-US" altLang="zh-CN" sz="1200" baseline="30000" dirty="0"/>
              <a:t>[2]</a:t>
            </a:r>
            <a:r>
              <a:rPr lang="zh-CN" altLang="en-US" sz="1200" dirty="0"/>
              <a:t>  ，</a:t>
            </a:r>
            <a:r>
              <a:rPr lang="en-US" altLang="zh-CN" sz="1200" dirty="0">
                <a:hlinkClick r:id="rId3"/>
              </a:rPr>
              <a:t>STAF</a:t>
            </a:r>
            <a:r>
              <a:rPr lang="zh-CN" altLang="en-US" sz="1200" baseline="30000" dirty="0"/>
              <a:t> </a:t>
            </a:r>
            <a:r>
              <a:rPr lang="en-US" altLang="zh-CN" sz="1200" baseline="30000" dirty="0"/>
              <a:t>[3]</a:t>
            </a:r>
            <a:r>
              <a:rPr lang="zh-CN" altLang="en-US" sz="1200" dirty="0"/>
              <a:t>  等，它们本身不提供基础的自动化测试支持，只是用于组织、管理和执行那些独立的自动化测试用例，测试完成后统计测试结果，通常这类框架一般都会集成一个基础自动化测试模块，如：</a:t>
            </a:r>
            <a:r>
              <a:rPr lang="en-US" altLang="zh-CN" sz="1200" dirty="0"/>
              <a:t>robot</a:t>
            </a:r>
            <a:r>
              <a:rPr lang="zh-CN" altLang="en-US" sz="1200" dirty="0"/>
              <a:t>框架就可以集成</a:t>
            </a:r>
            <a:r>
              <a:rPr lang="en-US" altLang="zh-CN" sz="1200" dirty="0"/>
              <a:t>selenium</a:t>
            </a:r>
            <a:r>
              <a:rPr lang="zh-CN" altLang="en-US" sz="1200" baseline="30000" dirty="0"/>
              <a:t> </a:t>
            </a:r>
            <a:r>
              <a:rPr lang="en-US" altLang="zh-CN" sz="1200" baseline="30000" dirty="0"/>
              <a:t>[4]</a:t>
            </a:r>
            <a:r>
              <a:rPr lang="zh-CN" altLang="en-US" sz="1200" dirty="0"/>
              <a:t>  框架，</a:t>
            </a:r>
            <a:r>
              <a:rPr lang="en-US" altLang="zh-CN" sz="1200" dirty="0"/>
              <a:t>Phoenix Framework</a:t>
            </a:r>
            <a:r>
              <a:rPr lang="zh-CN" altLang="en-US" sz="1200" dirty="0"/>
              <a:t>集成的也是</a:t>
            </a:r>
            <a:r>
              <a:rPr lang="en-US" altLang="zh-CN" sz="1200" dirty="0"/>
              <a:t>selenium</a:t>
            </a:r>
            <a:r>
              <a:rPr lang="zh-CN" altLang="en-US" sz="1200" dirty="0"/>
              <a:t>框架。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8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自动化框架的分类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/>
              <a:t>测试脚本模块化框架（</a:t>
            </a:r>
            <a:r>
              <a:rPr lang="en-US" altLang="zh-CN" sz="1200" b="1" dirty="0"/>
              <a:t>The Test Script Modularity Framework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  <a:p>
            <a:r>
              <a:rPr lang="zh-CN" altLang="en-US" sz="1200" b="1" dirty="0"/>
              <a:t>测试库构架框架（</a:t>
            </a:r>
            <a:r>
              <a:rPr lang="en-US" altLang="zh-CN" sz="1200" b="1" dirty="0"/>
              <a:t>The Test Library Architecture Framework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  <a:p>
            <a:r>
              <a:rPr lang="zh-CN" altLang="en-US" sz="1200" b="1" dirty="0"/>
              <a:t>关键字驱动或表驱动测试框架（</a:t>
            </a:r>
            <a:r>
              <a:rPr lang="en-US" altLang="zh-CN" sz="1200" b="1" dirty="0"/>
              <a:t>The Keyword-Driven or Table-Driven Testing Framework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  <a:p>
            <a:r>
              <a:rPr lang="zh-CN" altLang="en-US" sz="1200" b="1" dirty="0"/>
              <a:t>数据驱动测试框架（</a:t>
            </a:r>
            <a:r>
              <a:rPr lang="en-US" altLang="zh-CN" sz="1200" b="1" dirty="0"/>
              <a:t>The Data-Driven Testing Framework</a:t>
            </a:r>
            <a:r>
              <a:rPr lang="zh-CN" altLang="en-US" sz="1200" b="1" dirty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1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Selenium</a:t>
            </a:r>
          </a:p>
          <a:p>
            <a:r>
              <a:rPr lang="en-US" altLang="zh-CN" sz="1200" dirty="0" smtClean="0"/>
              <a:t>Junit</a:t>
            </a:r>
          </a:p>
          <a:p>
            <a:r>
              <a:rPr lang="en-US" altLang="zh-CN" sz="1200" dirty="0" err="1" smtClean="0"/>
              <a:t>Testng</a:t>
            </a:r>
            <a:endParaRPr lang="en-US" altLang="zh-CN" sz="1200" dirty="0" smtClean="0"/>
          </a:p>
          <a:p>
            <a:r>
              <a:rPr lang="en-US" altLang="zh-CN" sz="1200" dirty="0" smtClean="0"/>
              <a:t>Maven</a:t>
            </a:r>
          </a:p>
          <a:p>
            <a:r>
              <a:rPr lang="en-US" altLang="zh-CN" sz="1200" dirty="0" err="1" smtClean="0"/>
              <a:t>Autoit</a:t>
            </a:r>
            <a:endParaRPr lang="en-US" altLang="zh-CN" sz="1200" dirty="0" smtClean="0"/>
          </a:p>
          <a:p>
            <a:r>
              <a:rPr lang="en-US" altLang="zh-CN" sz="1200" dirty="0" smtClean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4829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graphicFrame>
        <p:nvGraphicFramePr>
          <p:cNvPr id="23" name="内容占位符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61821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/>
            <a:r>
              <a:rPr lang="zh-CN" altLang="en-US" sz="1100" dirty="0" smtClean="0"/>
              <a:t>提前介入</a:t>
            </a:r>
            <a:endParaRPr lang="en-US" altLang="zh-CN" sz="1100" dirty="0" smtClean="0"/>
          </a:p>
          <a:p>
            <a:pPr lvl="1"/>
            <a:r>
              <a:rPr lang="en-US" altLang="zh-CN" sz="1100" dirty="0" smtClean="0"/>
              <a:t>bug</a:t>
            </a:r>
            <a:r>
              <a:rPr lang="zh-CN" altLang="en-US" sz="1100" dirty="0" smtClean="0"/>
              <a:t>更早发现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节省成本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用户</a:t>
            </a:r>
            <a:r>
              <a:rPr lang="zh-CN" altLang="zh-CN" sz="1100" dirty="0"/>
              <a:t>的</a:t>
            </a:r>
            <a:r>
              <a:rPr lang="zh-CN" altLang="zh-CN" sz="1100" dirty="0" smtClean="0"/>
              <a:t>角度</a:t>
            </a:r>
            <a:endParaRPr lang="en-US" altLang="zh-CN" sz="1100" dirty="0" smtClean="0"/>
          </a:p>
          <a:p>
            <a:pPr lvl="1"/>
            <a:r>
              <a:rPr lang="zh-CN" altLang="en-US" sz="1100" dirty="0"/>
              <a:t>持续</a:t>
            </a:r>
            <a:r>
              <a:rPr lang="zh-CN" altLang="en-US" sz="1100" dirty="0" smtClean="0"/>
              <a:t>集成</a:t>
            </a:r>
            <a:endParaRPr lang="zh-CN" altLang="zh-CN" sz="1100" dirty="0"/>
          </a:p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zh-CN" sz="1100" dirty="0"/>
              <a:t>多系统间交互</a:t>
            </a:r>
          </a:p>
          <a:p>
            <a:pPr lvl="1"/>
            <a:r>
              <a:rPr lang="zh-CN" altLang="zh-CN" sz="1100" dirty="0"/>
              <a:t>高复杂性平台（拥有多个子系统交互）</a:t>
            </a:r>
          </a:p>
          <a:p>
            <a:pPr lvl="1"/>
            <a:r>
              <a:rPr lang="zh-CN" altLang="zh-CN" sz="1100" dirty="0"/>
              <a:t>提供服务的底层</a:t>
            </a:r>
            <a:r>
              <a:rPr lang="zh-CN" altLang="zh-CN" sz="1100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前提</a:t>
            </a:r>
            <a:endParaRPr lang="en-US" altLang="zh-CN" dirty="0"/>
          </a:p>
          <a:p>
            <a:pPr lvl="1"/>
            <a:r>
              <a:rPr lang="zh-CN" altLang="en-US" sz="1100" dirty="0"/>
              <a:t>接口文档</a:t>
            </a:r>
            <a:endParaRPr lang="en-US" altLang="zh-CN" sz="1100" dirty="0"/>
          </a:p>
          <a:p>
            <a:pPr lvl="1"/>
            <a:r>
              <a:rPr lang="zh-CN" altLang="en-US" sz="1100" dirty="0"/>
              <a:t>业务流</a:t>
            </a:r>
            <a:endParaRPr lang="en-US" altLang="zh-CN" sz="1100" dirty="0"/>
          </a:p>
          <a:p>
            <a:pPr lvl="1"/>
            <a:r>
              <a:rPr lang="zh-CN" altLang="en-US" sz="1100" dirty="0"/>
              <a:t>协议</a:t>
            </a:r>
            <a:endParaRPr lang="en-US" altLang="zh-CN" sz="1100" dirty="0"/>
          </a:p>
          <a:p>
            <a:r>
              <a:rPr lang="zh-CN" altLang="en-US" dirty="0"/>
              <a:t>工具</a:t>
            </a:r>
            <a:endParaRPr lang="en-US" altLang="zh-CN" dirty="0" smtClean="0"/>
          </a:p>
          <a:p>
            <a:pPr lvl="1"/>
            <a:r>
              <a:rPr lang="en-US" altLang="zh-CN" sz="1200" dirty="0" err="1" smtClean="0"/>
              <a:t>soapUI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fidder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postman</a:t>
            </a:r>
          </a:p>
          <a:p>
            <a:pPr lvl="1"/>
            <a:r>
              <a:rPr lang="en-US" altLang="zh-CN" sz="1200" dirty="0" err="1" smtClean="0"/>
              <a:t>httpClient</a:t>
            </a:r>
            <a:r>
              <a:rPr lang="en-US" altLang="zh-CN" sz="1200" dirty="0" smtClean="0"/>
              <a:t>, REST Assured</a:t>
            </a:r>
            <a:endParaRPr lang="zh-CN" altLang="en-US" sz="12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067944" y="1851670"/>
            <a:ext cx="3495605" cy="1872208"/>
            <a:chOff x="4067944" y="1851670"/>
            <a:chExt cx="3495605" cy="18722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1851670"/>
              <a:ext cx="1508799" cy="184353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519" y="1898856"/>
              <a:ext cx="1194030" cy="1825022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5292080" y="2715766"/>
              <a:ext cx="1077439" cy="3600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7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减少重复劳动</a:t>
            </a:r>
            <a:endParaRPr lang="en-US" altLang="zh-CN" dirty="0" smtClean="0"/>
          </a:p>
          <a:p>
            <a:pPr lvl="1"/>
            <a:r>
              <a:rPr lang="zh-CN" altLang="en-US" dirty="0"/>
              <a:t>提高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节约人力</a:t>
            </a:r>
            <a:r>
              <a:rPr lang="zh-CN" altLang="zh-CN" dirty="0" smtClean="0"/>
              <a:t>成本</a:t>
            </a:r>
            <a:endParaRPr lang="zh-CN" altLang="zh-CN" dirty="0"/>
          </a:p>
          <a:p>
            <a:pPr lvl="1"/>
            <a:r>
              <a:rPr lang="zh-CN" altLang="zh-CN" dirty="0" smtClean="0"/>
              <a:t>用户</a:t>
            </a:r>
            <a:r>
              <a:rPr lang="zh-CN" altLang="zh-CN" dirty="0"/>
              <a:t>的角度</a:t>
            </a:r>
          </a:p>
          <a:p>
            <a:pPr lvl="1"/>
            <a:r>
              <a:rPr lang="zh-CN" altLang="en-US" dirty="0" smtClean="0"/>
              <a:t>持续集成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/>
              <a:t>需求稳定</a:t>
            </a:r>
            <a:endParaRPr lang="en-US" altLang="zh-CN" dirty="0"/>
          </a:p>
          <a:p>
            <a:pPr lvl="1"/>
            <a:r>
              <a:rPr lang="zh-CN" altLang="en-US" dirty="0"/>
              <a:t>兼容性（多平台、多浏览器）</a:t>
            </a:r>
            <a:endParaRPr lang="en-US" altLang="zh-CN" dirty="0"/>
          </a:p>
          <a:p>
            <a:pPr lvl="1"/>
            <a:r>
              <a:rPr lang="zh-CN" altLang="en-US" dirty="0"/>
              <a:t>组合遍历型、重复性任务</a:t>
            </a:r>
            <a:endParaRPr lang="en-US" altLang="zh-CN" dirty="0"/>
          </a:p>
          <a:p>
            <a:pPr lvl="1"/>
            <a:r>
              <a:rPr lang="zh-CN" altLang="en-US" dirty="0"/>
              <a:t>软件维护周期长，有生命力</a:t>
            </a:r>
          </a:p>
          <a:p>
            <a:pPr lvl="1"/>
            <a:r>
              <a:rPr lang="zh-CN" altLang="en-US" dirty="0"/>
              <a:t>被测系统开发较为规范，可测试性强</a:t>
            </a:r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UTF</a:t>
            </a:r>
            <a:r>
              <a:rPr lang="en-US" altLang="zh-CN" b="1" dirty="0"/>
              <a:t> </a:t>
            </a:r>
            <a:r>
              <a:rPr lang="zh-CN" altLang="en-US" sz="1900" dirty="0"/>
              <a:t>（</a:t>
            </a:r>
            <a:r>
              <a:rPr lang="en-US" altLang="zh-CN" sz="1900" dirty="0"/>
              <a:t>Unified Functional Testing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1"/>
            <a:r>
              <a:rPr lang="en-US" altLang="zh-CN" dirty="0" smtClean="0"/>
              <a:t>Selenium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自动化测试框架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915566"/>
            <a:ext cx="6192688" cy="3827938"/>
            <a:chOff x="0" y="123993"/>
            <a:chExt cx="4391025" cy="388603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971550"/>
              <a:ext cx="4391025" cy="1285875"/>
              <a:chOff x="0" y="0"/>
              <a:chExt cx="4314825" cy="128587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0"/>
                <a:ext cx="4314825" cy="12858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61925" y="85725"/>
                <a:ext cx="3990975" cy="1095375"/>
                <a:chOff x="0" y="0"/>
                <a:chExt cx="3990975" cy="1095375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0" y="0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Maven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1438275" y="335778"/>
                  <a:ext cx="1114425" cy="495301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Java/Python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2867025" y="0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TestNG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9525" y="600075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Excel</a:t>
                  </a:r>
                  <a:r>
                    <a: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API Test File</a:t>
                  </a:r>
                  <a:r>
                    <a:rPr lang="zh-CN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2876550" y="600075"/>
                  <a:ext cx="1114425" cy="4953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SQL DB</a:t>
                  </a:r>
                  <a:endPara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" name="流程图: 终止 5"/>
            <p:cNvSpPr/>
            <p:nvPr/>
          </p:nvSpPr>
          <p:spPr>
            <a:xfrm>
              <a:off x="257175" y="3476625"/>
              <a:ext cx="1492755" cy="533400"/>
            </a:xfrm>
            <a:prstGeom prst="flowChartTermina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Test Result Report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772820" y="123993"/>
              <a:ext cx="2685640" cy="811352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HttpClient/REST Assured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133350" y="2476500"/>
              <a:ext cx="1783551" cy="695325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Jenkins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971550" y="2276475"/>
              <a:ext cx="77546" cy="1619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971550" y="3209925"/>
              <a:ext cx="77546" cy="2000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流程图: 多文档 10"/>
            <p:cNvSpPr/>
            <p:nvPr/>
          </p:nvSpPr>
          <p:spPr>
            <a:xfrm>
              <a:off x="2447925" y="2486025"/>
              <a:ext cx="1705610" cy="866775"/>
            </a:xfrm>
            <a:prstGeom prst="flowChartMultidocumen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l">
                <a:spcAft>
                  <a:spcPts val="0"/>
                </a:spcAft>
              </a:pP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概要设计方案</a:t>
              </a:r>
            </a:p>
            <a:p>
              <a:pPr marL="228600" indent="-228600" algn="l">
                <a:spcAft>
                  <a:spcPts val="0"/>
                </a:spcAft>
              </a:pP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详细代码说明</a:t>
              </a:r>
            </a:p>
            <a:p>
              <a:pPr marL="228600" indent="-228600" algn="l">
                <a:spcAft>
                  <a:spcPts val="0"/>
                </a:spcAft>
              </a:pPr>
              <a:r>
                <a:rPr lang="en-US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Jenkins</a:t>
              </a: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部署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3571875" y="2276475"/>
              <a:ext cx="77470" cy="1619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3mw2iq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3mw2iq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9044</TotalTime>
  <Words>878</Words>
  <Application>Microsoft Office PowerPoint</Application>
  <PresentationFormat>全屏显示(16:9)</PresentationFormat>
  <Paragraphs>159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宋体</vt:lpstr>
      <vt:lpstr>Microsoft YaHei</vt:lpstr>
      <vt:lpstr>Microsoft YaHei</vt:lpstr>
      <vt:lpstr>幼圆</vt:lpstr>
      <vt:lpstr>Arial</vt:lpstr>
      <vt:lpstr>Calibri</vt:lpstr>
      <vt:lpstr>Century Gothic</vt:lpstr>
      <vt:lpstr>Times New Roman</vt:lpstr>
      <vt:lpstr>Wingdings 3</vt:lpstr>
      <vt:lpstr>1_自定义设计方案</vt:lpstr>
      <vt:lpstr>自定义设计方案</vt:lpstr>
      <vt:lpstr>丝状</vt:lpstr>
      <vt:lpstr>自动化框架介绍 及case的实现</vt:lpstr>
      <vt:lpstr>什么是框架</vt:lpstr>
      <vt:lpstr>自动化测试框架</vt:lpstr>
      <vt:lpstr>自动化框架的分类</vt:lpstr>
      <vt:lpstr>框架工具</vt:lpstr>
      <vt:lpstr>概述</vt:lpstr>
      <vt:lpstr>API自动化测试</vt:lpstr>
      <vt:lpstr>UI自动化测试</vt:lpstr>
      <vt:lpstr>API自动化测试框架</vt:lpstr>
      <vt:lpstr>UI自动化测试框架</vt:lpstr>
      <vt:lpstr>com.automation.framework</vt:lpstr>
      <vt:lpstr>com.automation.framework.base</vt:lpstr>
      <vt:lpstr>AbstractCaseBase</vt:lpstr>
      <vt:lpstr>TestNGCaseBaseAPI</vt:lpstr>
      <vt:lpstr>TestNGCaseBaseUI</vt:lpstr>
      <vt:lpstr>com.automation.framework.utils</vt:lpstr>
      <vt:lpstr>com.automationmicroseer.common</vt:lpstr>
      <vt:lpstr>API script</vt:lpstr>
      <vt:lpstr>UI script</vt:lpstr>
      <vt:lpstr>Testng.xml and pom.xml</vt:lpstr>
      <vt:lpstr>Testng.xml(workflow.good)</vt:lpstr>
      <vt:lpstr>Pom.xml(workflow.good)</vt:lpstr>
      <vt:lpstr>Script exacute</vt:lpstr>
      <vt:lpstr>Others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panyongjun</cp:lastModifiedBy>
  <cp:revision>576</cp:revision>
  <dcterms:created xsi:type="dcterms:W3CDTF">2015-12-01T02:15:21Z</dcterms:created>
  <dcterms:modified xsi:type="dcterms:W3CDTF">2018-08-10T07:13:12Z</dcterms:modified>
</cp:coreProperties>
</file>