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  <p:sldMasterId id="2147483852" r:id="rId3"/>
  </p:sldMasterIdLst>
  <p:notesMasterIdLst>
    <p:notesMasterId r:id="rId22"/>
  </p:notesMasterIdLst>
  <p:sldIdLst>
    <p:sldId id="374" r:id="rId4"/>
    <p:sldId id="375" r:id="rId5"/>
    <p:sldId id="376" r:id="rId6"/>
    <p:sldId id="388" r:id="rId7"/>
    <p:sldId id="383" r:id="rId8"/>
    <p:sldId id="377" r:id="rId9"/>
    <p:sldId id="387" r:id="rId10"/>
    <p:sldId id="389" r:id="rId11"/>
    <p:sldId id="390" r:id="rId12"/>
    <p:sldId id="391" r:id="rId13"/>
    <p:sldId id="392" r:id="rId14"/>
    <p:sldId id="381" r:id="rId15"/>
    <p:sldId id="382" r:id="rId16"/>
    <p:sldId id="384" r:id="rId17"/>
    <p:sldId id="378" r:id="rId18"/>
    <p:sldId id="380" r:id="rId19"/>
    <p:sldId id="379" r:id="rId20"/>
    <p:sldId id="258" r:id="rId2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6AD"/>
    <a:srgbClr val="CC0819"/>
    <a:srgbClr val="E5A0A4"/>
    <a:srgbClr val="D3D3D3"/>
    <a:srgbClr val="0D0D0D"/>
    <a:srgbClr val="7F7F7F"/>
    <a:srgbClr val="F08200"/>
    <a:srgbClr val="1067AC"/>
    <a:srgbClr val="95BEDA"/>
    <a:srgbClr val="030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96424" autoAdjust="0"/>
  </p:normalViewPr>
  <p:slideViewPr>
    <p:cSldViewPr>
      <p:cViewPr varScale="1">
        <p:scale>
          <a:sx n="153" d="100"/>
          <a:sy n="153" d="100"/>
        </p:scale>
        <p:origin x="858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CDFED-49E7-48A7-83DC-C750817C1DA2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3FB34-611E-4DF3-8BFB-B09FB11C7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3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73FB34-611E-4DF3-8BFB-B09FB11C76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83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0B793EF-5EFA-4321-BC41-B9BC33358EB5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56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6216" y="206375"/>
            <a:ext cx="792088" cy="4387850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5842992" cy="438785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3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31840" y="2499742"/>
            <a:ext cx="2880320" cy="10801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单击此处编辑联系人姓名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电话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邮箱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82352" cy="274637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8F4F621-18E0-49FC-BDEF-194B6EB1CEF0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51520" y="4659982"/>
            <a:ext cx="72008" cy="381918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23528" y="4731990"/>
            <a:ext cx="107032" cy="252759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1012BBD-2028-44BE-B835-CB0CFD1278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5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864F8-1CDF-4357-951B-6987209B85A9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CEFB1C90-25BB-42DB-A2DE-8C89243E6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3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2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98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97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15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31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2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5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15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399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8339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883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730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25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9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2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40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6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6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3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1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35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793EF-5EFA-4321-BC41-B9BC33358EB5}" type="datetimeFigureOut">
              <a:rPr lang="zh-CN" altLang="en-US" smtClean="0"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B3D74-A77F-41E2-94FA-1C59524082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22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03" r="60237"/>
          <a:stretch/>
        </p:blipFill>
        <p:spPr>
          <a:xfrm>
            <a:off x="0" y="2787774"/>
            <a:ext cx="3635896" cy="235572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B0B793EF-5EFA-4321-BC41-B9BC33358EB5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3" t="4837" r="2842" b="82537"/>
          <a:stretch/>
        </p:blipFill>
        <p:spPr>
          <a:xfrm>
            <a:off x="7452320" y="141523"/>
            <a:ext cx="158417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1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85000"/>
              <a:lumOff val="1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9"/>
            <a:ext cx="9144000" cy="5136401"/>
          </a:xfrm>
          <a:prstGeom prst="rect">
            <a:avLst/>
          </a:prstGeom>
        </p:spPr>
      </p:pic>
      <p:sp>
        <p:nvSpPr>
          <p:cNvPr id="9" name="文本框 9"/>
          <p:cNvSpPr txBox="1">
            <a:spLocks noChangeArrowheads="1"/>
          </p:cNvSpPr>
          <p:nvPr userDrawn="1"/>
        </p:nvSpPr>
        <p:spPr bwMode="auto">
          <a:xfrm>
            <a:off x="2124075" y="1059582"/>
            <a:ext cx="48958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1pPr>
            <a:lvl2pPr marL="742950" indent="-285750" eaLnBrk="0" hangingPunct="0"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2pPr>
            <a:lvl3pPr marL="1143000" indent="-228600" eaLnBrk="0" hangingPunct="0"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3pPr>
            <a:lvl4pPr marL="1600200" indent="-228600" eaLnBrk="0" hangingPunct="0"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4pPr>
            <a:lvl5pPr marL="2057400" indent="-228600" eaLnBrk="0" hangingPunct="0"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700">
                <a:solidFill>
                  <a:schemeClr val="tx1"/>
                </a:solidFill>
                <a:latin typeface="Arial" charset="0"/>
                <a:ea typeface="宋体" pitchFamily="2" charset="-122"/>
                <a:sym typeface="宋体" pitchFamily="2" charset="-122"/>
              </a:defRPr>
            </a:lvl9pPr>
          </a:lstStyle>
          <a:p>
            <a:pPr algn="ctr" eaLnBrk="1" hangingPunct="1"/>
            <a:r>
              <a:rPr lang="en-US" altLang="zh-CN" sz="9600" dirty="0">
                <a:solidFill>
                  <a:schemeClr val="tx1">
                    <a:lumMod val="85000"/>
                    <a:lumOff val="15000"/>
                  </a:schemeClr>
                </a:solidFill>
                <a:cs typeface="Arial" charset="0"/>
                <a:sym typeface="Arial" charset="0"/>
              </a:rPr>
              <a:t>Thanks!</a:t>
            </a:r>
            <a:endParaRPr lang="zh-CN" altLang="en-US" sz="9600" dirty="0">
              <a:solidFill>
                <a:schemeClr val="tx1">
                  <a:lumMod val="85000"/>
                  <a:lumOff val="15000"/>
                </a:schemeClr>
              </a:solidFill>
              <a:cs typeface="Arial" charset="0"/>
              <a:sym typeface="Arial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62" y="3607378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 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28-29/F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Kaikai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Plaza, 888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Wanhangdu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Rd, 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Jing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Arial" panose="020B0604020202020204" pitchFamily="34" charset="0"/>
              </a:rPr>
              <a:t>’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an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District, Shanghai, 200042,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P.R.China</a:t>
            </a:r>
            <a:endParaRPr lang="zh-CN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上海市静安区万航渡路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888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号开开</a:t>
            </a:r>
            <a:r>
              <a:rPr lang="zh-CN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广场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28-29</a:t>
            </a:r>
            <a:r>
              <a:rPr lang="zh-C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层</a:t>
            </a:r>
          </a:p>
        </p:txBody>
      </p:sp>
    </p:spTree>
    <p:extLst>
      <p:ext uri="{BB962C8B-B14F-4D97-AF65-F5344CB8AC3E}">
        <p14:creationId xmlns:p14="http://schemas.microsoft.com/office/powerpoint/2010/main" val="41909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793EF-5EFA-4321-BC41-B9BC33358EB5}" type="datetimeFigureOut">
              <a:rPr lang="zh-CN" altLang="en-US" smtClean="0"/>
              <a:pPr/>
              <a:t>2018/8/1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A69B3D74-A77F-41E2-94FA-1C59524082D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" y="1"/>
            <a:ext cx="91375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3259" y="1872733"/>
            <a:ext cx="6507167" cy="98476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自动化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之</a:t>
            </a:r>
            <a:r>
              <a:rPr lang="en-US" altLang="zh-CN" smtClean="0"/>
              <a:t>Selenium</a:t>
            </a:r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9324528" y="34121"/>
            <a:ext cx="792089" cy="864096"/>
          </a:xfrm>
          <a:prstGeom prst="rect">
            <a:avLst/>
          </a:prstGeom>
          <a:solidFill>
            <a:srgbClr val="006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24528" y="1008637"/>
            <a:ext cx="792089" cy="864096"/>
          </a:xfrm>
          <a:prstGeom prst="rect">
            <a:avLst/>
          </a:prstGeom>
          <a:solidFill>
            <a:srgbClr val="F08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9324529" y="96837"/>
            <a:ext cx="792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R: 0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G: 108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B: 184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9324527" y="1071353"/>
            <a:ext cx="7920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R: 240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G: 131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B: 0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3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059582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IEDriverServer.exe</a:t>
            </a:r>
            <a:r>
              <a:rPr lang="zh-CN" altLang="en-US" dirty="0"/>
              <a:t>（</a:t>
            </a:r>
            <a:r>
              <a:rPr lang="en-US" altLang="zh-CN" dirty="0"/>
              <a:t>IE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1547664" y="1779662"/>
            <a:ext cx="5904656" cy="223224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	private </a:t>
            </a:r>
            <a:r>
              <a:rPr lang="en-US" altLang="zh-CN" dirty="0" err="1"/>
              <a:t>RemoteDriver</a:t>
            </a:r>
            <a:r>
              <a:rPr lang="en-US" altLang="zh-CN" dirty="0"/>
              <a:t> </a:t>
            </a:r>
            <a:r>
              <a:rPr lang="en-US" altLang="zh-CN" dirty="0" err="1"/>
              <a:t>createIEDriver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System.setProperty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webdriver.ie.driver</a:t>
            </a:r>
            <a:r>
              <a:rPr lang="en-US" altLang="zh-CN" dirty="0" smtClean="0"/>
              <a:t>",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System.getProperty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user.dir</a:t>
            </a:r>
            <a:r>
              <a:rPr lang="en-US" altLang="zh-CN" dirty="0" smtClean="0"/>
              <a:t>")+"/lib/IEDriverServer.exe");  //32 bit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DesiredCapabilities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ieCapabilities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DesiredCapabilities.internetExplorer</a:t>
            </a:r>
            <a:r>
              <a:rPr lang="en-US" altLang="zh-CN" dirty="0" smtClean="0"/>
              <a:t>();  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ieCapabilities.setCapability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InternetExplorerDriver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		INTRODUCE_FLAKINESS_BY_IGNORING_SECURITY_DOMAINS, true);</a:t>
            </a:r>
          </a:p>
          <a:p>
            <a:r>
              <a:rPr lang="en-US" altLang="zh-CN" dirty="0" smtClean="0"/>
              <a:t>		return new </a:t>
            </a:r>
            <a:r>
              <a:rPr lang="en-US" altLang="zh-CN" dirty="0" err="1" smtClean="0"/>
              <a:t>InternetExplorerDriver</a:t>
            </a:r>
            <a:endParaRPr lang="en-US" altLang="zh-CN" dirty="0" smtClean="0"/>
          </a:p>
          <a:p>
            <a:r>
              <a:rPr lang="en-US" altLang="zh-CN" dirty="0" smtClean="0"/>
              <a:t>		(</a:t>
            </a:r>
            <a:r>
              <a:rPr lang="en-US" altLang="zh-CN" dirty="0" err="1" smtClean="0"/>
              <a:t>InternetExplorerDriverService.createDefaultService</a:t>
            </a:r>
            <a:r>
              <a:rPr lang="en-US" altLang="zh-CN" dirty="0" smtClean="0"/>
              <a:t>(), </a:t>
            </a:r>
            <a:r>
              <a:rPr lang="en-US" altLang="zh-CN" dirty="0" err="1" smtClean="0"/>
              <a:t>ieCapabilities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24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3648" y="1275606"/>
            <a:ext cx="6683765" cy="72008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1909" y="2787774"/>
            <a:ext cx="4214267" cy="1645643"/>
          </a:xfrm>
        </p:spPr>
        <p:txBody>
          <a:bodyPr/>
          <a:lstStyle/>
          <a:p>
            <a:r>
              <a:rPr lang="en-US" altLang="zh-CN" dirty="0" err="1" smtClean="0"/>
              <a:t>Hanlder</a:t>
            </a:r>
            <a:endParaRPr lang="en-US" altLang="zh-CN" dirty="0" smtClean="0"/>
          </a:p>
          <a:p>
            <a:r>
              <a:rPr lang="en-US" altLang="zh-CN" dirty="0" smtClean="0"/>
              <a:t>Iframe</a:t>
            </a:r>
          </a:p>
          <a:p>
            <a:r>
              <a:rPr lang="en-US" altLang="zh-CN" dirty="0" smtClean="0"/>
              <a:t>Element</a:t>
            </a:r>
          </a:p>
          <a:p>
            <a:r>
              <a:rPr lang="en-US" altLang="zh-CN" dirty="0" smtClean="0"/>
              <a:t>Alert</a:t>
            </a:r>
          </a:p>
        </p:txBody>
      </p:sp>
    </p:spTree>
    <p:extLst>
      <p:ext uri="{BB962C8B-B14F-4D97-AF65-F5344CB8AC3E}">
        <p14:creationId xmlns:p14="http://schemas.microsoft.com/office/powerpoint/2010/main" val="2460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976181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Handler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6" y="1635646"/>
            <a:ext cx="6686549" cy="3384376"/>
          </a:xfrm>
        </p:spPr>
        <p:txBody>
          <a:bodyPr>
            <a:noAutofit/>
          </a:bodyPr>
          <a:lstStyle/>
          <a:p>
            <a:pPr>
              <a:lnSpc>
                <a:spcPts val="300"/>
              </a:lnSpc>
            </a:pPr>
            <a:r>
              <a:rPr lang="en-US" altLang="zh-CN" sz="1000" dirty="0"/>
              <a:t>	</a:t>
            </a:r>
            <a:endParaRPr lang="en-US" altLang="zh-CN" sz="1000" dirty="0" smtClean="0"/>
          </a:p>
          <a:p>
            <a:pPr>
              <a:lnSpc>
                <a:spcPts val="300"/>
              </a:lnSpc>
            </a:pPr>
            <a:r>
              <a:rPr lang="en-US" altLang="zh-CN" sz="1000" dirty="0"/>
              <a:t>	</a:t>
            </a:r>
            <a:r>
              <a:rPr lang="en-US" altLang="zh-CN" sz="1000" dirty="0" smtClean="0"/>
              <a:t>public </a:t>
            </a:r>
            <a:r>
              <a:rPr lang="en-US" altLang="zh-CN" sz="1000" dirty="0"/>
              <a:t>void </a:t>
            </a:r>
            <a:r>
              <a:rPr lang="en-US" altLang="zh-CN" sz="1000" dirty="0" err="1"/>
              <a:t>switchToWindowByHandle</a:t>
            </a:r>
            <a:r>
              <a:rPr lang="en-US" altLang="zh-CN" sz="1000" dirty="0"/>
              <a:t>(String </a:t>
            </a:r>
            <a:r>
              <a:rPr lang="en-US" altLang="zh-CN" sz="1000" dirty="0" err="1"/>
              <a:t>handleOrName</a:t>
            </a:r>
            <a:r>
              <a:rPr lang="en-US" altLang="zh-CN" sz="1000" dirty="0"/>
              <a:t>) throws </a:t>
            </a:r>
            <a:r>
              <a:rPr lang="en-US" altLang="zh-CN" sz="1000" dirty="0" err="1"/>
              <a:t>FrameworkException</a:t>
            </a:r>
            <a:r>
              <a:rPr lang="en-US" altLang="zh-CN" sz="1000" dirty="0"/>
              <a:t> {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try {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	</a:t>
            </a:r>
            <a:r>
              <a:rPr lang="en-US" altLang="zh-CN" sz="1000" dirty="0" err="1"/>
              <a:t>driver.switchTo</a:t>
            </a:r>
            <a:r>
              <a:rPr lang="en-US" altLang="zh-CN" sz="1000" dirty="0"/>
              <a:t>().window(</a:t>
            </a:r>
            <a:r>
              <a:rPr lang="en-US" altLang="zh-CN" sz="1000" dirty="0" err="1"/>
              <a:t>handleOrName</a:t>
            </a:r>
            <a:r>
              <a:rPr lang="en-US" altLang="zh-CN" sz="1000" dirty="0"/>
              <a:t>);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} catch(Exception e) {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	</a:t>
            </a:r>
            <a:r>
              <a:rPr lang="en-US" altLang="zh-CN" sz="1000" dirty="0" err="1"/>
              <a:t>ReportUtil</a:t>
            </a:r>
            <a:r>
              <a:rPr lang="en-US" altLang="zh-CN" sz="1000" dirty="0"/>
              <a:t> </a:t>
            </a:r>
            <a:r>
              <a:rPr lang="en-US" altLang="zh-CN" sz="1000" dirty="0" err="1"/>
              <a:t>reportUtil</a:t>
            </a:r>
            <a:r>
              <a:rPr lang="en-US" altLang="zh-CN" sz="1000" dirty="0"/>
              <a:t> = new </a:t>
            </a:r>
            <a:r>
              <a:rPr lang="en-US" altLang="zh-CN" sz="1000" dirty="0" err="1"/>
              <a:t>ReportUtil</a:t>
            </a:r>
            <a:r>
              <a:rPr lang="en-US" altLang="zh-CN" sz="1000" dirty="0"/>
              <a:t>();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	</a:t>
            </a:r>
            <a:r>
              <a:rPr lang="en-US" altLang="zh-CN" sz="1000" dirty="0" err="1"/>
              <a:t>reportUtil.logAndScreenshot</a:t>
            </a:r>
            <a:r>
              <a:rPr lang="en-US" altLang="zh-CN" sz="1000" dirty="0"/>
              <a:t>(this, "switch to new window failed");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	throw new </a:t>
            </a:r>
            <a:r>
              <a:rPr lang="en-US" altLang="zh-CN" sz="1000" dirty="0" err="1"/>
              <a:t>FrameworkException</a:t>
            </a:r>
            <a:r>
              <a:rPr lang="en-US" altLang="zh-CN" sz="1000" dirty="0"/>
              <a:t>("Can't switch to window:");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}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</a:t>
            </a:r>
            <a:r>
              <a:rPr lang="en-US" altLang="zh-CN" sz="1000" dirty="0" smtClean="0"/>
              <a:t>}</a:t>
            </a:r>
            <a:endParaRPr lang="en-US" altLang="zh-CN" sz="1000" dirty="0"/>
          </a:p>
          <a:p>
            <a:pPr>
              <a:lnSpc>
                <a:spcPts val="300"/>
              </a:lnSpc>
            </a:pPr>
            <a:r>
              <a:rPr lang="en-US" altLang="zh-CN" sz="1000" dirty="0"/>
              <a:t>	public String </a:t>
            </a:r>
            <a:r>
              <a:rPr lang="en-US" altLang="zh-CN" sz="1000" dirty="0" err="1"/>
              <a:t>switchToNewWindowFromDefault</a:t>
            </a:r>
            <a:r>
              <a:rPr lang="en-US" altLang="zh-CN" sz="1000" dirty="0"/>
              <a:t>(String </a:t>
            </a:r>
            <a:r>
              <a:rPr lang="en-US" altLang="zh-CN" sz="1000" dirty="0" err="1"/>
              <a:t>defaultHandler</a:t>
            </a:r>
            <a:r>
              <a:rPr lang="en-US" altLang="zh-CN" sz="1000" dirty="0"/>
              <a:t>) throws </a:t>
            </a:r>
            <a:r>
              <a:rPr lang="en-US" altLang="zh-CN" sz="1000" dirty="0" err="1"/>
              <a:t>FrameworkException</a:t>
            </a:r>
            <a:r>
              <a:rPr lang="en-US" altLang="zh-CN" sz="1000" dirty="0"/>
              <a:t> {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try {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	for (String </a:t>
            </a:r>
            <a:r>
              <a:rPr lang="en-US" altLang="zh-CN" sz="1000" dirty="0" err="1"/>
              <a:t>winHandle</a:t>
            </a:r>
            <a:r>
              <a:rPr lang="en-US" altLang="zh-CN" sz="1000" dirty="0"/>
              <a:t> : </a:t>
            </a:r>
            <a:r>
              <a:rPr lang="en-US" altLang="zh-CN" sz="1000" dirty="0" err="1"/>
              <a:t>driver.getWindowHandles</a:t>
            </a:r>
            <a:r>
              <a:rPr lang="en-US" altLang="zh-CN" sz="1000" dirty="0"/>
              <a:t>()) {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            if (!</a:t>
            </a:r>
            <a:r>
              <a:rPr lang="en-US" altLang="zh-CN" sz="1000" dirty="0" err="1"/>
              <a:t>winHandle.equals</a:t>
            </a:r>
            <a:r>
              <a:rPr lang="en-US" altLang="zh-CN" sz="1000" dirty="0"/>
              <a:t>(</a:t>
            </a:r>
            <a:r>
              <a:rPr lang="en-US" altLang="zh-CN" sz="1000" dirty="0" err="1"/>
              <a:t>defaultHandler</a:t>
            </a:r>
            <a:r>
              <a:rPr lang="en-US" altLang="zh-CN" sz="1000" dirty="0"/>
              <a:t>)) {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            	</a:t>
            </a:r>
            <a:r>
              <a:rPr lang="en-US" altLang="zh-CN" sz="1000" dirty="0" err="1"/>
              <a:t>driver.switchTo</a:t>
            </a:r>
            <a:r>
              <a:rPr lang="en-US" altLang="zh-CN" sz="1000" dirty="0"/>
              <a:t>().window(</a:t>
            </a:r>
            <a:r>
              <a:rPr lang="en-US" altLang="zh-CN" sz="1000" dirty="0" err="1"/>
              <a:t>winHandle</a:t>
            </a:r>
            <a:r>
              <a:rPr lang="en-US" altLang="zh-CN" sz="1000" dirty="0"/>
              <a:t>);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            	return </a:t>
            </a:r>
            <a:r>
              <a:rPr lang="en-US" altLang="zh-CN" sz="1000" dirty="0" err="1"/>
              <a:t>winHandle</a:t>
            </a:r>
            <a:r>
              <a:rPr lang="en-US" altLang="zh-CN" sz="1000" dirty="0"/>
              <a:t>;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            }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        }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} catch(Exception e) {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	</a:t>
            </a:r>
            <a:r>
              <a:rPr lang="en-US" altLang="zh-CN" sz="1000" dirty="0" err="1"/>
              <a:t>ReportUtil</a:t>
            </a:r>
            <a:r>
              <a:rPr lang="en-US" altLang="zh-CN" sz="1000" dirty="0"/>
              <a:t> </a:t>
            </a:r>
            <a:r>
              <a:rPr lang="en-US" altLang="zh-CN" sz="1000" dirty="0" err="1"/>
              <a:t>reportUtil</a:t>
            </a:r>
            <a:r>
              <a:rPr lang="en-US" altLang="zh-CN" sz="1000" dirty="0"/>
              <a:t> = new </a:t>
            </a:r>
            <a:r>
              <a:rPr lang="en-US" altLang="zh-CN" sz="1000" dirty="0" err="1"/>
              <a:t>ReportUtil</a:t>
            </a:r>
            <a:r>
              <a:rPr lang="en-US" altLang="zh-CN" sz="1000" dirty="0"/>
              <a:t>();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	</a:t>
            </a:r>
            <a:r>
              <a:rPr lang="en-US" altLang="zh-CN" sz="1000" dirty="0" err="1"/>
              <a:t>reportUtil.logAndScreenshot</a:t>
            </a:r>
            <a:r>
              <a:rPr lang="en-US" altLang="zh-CN" sz="1000" dirty="0"/>
              <a:t>(this, "switch to new window failed");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	throw new </a:t>
            </a:r>
            <a:r>
              <a:rPr lang="en-US" altLang="zh-CN" sz="1000" dirty="0" err="1"/>
              <a:t>FrameworkException</a:t>
            </a:r>
            <a:r>
              <a:rPr lang="en-US" altLang="zh-CN" sz="1000" dirty="0"/>
              <a:t>("Can't switch to window:");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}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	return null;</a:t>
            </a:r>
          </a:p>
          <a:p>
            <a:pPr>
              <a:lnSpc>
                <a:spcPts val="300"/>
              </a:lnSpc>
            </a:pPr>
            <a:r>
              <a:rPr lang="en-US" altLang="zh-CN" sz="1000" dirty="0"/>
              <a:t>	}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172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059582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Iframe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5" y="1779662"/>
            <a:ext cx="6686549" cy="2664296"/>
          </a:xfrm>
        </p:spPr>
        <p:txBody>
          <a:bodyPr/>
          <a:lstStyle/>
          <a:p>
            <a:r>
              <a:rPr lang="en-US" altLang="zh-CN" dirty="0"/>
              <a:t>	public void </a:t>
            </a:r>
            <a:r>
              <a:rPr lang="en-US" altLang="zh-CN" dirty="0" err="1"/>
              <a:t>switchToFrame</a:t>
            </a:r>
            <a:r>
              <a:rPr lang="en-US" altLang="zh-CN" dirty="0"/>
              <a:t>(String </a:t>
            </a:r>
            <a:r>
              <a:rPr lang="en-US" altLang="zh-CN" dirty="0" err="1"/>
              <a:t>nameOrId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driver.switchTo</a:t>
            </a:r>
            <a:r>
              <a:rPr lang="en-US" altLang="zh-CN" dirty="0"/>
              <a:t>().frame(</a:t>
            </a:r>
            <a:r>
              <a:rPr lang="en-US" altLang="zh-CN" dirty="0" err="1"/>
              <a:t>nameOrId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public void </a:t>
            </a:r>
            <a:r>
              <a:rPr lang="en-US" altLang="zh-CN" dirty="0" err="1"/>
              <a:t>switchToFrame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driver.switchTo</a:t>
            </a:r>
            <a:r>
              <a:rPr lang="en-US" altLang="zh-CN" dirty="0"/>
              <a:t>().frame(index);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41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059582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Element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6" y="1995686"/>
            <a:ext cx="6686549" cy="2664296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button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input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textbox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label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document</a:t>
            </a:r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select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textarea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td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table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7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059582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How to get ?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6" y="1995686"/>
            <a:ext cx="6686549" cy="266429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By.linkText</a:t>
            </a:r>
            <a:r>
              <a:rPr lang="en-US" altLang="zh-CN" dirty="0"/>
              <a:t> ()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By.cssSelector</a:t>
            </a:r>
            <a:r>
              <a:rPr lang="en-US" altLang="zh-CN" dirty="0" smtClean="0"/>
              <a:t> 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By.Id</a:t>
            </a:r>
            <a:r>
              <a:rPr lang="en-US" altLang="zh-CN" dirty="0"/>
              <a:t> ()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By.tagName</a:t>
            </a:r>
            <a:r>
              <a:rPr lang="en-US" altLang="zh-CN" dirty="0" smtClean="0"/>
              <a:t> </a:t>
            </a:r>
            <a:r>
              <a:rPr lang="en-US" altLang="zh-CN" dirty="0"/>
              <a:t>()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By.className</a:t>
            </a:r>
            <a:r>
              <a:rPr lang="en-US" altLang="zh-CN" dirty="0"/>
              <a:t> ()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By.name()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By.partialLinkText</a:t>
            </a:r>
            <a:r>
              <a:rPr lang="en-US" altLang="zh-CN" dirty="0" smtClean="0"/>
              <a:t>()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err="1"/>
              <a:t>By.Xpath</a:t>
            </a:r>
            <a:r>
              <a:rPr lang="en-US" altLang="zh-CN" b="1" dirty="0"/>
              <a:t> </a:t>
            </a:r>
            <a:r>
              <a:rPr lang="en-US" altLang="zh-CN" b="1" dirty="0" smtClean="0"/>
              <a:t>()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920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059582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Explicit and Implicit Waits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31641" y="1779662"/>
            <a:ext cx="5688632" cy="266429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	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eleDisplayChk</a:t>
            </a:r>
            <a:r>
              <a:rPr lang="en-US" altLang="zh-CN" dirty="0"/>
              <a:t>(By locator) throws </a:t>
            </a:r>
            <a:r>
              <a:rPr lang="en-US" altLang="zh-CN" dirty="0" err="1"/>
              <a:t>Throwable</a:t>
            </a:r>
            <a:r>
              <a:rPr lang="en-US" altLang="zh-CN" dirty="0"/>
              <a:t> {	</a:t>
            </a:r>
          </a:p>
          <a:p>
            <a:r>
              <a:rPr lang="en-US" altLang="zh-CN" dirty="0"/>
              <a:t>		try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WebDriverWait</a:t>
            </a:r>
            <a:r>
              <a:rPr lang="en-US" altLang="zh-CN" dirty="0"/>
              <a:t> </a:t>
            </a:r>
            <a:r>
              <a:rPr lang="en-US" altLang="zh-CN" dirty="0" err="1"/>
              <a:t>webWait</a:t>
            </a:r>
            <a:r>
              <a:rPr lang="en-US" altLang="zh-CN" dirty="0"/>
              <a:t> = new </a:t>
            </a:r>
            <a:r>
              <a:rPr lang="en-US" altLang="zh-CN" dirty="0" err="1"/>
              <a:t>WebDriverWait</a:t>
            </a:r>
            <a:r>
              <a:rPr lang="en-US" altLang="zh-CN" dirty="0"/>
              <a:t>(</a:t>
            </a:r>
            <a:r>
              <a:rPr lang="en-US" altLang="zh-CN" dirty="0" err="1"/>
              <a:t>this.handler.getMetaDriver</a:t>
            </a:r>
            <a:r>
              <a:rPr lang="en-US" altLang="zh-CN" dirty="0"/>
              <a:t>(), MAX_TIME);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webWait.until</a:t>
            </a:r>
            <a:r>
              <a:rPr lang="en-US" altLang="zh-CN" dirty="0"/>
              <a:t>(</a:t>
            </a:r>
            <a:r>
              <a:rPr lang="en-US" altLang="zh-CN" dirty="0" err="1"/>
              <a:t>ExpectedConditions.visibilityOfElementLocated</a:t>
            </a:r>
            <a:r>
              <a:rPr lang="en-US" altLang="zh-CN" dirty="0"/>
              <a:t>(locator));</a:t>
            </a:r>
          </a:p>
          <a:p>
            <a:r>
              <a:rPr lang="en-US" altLang="zh-CN" dirty="0"/>
              <a:t>			return true;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catch(</a:t>
            </a:r>
            <a:r>
              <a:rPr lang="en-US" altLang="zh-CN" dirty="0" err="1"/>
              <a:t>TimeoutException</a:t>
            </a:r>
            <a:r>
              <a:rPr lang="en-US" altLang="zh-CN" dirty="0"/>
              <a:t> ex)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logUtil.error</a:t>
            </a:r>
            <a:r>
              <a:rPr lang="en-US" altLang="zh-CN" dirty="0"/>
              <a:t>("element:\\" + locator + " \\is not visible");</a:t>
            </a:r>
          </a:p>
          <a:p>
            <a:r>
              <a:rPr lang="en-US" altLang="zh-CN" dirty="0"/>
              <a:t>			return false;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78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059582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Alert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6" y="1995686"/>
            <a:ext cx="6686549" cy="2664296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	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alertIsPresent</a:t>
            </a:r>
            <a:r>
              <a:rPr lang="en-US" altLang="zh-CN" dirty="0"/>
              <a:t>() throws </a:t>
            </a:r>
            <a:r>
              <a:rPr lang="en-US" altLang="zh-CN" dirty="0" err="1"/>
              <a:t>Throwable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	try{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this.handler.swithToAlert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		return true;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catch(Exception ex)</a:t>
            </a:r>
          </a:p>
          <a:p>
            <a:r>
              <a:rPr lang="en-US" altLang="zh-CN" dirty="0"/>
              <a:t>		{</a:t>
            </a:r>
          </a:p>
          <a:p>
            <a:r>
              <a:rPr lang="en-US" altLang="zh-CN" dirty="0"/>
              <a:t>			//</a:t>
            </a:r>
            <a:r>
              <a:rPr lang="en-US" altLang="zh-CN" dirty="0" err="1"/>
              <a:t>log.error</a:t>
            </a:r>
            <a:r>
              <a:rPr lang="en-US" altLang="zh-CN" dirty="0"/>
              <a:t>("no alert is appeared");</a:t>
            </a:r>
          </a:p>
          <a:p>
            <a:r>
              <a:rPr lang="en-US" altLang="zh-CN" dirty="0"/>
              <a:t>			return false;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28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10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059582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6" y="1995686"/>
            <a:ext cx="6686549" cy="2664296"/>
          </a:xfrm>
        </p:spPr>
        <p:txBody>
          <a:bodyPr/>
          <a:lstStyle/>
          <a:p>
            <a:r>
              <a:rPr lang="en-US" altLang="zh-CN" sz="3600" b="1" dirty="0"/>
              <a:t>Selenium</a:t>
            </a:r>
            <a:r>
              <a:rPr lang="zh-CN" altLang="zh-CN" sz="3600" b="1" dirty="0"/>
              <a:t>是</a:t>
            </a:r>
            <a:r>
              <a:rPr lang="zh-CN" altLang="zh-CN" dirty="0"/>
              <a:t>一种跨平台、跨浏览器端到端</a:t>
            </a:r>
            <a:r>
              <a:rPr lang="en-US" altLang="zh-CN" sz="3600" b="1" dirty="0"/>
              <a:t>Web</a:t>
            </a:r>
            <a:r>
              <a:rPr lang="zh-CN" altLang="zh-CN" sz="3600" b="1" dirty="0"/>
              <a:t>自动化解决方案</a:t>
            </a:r>
            <a:r>
              <a:rPr lang="zh-CN" altLang="zh-CN" dirty="0"/>
              <a:t>。</a:t>
            </a:r>
            <a:r>
              <a:rPr lang="en-US" altLang="zh-CN" dirty="0"/>
              <a:t>Selenium</a:t>
            </a:r>
            <a:r>
              <a:rPr lang="zh-CN" altLang="zh-CN" dirty="0"/>
              <a:t>主要包括：</a:t>
            </a:r>
            <a:r>
              <a:rPr lang="en-US" altLang="zh-CN" dirty="0"/>
              <a:t>Selenium IDE</a:t>
            </a:r>
            <a:r>
              <a:rPr lang="zh-CN" altLang="zh-CN" dirty="0" smtClean="0"/>
              <a:t>、</a:t>
            </a:r>
            <a:r>
              <a:rPr lang="en-US" altLang="zh-CN" dirty="0" smtClean="0"/>
              <a:t>WebDriver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/>
              <a:t>Selenium Grid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网站</a:t>
            </a:r>
            <a:r>
              <a:rPr lang="en-US" altLang="zh-CN" dirty="0" smtClean="0"/>
              <a:t>UI</a:t>
            </a:r>
            <a:r>
              <a:rPr lang="zh-CN" altLang="zh-CN" dirty="0" smtClean="0"/>
              <a:t>自动化测试</a:t>
            </a:r>
            <a:r>
              <a:rPr lang="zh-CN" altLang="en-US" dirty="0" smtClean="0"/>
              <a:t>的</a:t>
            </a:r>
            <a:r>
              <a:rPr lang="zh-CN" altLang="zh-CN" dirty="0" smtClean="0"/>
              <a:t>主要</a:t>
            </a:r>
            <a:r>
              <a:rPr lang="zh-CN" altLang="en-US" sz="3600" b="1" dirty="0"/>
              <a:t>工具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608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059582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Components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75656" y="1995686"/>
            <a:ext cx="6686549" cy="2664296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WebDriver</a:t>
            </a:r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selenium IDE</a:t>
            </a:r>
          </a:p>
          <a:p>
            <a:pPr marL="628650" lvl="1" indent="-285750" algn="l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firefox</a:t>
            </a:r>
            <a:r>
              <a:rPr lang="en-US" altLang="zh-CN" dirty="0" smtClean="0"/>
              <a:t> plugin</a:t>
            </a:r>
            <a:endParaRPr lang="en-US" altLang="zh-CN" dirty="0"/>
          </a:p>
          <a:p>
            <a:pPr marL="628650" lvl="1" indent="-285750" algn="l"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Katalon</a:t>
            </a:r>
            <a:r>
              <a:rPr lang="en-US" altLang="zh-CN" dirty="0" smtClean="0"/>
              <a:t> Studio 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10036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771800" y="1995686"/>
            <a:ext cx="4392488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How to begin?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059582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Selenium IDE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79661"/>
            <a:ext cx="4320480" cy="26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9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059582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err="1" smtClean="0"/>
              <a:t>Webdriver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15616" y="1779662"/>
            <a:ext cx="7344816" cy="288032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	WebDriver</a:t>
            </a:r>
            <a:r>
              <a:rPr lang="zh-CN" altLang="en-US" dirty="0" smtClean="0"/>
              <a:t>是用于自动化测试的接口。</a:t>
            </a:r>
            <a:r>
              <a:rPr lang="zh-CN" altLang="en-US" sz="2800" b="1" dirty="0" smtClean="0"/>
              <a:t>核心</a:t>
            </a:r>
            <a:r>
              <a:rPr lang="zh-CN" altLang="en-US" sz="2800" b="1" dirty="0"/>
              <a:t>是通过</a:t>
            </a:r>
            <a:r>
              <a:rPr lang="en-US" altLang="zh-CN" sz="2800" b="1" dirty="0" err="1" smtClean="0"/>
              <a:t>findElement</a:t>
            </a:r>
            <a:r>
              <a:rPr lang="zh-CN" altLang="en-US" sz="2800" b="1" dirty="0" smtClean="0"/>
              <a:t>方法</a:t>
            </a:r>
            <a:r>
              <a:rPr lang="zh-CN" altLang="en-US" sz="2800" b="1" dirty="0"/>
              <a:t>返回</a:t>
            </a:r>
            <a:r>
              <a:rPr lang="en-US" altLang="zh-CN" sz="2800" b="1" dirty="0"/>
              <a:t>DOM</a:t>
            </a:r>
            <a:r>
              <a:rPr lang="zh-CN" altLang="en-US" sz="2800" b="1" dirty="0"/>
              <a:t>对象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WebElement</a:t>
            </a:r>
            <a:r>
              <a:rPr lang="en-US" altLang="zh-CN" sz="2800" b="1" dirty="0" smtClean="0"/>
              <a:t>)</a:t>
            </a:r>
            <a:r>
              <a:rPr lang="zh-CN" altLang="en-US" dirty="0" smtClean="0"/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239558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059582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Which browsers are support?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47664" y="1779662"/>
            <a:ext cx="4752528" cy="187220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geckodriver.exe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Firefox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chromedriver.exe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MicrosoftWebDriver.exe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Edge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IEDriverServer.exe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operadriver.exe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Opera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75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059582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geckodriver.exe</a:t>
            </a:r>
            <a:r>
              <a:rPr lang="zh-CN" altLang="en-US" dirty="0"/>
              <a:t>（</a:t>
            </a:r>
            <a:r>
              <a:rPr lang="en-US" altLang="zh-CN" dirty="0"/>
              <a:t>Firefox</a:t>
            </a:r>
            <a:r>
              <a:rPr lang="zh-CN" altLang="en-US" dirty="0"/>
              <a:t>）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47664" y="1779662"/>
            <a:ext cx="5760640" cy="2232248"/>
          </a:xfrm>
        </p:spPr>
        <p:txBody>
          <a:bodyPr>
            <a:normAutofit/>
          </a:bodyPr>
          <a:lstStyle/>
          <a:p>
            <a:r>
              <a:rPr lang="en-US" altLang="zh-CN" dirty="0"/>
              <a:t>	private </a:t>
            </a:r>
            <a:r>
              <a:rPr lang="en-US" altLang="zh-CN" dirty="0" err="1" smtClean="0"/>
              <a:t>RemoteDriver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createGeckodriver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System.setProperty</a:t>
            </a:r>
            <a:r>
              <a:rPr lang="en-US" altLang="zh-CN" dirty="0"/>
              <a:t>("</a:t>
            </a:r>
            <a:r>
              <a:rPr lang="en-US" altLang="zh-CN" dirty="0" err="1"/>
              <a:t>webdriver.gecko.driver</a:t>
            </a:r>
            <a:r>
              <a:rPr lang="en-US" altLang="zh-CN" dirty="0"/>
              <a:t>", </a:t>
            </a:r>
            <a:r>
              <a:rPr lang="en-US" altLang="zh-CN" dirty="0" smtClean="0"/>
              <a:t>			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System.getProperty</a:t>
            </a:r>
            <a:r>
              <a:rPr lang="en-US" altLang="zh-CN" dirty="0"/>
              <a:t>("</a:t>
            </a:r>
            <a:r>
              <a:rPr lang="en-US" altLang="zh-CN" dirty="0" err="1"/>
              <a:t>user.dir</a:t>
            </a:r>
            <a:r>
              <a:rPr lang="en-US" altLang="zh-CN" dirty="0"/>
              <a:t>") + "/lib/geckodriver.exe");</a:t>
            </a:r>
          </a:p>
          <a:p>
            <a:r>
              <a:rPr lang="en-US" altLang="zh-CN" dirty="0"/>
              <a:t>		return new </a:t>
            </a:r>
            <a:r>
              <a:rPr lang="en-US" altLang="zh-CN" dirty="0" err="1"/>
              <a:t>FirefoxDriver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75656" y="1059582"/>
            <a:ext cx="6686549" cy="64807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chromedriver.exe</a:t>
            </a:r>
            <a:r>
              <a:rPr lang="zh-CN" altLang="en-US" dirty="0"/>
              <a:t>（</a:t>
            </a:r>
            <a:r>
              <a:rPr lang="en-US" altLang="zh-CN" dirty="0"/>
              <a:t>Chrome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47664" y="1779662"/>
            <a:ext cx="5904656" cy="223224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	private </a:t>
            </a:r>
            <a:r>
              <a:rPr lang="en-US" altLang="zh-CN" dirty="0" err="1"/>
              <a:t>RemoteDriver</a:t>
            </a:r>
            <a:r>
              <a:rPr lang="en-US" altLang="zh-CN" dirty="0"/>
              <a:t> </a:t>
            </a:r>
            <a:r>
              <a:rPr lang="en-US" altLang="zh-CN" dirty="0" err="1"/>
              <a:t>createChromeDriver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ChromeOptions</a:t>
            </a:r>
            <a:r>
              <a:rPr lang="en-US" altLang="zh-CN" dirty="0"/>
              <a:t> options = new </a:t>
            </a:r>
            <a:r>
              <a:rPr lang="en-US" altLang="zh-CN" dirty="0" err="1"/>
              <a:t>ChromeOptions</a:t>
            </a:r>
            <a:r>
              <a:rPr lang="en-US" altLang="zh-CN" dirty="0"/>
              <a:t>();		</a:t>
            </a:r>
          </a:p>
          <a:p>
            <a:r>
              <a:rPr lang="en-US" altLang="zh-CN" dirty="0"/>
              <a:t>		Map&lt;String, Object&gt; </a:t>
            </a:r>
            <a:r>
              <a:rPr lang="en-US" altLang="zh-CN" dirty="0" err="1"/>
              <a:t>prefs</a:t>
            </a:r>
            <a:r>
              <a:rPr lang="en-US" altLang="zh-CN" dirty="0"/>
              <a:t> = new </a:t>
            </a:r>
            <a:r>
              <a:rPr lang="en-US" altLang="zh-CN" dirty="0" err="1"/>
              <a:t>HashMap</a:t>
            </a:r>
            <a:r>
              <a:rPr lang="en-US" altLang="zh-CN" dirty="0"/>
              <a:t>&lt;String, Object&gt;();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prefs.put</a:t>
            </a:r>
            <a:r>
              <a:rPr lang="en-US" altLang="zh-CN" dirty="0"/>
              <a:t>("</a:t>
            </a:r>
            <a:r>
              <a:rPr lang="en-US" altLang="zh-CN" dirty="0" err="1"/>
              <a:t>download.prompt_for_download</a:t>
            </a:r>
            <a:r>
              <a:rPr lang="en-US" altLang="zh-CN" dirty="0"/>
              <a:t>", true);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options.setExperimentalOption</a:t>
            </a:r>
            <a:r>
              <a:rPr lang="en-US" altLang="zh-CN" dirty="0"/>
              <a:t>("</a:t>
            </a:r>
            <a:r>
              <a:rPr lang="en-US" altLang="zh-CN" dirty="0" err="1"/>
              <a:t>prefs</a:t>
            </a:r>
            <a:r>
              <a:rPr lang="en-US" altLang="zh-CN" dirty="0"/>
              <a:t>", </a:t>
            </a:r>
            <a:r>
              <a:rPr lang="en-US" altLang="zh-CN" dirty="0" err="1"/>
              <a:t>prefs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System.setProperty</a:t>
            </a:r>
            <a:r>
              <a:rPr lang="en-US" altLang="zh-CN" dirty="0"/>
              <a:t>("</a:t>
            </a:r>
            <a:r>
              <a:rPr lang="en-US" altLang="zh-CN" dirty="0" err="1"/>
              <a:t>webdriver.chrome.driver</a:t>
            </a:r>
            <a:r>
              <a:rPr lang="en-US" altLang="zh-CN" dirty="0"/>
              <a:t>", 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System.getProperty</a:t>
            </a:r>
            <a:r>
              <a:rPr lang="en-US" altLang="zh-CN" dirty="0"/>
              <a:t>("</a:t>
            </a:r>
            <a:r>
              <a:rPr lang="en-US" altLang="zh-CN" dirty="0" err="1"/>
              <a:t>user.dir</a:t>
            </a:r>
            <a:r>
              <a:rPr lang="en-US" altLang="zh-CN" dirty="0"/>
              <a:t>") + "/lib/chromedriver.exe");</a:t>
            </a:r>
          </a:p>
          <a:p>
            <a:r>
              <a:rPr lang="en-US" altLang="zh-CN" dirty="0"/>
              <a:t>		return new </a:t>
            </a:r>
            <a:r>
              <a:rPr lang="en-US" altLang="zh-CN" dirty="0" err="1"/>
              <a:t>ChromeDriver</a:t>
            </a:r>
            <a:r>
              <a:rPr lang="en-US" altLang="zh-CN" dirty="0"/>
              <a:t>(options);</a:t>
            </a:r>
          </a:p>
          <a:p>
            <a:r>
              <a:rPr lang="en-US" altLang="zh-CN" dirty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313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3mw2iq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3mw2iqs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11515</TotalTime>
  <Words>186</Words>
  <Application>Microsoft Office PowerPoint</Application>
  <PresentationFormat>全屏显示(16:9)</PresentationFormat>
  <Paragraphs>136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宋体</vt:lpstr>
      <vt:lpstr>Microsoft YaHei</vt:lpstr>
      <vt:lpstr>Microsoft YaHei</vt:lpstr>
      <vt:lpstr>幼圆</vt:lpstr>
      <vt:lpstr>Arial</vt:lpstr>
      <vt:lpstr>Calibri</vt:lpstr>
      <vt:lpstr>Century Gothic</vt:lpstr>
      <vt:lpstr>Wingdings</vt:lpstr>
      <vt:lpstr>Wingdings 3</vt:lpstr>
      <vt:lpstr>1_自定义设计方案</vt:lpstr>
      <vt:lpstr>自定义设计方案</vt:lpstr>
      <vt:lpstr>丝状</vt:lpstr>
      <vt:lpstr>自动化框架 之Selenium</vt:lpstr>
      <vt:lpstr>Definition</vt:lpstr>
      <vt:lpstr>Components</vt:lpstr>
      <vt:lpstr> How to begin?</vt:lpstr>
      <vt:lpstr>Selenium IDE</vt:lpstr>
      <vt:lpstr>Webdriver</vt:lpstr>
      <vt:lpstr>Which browsers are support?</vt:lpstr>
      <vt:lpstr>geckodriver.exe（Firefox）</vt:lpstr>
      <vt:lpstr>chromedriver.exe（Chrome）</vt:lpstr>
      <vt:lpstr>IEDriverServer.exe（IE）</vt:lpstr>
      <vt:lpstr>PowerPoint 演示文稿</vt:lpstr>
      <vt:lpstr>Handler</vt:lpstr>
      <vt:lpstr>Iframe</vt:lpstr>
      <vt:lpstr>Element</vt:lpstr>
      <vt:lpstr>How to get ?</vt:lpstr>
      <vt:lpstr>Explicit and Implicit Waits</vt:lpstr>
      <vt:lpstr>Alert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panyongjun</cp:lastModifiedBy>
  <cp:revision>600</cp:revision>
  <dcterms:created xsi:type="dcterms:W3CDTF">2015-12-01T02:15:21Z</dcterms:created>
  <dcterms:modified xsi:type="dcterms:W3CDTF">2018-08-02T02:35:27Z</dcterms:modified>
</cp:coreProperties>
</file>