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 id="2147483852" r:id="rId3"/>
  </p:sldMasterIdLst>
  <p:notesMasterIdLst>
    <p:notesMasterId r:id="rId15"/>
  </p:notesMasterIdLst>
  <p:sldIdLst>
    <p:sldId id="374" r:id="rId4"/>
    <p:sldId id="375" r:id="rId5"/>
    <p:sldId id="381" r:id="rId6"/>
    <p:sldId id="382" r:id="rId7"/>
    <p:sldId id="383" r:id="rId8"/>
    <p:sldId id="392" r:id="rId9"/>
    <p:sldId id="394" r:id="rId10"/>
    <p:sldId id="395" r:id="rId11"/>
    <p:sldId id="396" r:id="rId12"/>
    <p:sldId id="397" r:id="rId13"/>
    <p:sldId id="258" r:id="rId1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3D3"/>
    <a:srgbClr val="0F66AD"/>
    <a:srgbClr val="CC0819"/>
    <a:srgbClr val="E5A0A4"/>
    <a:srgbClr val="0D0D0D"/>
    <a:srgbClr val="7F7F7F"/>
    <a:srgbClr val="F08200"/>
    <a:srgbClr val="1067AC"/>
    <a:srgbClr val="95BEDA"/>
    <a:srgbClr val="030E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1" autoAdjust="0"/>
    <p:restoredTop sz="92964" autoAdjust="0"/>
  </p:normalViewPr>
  <p:slideViewPr>
    <p:cSldViewPr>
      <p:cViewPr varScale="1">
        <p:scale>
          <a:sx n="142" d="100"/>
          <a:sy n="142" d="100"/>
        </p:scale>
        <p:origin x="1158" y="126"/>
      </p:cViewPr>
      <p:guideLst>
        <p:guide orient="horz" pos="1620"/>
        <p:guide pos="2880"/>
      </p:guideLst>
    </p:cSldViewPr>
  </p:slideViewPr>
  <p:notesTextViewPr>
    <p:cViewPr>
      <p:scale>
        <a:sx n="100" d="100"/>
        <a:sy n="100" d="100"/>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CDFED-49E7-48A7-83DC-C750817C1DA2}" type="datetimeFigureOut">
              <a:rPr lang="zh-CN" altLang="en-US" smtClean="0"/>
              <a:t>2018/8/2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73FB34-611E-4DF3-8BFB-B09FB11C765F}" type="slidenum">
              <a:rPr lang="zh-CN" altLang="en-US" smtClean="0"/>
              <a:t>‹#›</a:t>
            </a:fld>
            <a:endParaRPr lang="zh-CN" altLang="en-US"/>
          </a:p>
        </p:txBody>
      </p:sp>
    </p:spTree>
    <p:extLst>
      <p:ext uri="{BB962C8B-B14F-4D97-AF65-F5344CB8AC3E}">
        <p14:creationId xmlns:p14="http://schemas.microsoft.com/office/powerpoint/2010/main" val="264273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73FB34-611E-4DF3-8BFB-B09FB11C765F}" type="slidenum">
              <a:rPr lang="zh-CN" altLang="en-US" smtClean="0"/>
              <a:t>11</a:t>
            </a:fld>
            <a:endParaRPr lang="zh-CN" altLang="en-US"/>
          </a:p>
        </p:txBody>
      </p:sp>
    </p:spTree>
    <p:extLst>
      <p:ext uri="{BB962C8B-B14F-4D97-AF65-F5344CB8AC3E}">
        <p14:creationId xmlns:p14="http://schemas.microsoft.com/office/powerpoint/2010/main" val="2322838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normAutofit/>
          </a:bodyPr>
          <a:lstStyle>
            <a:lvl1pPr algn="ctr">
              <a:defRPr sz="3200">
                <a:solidFill>
                  <a:schemeClr val="tx1">
                    <a:lumMod val="85000"/>
                    <a:lumOff val="15000"/>
                  </a:schemeClr>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solidFill>
                  <a:schemeClr val="tx1">
                    <a:lumMod val="85000"/>
                    <a:lumOff val="15000"/>
                  </a:schemeClr>
                </a:solidFill>
              </a:defRPr>
            </a:lvl1pPr>
          </a:lstStyle>
          <a:p>
            <a:fld id="{B0B793EF-5EFA-4321-BC41-B9BC33358EB5}" type="datetimeFigureOut">
              <a:rPr lang="zh-CN" altLang="en-US" smtClean="0"/>
              <a:pPr/>
              <a:t>2018/8/2</a:t>
            </a:fld>
            <a:endParaRPr lang="zh-CN" altLang="en-US"/>
          </a:p>
        </p:txBody>
      </p:sp>
      <p:sp>
        <p:nvSpPr>
          <p:cNvPr id="5" name="页脚占位符 4"/>
          <p:cNvSpPr>
            <a:spLocks noGrp="1"/>
          </p:cNvSpPr>
          <p:nvPr>
            <p:ph type="ftr" sz="quarter" idx="11"/>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1">
                    <a:lumMod val="85000"/>
                    <a:lumOff val="15000"/>
                  </a:schemeClr>
                </a:solidFill>
              </a:defRPr>
            </a:lvl1pPr>
          </a:lstStyle>
          <a:p>
            <a:fld id="{A69B3D74-A77F-41E2-94FA-1C59524082DA}" type="slidenum">
              <a:rPr lang="zh-CN" altLang="en-US" smtClean="0"/>
              <a:pPr/>
              <a:t>‹#›</a:t>
            </a:fld>
            <a:endParaRPr lang="zh-CN" altLang="en-US"/>
          </a:p>
        </p:txBody>
      </p:sp>
    </p:spTree>
    <p:extLst>
      <p:ext uri="{BB962C8B-B14F-4D97-AF65-F5344CB8AC3E}">
        <p14:creationId xmlns:p14="http://schemas.microsoft.com/office/powerpoint/2010/main" val="684562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6216" y="206375"/>
            <a:ext cx="792088" cy="4387850"/>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06375"/>
            <a:ext cx="5842992" cy="4387850"/>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B0B793EF-5EFA-4321-BC41-B9BC33358EB5}" type="datetimeFigureOut">
              <a:rPr lang="zh-CN" altLang="en-US" smtClean="0"/>
              <a:t>2018/8/2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9B3D74-A77F-41E2-94FA-1C59524082DA}" type="slidenum">
              <a:rPr lang="zh-CN" altLang="en-US" smtClean="0"/>
              <a:t>‹#›</a:t>
            </a:fld>
            <a:endParaRPr lang="zh-CN" altLang="en-US"/>
          </a:p>
        </p:txBody>
      </p:sp>
    </p:spTree>
    <p:extLst>
      <p:ext uri="{BB962C8B-B14F-4D97-AF65-F5344CB8AC3E}">
        <p14:creationId xmlns:p14="http://schemas.microsoft.com/office/powerpoint/2010/main" val="833533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131840" y="2499742"/>
            <a:ext cx="2880320" cy="1080120"/>
          </a:xfrm>
          <a:prstGeom prst="rect">
            <a:avLst/>
          </a:prstGeom>
        </p:spPr>
        <p:txBody>
          <a:bodyPr anchor="ctr"/>
          <a:lstStyle>
            <a:lvl1pPr>
              <a:lnSpc>
                <a:spcPct val="150000"/>
              </a:lnSpc>
              <a:defRPr sz="1400">
                <a:solidFill>
                  <a:schemeClr val="tx1">
                    <a:lumMod val="85000"/>
                    <a:lumOff val="15000"/>
                  </a:schemeClr>
                </a:solidFill>
                <a:latin typeface="微软雅黑" pitchFamily="34" charset="-122"/>
                <a:ea typeface="微软雅黑" pitchFamily="34" charset="-122"/>
              </a:defRPr>
            </a:lvl1pPr>
          </a:lstStyle>
          <a:p>
            <a:r>
              <a:rPr lang="zh-CN" altLang="en-US" dirty="0" smtClean="0"/>
              <a:t>单击此处编辑联系人姓名</a:t>
            </a:r>
            <a:r>
              <a:rPr lang="en-US" altLang="zh-CN" dirty="0" smtClean="0"/>
              <a:t/>
            </a:r>
            <a:br>
              <a:rPr lang="en-US" altLang="zh-CN" dirty="0" smtClean="0"/>
            </a:br>
            <a:r>
              <a:rPr lang="zh-CN" altLang="en-US" dirty="0" smtClean="0"/>
              <a:t>电话</a:t>
            </a:r>
            <a:r>
              <a:rPr lang="en-US" altLang="zh-CN" dirty="0" smtClean="0"/>
              <a:t/>
            </a:r>
            <a:br>
              <a:rPr lang="en-US" altLang="zh-CN" dirty="0" smtClean="0"/>
            </a:br>
            <a:r>
              <a:rPr lang="zh-CN" altLang="en-US" dirty="0" smtClean="0"/>
              <a:t>邮箱</a:t>
            </a:r>
            <a:endParaRPr lang="zh-CN" altLang="en-US" dirty="0"/>
          </a:p>
        </p:txBody>
      </p:sp>
      <p:sp>
        <p:nvSpPr>
          <p:cNvPr id="4" name="日期占位符 3"/>
          <p:cNvSpPr>
            <a:spLocks noGrp="1"/>
          </p:cNvSpPr>
          <p:nvPr>
            <p:ph type="dt" sz="half" idx="10"/>
          </p:nvPr>
        </p:nvSpPr>
        <p:spPr>
          <a:xfrm>
            <a:off x="457200" y="4767263"/>
            <a:ext cx="82352" cy="274637"/>
          </a:xfrm>
          <a:prstGeom prst="rect">
            <a:avLst/>
          </a:prstGeom>
        </p:spPr>
        <p:txBody>
          <a:bodyPr/>
          <a:lstStyle>
            <a:lvl1pPr>
              <a:defRPr sz="100">
                <a:solidFill>
                  <a:schemeClr val="tx1">
                    <a:lumMod val="85000"/>
                    <a:lumOff val="15000"/>
                  </a:schemeClr>
                </a:solidFill>
              </a:defRPr>
            </a:lvl1pPr>
          </a:lstStyle>
          <a:p>
            <a:fld id="{78F4F621-18E0-49FC-BDEF-194B6EB1CEF0}" type="datetimeFigureOut">
              <a:rPr lang="zh-CN" altLang="en-US" smtClean="0"/>
              <a:pPr/>
              <a:t>2018/8/2</a:t>
            </a:fld>
            <a:endParaRPr lang="zh-CN" altLang="en-US"/>
          </a:p>
        </p:txBody>
      </p:sp>
      <p:sp>
        <p:nvSpPr>
          <p:cNvPr id="5" name="页脚占位符 4"/>
          <p:cNvSpPr>
            <a:spLocks noGrp="1"/>
          </p:cNvSpPr>
          <p:nvPr>
            <p:ph type="ftr" sz="quarter" idx="11"/>
          </p:nvPr>
        </p:nvSpPr>
        <p:spPr>
          <a:xfrm>
            <a:off x="251520" y="4659982"/>
            <a:ext cx="72008" cy="381918"/>
          </a:xfrm>
          <a:prstGeom prst="rect">
            <a:avLst/>
          </a:prstGeom>
        </p:spPr>
        <p:txBody>
          <a:bodyPr/>
          <a:lstStyle>
            <a:lvl1pPr>
              <a:defRPr sz="1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12"/>
          </p:nvPr>
        </p:nvSpPr>
        <p:spPr>
          <a:xfrm>
            <a:off x="323528" y="4731990"/>
            <a:ext cx="107032" cy="252759"/>
          </a:xfrm>
          <a:prstGeom prst="rect">
            <a:avLst/>
          </a:prstGeom>
        </p:spPr>
        <p:txBody>
          <a:bodyPr/>
          <a:lstStyle>
            <a:lvl1pPr>
              <a:defRPr sz="100">
                <a:solidFill>
                  <a:schemeClr val="tx1">
                    <a:lumMod val="85000"/>
                    <a:lumOff val="15000"/>
                  </a:schemeClr>
                </a:solidFill>
              </a:defRPr>
            </a:lvl1pPr>
          </a:lstStyle>
          <a:p>
            <a:fld id="{71012BBD-2028-44BE-B835-CB0CFD1278BD}" type="slidenum">
              <a:rPr lang="zh-CN" altLang="en-US" smtClean="0"/>
              <a:pPr/>
              <a:t>‹#›</a:t>
            </a:fld>
            <a:endParaRPr lang="zh-CN" altLang="en-US"/>
          </a:p>
        </p:txBody>
      </p:sp>
    </p:spTree>
    <p:extLst>
      <p:ext uri="{BB962C8B-B14F-4D97-AF65-F5344CB8AC3E}">
        <p14:creationId xmlns:p14="http://schemas.microsoft.com/office/powerpoint/2010/main" val="2846353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F3864F8-1CDF-4357-951B-6987209B85A9}" type="datetimeFigureOut">
              <a:rPr lang="zh-CN" altLang="en-US" smtClean="0"/>
              <a:t>2018/8/2</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CEFB1C90-25BB-42DB-A2DE-8C89243E6006}" type="slidenum">
              <a:rPr lang="zh-CN" altLang="en-US" smtClean="0"/>
              <a:t>‹#›</a:t>
            </a:fld>
            <a:endParaRPr lang="zh-CN" altLang="en-US"/>
          </a:p>
        </p:txBody>
      </p:sp>
    </p:spTree>
    <p:extLst>
      <p:ext uri="{BB962C8B-B14F-4D97-AF65-F5344CB8AC3E}">
        <p14:creationId xmlns:p14="http://schemas.microsoft.com/office/powerpoint/2010/main" val="3512031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8/2/2018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829928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8/2/2018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99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8/2/2018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230998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297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115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9631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8/2/2018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7529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B0B793EF-5EFA-4321-BC41-B9BC33358EB5}" type="datetimeFigureOut">
              <a:rPr lang="zh-CN" altLang="en-US" smtClean="0"/>
              <a:t>2018/8/2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9B3D74-A77F-41E2-94FA-1C59524082DA}" type="slidenum">
              <a:rPr lang="zh-CN" altLang="en-US" smtClean="0"/>
              <a:t>‹#›</a:t>
            </a:fld>
            <a:endParaRPr lang="zh-CN" altLang="en-US"/>
          </a:p>
        </p:txBody>
      </p:sp>
    </p:spTree>
    <p:extLst>
      <p:ext uri="{BB962C8B-B14F-4D97-AF65-F5344CB8AC3E}">
        <p14:creationId xmlns:p14="http://schemas.microsoft.com/office/powerpoint/2010/main" val="1390256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8/2/2018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03159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0B793EF-5EFA-4321-BC41-B9BC33358EB5}" type="datetimeFigureOut">
              <a:rPr lang="zh-CN" altLang="en-US" smtClean="0"/>
              <a:pPr/>
              <a:t>2018/8/2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A69B3D74-A77F-41E2-94FA-1C59524082DA}" type="slidenum">
              <a:rPr lang="zh-CN" altLang="en-US" smtClean="0"/>
              <a:pPr/>
              <a:t>‹#›</a:t>
            </a:fld>
            <a:endParaRPr lang="zh-CN" altLang="en-US"/>
          </a:p>
        </p:txBody>
      </p:sp>
    </p:spTree>
    <p:extLst>
      <p:ext uri="{BB962C8B-B14F-4D97-AF65-F5344CB8AC3E}">
        <p14:creationId xmlns:p14="http://schemas.microsoft.com/office/powerpoint/2010/main" val="19703991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0B793EF-5EFA-4321-BC41-B9BC33358EB5}" type="datetimeFigureOut">
              <a:rPr lang="zh-CN" altLang="en-US" smtClean="0"/>
              <a:pPr/>
              <a:t>2018/8/2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A69B3D74-A77F-41E2-94FA-1C59524082DA}" type="slidenum">
              <a:rPr lang="zh-CN" altLang="en-US" smtClean="0"/>
              <a:pPr/>
              <a:t>‹#›</a:t>
            </a:fld>
            <a:endParaRPr lang="zh-CN" altLang="en-US"/>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08339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0B793EF-5EFA-4321-BC41-B9BC33358EB5}" type="datetimeFigureOut">
              <a:rPr lang="zh-CN" altLang="en-US" smtClean="0"/>
              <a:pPr/>
              <a:t>2018/8/2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A69B3D74-A77F-41E2-94FA-1C59524082DA}" type="slidenum">
              <a:rPr lang="zh-CN" altLang="en-US" smtClean="0"/>
              <a:pPr/>
              <a:t>‹#›</a:t>
            </a:fld>
            <a:endParaRPr lang="zh-CN" altLang="en-US"/>
          </a:p>
        </p:txBody>
      </p:sp>
    </p:spTree>
    <p:extLst>
      <p:ext uri="{BB962C8B-B14F-4D97-AF65-F5344CB8AC3E}">
        <p14:creationId xmlns:p14="http://schemas.microsoft.com/office/powerpoint/2010/main" val="39829883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0B793EF-5EFA-4321-BC41-B9BC33358EB5}" type="datetimeFigureOut">
              <a:rPr lang="zh-CN" altLang="en-US" smtClean="0"/>
              <a:pPr/>
              <a:t>2018/8/2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A69B3D74-A77F-41E2-94FA-1C59524082DA}" type="slidenum">
              <a:rPr lang="zh-CN" altLang="en-US" smtClean="0"/>
              <a:pPr/>
              <a:t>‹#›</a:t>
            </a:fld>
            <a:endParaRPr lang="zh-CN" altLang="en-US"/>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67306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0B793EF-5EFA-4321-BC41-B9BC33358EB5}" type="datetimeFigureOut">
              <a:rPr lang="zh-CN" altLang="en-US" smtClean="0"/>
              <a:pPr/>
              <a:t>2018/8/2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A69B3D74-A77F-41E2-94FA-1C59524082DA}" type="slidenum">
              <a:rPr lang="zh-CN" altLang="en-US" smtClean="0"/>
              <a:pPr/>
              <a:t>‹#›</a:t>
            </a:fld>
            <a:endParaRPr lang="zh-CN" altLang="en-US"/>
          </a:p>
        </p:txBody>
      </p:sp>
    </p:spTree>
    <p:extLst>
      <p:ext uri="{BB962C8B-B14F-4D97-AF65-F5344CB8AC3E}">
        <p14:creationId xmlns:p14="http://schemas.microsoft.com/office/powerpoint/2010/main" val="169025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9699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8229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200150"/>
            <a:ext cx="4038600" cy="3394075"/>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00150"/>
            <a:ext cx="4038600" cy="3394075"/>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B0B793EF-5EFA-4321-BC41-B9BC33358EB5}" type="datetimeFigureOut">
              <a:rPr lang="zh-CN" altLang="en-US" smtClean="0"/>
              <a:t>2018/8/2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9B3D74-A77F-41E2-94FA-1C59524082DA}" type="slidenum">
              <a:rPr lang="zh-CN" altLang="en-US" smtClean="0"/>
              <a:t>‹#›</a:t>
            </a:fld>
            <a:endParaRPr lang="zh-CN" altLang="en-US"/>
          </a:p>
        </p:txBody>
      </p:sp>
    </p:spTree>
    <p:extLst>
      <p:ext uri="{BB962C8B-B14F-4D97-AF65-F5344CB8AC3E}">
        <p14:creationId xmlns:p14="http://schemas.microsoft.com/office/powerpoint/2010/main" val="2540406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150938"/>
            <a:ext cx="4041775" cy="4810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B0B793EF-5EFA-4321-BC41-B9BC33358EB5}" type="datetimeFigureOut">
              <a:rPr lang="zh-CN" altLang="en-US" smtClean="0"/>
              <a:t>2018/8/2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9B3D74-A77F-41E2-94FA-1C59524082DA}" type="slidenum">
              <a:rPr lang="zh-CN" altLang="en-US" smtClean="0"/>
              <a:t>‹#›</a:t>
            </a:fld>
            <a:endParaRPr lang="zh-CN" altLang="en-US"/>
          </a:p>
        </p:txBody>
      </p:sp>
    </p:spTree>
    <p:extLst>
      <p:ext uri="{BB962C8B-B14F-4D97-AF65-F5344CB8AC3E}">
        <p14:creationId xmlns:p14="http://schemas.microsoft.com/office/powerpoint/2010/main" val="81016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B793EF-5EFA-4321-BC41-B9BC33358EB5}" type="datetimeFigureOut">
              <a:rPr lang="zh-CN" altLang="en-US" smtClean="0"/>
              <a:t>2018/8/2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9B3D74-A77F-41E2-94FA-1C59524082DA}" type="slidenum">
              <a:rPr lang="zh-CN" altLang="en-US" smtClean="0"/>
              <a:t>‹#›</a:t>
            </a:fld>
            <a:endParaRPr lang="zh-CN" altLang="en-US"/>
          </a:p>
        </p:txBody>
      </p:sp>
    </p:spTree>
    <p:extLst>
      <p:ext uri="{BB962C8B-B14F-4D97-AF65-F5344CB8AC3E}">
        <p14:creationId xmlns:p14="http://schemas.microsoft.com/office/powerpoint/2010/main" val="395646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B793EF-5EFA-4321-BC41-B9BC33358EB5}" type="datetimeFigureOut">
              <a:rPr lang="zh-CN" altLang="en-US" smtClean="0"/>
              <a:t>2018/8/2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9B3D74-A77F-41E2-94FA-1C59524082DA}" type="slidenum">
              <a:rPr lang="zh-CN" altLang="en-US" smtClean="0"/>
              <a:t>‹#›</a:t>
            </a:fld>
            <a:endParaRPr lang="zh-CN" altLang="en-US"/>
          </a:p>
        </p:txBody>
      </p:sp>
    </p:spTree>
    <p:extLst>
      <p:ext uri="{BB962C8B-B14F-4D97-AF65-F5344CB8AC3E}">
        <p14:creationId xmlns:p14="http://schemas.microsoft.com/office/powerpoint/2010/main" val="1315133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p:spPr>
        <p:txBody>
          <a:bodyPr/>
          <a:lstStyle>
            <a:lvl1pPr>
              <a:defRPr sz="20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B0B793EF-5EFA-4321-BC41-B9BC33358EB5}" type="datetimeFigureOut">
              <a:rPr lang="zh-CN" altLang="en-US" smtClean="0"/>
              <a:t>2018/8/2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9B3D74-A77F-41E2-94FA-1C59524082DA}" type="slidenum">
              <a:rPr lang="zh-CN" altLang="en-US" smtClean="0"/>
              <a:t>‹#›</a:t>
            </a:fld>
            <a:endParaRPr lang="zh-CN" altLang="en-US"/>
          </a:p>
        </p:txBody>
      </p:sp>
    </p:spTree>
    <p:extLst>
      <p:ext uri="{BB962C8B-B14F-4D97-AF65-F5344CB8AC3E}">
        <p14:creationId xmlns:p14="http://schemas.microsoft.com/office/powerpoint/2010/main" val="3759415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0B793EF-5EFA-4321-BC41-B9BC33358EB5}" type="datetimeFigureOut">
              <a:rPr lang="zh-CN" altLang="en-US" smtClean="0"/>
              <a:t>2018/8/2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9B3D74-A77F-41E2-94FA-1C59524082DA}" type="slidenum">
              <a:rPr lang="zh-CN" altLang="en-US" smtClean="0"/>
              <a:t>‹#›</a:t>
            </a:fld>
            <a:endParaRPr lang="zh-CN" altLang="en-US"/>
          </a:p>
        </p:txBody>
      </p:sp>
    </p:spTree>
    <p:extLst>
      <p:ext uri="{BB962C8B-B14F-4D97-AF65-F5344CB8AC3E}">
        <p14:creationId xmlns:p14="http://schemas.microsoft.com/office/powerpoint/2010/main" val="549435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B0B793EF-5EFA-4321-BC41-B9BC33358EB5}" type="datetimeFigureOut">
              <a:rPr lang="zh-CN" altLang="en-US" smtClean="0"/>
              <a:t>2018/8/2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9B3D74-A77F-41E2-94FA-1C59524082DA}" type="slidenum">
              <a:rPr lang="zh-CN" altLang="en-US" smtClean="0"/>
              <a:t>‹#›</a:t>
            </a:fld>
            <a:endParaRPr lang="zh-CN" altLang="en-US"/>
          </a:p>
        </p:txBody>
      </p:sp>
    </p:spTree>
    <p:extLst>
      <p:ext uri="{BB962C8B-B14F-4D97-AF65-F5344CB8AC3E}">
        <p14:creationId xmlns:p14="http://schemas.microsoft.com/office/powerpoint/2010/main" val="289122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3.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12" cstate="print">
            <a:extLst>
              <a:ext uri="{28A0092B-C50C-407E-A947-70E740481C1C}">
                <a14:useLocalDpi xmlns:a14="http://schemas.microsoft.com/office/drawing/2010/main" val="0"/>
              </a:ext>
            </a:extLst>
          </a:blip>
          <a:srcRect t="54103" r="60237"/>
          <a:stretch/>
        </p:blipFill>
        <p:spPr>
          <a:xfrm>
            <a:off x="0" y="2787774"/>
            <a:ext cx="3635896" cy="2355726"/>
          </a:xfrm>
          <a:prstGeom prst="rect">
            <a:avLst/>
          </a:prstGeom>
        </p:spPr>
      </p:pic>
      <p:sp>
        <p:nvSpPr>
          <p:cNvPr id="2" name="标题占位符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lumMod val="85000"/>
                    <a:lumOff val="15000"/>
                  </a:schemeClr>
                </a:solidFill>
                <a:latin typeface="微软雅黑" pitchFamily="34" charset="-122"/>
                <a:ea typeface="微软雅黑" pitchFamily="34" charset="-122"/>
              </a:defRPr>
            </a:lvl1pPr>
          </a:lstStyle>
          <a:p>
            <a:fld id="{B0B793EF-5EFA-4321-BC41-B9BC33358EB5}" type="datetimeFigureOut">
              <a:rPr lang="zh-CN" altLang="en-US" smtClean="0"/>
              <a:pPr/>
              <a:t>2018/8/2</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lumMod val="85000"/>
                    <a:lumOff val="15000"/>
                  </a:schemeClr>
                </a:solidFill>
                <a:latin typeface="微软雅黑" pitchFamily="34" charset="-122"/>
                <a:ea typeface="微软雅黑" pitchFamily="34" charset="-122"/>
              </a:defRPr>
            </a:lvl1pPr>
          </a:lstStyle>
          <a:p>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lumMod val="85000"/>
                    <a:lumOff val="15000"/>
                  </a:schemeClr>
                </a:solidFill>
                <a:latin typeface="微软雅黑" pitchFamily="34" charset="-122"/>
                <a:ea typeface="微软雅黑" pitchFamily="34" charset="-122"/>
              </a:defRPr>
            </a:lvl1pPr>
          </a:lstStyle>
          <a:p>
            <a:fld id="{A69B3D74-A77F-41E2-94FA-1C59524082DA}" type="slidenum">
              <a:rPr lang="zh-CN" altLang="en-US" smtClean="0"/>
              <a:pPr/>
              <a:t>‹#›</a:t>
            </a:fld>
            <a:endParaRPr lang="zh-CN" altLang="en-US"/>
          </a:p>
        </p:txBody>
      </p:sp>
      <p:pic>
        <p:nvPicPr>
          <p:cNvPr id="8" name="图片 7"/>
          <p:cNvPicPr>
            <a:picLocks noChangeAspect="1"/>
          </p:cNvPicPr>
          <p:nvPr userDrawn="1"/>
        </p:nvPicPr>
        <p:blipFill rotWithShape="1">
          <a:blip r:embed="rId12" cstate="print">
            <a:extLst>
              <a:ext uri="{28A0092B-C50C-407E-A947-70E740481C1C}">
                <a14:useLocalDpi xmlns:a14="http://schemas.microsoft.com/office/drawing/2010/main" val="0"/>
              </a:ext>
            </a:extLst>
          </a:blip>
          <a:srcRect l="79833" t="4837" r="2842" b="82537"/>
          <a:stretch/>
        </p:blipFill>
        <p:spPr>
          <a:xfrm>
            <a:off x="7452320" y="141523"/>
            <a:ext cx="1584176" cy="648072"/>
          </a:xfrm>
          <a:prstGeom prst="rect">
            <a:avLst/>
          </a:prstGeom>
        </p:spPr>
      </p:pic>
    </p:spTree>
    <p:extLst>
      <p:ext uri="{BB962C8B-B14F-4D97-AF65-F5344CB8AC3E}">
        <p14:creationId xmlns:p14="http://schemas.microsoft.com/office/powerpoint/2010/main" val="23682104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txStyles>
    <p:titleStyle>
      <a:lvl1pPr algn="l" defTabSz="914400" rtl="0" eaLnBrk="1" latinLnBrk="0" hangingPunct="1">
        <a:spcBef>
          <a:spcPct val="0"/>
        </a:spcBef>
        <a:buNone/>
        <a:defRPr sz="2800" b="1" kern="1200">
          <a:solidFill>
            <a:schemeClr val="tx1">
              <a:lumMod val="85000"/>
              <a:lumOff val="1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200" kern="1200">
          <a:solidFill>
            <a:schemeClr val="tx1">
              <a:lumMod val="85000"/>
              <a:lumOff val="15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549"/>
            <a:ext cx="9144000" cy="5136401"/>
          </a:xfrm>
          <a:prstGeom prst="rect">
            <a:avLst/>
          </a:prstGeom>
        </p:spPr>
      </p:pic>
      <p:sp>
        <p:nvSpPr>
          <p:cNvPr id="9" name="文本框 9"/>
          <p:cNvSpPr txBox="1">
            <a:spLocks noChangeArrowheads="1"/>
          </p:cNvSpPr>
          <p:nvPr userDrawn="1"/>
        </p:nvSpPr>
        <p:spPr bwMode="auto">
          <a:xfrm>
            <a:off x="2124075" y="1059582"/>
            <a:ext cx="48958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Arial" charset="0"/>
                <a:ea typeface="宋体" pitchFamily="2" charset="-122"/>
                <a:sym typeface="宋体" pitchFamily="2" charset="-122"/>
              </a:defRPr>
            </a:lvl1pPr>
            <a:lvl2pPr marL="742950" indent="-285750" eaLnBrk="0" hangingPunct="0">
              <a:defRPr sz="1700">
                <a:solidFill>
                  <a:schemeClr val="tx1"/>
                </a:solidFill>
                <a:latin typeface="Arial" charset="0"/>
                <a:ea typeface="宋体" pitchFamily="2" charset="-122"/>
                <a:sym typeface="宋体" pitchFamily="2" charset="-122"/>
              </a:defRPr>
            </a:lvl2pPr>
            <a:lvl3pPr marL="1143000" indent="-228600" eaLnBrk="0" hangingPunct="0">
              <a:defRPr sz="1700">
                <a:solidFill>
                  <a:schemeClr val="tx1"/>
                </a:solidFill>
                <a:latin typeface="Arial" charset="0"/>
                <a:ea typeface="宋体" pitchFamily="2" charset="-122"/>
                <a:sym typeface="宋体" pitchFamily="2" charset="-122"/>
              </a:defRPr>
            </a:lvl3pPr>
            <a:lvl4pPr marL="1600200" indent="-228600" eaLnBrk="0" hangingPunct="0">
              <a:defRPr sz="1700">
                <a:solidFill>
                  <a:schemeClr val="tx1"/>
                </a:solidFill>
                <a:latin typeface="Arial" charset="0"/>
                <a:ea typeface="宋体" pitchFamily="2" charset="-122"/>
                <a:sym typeface="宋体" pitchFamily="2" charset="-122"/>
              </a:defRPr>
            </a:lvl4pPr>
            <a:lvl5pPr marL="2057400" indent="-228600" eaLnBrk="0" hangingPunct="0">
              <a:defRPr sz="1700">
                <a:solidFill>
                  <a:schemeClr val="tx1"/>
                </a:solidFill>
                <a:latin typeface="Arial" charset="0"/>
                <a:ea typeface="宋体" pitchFamily="2" charset="-122"/>
                <a:sym typeface="宋体" pitchFamily="2" charset="-122"/>
              </a:defRPr>
            </a:lvl5pPr>
            <a:lvl6pPr marL="2514600" indent="-228600" eaLnBrk="0" fontAlgn="base" hangingPunct="0">
              <a:spcBef>
                <a:spcPct val="0"/>
              </a:spcBef>
              <a:spcAft>
                <a:spcPct val="0"/>
              </a:spcAft>
              <a:buFont typeface="Arial" charset="0"/>
              <a:defRPr sz="1700">
                <a:solidFill>
                  <a:schemeClr val="tx1"/>
                </a:solidFill>
                <a:latin typeface="Arial" charset="0"/>
                <a:ea typeface="宋体" pitchFamily="2" charset="-122"/>
                <a:sym typeface="宋体" pitchFamily="2" charset="-122"/>
              </a:defRPr>
            </a:lvl6pPr>
            <a:lvl7pPr marL="2971800" indent="-228600" eaLnBrk="0" fontAlgn="base" hangingPunct="0">
              <a:spcBef>
                <a:spcPct val="0"/>
              </a:spcBef>
              <a:spcAft>
                <a:spcPct val="0"/>
              </a:spcAft>
              <a:buFont typeface="Arial" charset="0"/>
              <a:defRPr sz="1700">
                <a:solidFill>
                  <a:schemeClr val="tx1"/>
                </a:solidFill>
                <a:latin typeface="Arial" charset="0"/>
                <a:ea typeface="宋体" pitchFamily="2" charset="-122"/>
                <a:sym typeface="宋体" pitchFamily="2" charset="-122"/>
              </a:defRPr>
            </a:lvl7pPr>
            <a:lvl8pPr marL="3429000" indent="-228600" eaLnBrk="0" fontAlgn="base" hangingPunct="0">
              <a:spcBef>
                <a:spcPct val="0"/>
              </a:spcBef>
              <a:spcAft>
                <a:spcPct val="0"/>
              </a:spcAft>
              <a:buFont typeface="Arial" charset="0"/>
              <a:defRPr sz="1700">
                <a:solidFill>
                  <a:schemeClr val="tx1"/>
                </a:solidFill>
                <a:latin typeface="Arial" charset="0"/>
                <a:ea typeface="宋体" pitchFamily="2" charset="-122"/>
                <a:sym typeface="宋体" pitchFamily="2" charset="-122"/>
              </a:defRPr>
            </a:lvl8pPr>
            <a:lvl9pPr marL="3886200" indent="-228600" eaLnBrk="0" fontAlgn="base" hangingPunct="0">
              <a:spcBef>
                <a:spcPct val="0"/>
              </a:spcBef>
              <a:spcAft>
                <a:spcPct val="0"/>
              </a:spcAft>
              <a:buFont typeface="Arial" charset="0"/>
              <a:defRPr sz="1700">
                <a:solidFill>
                  <a:schemeClr val="tx1"/>
                </a:solidFill>
                <a:latin typeface="Arial" charset="0"/>
                <a:ea typeface="宋体" pitchFamily="2" charset="-122"/>
                <a:sym typeface="宋体" pitchFamily="2" charset="-122"/>
              </a:defRPr>
            </a:lvl9pPr>
          </a:lstStyle>
          <a:p>
            <a:pPr algn="ctr" eaLnBrk="1" hangingPunct="1"/>
            <a:r>
              <a:rPr lang="en-US" altLang="zh-CN" sz="9600" dirty="0">
                <a:solidFill>
                  <a:schemeClr val="tx1">
                    <a:lumMod val="85000"/>
                    <a:lumOff val="15000"/>
                  </a:schemeClr>
                </a:solidFill>
                <a:cs typeface="Arial" charset="0"/>
                <a:sym typeface="Arial" charset="0"/>
              </a:rPr>
              <a:t>Thanks!</a:t>
            </a:r>
            <a:endParaRPr lang="zh-CN" altLang="en-US" sz="9600" dirty="0">
              <a:solidFill>
                <a:schemeClr val="tx1">
                  <a:lumMod val="85000"/>
                  <a:lumOff val="15000"/>
                </a:schemeClr>
              </a:solidFill>
              <a:cs typeface="Arial" charset="0"/>
              <a:sym typeface="Arial" charset="0"/>
            </a:endParaRPr>
          </a:p>
        </p:txBody>
      </p:sp>
      <p:sp>
        <p:nvSpPr>
          <p:cNvPr id="12" name="矩形 11"/>
          <p:cNvSpPr/>
          <p:nvPr userDrawn="1"/>
        </p:nvSpPr>
        <p:spPr>
          <a:xfrm>
            <a:off x="8062" y="3607378"/>
            <a:ext cx="9144000" cy="738664"/>
          </a:xfrm>
          <a:prstGeom prst="rect">
            <a:avLst/>
          </a:prstGeom>
        </p:spPr>
        <p:txBody>
          <a:bodyPr wrap="square">
            <a:spAutoFit/>
          </a:bodyPr>
          <a:lstStyle/>
          <a:p>
            <a:pPr algn="ctr">
              <a:lnSpc>
                <a:spcPct val="150000"/>
              </a:lnSpc>
            </a:pPr>
            <a:r>
              <a:rPr lang="en-US" altLang="zh-CN" sz="1400" dirty="0">
                <a:solidFill>
                  <a:schemeClr val="tx1">
                    <a:lumMod val="85000"/>
                    <a:lumOff val="15000"/>
                  </a:schemeClr>
                </a:solidFill>
                <a:latin typeface="+mj-ea"/>
                <a:ea typeface="+mj-ea"/>
                <a:cs typeface="Arial" panose="020B0604020202020204" pitchFamily="34" charset="0"/>
              </a:rPr>
              <a:t> </a:t>
            </a:r>
            <a:r>
              <a:rPr lang="en-US" altLang="zh-CN" sz="1400" dirty="0" smtClean="0">
                <a:solidFill>
                  <a:schemeClr val="tx1">
                    <a:lumMod val="85000"/>
                    <a:lumOff val="15000"/>
                  </a:schemeClr>
                </a:solidFill>
                <a:latin typeface="+mj-ea"/>
                <a:ea typeface="+mj-ea"/>
                <a:cs typeface="Arial" panose="020B0604020202020204" pitchFamily="34" charset="0"/>
              </a:rPr>
              <a:t>28-29/F</a:t>
            </a:r>
            <a:r>
              <a:rPr lang="en-US" altLang="zh-CN" sz="1400" dirty="0">
                <a:solidFill>
                  <a:schemeClr val="tx1">
                    <a:lumMod val="85000"/>
                    <a:lumOff val="15000"/>
                  </a:schemeClr>
                </a:solidFill>
                <a:latin typeface="+mj-ea"/>
                <a:ea typeface="+mj-ea"/>
                <a:cs typeface="Arial" panose="020B0604020202020204" pitchFamily="34" charset="0"/>
              </a:rPr>
              <a:t>, </a:t>
            </a:r>
            <a:r>
              <a:rPr lang="en-US" altLang="zh-CN" sz="1400" dirty="0" err="1">
                <a:solidFill>
                  <a:schemeClr val="tx1">
                    <a:lumMod val="85000"/>
                    <a:lumOff val="15000"/>
                  </a:schemeClr>
                </a:solidFill>
                <a:latin typeface="+mj-ea"/>
                <a:ea typeface="+mj-ea"/>
                <a:cs typeface="Arial" panose="020B0604020202020204" pitchFamily="34" charset="0"/>
              </a:rPr>
              <a:t>Kaikai</a:t>
            </a:r>
            <a:r>
              <a:rPr lang="en-US" altLang="zh-CN" sz="1400" dirty="0">
                <a:solidFill>
                  <a:schemeClr val="tx1">
                    <a:lumMod val="85000"/>
                    <a:lumOff val="15000"/>
                  </a:schemeClr>
                </a:solidFill>
                <a:latin typeface="+mj-ea"/>
                <a:ea typeface="+mj-ea"/>
                <a:cs typeface="Arial" panose="020B0604020202020204" pitchFamily="34" charset="0"/>
              </a:rPr>
              <a:t> Plaza, 888 </a:t>
            </a:r>
            <a:r>
              <a:rPr lang="en-US" altLang="zh-CN" sz="1400" dirty="0" err="1">
                <a:solidFill>
                  <a:schemeClr val="tx1">
                    <a:lumMod val="85000"/>
                    <a:lumOff val="15000"/>
                  </a:schemeClr>
                </a:solidFill>
                <a:latin typeface="+mj-ea"/>
                <a:ea typeface="+mj-ea"/>
                <a:cs typeface="Arial" panose="020B0604020202020204" pitchFamily="34" charset="0"/>
              </a:rPr>
              <a:t>Wanhangdu</a:t>
            </a:r>
            <a:r>
              <a:rPr lang="en-US" altLang="zh-CN" sz="1400" dirty="0">
                <a:solidFill>
                  <a:schemeClr val="tx1">
                    <a:lumMod val="85000"/>
                    <a:lumOff val="15000"/>
                  </a:schemeClr>
                </a:solidFill>
                <a:latin typeface="+mj-ea"/>
                <a:ea typeface="+mj-ea"/>
                <a:cs typeface="Arial" panose="020B0604020202020204" pitchFamily="34" charset="0"/>
              </a:rPr>
              <a:t> Rd, </a:t>
            </a:r>
            <a:r>
              <a:rPr lang="en-US" altLang="zh-CN" sz="1400" dirty="0" err="1" smtClean="0">
                <a:solidFill>
                  <a:schemeClr val="tx1">
                    <a:lumMod val="85000"/>
                    <a:lumOff val="15000"/>
                  </a:schemeClr>
                </a:solidFill>
                <a:latin typeface="+mj-ea"/>
                <a:ea typeface="+mj-ea"/>
                <a:cs typeface="Arial" panose="020B0604020202020204" pitchFamily="34" charset="0"/>
              </a:rPr>
              <a:t>Jing</a:t>
            </a:r>
            <a:r>
              <a:rPr lang="en-US" altLang="zh-CN" sz="1400" dirty="0" err="1" smtClean="0">
                <a:solidFill>
                  <a:schemeClr val="tx1">
                    <a:lumMod val="85000"/>
                    <a:lumOff val="15000"/>
                  </a:schemeClr>
                </a:solidFill>
                <a:latin typeface="+mj-lt"/>
                <a:ea typeface="+mj-ea"/>
                <a:cs typeface="Arial" panose="020B0604020202020204" pitchFamily="34" charset="0"/>
              </a:rPr>
              <a:t>’</a:t>
            </a:r>
            <a:r>
              <a:rPr lang="en-US" altLang="zh-CN" sz="1400" dirty="0" err="1" smtClean="0">
                <a:solidFill>
                  <a:schemeClr val="tx1">
                    <a:lumMod val="85000"/>
                    <a:lumOff val="15000"/>
                  </a:schemeClr>
                </a:solidFill>
                <a:latin typeface="+mj-ea"/>
                <a:ea typeface="+mj-ea"/>
                <a:cs typeface="Arial" panose="020B0604020202020204" pitchFamily="34" charset="0"/>
              </a:rPr>
              <a:t>an</a:t>
            </a:r>
            <a:r>
              <a:rPr lang="en-US" altLang="zh-CN" sz="1400" dirty="0" smtClean="0">
                <a:solidFill>
                  <a:schemeClr val="tx1">
                    <a:lumMod val="85000"/>
                    <a:lumOff val="15000"/>
                  </a:schemeClr>
                </a:solidFill>
                <a:latin typeface="+mj-ea"/>
                <a:ea typeface="+mj-ea"/>
                <a:cs typeface="Arial" panose="020B0604020202020204" pitchFamily="34" charset="0"/>
              </a:rPr>
              <a:t> </a:t>
            </a:r>
            <a:r>
              <a:rPr lang="en-US" altLang="zh-CN" sz="1400" dirty="0">
                <a:solidFill>
                  <a:schemeClr val="tx1">
                    <a:lumMod val="85000"/>
                    <a:lumOff val="15000"/>
                  </a:schemeClr>
                </a:solidFill>
                <a:latin typeface="+mj-ea"/>
                <a:ea typeface="+mj-ea"/>
                <a:cs typeface="Arial" panose="020B0604020202020204" pitchFamily="34" charset="0"/>
              </a:rPr>
              <a:t>District, Shanghai, 200042, </a:t>
            </a:r>
            <a:r>
              <a:rPr lang="en-US" altLang="zh-CN" sz="1400" dirty="0" err="1">
                <a:solidFill>
                  <a:schemeClr val="tx1">
                    <a:lumMod val="85000"/>
                    <a:lumOff val="15000"/>
                  </a:schemeClr>
                </a:solidFill>
                <a:latin typeface="+mj-ea"/>
                <a:ea typeface="+mj-ea"/>
                <a:cs typeface="Arial" panose="020B0604020202020204" pitchFamily="34" charset="0"/>
              </a:rPr>
              <a:t>P.R.China</a:t>
            </a:r>
            <a:endParaRPr lang="zh-CN" altLang="zh-CN" sz="1400" dirty="0">
              <a:solidFill>
                <a:schemeClr val="tx1">
                  <a:lumMod val="85000"/>
                  <a:lumOff val="15000"/>
                </a:schemeClr>
              </a:solidFill>
              <a:latin typeface="+mj-ea"/>
              <a:ea typeface="+mj-ea"/>
              <a:cs typeface="Arial" panose="020B0604020202020204" pitchFamily="34" charset="0"/>
            </a:endParaRPr>
          </a:p>
          <a:p>
            <a:pPr algn="ctr">
              <a:lnSpc>
                <a:spcPct val="150000"/>
              </a:lnSpc>
            </a:pPr>
            <a:r>
              <a:rPr lang="zh-CN" altLang="zh-CN" sz="1400" dirty="0">
                <a:solidFill>
                  <a:schemeClr val="tx1">
                    <a:lumMod val="85000"/>
                    <a:lumOff val="15000"/>
                  </a:schemeClr>
                </a:solidFill>
                <a:latin typeface="+mj-ea"/>
                <a:ea typeface="+mj-ea"/>
              </a:rPr>
              <a:t>上海市静安区万航渡路</a:t>
            </a:r>
            <a:r>
              <a:rPr lang="en-US" altLang="zh-CN" sz="1400" dirty="0">
                <a:solidFill>
                  <a:schemeClr val="tx1">
                    <a:lumMod val="85000"/>
                    <a:lumOff val="15000"/>
                  </a:schemeClr>
                </a:solidFill>
                <a:latin typeface="+mj-ea"/>
                <a:ea typeface="+mj-ea"/>
              </a:rPr>
              <a:t>888</a:t>
            </a:r>
            <a:r>
              <a:rPr lang="zh-CN" altLang="zh-CN" sz="1400" dirty="0">
                <a:solidFill>
                  <a:schemeClr val="tx1">
                    <a:lumMod val="85000"/>
                    <a:lumOff val="15000"/>
                  </a:schemeClr>
                </a:solidFill>
                <a:latin typeface="+mj-ea"/>
                <a:ea typeface="+mj-ea"/>
              </a:rPr>
              <a:t>号开开</a:t>
            </a:r>
            <a:r>
              <a:rPr lang="zh-CN" altLang="zh-CN" sz="1400" dirty="0" smtClean="0">
                <a:solidFill>
                  <a:schemeClr val="tx1">
                    <a:lumMod val="85000"/>
                    <a:lumOff val="15000"/>
                  </a:schemeClr>
                </a:solidFill>
                <a:latin typeface="+mj-ea"/>
                <a:ea typeface="+mj-ea"/>
              </a:rPr>
              <a:t>广场</a:t>
            </a:r>
            <a:r>
              <a:rPr lang="en-US" altLang="zh-CN" sz="1400" dirty="0" smtClean="0">
                <a:solidFill>
                  <a:schemeClr val="tx1">
                    <a:lumMod val="85000"/>
                    <a:lumOff val="15000"/>
                  </a:schemeClr>
                </a:solidFill>
                <a:latin typeface="+mj-ea"/>
                <a:ea typeface="+mj-ea"/>
              </a:rPr>
              <a:t>28-29</a:t>
            </a:r>
            <a:r>
              <a:rPr lang="zh-CN" altLang="zh-CN" sz="1400" dirty="0">
                <a:solidFill>
                  <a:schemeClr val="tx1">
                    <a:lumMod val="85000"/>
                    <a:lumOff val="15000"/>
                  </a:schemeClr>
                </a:solidFill>
                <a:latin typeface="+mj-ea"/>
                <a:ea typeface="+mj-ea"/>
              </a:rPr>
              <a:t>层</a:t>
            </a:r>
          </a:p>
        </p:txBody>
      </p:sp>
    </p:spTree>
    <p:extLst>
      <p:ext uri="{BB962C8B-B14F-4D97-AF65-F5344CB8AC3E}">
        <p14:creationId xmlns:p14="http://schemas.microsoft.com/office/powerpoint/2010/main" val="419099819"/>
      </p:ext>
    </p:extLst>
  </p:cSld>
  <p:clrMap bg1="lt1" tx1="dk1" bg2="lt2" tx2="dk2" accent1="accent1" accent2="accent2" accent3="accent3" accent4="accent4" accent5="accent5" accent6="accent6" hlink="hlink" folHlink="folHlink"/>
  <p:sldLayoutIdLst>
    <p:sldLayoutId id="214748366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0B793EF-5EFA-4321-BC41-B9BC33358EB5}" type="datetimeFigureOut">
              <a:rPr lang="zh-CN" altLang="en-US" smtClean="0"/>
              <a:pPr/>
              <a:t>2018/8/2</a:t>
            </a:fld>
            <a:endParaRPr lang="zh-CN" altLang="en-US"/>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A69B3D74-A77F-41E2-94FA-1C59524082DA}" type="slidenum">
              <a:rPr lang="zh-CN" altLang="en-US" smtClean="0"/>
              <a:pPr/>
              <a:t>‹#›</a:t>
            </a:fld>
            <a:endParaRPr lang="zh-CN" altLang="en-US"/>
          </a:p>
        </p:txBody>
      </p:sp>
      <p:pic>
        <p:nvPicPr>
          <p:cNvPr id="36" name="图片 35"/>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3249" y="1"/>
            <a:ext cx="9137502" cy="5143500"/>
          </a:xfrm>
          <a:prstGeom prst="rect">
            <a:avLst/>
          </a:prstGeom>
        </p:spPr>
      </p:pic>
    </p:spTree>
    <p:extLst>
      <p:ext uri="{BB962C8B-B14F-4D97-AF65-F5344CB8AC3E}">
        <p14:creationId xmlns:p14="http://schemas.microsoft.com/office/powerpoint/2010/main" val="274898647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3259" y="1872733"/>
            <a:ext cx="6507167" cy="984768"/>
          </a:xfrm>
        </p:spPr>
        <p:txBody>
          <a:bodyPr>
            <a:normAutofit fontScale="90000"/>
          </a:bodyPr>
          <a:lstStyle/>
          <a:p>
            <a:pPr algn="ctr"/>
            <a:r>
              <a:rPr lang="zh-CN" altLang="en-US" dirty="0"/>
              <a:t>自动化</a:t>
            </a:r>
            <a:r>
              <a:rPr lang="zh-CN" altLang="en-US" dirty="0" smtClean="0"/>
              <a:t>框架</a:t>
            </a:r>
            <a:r>
              <a:rPr lang="en-US" altLang="zh-CN" dirty="0" smtClean="0"/>
              <a:t/>
            </a:r>
            <a:br>
              <a:rPr lang="en-US" altLang="zh-CN" dirty="0" smtClean="0"/>
            </a:br>
            <a:r>
              <a:rPr lang="zh-CN" altLang="en-US" dirty="0" smtClean="0"/>
              <a:t>之</a:t>
            </a:r>
            <a:r>
              <a:rPr lang="en-US" altLang="zh-CN" dirty="0" err="1" smtClean="0"/>
              <a:t>TestNG&amp;Maven</a:t>
            </a:r>
            <a:endParaRPr lang="zh-CN" altLang="en-US" dirty="0"/>
          </a:p>
        </p:txBody>
      </p:sp>
      <p:sp>
        <p:nvSpPr>
          <p:cNvPr id="4" name="矩形 3"/>
          <p:cNvSpPr/>
          <p:nvPr/>
        </p:nvSpPr>
        <p:spPr>
          <a:xfrm>
            <a:off x="9324528" y="34121"/>
            <a:ext cx="792089" cy="864096"/>
          </a:xfrm>
          <a:prstGeom prst="rect">
            <a:avLst/>
          </a:prstGeom>
          <a:solidFill>
            <a:srgbClr val="006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5" name="矩形 4"/>
          <p:cNvSpPr/>
          <p:nvPr/>
        </p:nvSpPr>
        <p:spPr>
          <a:xfrm>
            <a:off x="9324528" y="1008637"/>
            <a:ext cx="792089" cy="864096"/>
          </a:xfrm>
          <a:prstGeom prst="rect">
            <a:avLst/>
          </a:prstGeom>
          <a:solidFill>
            <a:srgbClr val="F0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TextBox 24"/>
          <p:cNvSpPr txBox="1"/>
          <p:nvPr/>
        </p:nvSpPr>
        <p:spPr>
          <a:xfrm>
            <a:off x="9324529" y="96837"/>
            <a:ext cx="792088" cy="738664"/>
          </a:xfrm>
          <a:prstGeom prst="rect">
            <a:avLst/>
          </a:prstGeom>
          <a:noFill/>
        </p:spPr>
        <p:txBody>
          <a:bodyPr wrap="square" rtlCol="0">
            <a:spAutoFit/>
          </a:bodyPr>
          <a:lstStyle/>
          <a:p>
            <a:pPr algn="ctr"/>
            <a:r>
              <a:rPr lang="en-US" altLang="zh-CN" sz="1400" dirty="0" smtClean="0">
                <a:solidFill>
                  <a:schemeClr val="bg1"/>
                </a:solidFill>
                <a:latin typeface="微软雅黑" pitchFamily="34" charset="-122"/>
                <a:ea typeface="微软雅黑" pitchFamily="34" charset="-122"/>
              </a:rPr>
              <a:t>R: 0</a:t>
            </a:r>
          </a:p>
          <a:p>
            <a:pPr algn="ctr"/>
            <a:r>
              <a:rPr lang="en-US" altLang="zh-CN" sz="1400" dirty="0" smtClean="0">
                <a:solidFill>
                  <a:schemeClr val="bg1"/>
                </a:solidFill>
                <a:latin typeface="微软雅黑" pitchFamily="34" charset="-122"/>
                <a:ea typeface="微软雅黑" pitchFamily="34" charset="-122"/>
              </a:rPr>
              <a:t>G: 108</a:t>
            </a:r>
          </a:p>
          <a:p>
            <a:pPr algn="ctr"/>
            <a:r>
              <a:rPr lang="en-US" altLang="zh-CN" sz="1400" dirty="0" smtClean="0">
                <a:solidFill>
                  <a:schemeClr val="bg1"/>
                </a:solidFill>
                <a:latin typeface="微软雅黑" pitchFamily="34" charset="-122"/>
                <a:ea typeface="微软雅黑" pitchFamily="34" charset="-122"/>
              </a:rPr>
              <a:t>B: 184</a:t>
            </a:r>
            <a:endParaRPr lang="zh-CN" altLang="en-US" sz="1400" dirty="0">
              <a:solidFill>
                <a:schemeClr val="bg1"/>
              </a:solidFill>
              <a:latin typeface="微软雅黑" pitchFamily="34" charset="-122"/>
              <a:ea typeface="微软雅黑" pitchFamily="34" charset="-122"/>
            </a:endParaRPr>
          </a:p>
        </p:txBody>
      </p:sp>
      <p:sp>
        <p:nvSpPr>
          <p:cNvPr id="7" name="TextBox 25"/>
          <p:cNvSpPr txBox="1"/>
          <p:nvPr/>
        </p:nvSpPr>
        <p:spPr>
          <a:xfrm>
            <a:off x="9324527" y="1071353"/>
            <a:ext cx="792089" cy="738664"/>
          </a:xfrm>
          <a:prstGeom prst="rect">
            <a:avLst/>
          </a:prstGeom>
          <a:noFill/>
        </p:spPr>
        <p:txBody>
          <a:bodyPr wrap="square" rtlCol="0">
            <a:spAutoFit/>
          </a:bodyPr>
          <a:lstStyle/>
          <a:p>
            <a:pPr algn="ctr"/>
            <a:r>
              <a:rPr lang="en-US" altLang="zh-CN" sz="1400" dirty="0" smtClean="0">
                <a:solidFill>
                  <a:schemeClr val="bg1"/>
                </a:solidFill>
                <a:latin typeface="微软雅黑" pitchFamily="34" charset="-122"/>
                <a:ea typeface="微软雅黑" pitchFamily="34" charset="-122"/>
              </a:rPr>
              <a:t>R: 240</a:t>
            </a:r>
          </a:p>
          <a:p>
            <a:pPr algn="ctr"/>
            <a:r>
              <a:rPr lang="en-US" altLang="zh-CN" sz="1400" dirty="0" smtClean="0">
                <a:solidFill>
                  <a:schemeClr val="bg1"/>
                </a:solidFill>
                <a:latin typeface="微软雅黑" pitchFamily="34" charset="-122"/>
                <a:ea typeface="微软雅黑" pitchFamily="34" charset="-122"/>
              </a:rPr>
              <a:t>G: 131</a:t>
            </a:r>
          </a:p>
          <a:p>
            <a:pPr algn="ctr"/>
            <a:r>
              <a:rPr lang="en-US" altLang="zh-CN" sz="1400" dirty="0" smtClean="0">
                <a:solidFill>
                  <a:schemeClr val="bg1"/>
                </a:solidFill>
                <a:latin typeface="微软雅黑" pitchFamily="34" charset="-122"/>
                <a:ea typeface="微软雅黑" pitchFamily="34" charset="-122"/>
              </a:rPr>
              <a:t>B: 0</a:t>
            </a:r>
            <a:endParaRPr lang="zh-CN" altLang="en-US" sz="1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58318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74976" y="1203598"/>
            <a:ext cx="6686549" cy="613792"/>
          </a:xfrm>
        </p:spPr>
        <p:txBody>
          <a:bodyPr>
            <a:normAutofit fontScale="90000"/>
          </a:bodyPr>
          <a:lstStyle/>
          <a:p>
            <a:r>
              <a:rPr lang="en-US" altLang="zh-CN" dirty="0" err="1" smtClean="0"/>
              <a:t>Pom</a:t>
            </a:r>
            <a:r>
              <a:rPr lang="zh-CN" altLang="en-US" dirty="0" smtClean="0"/>
              <a:t>（</a:t>
            </a:r>
            <a:r>
              <a:rPr lang="en-US" altLang="zh-CN" dirty="0" smtClean="0"/>
              <a:t>Project object model</a:t>
            </a:r>
            <a:r>
              <a:rPr lang="zh-CN" altLang="en-US" dirty="0" smtClean="0"/>
              <a:t>）</a:t>
            </a:r>
            <a:endParaRPr lang="zh-CN" altLang="en-US" dirty="0"/>
          </a:p>
        </p:txBody>
      </p:sp>
      <p:sp>
        <p:nvSpPr>
          <p:cNvPr id="3" name="内容占位符 2"/>
          <p:cNvSpPr>
            <a:spLocks noGrp="1"/>
          </p:cNvSpPr>
          <p:nvPr>
            <p:ph type="subTitle" idx="1"/>
          </p:nvPr>
        </p:nvSpPr>
        <p:spPr>
          <a:xfrm>
            <a:off x="1403648" y="2067694"/>
            <a:ext cx="5760641" cy="2360053"/>
          </a:xfrm>
        </p:spPr>
        <p:txBody>
          <a:bodyPr>
            <a:normAutofit/>
          </a:bodyPr>
          <a:lstStyle/>
          <a:p>
            <a:endParaRPr lang="zh-CN" altLang="zh-CN" dirty="0"/>
          </a:p>
        </p:txBody>
      </p:sp>
    </p:spTree>
    <p:extLst>
      <p:ext uri="{BB962C8B-B14F-4D97-AF65-F5344CB8AC3E}">
        <p14:creationId xmlns:p14="http://schemas.microsoft.com/office/powerpoint/2010/main" val="39784279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104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74976" y="1203598"/>
            <a:ext cx="6686549" cy="613792"/>
          </a:xfrm>
        </p:spPr>
        <p:txBody>
          <a:bodyPr>
            <a:normAutofit fontScale="90000"/>
          </a:bodyPr>
          <a:lstStyle/>
          <a:p>
            <a:r>
              <a:rPr lang="en-US" altLang="zh-CN" dirty="0" err="1" smtClean="0"/>
              <a:t>TestNG</a:t>
            </a:r>
            <a:r>
              <a:rPr lang="zh-CN" altLang="en-US" dirty="0" smtClean="0"/>
              <a:t>概述</a:t>
            </a:r>
            <a:endParaRPr lang="zh-CN" altLang="en-US" dirty="0"/>
          </a:p>
        </p:txBody>
      </p:sp>
      <p:sp>
        <p:nvSpPr>
          <p:cNvPr id="3" name="内容占位符 2"/>
          <p:cNvSpPr>
            <a:spLocks noGrp="1"/>
          </p:cNvSpPr>
          <p:nvPr>
            <p:ph type="subTitle" idx="1"/>
          </p:nvPr>
        </p:nvSpPr>
        <p:spPr>
          <a:xfrm>
            <a:off x="1403648" y="2067694"/>
            <a:ext cx="5760641" cy="2360053"/>
          </a:xfrm>
        </p:spPr>
        <p:txBody>
          <a:bodyPr>
            <a:normAutofit lnSpcReduction="10000"/>
          </a:bodyPr>
          <a:lstStyle/>
          <a:p>
            <a:pPr marL="0" indent="0">
              <a:buNone/>
            </a:pPr>
            <a:r>
              <a:rPr lang="en-US" altLang="zh-CN" dirty="0" err="1"/>
              <a:t>TestNG</a:t>
            </a:r>
            <a:r>
              <a:rPr lang="zh-CN" altLang="zh-CN" dirty="0"/>
              <a:t>是一个测试框架，其灵感来自</a:t>
            </a:r>
            <a:r>
              <a:rPr lang="en-US" altLang="zh-CN" dirty="0"/>
              <a:t>JUnit</a:t>
            </a:r>
            <a:r>
              <a:rPr lang="zh-CN" altLang="zh-CN" dirty="0"/>
              <a:t>和</a:t>
            </a:r>
            <a:r>
              <a:rPr lang="en-US" altLang="zh-CN" dirty="0" err="1"/>
              <a:t>NUnit</a:t>
            </a:r>
            <a:r>
              <a:rPr lang="zh-CN" altLang="zh-CN" dirty="0"/>
              <a:t>，但引入了一些新的功能，使其功能更强大，使用更方便。其特点为：</a:t>
            </a:r>
          </a:p>
          <a:p>
            <a:pPr marL="514350" lvl="1" indent="-171450" algn="l">
              <a:buFont typeface="Wingdings" panose="05000000000000000000" pitchFamily="2" charset="2"/>
              <a:buChar char="n"/>
            </a:pPr>
            <a:r>
              <a:rPr lang="zh-CN" altLang="zh-CN" dirty="0"/>
              <a:t>注解性</a:t>
            </a:r>
          </a:p>
          <a:p>
            <a:pPr marL="514350" lvl="1" indent="-171450" algn="l">
              <a:buFont typeface="Wingdings" panose="05000000000000000000" pitchFamily="2" charset="2"/>
              <a:buChar char="n"/>
            </a:pPr>
            <a:r>
              <a:rPr lang="zh-CN" altLang="zh-CN" dirty="0"/>
              <a:t>参数化</a:t>
            </a:r>
          </a:p>
          <a:p>
            <a:pPr marL="514350" lvl="1" indent="-171450" algn="l">
              <a:buFont typeface="Wingdings" panose="05000000000000000000" pitchFamily="2" charset="2"/>
              <a:buChar char="n"/>
            </a:pPr>
            <a:r>
              <a:rPr lang="zh-CN" altLang="zh-CN" dirty="0"/>
              <a:t>数据驱动</a:t>
            </a:r>
          </a:p>
          <a:p>
            <a:pPr marL="514350" lvl="1" indent="-171450" algn="l">
              <a:buFont typeface="Wingdings" panose="05000000000000000000" pitchFamily="2" charset="2"/>
              <a:buChar char="n"/>
            </a:pPr>
            <a:r>
              <a:rPr lang="zh-CN" altLang="zh-CN" dirty="0"/>
              <a:t>灵活的运行时配置</a:t>
            </a:r>
          </a:p>
          <a:p>
            <a:pPr marL="514350" lvl="1" indent="-171450" algn="l">
              <a:buFont typeface="Wingdings" panose="05000000000000000000" pitchFamily="2" charset="2"/>
              <a:buChar char="n"/>
            </a:pPr>
            <a:r>
              <a:rPr lang="zh-CN" altLang="zh-CN" dirty="0"/>
              <a:t>支持依赖测试</a:t>
            </a:r>
          </a:p>
          <a:p>
            <a:pPr marL="514350" lvl="1" indent="-171450" algn="l">
              <a:buFont typeface="Wingdings" panose="05000000000000000000" pitchFamily="2" charset="2"/>
              <a:buChar char="n"/>
            </a:pPr>
            <a:r>
              <a:rPr lang="zh-CN" altLang="zh-CN" dirty="0"/>
              <a:t>灵活的插件</a:t>
            </a:r>
            <a:r>
              <a:rPr lang="en-US" altLang="zh-CN" dirty="0"/>
              <a:t>API</a:t>
            </a:r>
            <a:endParaRPr lang="zh-CN" altLang="zh-CN" dirty="0"/>
          </a:p>
          <a:p>
            <a:pPr marL="514350" lvl="1" indent="-171450" algn="l">
              <a:buFont typeface="Wingdings" panose="05000000000000000000" pitchFamily="2" charset="2"/>
              <a:buChar char="n"/>
            </a:pPr>
            <a:r>
              <a:rPr lang="zh-CN" altLang="zh-CN" dirty="0"/>
              <a:t>支持多线程测试</a:t>
            </a:r>
          </a:p>
          <a:p>
            <a:endParaRPr lang="zh-CN" altLang="en-US" dirty="0"/>
          </a:p>
        </p:txBody>
      </p:sp>
    </p:spTree>
    <p:extLst>
      <p:ext uri="{BB962C8B-B14F-4D97-AF65-F5344CB8AC3E}">
        <p14:creationId xmlns:p14="http://schemas.microsoft.com/office/powerpoint/2010/main" val="3052783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59632" y="1025842"/>
            <a:ext cx="6686549" cy="613792"/>
          </a:xfrm>
        </p:spPr>
        <p:txBody>
          <a:bodyPr>
            <a:normAutofit fontScale="90000"/>
          </a:bodyPr>
          <a:lstStyle/>
          <a:p>
            <a:r>
              <a:rPr lang="en-US" altLang="zh-CN" dirty="0" err="1" smtClean="0"/>
              <a:t>Testng.class</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624548430"/>
              </p:ext>
            </p:extLst>
          </p:nvPr>
        </p:nvGraphicFramePr>
        <p:xfrm>
          <a:off x="1403648" y="1635646"/>
          <a:ext cx="6336704" cy="3154484"/>
        </p:xfrm>
        <a:graphic>
          <a:graphicData uri="http://schemas.openxmlformats.org/drawingml/2006/table">
            <a:tbl>
              <a:tblPr>
                <a:tableStyleId>{5C22544A-7EE6-4342-B048-85BDC9FD1C3A}</a:tableStyleId>
              </a:tblPr>
              <a:tblGrid>
                <a:gridCol w="799779"/>
                <a:gridCol w="5536925"/>
              </a:tblGrid>
              <a:tr h="38582">
                <a:tc>
                  <a:txBody>
                    <a:bodyPr/>
                    <a:lstStyle/>
                    <a:p>
                      <a:pPr algn="l" fontAlgn="ctr"/>
                      <a:r>
                        <a:rPr lang="en-US" sz="600" u="none" strike="noStrike" dirty="0">
                          <a:effectLst/>
                        </a:rPr>
                        <a:t>@</a:t>
                      </a:r>
                      <a:r>
                        <a:rPr lang="en-US" sz="600" u="none" strike="noStrike" dirty="0" err="1">
                          <a:effectLst/>
                        </a:rPr>
                        <a:t>BeforeSuite</a:t>
                      </a:r>
                      <a:endParaRPr lang="en-US" sz="600" b="1"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5283" marR="5283" marT="5283" marB="0" anchor="ctr"/>
                </a:tc>
                <a:tc>
                  <a:txBody>
                    <a:bodyPr/>
                    <a:lstStyle/>
                    <a:p>
                      <a:pPr algn="l" fontAlgn="ctr"/>
                      <a:r>
                        <a:rPr lang="en-US" sz="600" u="none" strike="noStrike">
                          <a:effectLst/>
                        </a:rPr>
                        <a:t>@BeforeSuite: The annotated method will be run before all tests in this suite have run.</a:t>
                      </a:r>
                      <a:endParaRPr lang="en-US" sz="600" b="1" i="0" u="none" strike="noStrike">
                        <a:solidFill>
                          <a:srgbClr val="000000"/>
                        </a:solidFill>
                        <a:effectLst/>
                        <a:latin typeface="宋体" panose="02010600030101010101" pitchFamily="2" charset="-122"/>
                        <a:ea typeface="宋体" panose="02010600030101010101" pitchFamily="2" charset="-122"/>
                      </a:endParaRPr>
                    </a:p>
                  </a:txBody>
                  <a:tcPr marL="5283" marR="5283" marT="5283" marB="0" anchor="ctr"/>
                </a:tc>
              </a:tr>
              <a:tr h="182598">
                <a:tc>
                  <a:txBody>
                    <a:bodyPr/>
                    <a:lstStyle/>
                    <a:p>
                      <a:pPr algn="l" fontAlgn="ctr"/>
                      <a:r>
                        <a:rPr lang="en-US" sz="600" u="none" strike="noStrike" dirty="0">
                          <a:effectLst/>
                        </a:rPr>
                        <a:t>@</a:t>
                      </a:r>
                      <a:r>
                        <a:rPr lang="en-US" sz="600" u="none" strike="noStrike" dirty="0" err="1">
                          <a:effectLst/>
                        </a:rPr>
                        <a:t>AfterSuite</a:t>
                      </a:r>
                      <a:endParaRPr lang="en-US" sz="600" b="1"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5283" marR="5283" marT="5283" marB="0" anchor="ctr"/>
                </a:tc>
                <a:tc>
                  <a:txBody>
                    <a:bodyPr/>
                    <a:lstStyle/>
                    <a:p>
                      <a:pPr algn="l" fontAlgn="ctr"/>
                      <a:r>
                        <a:rPr lang="en-US" sz="600" u="none" strike="noStrike">
                          <a:effectLst/>
                        </a:rPr>
                        <a:t>@AfterSuite: The annotated method will be run after all tests in this suite have run.</a:t>
                      </a:r>
                      <a:endParaRPr lang="en-US" sz="600" b="1" i="0" u="none" strike="noStrike">
                        <a:solidFill>
                          <a:srgbClr val="000000"/>
                        </a:solidFill>
                        <a:effectLst/>
                        <a:latin typeface="宋体" panose="02010600030101010101" pitchFamily="2" charset="-122"/>
                        <a:ea typeface="宋体" panose="02010600030101010101" pitchFamily="2" charset="-122"/>
                      </a:endParaRPr>
                    </a:p>
                  </a:txBody>
                  <a:tcPr marL="5283" marR="5283" marT="5283" marB="0" anchor="ctr"/>
                </a:tc>
              </a:tr>
              <a:tr h="182598">
                <a:tc>
                  <a:txBody>
                    <a:bodyPr/>
                    <a:lstStyle/>
                    <a:p>
                      <a:pPr algn="l" fontAlgn="ctr"/>
                      <a:r>
                        <a:rPr lang="en-US" sz="600" u="none" strike="noStrike" dirty="0">
                          <a:effectLst/>
                        </a:rPr>
                        <a:t>@</a:t>
                      </a:r>
                      <a:r>
                        <a:rPr lang="en-US" sz="600" u="none" strike="noStrike" dirty="0" err="1">
                          <a:effectLst/>
                        </a:rPr>
                        <a:t>BeforeTest</a:t>
                      </a:r>
                      <a:endParaRPr lang="en-US" sz="600" b="1"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5283" marR="5283" marT="5283" marB="0" anchor="ctr"/>
                </a:tc>
                <a:tc>
                  <a:txBody>
                    <a:bodyPr/>
                    <a:lstStyle/>
                    <a:p>
                      <a:pPr algn="l" fontAlgn="ctr"/>
                      <a:r>
                        <a:rPr lang="en-US" sz="600" u="none" strike="noStrike">
                          <a:effectLst/>
                        </a:rPr>
                        <a:t>@BeforeTest: The annotated method will be run before any test method belonging to the classes inside the &lt;test&gt; tag is run.</a:t>
                      </a:r>
                      <a:endParaRPr lang="en-US" sz="600" b="1" i="0" u="none" strike="noStrike">
                        <a:solidFill>
                          <a:srgbClr val="000000"/>
                        </a:solidFill>
                        <a:effectLst/>
                        <a:latin typeface="宋体" panose="02010600030101010101" pitchFamily="2" charset="-122"/>
                        <a:ea typeface="宋体" panose="02010600030101010101" pitchFamily="2" charset="-122"/>
                      </a:endParaRPr>
                    </a:p>
                  </a:txBody>
                  <a:tcPr marL="5283" marR="5283" marT="5283" marB="0" anchor="ctr"/>
                </a:tc>
              </a:tr>
              <a:tr h="182598">
                <a:tc>
                  <a:txBody>
                    <a:bodyPr/>
                    <a:lstStyle/>
                    <a:p>
                      <a:pPr algn="l" fontAlgn="ctr"/>
                      <a:r>
                        <a:rPr lang="en-US" sz="600" u="none" strike="noStrike" dirty="0">
                          <a:effectLst/>
                        </a:rPr>
                        <a:t>@</a:t>
                      </a:r>
                      <a:r>
                        <a:rPr lang="en-US" sz="600" u="none" strike="noStrike" dirty="0" err="1">
                          <a:effectLst/>
                        </a:rPr>
                        <a:t>AfterTest</a:t>
                      </a:r>
                      <a:endParaRPr lang="en-US" sz="600" b="1"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5283" marR="5283" marT="5283" marB="0" anchor="ctr"/>
                </a:tc>
                <a:tc>
                  <a:txBody>
                    <a:bodyPr/>
                    <a:lstStyle/>
                    <a:p>
                      <a:pPr algn="l" fontAlgn="ctr"/>
                      <a:r>
                        <a:rPr lang="en-US" sz="600" u="none" strike="noStrike">
                          <a:effectLst/>
                        </a:rPr>
                        <a:t>@AfterTest: The annotated method will be run after all the test methods belonging to the classes inside the &lt;test&gt; tag have run.</a:t>
                      </a:r>
                      <a:endParaRPr lang="en-US" sz="600" b="1" i="0" u="none" strike="noStrike">
                        <a:solidFill>
                          <a:srgbClr val="000000"/>
                        </a:solidFill>
                        <a:effectLst/>
                        <a:latin typeface="宋体" panose="02010600030101010101" pitchFamily="2" charset="-122"/>
                        <a:ea typeface="宋体" panose="02010600030101010101" pitchFamily="2" charset="-122"/>
                      </a:endParaRPr>
                    </a:p>
                  </a:txBody>
                  <a:tcPr marL="5283" marR="5283" marT="5283" marB="0" anchor="ctr"/>
                </a:tc>
              </a:tr>
              <a:tr h="271375">
                <a:tc>
                  <a:txBody>
                    <a:bodyPr/>
                    <a:lstStyle/>
                    <a:p>
                      <a:pPr algn="l" fontAlgn="ctr"/>
                      <a:r>
                        <a:rPr lang="en-US" sz="600" u="none" strike="noStrike" dirty="0">
                          <a:effectLst/>
                        </a:rPr>
                        <a:t>@</a:t>
                      </a:r>
                      <a:r>
                        <a:rPr lang="en-US" sz="600" u="none" strike="noStrike" dirty="0" err="1">
                          <a:effectLst/>
                        </a:rPr>
                        <a:t>BeforeGroups</a:t>
                      </a:r>
                      <a:endParaRPr lang="en-US" sz="600" b="1"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5283" marR="5283" marT="5283" marB="0" anchor="ctr"/>
                </a:tc>
                <a:tc>
                  <a:txBody>
                    <a:bodyPr/>
                    <a:lstStyle/>
                    <a:p>
                      <a:pPr algn="l" fontAlgn="ctr"/>
                      <a:r>
                        <a:rPr lang="en-US" sz="600" u="none" strike="noStrike" dirty="0">
                          <a:effectLst/>
                        </a:rPr>
                        <a:t>@</a:t>
                      </a:r>
                      <a:r>
                        <a:rPr lang="en-US" sz="600" u="none" strike="noStrike" dirty="0" err="1">
                          <a:effectLst/>
                        </a:rPr>
                        <a:t>BeforeGroups</a:t>
                      </a:r>
                      <a:r>
                        <a:rPr lang="en-US" sz="600" u="none" strike="noStrike" dirty="0">
                          <a:effectLst/>
                        </a:rPr>
                        <a:t>: The list of groups that this configuration method will run before. This method is guaranteed to run shortly before the first test method that belongs to any of these groups is invoked.</a:t>
                      </a:r>
                      <a:endParaRPr lang="en-US" sz="600" b="1" i="0" u="none" strike="noStrike" dirty="0">
                        <a:solidFill>
                          <a:srgbClr val="000000"/>
                        </a:solidFill>
                        <a:effectLst/>
                        <a:latin typeface="宋体" panose="02010600030101010101" pitchFamily="2" charset="-122"/>
                        <a:ea typeface="宋体" panose="02010600030101010101" pitchFamily="2" charset="-122"/>
                      </a:endParaRPr>
                    </a:p>
                  </a:txBody>
                  <a:tcPr marL="5283" marR="5283" marT="5283" marB="0" anchor="ctr"/>
                </a:tc>
              </a:tr>
              <a:tr h="271375">
                <a:tc>
                  <a:txBody>
                    <a:bodyPr/>
                    <a:lstStyle/>
                    <a:p>
                      <a:pPr algn="l" fontAlgn="ctr"/>
                      <a:r>
                        <a:rPr lang="en-US" sz="600" u="none" strike="noStrike">
                          <a:effectLst/>
                        </a:rPr>
                        <a:t>@AfterGroups</a:t>
                      </a:r>
                      <a:endParaRPr lang="en-US" sz="600" b="1" i="0" u="none" strike="noStrike">
                        <a:solidFill>
                          <a:srgbClr val="000000"/>
                        </a:solidFill>
                        <a:effectLst/>
                        <a:latin typeface="Arial Unicode MS" panose="020B0604020202020204" pitchFamily="34" charset="-122"/>
                        <a:ea typeface="Arial Unicode MS" panose="020B0604020202020204" pitchFamily="34" charset="-122"/>
                      </a:endParaRPr>
                    </a:p>
                  </a:txBody>
                  <a:tcPr marL="5283" marR="5283" marT="5283" marB="0" anchor="ctr"/>
                </a:tc>
                <a:tc>
                  <a:txBody>
                    <a:bodyPr/>
                    <a:lstStyle/>
                    <a:p>
                      <a:pPr algn="l" fontAlgn="ctr"/>
                      <a:r>
                        <a:rPr lang="en-US" sz="600" u="none" strike="noStrike" dirty="0">
                          <a:effectLst/>
                        </a:rPr>
                        <a:t>@</a:t>
                      </a:r>
                      <a:r>
                        <a:rPr lang="en-US" sz="600" u="none" strike="noStrike" dirty="0" err="1">
                          <a:effectLst/>
                        </a:rPr>
                        <a:t>AfterGroups</a:t>
                      </a:r>
                      <a:r>
                        <a:rPr lang="en-US" sz="600" u="none" strike="noStrike" dirty="0">
                          <a:effectLst/>
                        </a:rPr>
                        <a:t>: The list of groups that this configuration method will run after. This method is guaranteed to run shortly after the last test method that belongs to any of these groups is invoked.</a:t>
                      </a:r>
                      <a:endParaRPr lang="en-US" sz="600" b="1" i="0" u="none" strike="noStrike" dirty="0">
                        <a:solidFill>
                          <a:srgbClr val="000000"/>
                        </a:solidFill>
                        <a:effectLst/>
                        <a:latin typeface="宋体" panose="02010600030101010101" pitchFamily="2" charset="-122"/>
                        <a:ea typeface="宋体" panose="02010600030101010101" pitchFamily="2" charset="-122"/>
                      </a:endParaRPr>
                    </a:p>
                  </a:txBody>
                  <a:tcPr marL="5283" marR="5283" marT="5283" marB="0" anchor="ctr"/>
                </a:tc>
              </a:tr>
              <a:tr h="182598">
                <a:tc>
                  <a:txBody>
                    <a:bodyPr/>
                    <a:lstStyle/>
                    <a:p>
                      <a:pPr algn="l" fontAlgn="ctr"/>
                      <a:r>
                        <a:rPr lang="en-US" sz="600" u="none" strike="noStrike">
                          <a:effectLst/>
                        </a:rPr>
                        <a:t>@BeforeClass</a:t>
                      </a:r>
                      <a:endParaRPr lang="en-US" sz="600" b="1" i="0" u="none" strike="noStrike">
                        <a:solidFill>
                          <a:srgbClr val="000000"/>
                        </a:solidFill>
                        <a:effectLst/>
                        <a:latin typeface="Arial Unicode MS" panose="020B0604020202020204" pitchFamily="34" charset="-122"/>
                        <a:ea typeface="Arial Unicode MS" panose="020B0604020202020204" pitchFamily="34" charset="-122"/>
                      </a:endParaRPr>
                    </a:p>
                  </a:txBody>
                  <a:tcPr marL="5283" marR="5283" marT="5283" marB="0" anchor="ctr"/>
                </a:tc>
                <a:tc>
                  <a:txBody>
                    <a:bodyPr/>
                    <a:lstStyle/>
                    <a:p>
                      <a:pPr algn="l" fontAlgn="ctr"/>
                      <a:r>
                        <a:rPr lang="en-US" sz="600" u="none" strike="noStrike">
                          <a:effectLst/>
                        </a:rPr>
                        <a:t>@BeforeClass: The annotated method will be run before the first test method in the current class is invoked.</a:t>
                      </a:r>
                      <a:endParaRPr lang="en-US" sz="600" b="1" i="0" u="none" strike="noStrike">
                        <a:solidFill>
                          <a:srgbClr val="000000"/>
                        </a:solidFill>
                        <a:effectLst/>
                        <a:latin typeface="宋体" panose="02010600030101010101" pitchFamily="2" charset="-122"/>
                        <a:ea typeface="宋体" panose="02010600030101010101" pitchFamily="2" charset="-122"/>
                      </a:endParaRPr>
                    </a:p>
                  </a:txBody>
                  <a:tcPr marL="5283" marR="5283" marT="5283" marB="0" anchor="ctr"/>
                </a:tc>
              </a:tr>
              <a:tr h="182598">
                <a:tc>
                  <a:txBody>
                    <a:bodyPr/>
                    <a:lstStyle/>
                    <a:p>
                      <a:pPr algn="l" fontAlgn="ctr"/>
                      <a:r>
                        <a:rPr lang="en-US" sz="600" u="none" strike="noStrike">
                          <a:effectLst/>
                        </a:rPr>
                        <a:t>@AfterClass</a:t>
                      </a:r>
                      <a:endParaRPr lang="en-US" sz="600" b="1" i="0" u="none" strike="noStrike">
                        <a:solidFill>
                          <a:srgbClr val="000000"/>
                        </a:solidFill>
                        <a:effectLst/>
                        <a:latin typeface="Arial Unicode MS" panose="020B0604020202020204" pitchFamily="34" charset="-122"/>
                        <a:ea typeface="Arial Unicode MS" panose="020B0604020202020204" pitchFamily="34" charset="-122"/>
                      </a:endParaRPr>
                    </a:p>
                  </a:txBody>
                  <a:tcPr marL="5283" marR="5283" marT="5283" marB="0" anchor="ctr"/>
                </a:tc>
                <a:tc>
                  <a:txBody>
                    <a:bodyPr/>
                    <a:lstStyle/>
                    <a:p>
                      <a:pPr algn="l" fontAlgn="ctr"/>
                      <a:r>
                        <a:rPr lang="en-US" sz="600" u="none" strike="noStrike">
                          <a:effectLst/>
                        </a:rPr>
                        <a:t>@AfterClass: The annotated method will be run after all the test methods in the current class have been run.</a:t>
                      </a:r>
                      <a:endParaRPr lang="en-US" sz="600" b="1" i="0" u="none" strike="noStrike">
                        <a:solidFill>
                          <a:srgbClr val="000000"/>
                        </a:solidFill>
                        <a:effectLst/>
                        <a:latin typeface="宋体" panose="02010600030101010101" pitchFamily="2" charset="-122"/>
                        <a:ea typeface="宋体" panose="02010600030101010101" pitchFamily="2" charset="-122"/>
                      </a:endParaRPr>
                    </a:p>
                  </a:txBody>
                  <a:tcPr marL="5283" marR="5283" marT="5283" marB="0" anchor="ctr"/>
                </a:tc>
              </a:tr>
              <a:tr h="100883">
                <a:tc>
                  <a:txBody>
                    <a:bodyPr/>
                    <a:lstStyle/>
                    <a:p>
                      <a:pPr algn="l" fontAlgn="ctr"/>
                      <a:r>
                        <a:rPr lang="en-US" sz="600" u="none" strike="noStrike">
                          <a:effectLst/>
                        </a:rPr>
                        <a:t>@BeforeMethod</a:t>
                      </a:r>
                      <a:endParaRPr lang="en-US" sz="600" b="1" i="0" u="none" strike="noStrike">
                        <a:solidFill>
                          <a:srgbClr val="000000"/>
                        </a:solidFill>
                        <a:effectLst/>
                        <a:latin typeface="Arial Unicode MS" panose="020B0604020202020204" pitchFamily="34" charset="-122"/>
                        <a:ea typeface="Arial Unicode MS" panose="020B0604020202020204" pitchFamily="34" charset="-122"/>
                      </a:endParaRPr>
                    </a:p>
                  </a:txBody>
                  <a:tcPr marL="5283" marR="5283" marT="5283" marB="0" anchor="ctr"/>
                </a:tc>
                <a:tc>
                  <a:txBody>
                    <a:bodyPr/>
                    <a:lstStyle/>
                    <a:p>
                      <a:pPr algn="l" fontAlgn="ctr"/>
                      <a:r>
                        <a:rPr lang="en-US" sz="600" u="none" strike="noStrike" dirty="0">
                          <a:effectLst/>
                        </a:rPr>
                        <a:t>@</a:t>
                      </a:r>
                      <a:r>
                        <a:rPr lang="en-US" sz="600" u="none" strike="noStrike" dirty="0" err="1">
                          <a:effectLst/>
                        </a:rPr>
                        <a:t>BeforeMethod</a:t>
                      </a:r>
                      <a:r>
                        <a:rPr lang="en-US" sz="600" u="none" strike="noStrike" dirty="0">
                          <a:effectLst/>
                        </a:rPr>
                        <a:t>: The annotated method will be run before each test method.</a:t>
                      </a:r>
                      <a:endParaRPr lang="en-US" sz="600" b="1" i="0" u="none" strike="noStrike" dirty="0">
                        <a:solidFill>
                          <a:srgbClr val="000000"/>
                        </a:solidFill>
                        <a:effectLst/>
                        <a:latin typeface="宋体" panose="02010600030101010101" pitchFamily="2" charset="-122"/>
                        <a:ea typeface="宋体" panose="02010600030101010101" pitchFamily="2" charset="-122"/>
                      </a:endParaRPr>
                    </a:p>
                  </a:txBody>
                  <a:tcPr marL="5283" marR="5283" marT="5283" marB="0" anchor="ctr"/>
                </a:tc>
              </a:tr>
              <a:tr h="100883">
                <a:tc>
                  <a:txBody>
                    <a:bodyPr/>
                    <a:lstStyle/>
                    <a:p>
                      <a:pPr algn="l" fontAlgn="ctr"/>
                      <a:r>
                        <a:rPr lang="en-US" sz="600" u="none" strike="noStrike">
                          <a:effectLst/>
                        </a:rPr>
                        <a:t>@AfterMethod</a:t>
                      </a:r>
                      <a:endParaRPr lang="en-US" sz="600" b="1" i="0" u="none" strike="noStrike">
                        <a:solidFill>
                          <a:srgbClr val="000000"/>
                        </a:solidFill>
                        <a:effectLst/>
                        <a:latin typeface="Arial Unicode MS" panose="020B0604020202020204" pitchFamily="34" charset="-122"/>
                        <a:ea typeface="Arial Unicode MS" panose="020B0604020202020204" pitchFamily="34" charset="-122"/>
                      </a:endParaRPr>
                    </a:p>
                  </a:txBody>
                  <a:tcPr marL="5283" marR="5283" marT="5283" marB="0" anchor="ctr"/>
                </a:tc>
                <a:tc>
                  <a:txBody>
                    <a:bodyPr/>
                    <a:lstStyle/>
                    <a:p>
                      <a:pPr algn="l" fontAlgn="ctr"/>
                      <a:r>
                        <a:rPr lang="en-US" sz="600" u="none" strike="noStrike">
                          <a:effectLst/>
                        </a:rPr>
                        <a:t>@AfterMethod: The annotated method will be run after each test method.</a:t>
                      </a:r>
                      <a:endParaRPr lang="en-US" sz="600" b="1" i="0" u="none" strike="noStrike">
                        <a:solidFill>
                          <a:srgbClr val="000000"/>
                        </a:solidFill>
                        <a:effectLst/>
                        <a:latin typeface="宋体" panose="02010600030101010101" pitchFamily="2" charset="-122"/>
                        <a:ea typeface="宋体" panose="02010600030101010101" pitchFamily="2" charset="-122"/>
                      </a:endParaRPr>
                    </a:p>
                  </a:txBody>
                  <a:tcPr marL="5283" marR="5283" marT="5283" marB="0" anchor="ctr"/>
                </a:tc>
              </a:tr>
              <a:tr h="271375">
                <a:tc rowSpan="2">
                  <a:txBody>
                    <a:bodyPr/>
                    <a:lstStyle/>
                    <a:p>
                      <a:pPr algn="l" fontAlgn="ctr"/>
                      <a:r>
                        <a:rPr lang="en-US" sz="600" u="none" strike="noStrike">
                          <a:effectLst/>
                        </a:rPr>
                        <a:t>alwaysRun</a:t>
                      </a:r>
                      <a:endParaRPr lang="en-US" sz="6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5283" marR="5283" marT="5283" marB="0" anchor="ctr"/>
                </a:tc>
                <a:tc>
                  <a:txBody>
                    <a:bodyPr/>
                    <a:lstStyle/>
                    <a:p>
                      <a:pPr algn="l" fontAlgn="ctr"/>
                      <a:r>
                        <a:rPr lang="en-US" sz="600" u="none" strike="noStrike">
                          <a:effectLst/>
                        </a:rPr>
                        <a:t>For before methods (beforeSuite, beforeTest, beforeTestClass and beforeTestMethod, but not beforeGroups): If set to true, this configuration method will be run regardless of what groups it belongs to.</a:t>
                      </a:r>
                      <a:endParaRPr lang="en-US" sz="600" b="0" i="0" u="none" strike="noStrike">
                        <a:solidFill>
                          <a:srgbClr val="000000"/>
                        </a:solidFill>
                        <a:effectLst/>
                        <a:latin typeface="宋体" panose="02010600030101010101" pitchFamily="2" charset="-122"/>
                        <a:ea typeface="宋体" panose="02010600030101010101" pitchFamily="2" charset="-122"/>
                      </a:endParaRPr>
                    </a:p>
                  </a:txBody>
                  <a:tcPr marL="5283" marR="5283" marT="5283" marB="0" anchor="ctr"/>
                </a:tc>
              </a:tr>
              <a:tr h="271375">
                <a:tc vMerge="1">
                  <a:txBody>
                    <a:bodyPr/>
                    <a:lstStyle/>
                    <a:p>
                      <a:endParaRPr lang="zh-CN" altLang="en-US"/>
                    </a:p>
                  </a:txBody>
                  <a:tcPr/>
                </a:tc>
                <a:tc>
                  <a:txBody>
                    <a:bodyPr/>
                    <a:lstStyle/>
                    <a:p>
                      <a:pPr algn="l" fontAlgn="ctr"/>
                      <a:r>
                        <a:rPr lang="en-US" sz="600" u="none" strike="noStrike">
                          <a:effectLst/>
                        </a:rPr>
                        <a:t>For after methods (afterSuite, afterClass, ...): If set to true, this configuration method will be run even if one or more methods invoked previously failed or was skipped.</a:t>
                      </a:r>
                      <a:endParaRPr lang="en-US" sz="600" b="0" i="0" u="none" strike="noStrike">
                        <a:solidFill>
                          <a:srgbClr val="000000"/>
                        </a:solidFill>
                        <a:effectLst/>
                        <a:latin typeface="宋体" panose="02010600030101010101" pitchFamily="2" charset="-122"/>
                        <a:ea typeface="宋体" panose="02010600030101010101" pitchFamily="2" charset="-122"/>
                      </a:endParaRPr>
                    </a:p>
                  </a:txBody>
                  <a:tcPr marL="5283" marR="5283" marT="5283" marB="0" anchor="ctr"/>
                </a:tc>
              </a:tr>
              <a:tr h="100883">
                <a:tc>
                  <a:txBody>
                    <a:bodyPr/>
                    <a:lstStyle/>
                    <a:p>
                      <a:pPr algn="l" fontAlgn="ctr"/>
                      <a:r>
                        <a:rPr lang="en-US" sz="600" u="none" strike="noStrike">
                          <a:effectLst/>
                        </a:rPr>
                        <a:t>dependsOnGroups</a:t>
                      </a:r>
                      <a:endParaRPr lang="en-US" sz="6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5283" marR="5283" marT="5283" marB="0" anchor="ctr"/>
                </a:tc>
                <a:tc>
                  <a:txBody>
                    <a:bodyPr/>
                    <a:lstStyle/>
                    <a:p>
                      <a:pPr algn="l" fontAlgn="ctr"/>
                      <a:r>
                        <a:rPr lang="en-US" sz="600" u="none" strike="noStrike">
                          <a:effectLst/>
                        </a:rPr>
                        <a:t>The list of groups this method depends on.</a:t>
                      </a:r>
                      <a:endParaRPr lang="en-US" sz="600" b="0" i="0" u="none" strike="noStrike">
                        <a:solidFill>
                          <a:srgbClr val="000000"/>
                        </a:solidFill>
                        <a:effectLst/>
                        <a:latin typeface="宋体" panose="02010600030101010101" pitchFamily="2" charset="-122"/>
                        <a:ea typeface="宋体" panose="02010600030101010101" pitchFamily="2" charset="-122"/>
                      </a:endParaRPr>
                    </a:p>
                  </a:txBody>
                  <a:tcPr marL="5283" marR="5283" marT="5283" marB="0" anchor="ctr"/>
                </a:tc>
              </a:tr>
              <a:tr h="100883">
                <a:tc>
                  <a:txBody>
                    <a:bodyPr/>
                    <a:lstStyle/>
                    <a:p>
                      <a:pPr algn="l" fontAlgn="ctr"/>
                      <a:r>
                        <a:rPr lang="en-US" sz="600" u="none" strike="noStrike">
                          <a:effectLst/>
                        </a:rPr>
                        <a:t>dependsOnMethods</a:t>
                      </a:r>
                      <a:endParaRPr lang="en-US" sz="6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5283" marR="5283" marT="5283" marB="0" anchor="ctr"/>
                </a:tc>
                <a:tc>
                  <a:txBody>
                    <a:bodyPr/>
                    <a:lstStyle/>
                    <a:p>
                      <a:pPr algn="l" fontAlgn="ctr"/>
                      <a:r>
                        <a:rPr lang="en-US" sz="600" u="none" strike="noStrike">
                          <a:effectLst/>
                        </a:rPr>
                        <a:t>The list of methods this method depends on.</a:t>
                      </a:r>
                      <a:endParaRPr lang="en-US" sz="600" b="0" i="0" u="none" strike="noStrike">
                        <a:solidFill>
                          <a:srgbClr val="000000"/>
                        </a:solidFill>
                        <a:effectLst/>
                        <a:latin typeface="宋体" panose="02010600030101010101" pitchFamily="2" charset="-122"/>
                        <a:ea typeface="宋体" panose="02010600030101010101" pitchFamily="2" charset="-122"/>
                      </a:endParaRPr>
                    </a:p>
                  </a:txBody>
                  <a:tcPr marL="5283" marR="5283" marT="5283" marB="0" anchor="ctr"/>
                </a:tc>
              </a:tr>
              <a:tr h="100883">
                <a:tc>
                  <a:txBody>
                    <a:bodyPr/>
                    <a:lstStyle/>
                    <a:p>
                      <a:pPr algn="l" fontAlgn="ctr"/>
                      <a:r>
                        <a:rPr lang="en-US" sz="600" u="none" strike="noStrike">
                          <a:effectLst/>
                        </a:rPr>
                        <a:t>enabled</a:t>
                      </a:r>
                      <a:endParaRPr lang="en-US" sz="6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5283" marR="5283" marT="5283" marB="0" anchor="ctr"/>
                </a:tc>
                <a:tc>
                  <a:txBody>
                    <a:bodyPr/>
                    <a:lstStyle/>
                    <a:p>
                      <a:pPr algn="l" fontAlgn="ctr"/>
                      <a:r>
                        <a:rPr lang="en-US" sz="600" u="none" strike="noStrike">
                          <a:effectLst/>
                        </a:rPr>
                        <a:t>Whether methods on this class/method are enabled.</a:t>
                      </a:r>
                      <a:endParaRPr lang="en-US" sz="600" b="0" i="0" u="none" strike="noStrike">
                        <a:solidFill>
                          <a:srgbClr val="000000"/>
                        </a:solidFill>
                        <a:effectLst/>
                        <a:latin typeface="宋体" panose="02010600030101010101" pitchFamily="2" charset="-122"/>
                        <a:ea typeface="宋体" panose="02010600030101010101" pitchFamily="2" charset="-122"/>
                      </a:endParaRPr>
                    </a:p>
                  </a:txBody>
                  <a:tcPr marL="5283" marR="5283" marT="5283" marB="0" anchor="ctr"/>
                </a:tc>
              </a:tr>
              <a:tr h="100883">
                <a:tc>
                  <a:txBody>
                    <a:bodyPr/>
                    <a:lstStyle/>
                    <a:p>
                      <a:pPr algn="l" fontAlgn="ctr"/>
                      <a:r>
                        <a:rPr lang="en-US" sz="600" u="none" strike="noStrike">
                          <a:effectLst/>
                        </a:rPr>
                        <a:t>groups</a:t>
                      </a:r>
                      <a:endParaRPr lang="en-US" sz="6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5283" marR="5283" marT="5283" marB="0" anchor="ctr"/>
                </a:tc>
                <a:tc>
                  <a:txBody>
                    <a:bodyPr/>
                    <a:lstStyle/>
                    <a:p>
                      <a:pPr algn="l" fontAlgn="ctr"/>
                      <a:r>
                        <a:rPr lang="en-US" sz="600" u="none" strike="noStrike">
                          <a:effectLst/>
                        </a:rPr>
                        <a:t>The list of groups this class/method belongs to.</a:t>
                      </a:r>
                      <a:endParaRPr lang="en-US" sz="600" b="0" i="0" u="none" strike="noStrike">
                        <a:solidFill>
                          <a:srgbClr val="000000"/>
                        </a:solidFill>
                        <a:effectLst/>
                        <a:latin typeface="宋体" panose="02010600030101010101" pitchFamily="2" charset="-122"/>
                        <a:ea typeface="宋体" panose="02010600030101010101" pitchFamily="2" charset="-122"/>
                      </a:endParaRPr>
                    </a:p>
                  </a:txBody>
                  <a:tcPr marL="5283" marR="5283" marT="5283" marB="0" anchor="ctr"/>
                </a:tc>
              </a:tr>
              <a:tr h="182598">
                <a:tc>
                  <a:txBody>
                    <a:bodyPr/>
                    <a:lstStyle/>
                    <a:p>
                      <a:pPr algn="l" fontAlgn="ctr"/>
                      <a:r>
                        <a:rPr lang="en-US" sz="600" u="none" strike="noStrike">
                          <a:effectLst/>
                        </a:rPr>
                        <a:t>inheritGroups</a:t>
                      </a:r>
                      <a:endParaRPr lang="en-US" sz="6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5283" marR="5283" marT="5283" marB="0" anchor="ctr"/>
                </a:tc>
                <a:tc>
                  <a:txBody>
                    <a:bodyPr/>
                    <a:lstStyle/>
                    <a:p>
                      <a:pPr algn="l" fontAlgn="ctr"/>
                      <a:r>
                        <a:rPr lang="en-US" sz="600" u="none" strike="noStrike">
                          <a:effectLst/>
                        </a:rPr>
                        <a:t>If true, this method will belong to groups specified in the @Test annotation at the class level.</a:t>
                      </a:r>
                      <a:endParaRPr lang="en-US" sz="600" b="0" i="0" u="none" strike="noStrike">
                        <a:solidFill>
                          <a:srgbClr val="000000"/>
                        </a:solidFill>
                        <a:effectLst/>
                        <a:latin typeface="宋体" panose="02010600030101010101" pitchFamily="2" charset="-122"/>
                        <a:ea typeface="宋体" panose="02010600030101010101" pitchFamily="2" charset="-122"/>
                      </a:endParaRPr>
                    </a:p>
                  </a:txBody>
                  <a:tcPr marL="5283" marR="5283" marT="5283" marB="0" anchor="ctr"/>
                </a:tc>
              </a:tr>
              <a:tr h="271375">
                <a:tc>
                  <a:txBody>
                    <a:bodyPr/>
                    <a:lstStyle/>
                    <a:p>
                      <a:pPr algn="l" fontAlgn="ctr"/>
                      <a:r>
                        <a:rPr lang="en-US" sz="600" u="none" strike="noStrike" dirty="0" err="1">
                          <a:effectLst/>
                        </a:rPr>
                        <a:t>onlyForGroups</a:t>
                      </a:r>
                      <a:endParaRPr lang="en-US" sz="600" b="0"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5283" marR="5283" marT="5283" marB="0" anchor="ctr"/>
                </a:tc>
                <a:tc>
                  <a:txBody>
                    <a:bodyPr/>
                    <a:lstStyle/>
                    <a:p>
                      <a:pPr algn="l" fontAlgn="ctr"/>
                      <a:r>
                        <a:rPr lang="en-US" sz="600" u="none" strike="noStrike" dirty="0">
                          <a:effectLst/>
                        </a:rPr>
                        <a:t>Only for @</a:t>
                      </a:r>
                      <a:r>
                        <a:rPr lang="en-US" sz="600" u="none" strike="noStrike" dirty="0" err="1">
                          <a:effectLst/>
                        </a:rPr>
                        <a:t>BeforeMethod</a:t>
                      </a:r>
                      <a:r>
                        <a:rPr lang="en-US" sz="600" u="none" strike="noStrike" dirty="0">
                          <a:effectLst/>
                        </a:rPr>
                        <a:t> and @</a:t>
                      </a:r>
                      <a:r>
                        <a:rPr lang="en-US" sz="600" u="none" strike="noStrike" dirty="0" err="1">
                          <a:effectLst/>
                        </a:rPr>
                        <a:t>AfterMethod</a:t>
                      </a:r>
                      <a:r>
                        <a:rPr lang="en-US" sz="600" u="none" strike="noStrike" dirty="0">
                          <a:effectLst/>
                        </a:rPr>
                        <a:t>. If specified, then this setup/teardown method will only be invoked if the corresponding test method belongs to one of the listed groups.</a:t>
                      </a:r>
                      <a:endParaRPr lang="en-US" sz="600" b="0" i="0" u="none" strike="noStrike" dirty="0">
                        <a:solidFill>
                          <a:srgbClr val="000000"/>
                        </a:solidFill>
                        <a:effectLst/>
                        <a:latin typeface="宋体" panose="02010600030101010101" pitchFamily="2" charset="-122"/>
                        <a:ea typeface="宋体" panose="02010600030101010101" pitchFamily="2" charset="-122"/>
                      </a:endParaRPr>
                    </a:p>
                  </a:txBody>
                  <a:tcPr marL="5283" marR="5283" marT="5283" marB="0" anchor="ctr"/>
                </a:tc>
              </a:tr>
            </a:tbl>
          </a:graphicData>
        </a:graphic>
      </p:graphicFrame>
    </p:spTree>
    <p:extLst>
      <p:ext uri="{BB962C8B-B14F-4D97-AF65-F5344CB8AC3E}">
        <p14:creationId xmlns:p14="http://schemas.microsoft.com/office/powerpoint/2010/main" val="1935184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7624" y="987574"/>
            <a:ext cx="6686549" cy="616306"/>
          </a:xfrm>
        </p:spPr>
        <p:txBody>
          <a:bodyPr>
            <a:normAutofit fontScale="90000"/>
          </a:bodyPr>
          <a:lstStyle/>
          <a:p>
            <a:r>
              <a:rPr lang="en-US" altLang="zh-CN" dirty="0" smtClean="0"/>
              <a:t>@Test</a:t>
            </a:r>
            <a:endParaRPr lang="zh-CN" altLang="en-US" dirty="0"/>
          </a:p>
        </p:txBody>
      </p:sp>
      <p:sp>
        <p:nvSpPr>
          <p:cNvPr id="3" name="副标题 2"/>
          <p:cNvSpPr>
            <a:spLocks noGrp="1"/>
          </p:cNvSpPr>
          <p:nvPr>
            <p:ph type="subTitle" idx="1"/>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819128635"/>
              </p:ext>
            </p:extLst>
          </p:nvPr>
        </p:nvGraphicFramePr>
        <p:xfrm>
          <a:off x="1331640" y="1603880"/>
          <a:ext cx="6336704" cy="3102010"/>
        </p:xfrm>
        <a:graphic>
          <a:graphicData uri="http://schemas.openxmlformats.org/drawingml/2006/table">
            <a:tbl>
              <a:tblPr>
                <a:tableStyleId>{5C22544A-7EE6-4342-B048-85BDC9FD1C3A}</a:tableStyleId>
              </a:tblPr>
              <a:tblGrid>
                <a:gridCol w="970366"/>
                <a:gridCol w="5366338"/>
              </a:tblGrid>
              <a:tr h="186698">
                <a:tc>
                  <a:txBody>
                    <a:bodyPr/>
                    <a:lstStyle/>
                    <a:p>
                      <a:pPr algn="l" fontAlgn="ctr"/>
                      <a:r>
                        <a:rPr lang="en-US" sz="700" u="none" strike="noStrike" dirty="0" err="1">
                          <a:effectLst/>
                        </a:rPr>
                        <a:t>alwaysRun</a:t>
                      </a:r>
                      <a:endParaRPr lang="en-US" sz="700" b="0"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6947" marR="6947" marT="6947" marB="0" anchor="ctr"/>
                </a:tc>
                <a:tc>
                  <a:txBody>
                    <a:bodyPr/>
                    <a:lstStyle/>
                    <a:p>
                      <a:pPr algn="l" fontAlgn="ctr"/>
                      <a:r>
                        <a:rPr lang="en-US" sz="800" u="none" strike="noStrike">
                          <a:effectLst/>
                        </a:rPr>
                        <a:t>If set to true, this test method will always be run even if it depends on a method that failed.</a:t>
                      </a:r>
                      <a:endParaRPr lang="en-US" sz="800" b="0" i="0" u="none" strike="noStrike">
                        <a:solidFill>
                          <a:srgbClr val="000000"/>
                        </a:solidFill>
                        <a:effectLst/>
                        <a:latin typeface="宋体" panose="02010600030101010101" pitchFamily="2" charset="-122"/>
                        <a:ea typeface="宋体" panose="02010600030101010101" pitchFamily="2" charset="-122"/>
                      </a:endParaRPr>
                    </a:p>
                  </a:txBody>
                  <a:tcPr marL="6947" marR="6947" marT="6947" marB="0" anchor="ctr"/>
                </a:tc>
              </a:tr>
              <a:tr h="114996">
                <a:tc>
                  <a:txBody>
                    <a:bodyPr/>
                    <a:lstStyle/>
                    <a:p>
                      <a:pPr algn="l" fontAlgn="ctr"/>
                      <a:r>
                        <a:rPr lang="en-US" sz="700" u="none" strike="noStrike">
                          <a:effectLst/>
                        </a:rPr>
                        <a:t>dataProvider</a:t>
                      </a:r>
                      <a:endParaRPr lang="en-US" sz="7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6947" marR="6947" marT="6947" marB="0" anchor="ctr"/>
                </a:tc>
                <a:tc>
                  <a:txBody>
                    <a:bodyPr/>
                    <a:lstStyle/>
                    <a:p>
                      <a:pPr algn="l" fontAlgn="ctr"/>
                      <a:r>
                        <a:rPr lang="en-US" sz="800" u="none" strike="noStrike">
                          <a:effectLst/>
                        </a:rPr>
                        <a:t>The name of the data provider for this test method.</a:t>
                      </a:r>
                      <a:endParaRPr lang="en-US" sz="800" b="0" i="0" u="none" strike="noStrike">
                        <a:solidFill>
                          <a:srgbClr val="000000"/>
                        </a:solidFill>
                        <a:effectLst/>
                        <a:latin typeface="宋体" panose="02010600030101010101" pitchFamily="2" charset="-122"/>
                        <a:ea typeface="宋体" panose="02010600030101010101" pitchFamily="2" charset="-122"/>
                      </a:endParaRPr>
                    </a:p>
                  </a:txBody>
                  <a:tcPr marL="6947" marR="6947" marT="6947" marB="0" anchor="ctr"/>
                </a:tc>
              </a:tr>
              <a:tr h="332590">
                <a:tc>
                  <a:txBody>
                    <a:bodyPr/>
                    <a:lstStyle/>
                    <a:p>
                      <a:pPr algn="l" fontAlgn="ctr"/>
                      <a:r>
                        <a:rPr lang="en-US" sz="700" u="none" strike="noStrike">
                          <a:effectLst/>
                        </a:rPr>
                        <a:t>dataProviderClass</a:t>
                      </a:r>
                      <a:endParaRPr lang="en-US" sz="7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6947" marR="6947" marT="6947" marB="0" anchor="ctr"/>
                </a:tc>
                <a:tc>
                  <a:txBody>
                    <a:bodyPr/>
                    <a:lstStyle/>
                    <a:p>
                      <a:pPr algn="l" fontAlgn="ctr"/>
                      <a:r>
                        <a:rPr lang="en-US" sz="800" u="none" strike="noStrike" dirty="0">
                          <a:effectLst/>
                        </a:rPr>
                        <a:t>The class where to look for the data provider. If not specified, the data provider will be looked on the class of the current test method or one of its base classes. If this attribute is specified, the data provider method needs to be static on the specified class.</a:t>
                      </a:r>
                      <a:endParaRPr lang="en-US" sz="800" b="0" i="0" u="none" strike="noStrike" dirty="0">
                        <a:solidFill>
                          <a:srgbClr val="000000"/>
                        </a:solidFill>
                        <a:effectLst/>
                        <a:latin typeface="宋体" panose="02010600030101010101" pitchFamily="2" charset="-122"/>
                        <a:ea typeface="宋体" panose="02010600030101010101" pitchFamily="2" charset="-122"/>
                      </a:endParaRPr>
                    </a:p>
                  </a:txBody>
                  <a:tcPr marL="6947" marR="6947" marT="6947" marB="0" anchor="ctr"/>
                </a:tc>
              </a:tr>
              <a:tr h="114996">
                <a:tc>
                  <a:txBody>
                    <a:bodyPr/>
                    <a:lstStyle/>
                    <a:p>
                      <a:pPr algn="l" fontAlgn="ctr"/>
                      <a:r>
                        <a:rPr lang="en-US" sz="700" u="none" strike="noStrike">
                          <a:effectLst/>
                        </a:rPr>
                        <a:t>dependsOnGroups</a:t>
                      </a:r>
                      <a:endParaRPr lang="en-US" sz="7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6947" marR="6947" marT="6947" marB="0" anchor="ctr"/>
                </a:tc>
                <a:tc>
                  <a:txBody>
                    <a:bodyPr/>
                    <a:lstStyle/>
                    <a:p>
                      <a:pPr algn="l" fontAlgn="ctr"/>
                      <a:r>
                        <a:rPr lang="en-US" sz="800" u="none" strike="noStrike">
                          <a:effectLst/>
                        </a:rPr>
                        <a:t>The list of groups this method depends on.</a:t>
                      </a:r>
                      <a:endParaRPr lang="en-US" sz="800" b="0" i="0" u="none" strike="noStrike">
                        <a:solidFill>
                          <a:srgbClr val="000000"/>
                        </a:solidFill>
                        <a:effectLst/>
                        <a:latin typeface="宋体" panose="02010600030101010101" pitchFamily="2" charset="-122"/>
                        <a:ea typeface="宋体" panose="02010600030101010101" pitchFamily="2" charset="-122"/>
                      </a:endParaRPr>
                    </a:p>
                  </a:txBody>
                  <a:tcPr marL="6947" marR="6947" marT="6947" marB="0" anchor="ctr"/>
                </a:tc>
              </a:tr>
              <a:tr h="114996">
                <a:tc>
                  <a:txBody>
                    <a:bodyPr/>
                    <a:lstStyle/>
                    <a:p>
                      <a:pPr algn="l" fontAlgn="ctr"/>
                      <a:r>
                        <a:rPr lang="en-US" sz="700" u="none" strike="noStrike">
                          <a:effectLst/>
                        </a:rPr>
                        <a:t>dependsOnMethods</a:t>
                      </a:r>
                      <a:endParaRPr lang="en-US" sz="7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6947" marR="6947" marT="6947" marB="0" anchor="ctr"/>
                </a:tc>
                <a:tc>
                  <a:txBody>
                    <a:bodyPr/>
                    <a:lstStyle/>
                    <a:p>
                      <a:pPr algn="l" fontAlgn="ctr"/>
                      <a:r>
                        <a:rPr lang="en-US" sz="800" u="none" strike="noStrike">
                          <a:effectLst/>
                        </a:rPr>
                        <a:t>The list of methods this method depends on.</a:t>
                      </a:r>
                      <a:endParaRPr lang="en-US" sz="800" b="0" i="0" u="none" strike="noStrike">
                        <a:solidFill>
                          <a:srgbClr val="000000"/>
                        </a:solidFill>
                        <a:effectLst/>
                        <a:latin typeface="宋体" panose="02010600030101010101" pitchFamily="2" charset="-122"/>
                        <a:ea typeface="宋体" panose="02010600030101010101" pitchFamily="2" charset="-122"/>
                      </a:endParaRPr>
                    </a:p>
                  </a:txBody>
                  <a:tcPr marL="6947" marR="6947" marT="6947" marB="0" anchor="ctr"/>
                </a:tc>
              </a:tr>
              <a:tr h="114996">
                <a:tc>
                  <a:txBody>
                    <a:bodyPr/>
                    <a:lstStyle/>
                    <a:p>
                      <a:pPr algn="l" fontAlgn="ctr"/>
                      <a:r>
                        <a:rPr lang="en-US" sz="700" u="none" strike="noStrike">
                          <a:effectLst/>
                        </a:rPr>
                        <a:t>description</a:t>
                      </a:r>
                      <a:endParaRPr lang="en-US" sz="7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6947" marR="6947" marT="6947" marB="0" anchor="ctr"/>
                </a:tc>
                <a:tc>
                  <a:txBody>
                    <a:bodyPr/>
                    <a:lstStyle/>
                    <a:p>
                      <a:pPr algn="l" fontAlgn="ctr"/>
                      <a:r>
                        <a:rPr lang="en-US" sz="800" u="none" strike="noStrike">
                          <a:effectLst/>
                        </a:rPr>
                        <a:t>The description for this method.</a:t>
                      </a:r>
                      <a:endParaRPr lang="en-US" sz="800" b="0" i="0" u="none" strike="noStrike">
                        <a:solidFill>
                          <a:srgbClr val="000000"/>
                        </a:solidFill>
                        <a:effectLst/>
                        <a:latin typeface="宋体" panose="02010600030101010101" pitchFamily="2" charset="-122"/>
                        <a:ea typeface="宋体" panose="02010600030101010101" pitchFamily="2" charset="-122"/>
                      </a:endParaRPr>
                    </a:p>
                  </a:txBody>
                  <a:tcPr marL="6947" marR="6947" marT="6947" marB="0" anchor="ctr"/>
                </a:tc>
              </a:tr>
              <a:tr h="114996">
                <a:tc>
                  <a:txBody>
                    <a:bodyPr/>
                    <a:lstStyle/>
                    <a:p>
                      <a:pPr algn="l" fontAlgn="ctr"/>
                      <a:r>
                        <a:rPr lang="en-US" sz="700" u="none" strike="noStrike">
                          <a:effectLst/>
                        </a:rPr>
                        <a:t>enabled</a:t>
                      </a:r>
                      <a:endParaRPr lang="en-US" sz="7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6947" marR="6947" marT="6947" marB="0" anchor="ctr"/>
                </a:tc>
                <a:tc>
                  <a:txBody>
                    <a:bodyPr/>
                    <a:lstStyle/>
                    <a:p>
                      <a:pPr algn="l" fontAlgn="ctr"/>
                      <a:r>
                        <a:rPr lang="en-US" sz="800" u="none" strike="noStrike">
                          <a:effectLst/>
                        </a:rPr>
                        <a:t>Whether methods on this class/method are enabled.</a:t>
                      </a:r>
                      <a:endParaRPr lang="en-US" sz="800" b="0" i="0" u="none" strike="noStrike">
                        <a:solidFill>
                          <a:srgbClr val="000000"/>
                        </a:solidFill>
                        <a:effectLst/>
                        <a:latin typeface="宋体" panose="02010600030101010101" pitchFamily="2" charset="-122"/>
                        <a:ea typeface="宋体" panose="02010600030101010101" pitchFamily="2" charset="-122"/>
                      </a:endParaRPr>
                    </a:p>
                  </a:txBody>
                  <a:tcPr marL="6947" marR="6947" marT="6947" marB="0" anchor="ctr"/>
                </a:tc>
              </a:tr>
              <a:tr h="223793">
                <a:tc>
                  <a:txBody>
                    <a:bodyPr/>
                    <a:lstStyle/>
                    <a:p>
                      <a:pPr algn="l" fontAlgn="ctr"/>
                      <a:r>
                        <a:rPr lang="en-US" sz="700" u="none" strike="noStrike">
                          <a:effectLst/>
                        </a:rPr>
                        <a:t>expectedExceptions</a:t>
                      </a:r>
                      <a:endParaRPr lang="en-US" sz="7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6947" marR="6947" marT="6947" marB="0" anchor="ctr"/>
                </a:tc>
                <a:tc>
                  <a:txBody>
                    <a:bodyPr/>
                    <a:lstStyle/>
                    <a:p>
                      <a:pPr algn="l" fontAlgn="ctr"/>
                      <a:r>
                        <a:rPr lang="en-US" sz="800" u="none" strike="noStrike">
                          <a:effectLst/>
                        </a:rPr>
                        <a:t>The list of exceptions that a test method is expected to throw. If no exception or a different than one on this list is thrown, this test will be marked a failure.</a:t>
                      </a:r>
                      <a:endParaRPr lang="en-US" sz="800" b="0" i="0" u="none" strike="noStrike">
                        <a:solidFill>
                          <a:srgbClr val="000000"/>
                        </a:solidFill>
                        <a:effectLst/>
                        <a:latin typeface="宋体" panose="02010600030101010101" pitchFamily="2" charset="-122"/>
                        <a:ea typeface="宋体" panose="02010600030101010101" pitchFamily="2" charset="-122"/>
                      </a:endParaRPr>
                    </a:p>
                  </a:txBody>
                  <a:tcPr marL="6947" marR="6947" marT="6947" marB="0" anchor="ctr"/>
                </a:tc>
              </a:tr>
              <a:tr h="114996">
                <a:tc>
                  <a:txBody>
                    <a:bodyPr/>
                    <a:lstStyle/>
                    <a:p>
                      <a:pPr algn="l" fontAlgn="ctr"/>
                      <a:r>
                        <a:rPr lang="en-US" sz="700" u="none" strike="noStrike">
                          <a:effectLst/>
                        </a:rPr>
                        <a:t>groups</a:t>
                      </a:r>
                      <a:endParaRPr lang="en-US" sz="7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6947" marR="6947" marT="6947" marB="0" anchor="ctr"/>
                </a:tc>
                <a:tc>
                  <a:txBody>
                    <a:bodyPr/>
                    <a:lstStyle/>
                    <a:p>
                      <a:pPr algn="l" fontAlgn="ctr"/>
                      <a:r>
                        <a:rPr lang="en-US" sz="800" u="none" strike="noStrike">
                          <a:effectLst/>
                        </a:rPr>
                        <a:t>The list of groups this class/method belongs to.</a:t>
                      </a:r>
                      <a:endParaRPr lang="en-US" sz="800" b="0" i="0" u="none" strike="noStrike">
                        <a:solidFill>
                          <a:srgbClr val="000000"/>
                        </a:solidFill>
                        <a:effectLst/>
                        <a:latin typeface="宋体" panose="02010600030101010101" pitchFamily="2" charset="-122"/>
                        <a:ea typeface="宋体" panose="02010600030101010101" pitchFamily="2" charset="-122"/>
                      </a:endParaRPr>
                    </a:p>
                  </a:txBody>
                  <a:tcPr marL="6947" marR="6947" marT="6947" marB="0" anchor="ctr"/>
                </a:tc>
              </a:tr>
              <a:tr h="114996">
                <a:tc>
                  <a:txBody>
                    <a:bodyPr/>
                    <a:lstStyle/>
                    <a:p>
                      <a:pPr algn="l" fontAlgn="ctr"/>
                      <a:r>
                        <a:rPr lang="en-US" sz="700" u="none" strike="noStrike">
                          <a:effectLst/>
                        </a:rPr>
                        <a:t>invocationCount</a:t>
                      </a:r>
                      <a:endParaRPr lang="en-US" sz="7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6947" marR="6947" marT="6947" marB="0" anchor="ctr"/>
                </a:tc>
                <a:tc>
                  <a:txBody>
                    <a:bodyPr/>
                    <a:lstStyle/>
                    <a:p>
                      <a:pPr algn="l" fontAlgn="ctr"/>
                      <a:r>
                        <a:rPr lang="en-US" sz="800" u="none" strike="noStrike">
                          <a:effectLst/>
                        </a:rPr>
                        <a:t>The number of times this method should be invoked.</a:t>
                      </a:r>
                      <a:endParaRPr lang="en-US" sz="800" b="0" i="0" u="none" strike="noStrike">
                        <a:solidFill>
                          <a:srgbClr val="000000"/>
                        </a:solidFill>
                        <a:effectLst/>
                        <a:latin typeface="宋体" panose="02010600030101010101" pitchFamily="2" charset="-122"/>
                        <a:ea typeface="宋体" panose="02010600030101010101" pitchFamily="2" charset="-122"/>
                      </a:endParaRPr>
                    </a:p>
                  </a:txBody>
                  <a:tcPr marL="6947" marR="6947" marT="6947" marB="0" anchor="ctr"/>
                </a:tc>
              </a:tr>
              <a:tr h="223793">
                <a:tc>
                  <a:txBody>
                    <a:bodyPr/>
                    <a:lstStyle/>
                    <a:p>
                      <a:pPr algn="l" fontAlgn="ctr"/>
                      <a:r>
                        <a:rPr lang="en-US" sz="700" u="none" strike="noStrike">
                          <a:effectLst/>
                        </a:rPr>
                        <a:t>invocationTimeOut</a:t>
                      </a:r>
                      <a:endParaRPr lang="en-US" sz="7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6947" marR="6947" marT="6947" marB="0" anchor="ctr"/>
                </a:tc>
                <a:tc>
                  <a:txBody>
                    <a:bodyPr/>
                    <a:lstStyle/>
                    <a:p>
                      <a:pPr algn="l" fontAlgn="ctr"/>
                      <a:r>
                        <a:rPr lang="en-US" sz="800" u="none" strike="noStrike">
                          <a:effectLst/>
                        </a:rPr>
                        <a:t>The maximum number of milliseconds this test should take for the cumulated time of all the invocationcounts. This attribute will be ignored if invocationCount is not specified.</a:t>
                      </a:r>
                      <a:endParaRPr lang="en-US" sz="800" b="0" i="0" u="none" strike="noStrike">
                        <a:solidFill>
                          <a:srgbClr val="000000"/>
                        </a:solidFill>
                        <a:effectLst/>
                        <a:latin typeface="宋体" panose="02010600030101010101" pitchFamily="2" charset="-122"/>
                        <a:ea typeface="宋体" panose="02010600030101010101" pitchFamily="2" charset="-122"/>
                      </a:endParaRPr>
                    </a:p>
                  </a:txBody>
                  <a:tcPr marL="6947" marR="6947" marT="6947" marB="0" anchor="ctr"/>
                </a:tc>
              </a:tr>
              <a:tr h="114996">
                <a:tc>
                  <a:txBody>
                    <a:bodyPr/>
                    <a:lstStyle/>
                    <a:p>
                      <a:pPr algn="l" fontAlgn="ctr"/>
                      <a:r>
                        <a:rPr lang="en-US" sz="700" u="none" strike="noStrike">
                          <a:effectLst/>
                        </a:rPr>
                        <a:t>priority</a:t>
                      </a:r>
                      <a:endParaRPr lang="en-US" sz="7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6947" marR="6947" marT="6947" marB="0" anchor="ctr"/>
                </a:tc>
                <a:tc>
                  <a:txBody>
                    <a:bodyPr/>
                    <a:lstStyle/>
                    <a:p>
                      <a:pPr algn="l" fontAlgn="ctr"/>
                      <a:r>
                        <a:rPr lang="en-US" sz="800" u="none" strike="noStrike">
                          <a:effectLst/>
                        </a:rPr>
                        <a:t>The priority for this test method. Lower priorities will be scheduled first.</a:t>
                      </a:r>
                      <a:endParaRPr lang="en-US" sz="800" b="0" i="0" u="none" strike="noStrike">
                        <a:solidFill>
                          <a:srgbClr val="000000"/>
                        </a:solidFill>
                        <a:effectLst/>
                        <a:latin typeface="宋体" panose="02010600030101010101" pitchFamily="2" charset="-122"/>
                        <a:ea typeface="宋体" panose="02010600030101010101" pitchFamily="2" charset="-122"/>
                      </a:endParaRPr>
                    </a:p>
                  </a:txBody>
                  <a:tcPr marL="6947" marR="6947" marT="6947" marB="0" anchor="ctr"/>
                </a:tc>
              </a:tr>
              <a:tr h="114996">
                <a:tc>
                  <a:txBody>
                    <a:bodyPr/>
                    <a:lstStyle/>
                    <a:p>
                      <a:pPr algn="l" fontAlgn="ctr"/>
                      <a:r>
                        <a:rPr lang="en-US" sz="700" u="none" strike="noStrike">
                          <a:effectLst/>
                        </a:rPr>
                        <a:t>successPercentage</a:t>
                      </a:r>
                      <a:endParaRPr lang="en-US" sz="7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6947" marR="6947" marT="6947" marB="0" anchor="ctr"/>
                </a:tc>
                <a:tc>
                  <a:txBody>
                    <a:bodyPr/>
                    <a:lstStyle/>
                    <a:p>
                      <a:pPr algn="l" fontAlgn="ctr"/>
                      <a:r>
                        <a:rPr lang="en-US" sz="800" u="none" strike="noStrike">
                          <a:effectLst/>
                        </a:rPr>
                        <a:t>The percentage of success expected from this method</a:t>
                      </a:r>
                      <a:endParaRPr lang="en-US" sz="800" b="0" i="0" u="none" strike="noStrike">
                        <a:solidFill>
                          <a:srgbClr val="000000"/>
                        </a:solidFill>
                        <a:effectLst/>
                        <a:latin typeface="宋体" panose="02010600030101010101" pitchFamily="2" charset="-122"/>
                        <a:ea typeface="宋体" panose="02010600030101010101" pitchFamily="2" charset="-122"/>
                      </a:endParaRPr>
                    </a:p>
                  </a:txBody>
                  <a:tcPr marL="6947" marR="6947" marT="6947" marB="0" anchor="ctr"/>
                </a:tc>
              </a:tr>
              <a:tr h="368239">
                <a:tc>
                  <a:txBody>
                    <a:bodyPr/>
                    <a:lstStyle/>
                    <a:p>
                      <a:pPr algn="l" fontAlgn="ctr"/>
                      <a:r>
                        <a:rPr lang="en-US" sz="700" u="none" strike="noStrike">
                          <a:effectLst/>
                        </a:rPr>
                        <a:t>singleThreaded</a:t>
                      </a:r>
                      <a:endParaRPr lang="en-US" sz="7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6947" marR="6947" marT="6947" marB="0" anchor="ctr"/>
                </a:tc>
                <a:tc>
                  <a:txBody>
                    <a:bodyPr/>
                    <a:lstStyle/>
                    <a:p>
                      <a:pPr algn="l" fontAlgn="ctr"/>
                      <a:r>
                        <a:rPr lang="en-US" sz="800" u="none" strike="noStrike">
                          <a:effectLst/>
                        </a:rPr>
                        <a:t>If set to true, all the methods on this test class are guaranteed to run in the same thread, even if the tests are currently being run with parallel="methods". This attribute can only be used at the class level and it will be ignored if used at the method level. Note: this attribute used to be called </a:t>
                      </a:r>
                      <a:r>
                        <a:rPr lang="en-US" sz="700" u="none" strike="noStrike">
                          <a:effectLst/>
                        </a:rPr>
                        <a:t>sequential</a:t>
                      </a:r>
                      <a:r>
                        <a:rPr lang="en-US" sz="800" u="none" strike="noStrike">
                          <a:effectLst/>
                        </a:rPr>
                        <a:t> (now deprecated).</a:t>
                      </a:r>
                      <a:endParaRPr lang="en-US" sz="800" b="0" i="0" u="none" strike="noStrike">
                        <a:solidFill>
                          <a:srgbClr val="000000"/>
                        </a:solidFill>
                        <a:effectLst/>
                        <a:latin typeface="宋体" panose="02010600030101010101" pitchFamily="2" charset="-122"/>
                        <a:ea typeface="宋体" panose="02010600030101010101" pitchFamily="2" charset="-122"/>
                      </a:endParaRPr>
                    </a:p>
                  </a:txBody>
                  <a:tcPr marL="6947" marR="6947" marT="6947" marB="0" anchor="ctr"/>
                </a:tc>
              </a:tr>
              <a:tr h="114996">
                <a:tc>
                  <a:txBody>
                    <a:bodyPr/>
                    <a:lstStyle/>
                    <a:p>
                      <a:pPr algn="l" fontAlgn="ctr"/>
                      <a:r>
                        <a:rPr lang="en-US" sz="700" u="none" strike="noStrike">
                          <a:effectLst/>
                        </a:rPr>
                        <a:t>timeOut</a:t>
                      </a:r>
                      <a:endParaRPr lang="en-US" sz="7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6947" marR="6947" marT="6947" marB="0" anchor="ctr"/>
                </a:tc>
                <a:tc>
                  <a:txBody>
                    <a:bodyPr/>
                    <a:lstStyle/>
                    <a:p>
                      <a:pPr algn="l" fontAlgn="ctr"/>
                      <a:r>
                        <a:rPr lang="en-US" sz="800" u="none" strike="noStrike">
                          <a:effectLst/>
                        </a:rPr>
                        <a:t>The maximum number of milliseconds this test should take.</a:t>
                      </a:r>
                      <a:endParaRPr lang="en-US" sz="800" b="0" i="0" u="none" strike="noStrike">
                        <a:solidFill>
                          <a:srgbClr val="000000"/>
                        </a:solidFill>
                        <a:effectLst/>
                        <a:latin typeface="宋体" panose="02010600030101010101" pitchFamily="2" charset="-122"/>
                        <a:ea typeface="宋体" panose="02010600030101010101" pitchFamily="2" charset="-122"/>
                      </a:endParaRPr>
                    </a:p>
                  </a:txBody>
                  <a:tcPr marL="6947" marR="6947" marT="6947" marB="0" anchor="ctr"/>
                </a:tc>
              </a:tr>
              <a:tr h="223793">
                <a:tc rowSpan="2">
                  <a:txBody>
                    <a:bodyPr/>
                    <a:lstStyle/>
                    <a:p>
                      <a:pPr algn="l" fontAlgn="ctr"/>
                      <a:r>
                        <a:rPr lang="en-US" sz="700" u="none" strike="noStrike">
                          <a:effectLst/>
                        </a:rPr>
                        <a:t>threadPoolSize</a:t>
                      </a:r>
                      <a:endParaRPr lang="en-US" sz="7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6947" marR="6947" marT="6947" marB="0" anchor="ctr"/>
                </a:tc>
                <a:tc>
                  <a:txBody>
                    <a:bodyPr/>
                    <a:lstStyle/>
                    <a:p>
                      <a:pPr algn="l" fontAlgn="ctr"/>
                      <a:r>
                        <a:rPr lang="en-US" sz="800" u="none" strike="noStrike">
                          <a:effectLst/>
                        </a:rPr>
                        <a:t>The size of the thread pool for this method. The method will be invoked from multiple threads as specified by invocationCount.</a:t>
                      </a:r>
                      <a:endParaRPr lang="en-US" sz="800" b="0" i="0" u="none" strike="noStrike">
                        <a:solidFill>
                          <a:srgbClr val="000000"/>
                        </a:solidFill>
                        <a:effectLst/>
                        <a:latin typeface="宋体" panose="02010600030101010101" pitchFamily="2" charset="-122"/>
                        <a:ea typeface="宋体" panose="02010600030101010101" pitchFamily="2" charset="-122"/>
                      </a:endParaRPr>
                    </a:p>
                  </a:txBody>
                  <a:tcPr marL="6947" marR="6947" marT="6947" marB="0" anchor="ctr"/>
                </a:tc>
              </a:tr>
              <a:tr h="114996">
                <a:tc vMerge="1">
                  <a:txBody>
                    <a:bodyPr/>
                    <a:lstStyle/>
                    <a:p>
                      <a:endParaRPr lang="zh-CN" altLang="en-US"/>
                    </a:p>
                  </a:txBody>
                  <a:tcPr/>
                </a:tc>
                <a:tc>
                  <a:txBody>
                    <a:bodyPr/>
                    <a:lstStyle/>
                    <a:p>
                      <a:pPr algn="l" fontAlgn="ctr"/>
                      <a:r>
                        <a:rPr lang="en-US" sz="800" u="none" strike="noStrike" dirty="0">
                          <a:effectLst/>
                        </a:rPr>
                        <a:t>Note: this attribute is ignored if </a:t>
                      </a:r>
                      <a:r>
                        <a:rPr lang="en-US" sz="800" u="none" strike="noStrike" dirty="0" err="1">
                          <a:effectLst/>
                        </a:rPr>
                        <a:t>invocationCount</a:t>
                      </a:r>
                      <a:r>
                        <a:rPr lang="en-US" sz="800" u="none" strike="noStrike" dirty="0">
                          <a:effectLst/>
                        </a:rPr>
                        <a:t> is not specified</a:t>
                      </a:r>
                      <a:endParaRPr lang="en-US" sz="800" b="0" i="0" u="none" strike="noStrike" dirty="0">
                        <a:solidFill>
                          <a:srgbClr val="000000"/>
                        </a:solidFill>
                        <a:effectLst/>
                        <a:latin typeface="宋体" panose="02010600030101010101" pitchFamily="2" charset="-122"/>
                        <a:ea typeface="宋体" panose="02010600030101010101" pitchFamily="2" charset="-122"/>
                      </a:endParaRPr>
                    </a:p>
                  </a:txBody>
                  <a:tcPr marL="6947" marR="6947" marT="6947" marB="0" anchor="ctr"/>
                </a:tc>
              </a:tr>
            </a:tbl>
          </a:graphicData>
        </a:graphic>
      </p:graphicFrame>
    </p:spTree>
    <p:extLst>
      <p:ext uri="{BB962C8B-B14F-4D97-AF65-F5344CB8AC3E}">
        <p14:creationId xmlns:p14="http://schemas.microsoft.com/office/powerpoint/2010/main" val="3457654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3648" y="1223488"/>
            <a:ext cx="6254501" cy="749352"/>
          </a:xfrm>
        </p:spPr>
        <p:txBody>
          <a:bodyPr>
            <a:normAutofit/>
          </a:bodyPr>
          <a:lstStyle/>
          <a:p>
            <a:r>
              <a:rPr lang="en-US" altLang="zh-CN" dirty="0"/>
              <a:t>@</a:t>
            </a:r>
            <a:r>
              <a:rPr lang="en-US" altLang="zh-CN" dirty="0" err="1" smtClean="0"/>
              <a:t>DataProvider</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42111850"/>
              </p:ext>
            </p:extLst>
          </p:nvPr>
        </p:nvGraphicFramePr>
        <p:xfrm>
          <a:off x="1475657" y="2211710"/>
          <a:ext cx="6336702" cy="1656184"/>
        </p:xfrm>
        <a:graphic>
          <a:graphicData uri="http://schemas.openxmlformats.org/drawingml/2006/table">
            <a:tbl>
              <a:tblPr>
                <a:tableStyleId>{5C22544A-7EE6-4342-B048-85BDC9FD1C3A}</a:tableStyleId>
              </a:tblPr>
              <a:tblGrid>
                <a:gridCol w="794827"/>
                <a:gridCol w="794827"/>
                <a:gridCol w="4747048"/>
              </a:tblGrid>
              <a:tr h="896474">
                <a:tc gridSpan="2">
                  <a:txBody>
                    <a:bodyPr/>
                    <a:lstStyle/>
                    <a:p>
                      <a:pPr algn="l" fontAlgn="ctr"/>
                      <a:r>
                        <a:rPr lang="en-US" sz="1000" u="none" strike="noStrike" dirty="0">
                          <a:effectLst/>
                        </a:rPr>
                        <a:t>@</a:t>
                      </a:r>
                      <a:r>
                        <a:rPr lang="en-US" sz="1000" u="none" strike="noStrike" dirty="0" err="1">
                          <a:effectLst/>
                        </a:rPr>
                        <a:t>DataProvider</a:t>
                      </a:r>
                      <a:endParaRPr lang="en-US" sz="1000" b="1"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9050" marR="9050" marT="9050" marB="0" anchor="ctr"/>
                </a:tc>
                <a:tc hMerge="1">
                  <a:txBody>
                    <a:bodyPr/>
                    <a:lstStyle/>
                    <a:p>
                      <a:endParaRPr lang="zh-CN" altLang="en-US"/>
                    </a:p>
                  </a:txBody>
                  <a:tcPr/>
                </a:tc>
                <a:tc>
                  <a:txBody>
                    <a:bodyPr/>
                    <a:lstStyle/>
                    <a:p>
                      <a:pPr algn="l" fontAlgn="ctr"/>
                      <a:r>
                        <a:rPr lang="en-US" sz="1000" u="none" strike="noStrike" dirty="0">
                          <a:effectLst/>
                        </a:rPr>
                        <a:t>Marks a method as supplying data for a test method. The annotated method must return an Object[][] where each Object[] can be assigned the parameter list of the test method. The @Test method that wants to receive data from this </a:t>
                      </a:r>
                      <a:r>
                        <a:rPr lang="en-US" sz="1000" u="none" strike="noStrike" dirty="0" err="1">
                          <a:effectLst/>
                        </a:rPr>
                        <a:t>DataProvider</a:t>
                      </a:r>
                      <a:r>
                        <a:rPr lang="en-US" sz="1000" u="none" strike="noStrike" dirty="0">
                          <a:effectLst/>
                        </a:rPr>
                        <a:t> needs to use a </a:t>
                      </a:r>
                      <a:r>
                        <a:rPr lang="en-US" sz="1000" u="none" strike="noStrike" dirty="0" err="1">
                          <a:effectLst/>
                        </a:rPr>
                        <a:t>dataProvider</a:t>
                      </a:r>
                      <a:r>
                        <a:rPr lang="en-US" sz="1000" u="none" strike="noStrike" dirty="0">
                          <a:effectLst/>
                        </a:rPr>
                        <a:t> name equals to the name of this annotation.</a:t>
                      </a:r>
                      <a:endParaRPr lang="en-US" sz="1000" b="1" i="0" u="none" strike="noStrike" dirty="0">
                        <a:solidFill>
                          <a:srgbClr val="000000"/>
                        </a:solidFill>
                        <a:effectLst/>
                        <a:latin typeface="宋体" panose="02010600030101010101" pitchFamily="2" charset="-122"/>
                        <a:ea typeface="宋体" panose="02010600030101010101" pitchFamily="2" charset="-122"/>
                      </a:endParaRPr>
                    </a:p>
                  </a:txBody>
                  <a:tcPr marL="9050" marR="9050" marT="9050" marB="0" anchor="ctr"/>
                </a:tc>
              </a:tr>
              <a:tr h="380907">
                <a:tc>
                  <a:txBody>
                    <a:bodyPr/>
                    <a:lstStyle/>
                    <a:p>
                      <a:pPr algn="l" fontAlgn="ct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9050" marR="9050" marT="9050" marB="0" anchor="ctr"/>
                </a:tc>
                <a:tc>
                  <a:txBody>
                    <a:bodyPr/>
                    <a:lstStyle/>
                    <a:p>
                      <a:pPr algn="l" fontAlgn="ctr"/>
                      <a:r>
                        <a:rPr lang="en-US" sz="1000" u="none" strike="noStrike">
                          <a:effectLst/>
                        </a:rPr>
                        <a:t>name</a:t>
                      </a:r>
                      <a:endParaRPr lang="en-US" sz="10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9050" marR="9050" marT="9050" marB="0" anchor="ctr"/>
                </a:tc>
                <a:tc>
                  <a:txBody>
                    <a:bodyPr/>
                    <a:lstStyle/>
                    <a:p>
                      <a:pPr algn="l" fontAlgn="ctr"/>
                      <a:r>
                        <a:rPr lang="en-US" sz="1000" u="none" strike="noStrike" dirty="0">
                          <a:effectLst/>
                        </a:rPr>
                        <a:t>The name of this data provider. If it's not supplied, the name of this data provider will automatically be set to the name of the method.</a:t>
                      </a:r>
                      <a:endParaRPr lang="en-US" sz="1000" b="0" i="0" u="none" strike="noStrike" dirty="0">
                        <a:solidFill>
                          <a:srgbClr val="000000"/>
                        </a:solidFill>
                        <a:effectLst/>
                        <a:latin typeface="宋体" panose="02010600030101010101" pitchFamily="2" charset="-122"/>
                        <a:ea typeface="宋体" panose="02010600030101010101" pitchFamily="2" charset="-122"/>
                      </a:endParaRPr>
                    </a:p>
                  </a:txBody>
                  <a:tcPr marL="9050" marR="9050" marT="9050" marB="0" anchor="ctr"/>
                </a:tc>
              </a:tr>
              <a:tr h="378803">
                <a:tc>
                  <a:txBody>
                    <a:bodyPr/>
                    <a:lstStyle/>
                    <a:p>
                      <a:pPr algn="l" fontAlgn="ct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9050" marR="9050" marT="9050" marB="0" anchor="ctr"/>
                </a:tc>
                <a:tc>
                  <a:txBody>
                    <a:bodyPr/>
                    <a:lstStyle/>
                    <a:p>
                      <a:pPr algn="l" fontAlgn="ctr"/>
                      <a:r>
                        <a:rPr lang="en-US" sz="1000" u="none" strike="noStrike">
                          <a:effectLst/>
                        </a:rPr>
                        <a:t>parallel</a:t>
                      </a:r>
                      <a:endParaRPr lang="en-US" sz="10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9050" marR="9050" marT="9050" marB="0" anchor="ctr"/>
                </a:tc>
                <a:tc>
                  <a:txBody>
                    <a:bodyPr/>
                    <a:lstStyle/>
                    <a:p>
                      <a:pPr algn="l" fontAlgn="ctr"/>
                      <a:r>
                        <a:rPr lang="en-US" sz="1000" u="none" strike="noStrike" dirty="0">
                          <a:effectLst/>
                        </a:rPr>
                        <a:t>If set to true, tests generated using this data provider are run in parallel. Default value is false.</a:t>
                      </a:r>
                      <a:endParaRPr lang="en-US" sz="1000" b="0" i="0" u="none" strike="noStrike" dirty="0">
                        <a:solidFill>
                          <a:srgbClr val="000000"/>
                        </a:solidFill>
                        <a:effectLst/>
                        <a:latin typeface="宋体" panose="02010600030101010101" pitchFamily="2" charset="-122"/>
                        <a:ea typeface="宋体" panose="02010600030101010101" pitchFamily="2" charset="-122"/>
                      </a:endParaRPr>
                    </a:p>
                  </a:txBody>
                  <a:tcPr marL="9050" marR="9050" marT="9050" marB="0" anchor="ctr"/>
                </a:tc>
              </a:tr>
            </a:tbl>
          </a:graphicData>
        </a:graphic>
      </p:graphicFrame>
    </p:spTree>
    <p:extLst>
      <p:ext uri="{BB962C8B-B14F-4D97-AF65-F5344CB8AC3E}">
        <p14:creationId xmlns:p14="http://schemas.microsoft.com/office/powerpoint/2010/main" val="3927389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59632" y="958302"/>
            <a:ext cx="6686549" cy="1469432"/>
          </a:xfrm>
        </p:spPr>
        <p:txBody>
          <a:bodyPr>
            <a:normAutofit/>
          </a:bodyPr>
          <a:lstStyle/>
          <a:p>
            <a:r>
              <a:rPr lang="en-US" altLang="zh-CN" dirty="0" smtClean="0"/>
              <a:t>@Factory</a:t>
            </a:r>
            <a:r>
              <a:rPr lang="en-US" altLang="zh-CN" dirty="0"/>
              <a:t>, Listeners, Parameters</a:t>
            </a:r>
            <a:endParaRPr lang="zh-CN" altLang="en-US" dirty="0"/>
          </a:p>
        </p:txBody>
      </p:sp>
      <p:sp>
        <p:nvSpPr>
          <p:cNvPr id="3" name="副标题 2"/>
          <p:cNvSpPr>
            <a:spLocks noGrp="1"/>
          </p:cNvSpPr>
          <p:nvPr>
            <p:ph type="subTitle" idx="1"/>
          </p:nvPr>
        </p:nvSpPr>
        <p:spPr/>
        <p:txBody>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811466963"/>
              </p:ext>
            </p:extLst>
          </p:nvPr>
        </p:nvGraphicFramePr>
        <p:xfrm>
          <a:off x="1331641" y="2427734"/>
          <a:ext cx="6264697" cy="2016221"/>
        </p:xfrm>
        <a:graphic>
          <a:graphicData uri="http://schemas.openxmlformats.org/drawingml/2006/table">
            <a:tbl>
              <a:tblPr>
                <a:tableStyleId>{5C22544A-7EE6-4342-B048-85BDC9FD1C3A}</a:tableStyleId>
              </a:tblPr>
              <a:tblGrid>
                <a:gridCol w="629970"/>
                <a:gridCol w="629970"/>
                <a:gridCol w="5004757"/>
              </a:tblGrid>
              <a:tr h="475797">
                <a:tc gridSpan="2">
                  <a:txBody>
                    <a:bodyPr/>
                    <a:lstStyle/>
                    <a:p>
                      <a:pPr algn="l" fontAlgn="ctr"/>
                      <a:r>
                        <a:rPr lang="en-US" sz="1000" u="none" strike="noStrike" dirty="0">
                          <a:effectLst/>
                        </a:rPr>
                        <a:t>@Factory</a:t>
                      </a:r>
                      <a:endParaRPr lang="en-US" sz="1000" b="1"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ctr"/>
                </a:tc>
                <a:tc hMerge="1">
                  <a:txBody>
                    <a:bodyPr/>
                    <a:lstStyle/>
                    <a:p>
                      <a:endParaRPr lang="zh-CN" altLang="en-US"/>
                    </a:p>
                  </a:txBody>
                  <a:tcPr/>
                </a:tc>
                <a:tc>
                  <a:txBody>
                    <a:bodyPr/>
                    <a:lstStyle/>
                    <a:p>
                      <a:pPr algn="l" fontAlgn="ctr"/>
                      <a:r>
                        <a:rPr lang="en-US" sz="1100" u="none" strike="noStrike" dirty="0">
                          <a:effectLst/>
                        </a:rPr>
                        <a:t>Marks a method as a factory that returns objects that will be used by </a:t>
                      </a:r>
                      <a:r>
                        <a:rPr lang="en-US" sz="1100" u="none" strike="noStrike" dirty="0" err="1">
                          <a:effectLst/>
                        </a:rPr>
                        <a:t>TestNG</a:t>
                      </a:r>
                      <a:r>
                        <a:rPr lang="en-US" sz="1100" u="none" strike="noStrike" dirty="0">
                          <a:effectLst/>
                        </a:rPr>
                        <a:t> as Test classes. The method must return Object[].</a:t>
                      </a:r>
                      <a:endParaRPr 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44470">
                <a:tc gridSpan="3">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xBody>
                    <a:bodyPr/>
                    <a:lstStyle/>
                    <a:p>
                      <a:endParaRPr lang="zh-CN" altLang="en-US"/>
                    </a:p>
                  </a:txBody>
                  <a:tcPr/>
                </a:tc>
                <a:tc hMerge="1">
                  <a:txBody>
                    <a:bodyPr/>
                    <a:lstStyle/>
                    <a:p>
                      <a:endParaRPr lang="zh-CN" altLang="en-US"/>
                    </a:p>
                  </a:txBody>
                  <a:tcPr/>
                </a:tc>
              </a:tr>
              <a:tr h="262871">
                <a:tc gridSpan="2">
                  <a:txBody>
                    <a:bodyPr/>
                    <a:lstStyle/>
                    <a:p>
                      <a:pPr algn="l" fontAlgn="ctr"/>
                      <a:r>
                        <a:rPr lang="en-US" sz="1000" u="none" strike="noStrike">
                          <a:effectLst/>
                        </a:rPr>
                        <a:t>@Listeners</a:t>
                      </a:r>
                      <a:endParaRPr lang="en-US" sz="1000" b="1" i="0" u="none" strike="noStrike">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ctr"/>
                </a:tc>
                <a:tc hMerge="1">
                  <a:txBody>
                    <a:bodyPr/>
                    <a:lstStyle/>
                    <a:p>
                      <a:endParaRPr lang="zh-CN" altLang="en-US"/>
                    </a:p>
                  </a:txBody>
                  <a:tcPr/>
                </a:tc>
                <a:tc>
                  <a:txBody>
                    <a:bodyPr/>
                    <a:lstStyle/>
                    <a:p>
                      <a:pPr algn="l" fontAlgn="ctr"/>
                      <a:r>
                        <a:rPr lang="en-US" sz="1100" u="none" strike="noStrike">
                          <a:effectLst/>
                        </a:rPr>
                        <a:t>Defines listeners on a test class.</a:t>
                      </a:r>
                      <a:endParaRPr 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62871">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000" u="none" strike="noStrike">
                          <a:effectLst/>
                        </a:rPr>
                        <a:t>value</a:t>
                      </a:r>
                      <a:endParaRPr lang="en-US" sz="10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ctr"/>
                </a:tc>
                <a:tc>
                  <a:txBody>
                    <a:bodyPr/>
                    <a:lstStyle/>
                    <a:p>
                      <a:pPr algn="l" fontAlgn="ctr"/>
                      <a:r>
                        <a:rPr lang="en-US" sz="1100" u="none" strike="noStrike">
                          <a:effectLst/>
                        </a:rPr>
                        <a:t>An array of classes that extend </a:t>
                      </a:r>
                      <a:r>
                        <a:rPr lang="en-US" sz="1000" u="none" strike="noStrike">
                          <a:effectLst/>
                        </a:rPr>
                        <a:t>org.testng.ITestNGListener</a:t>
                      </a:r>
                      <a:r>
                        <a:rPr lang="en-US" sz="1100" u="none" strike="noStrike">
                          <a:effectLst/>
                        </a:rPr>
                        <a:t>.</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44470">
                <a:tc gridSpan="3">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xBody>
                    <a:bodyPr/>
                    <a:lstStyle/>
                    <a:p>
                      <a:endParaRPr lang="zh-CN" altLang="en-US"/>
                    </a:p>
                  </a:txBody>
                  <a:tcPr/>
                </a:tc>
                <a:tc hMerge="1">
                  <a:txBody>
                    <a:bodyPr/>
                    <a:lstStyle/>
                    <a:p>
                      <a:endParaRPr lang="zh-CN" altLang="en-US"/>
                    </a:p>
                  </a:txBody>
                  <a:tcPr/>
                </a:tc>
              </a:tr>
              <a:tr h="262871">
                <a:tc gridSpan="2">
                  <a:txBody>
                    <a:bodyPr/>
                    <a:lstStyle/>
                    <a:p>
                      <a:pPr algn="l" fontAlgn="ctr"/>
                      <a:r>
                        <a:rPr lang="en-US" sz="1000" u="none" strike="noStrike">
                          <a:effectLst/>
                        </a:rPr>
                        <a:t>@Parameters</a:t>
                      </a:r>
                      <a:endParaRPr lang="en-US" sz="1000" b="1" i="0" u="none" strike="noStrike">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ctr"/>
                </a:tc>
                <a:tc hMerge="1">
                  <a:txBody>
                    <a:bodyPr/>
                    <a:lstStyle/>
                    <a:p>
                      <a:endParaRPr lang="zh-CN" altLang="en-US"/>
                    </a:p>
                  </a:txBody>
                  <a:tcPr/>
                </a:tc>
                <a:tc>
                  <a:txBody>
                    <a:bodyPr/>
                    <a:lstStyle/>
                    <a:p>
                      <a:pPr algn="l" fontAlgn="ctr"/>
                      <a:r>
                        <a:rPr lang="en-US" sz="1100" u="none" strike="noStrike">
                          <a:effectLst/>
                        </a:rPr>
                        <a:t>Describes how to pass parameters to a @Test method.</a:t>
                      </a:r>
                      <a:endParaRPr 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262871">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000" u="none" strike="noStrike">
                          <a:effectLst/>
                        </a:rPr>
                        <a:t>value</a:t>
                      </a:r>
                      <a:endParaRPr lang="en-US" sz="10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ctr"/>
                </a:tc>
                <a:tc>
                  <a:txBody>
                    <a:bodyPr/>
                    <a:lstStyle/>
                    <a:p>
                      <a:pPr algn="l" fontAlgn="ctr"/>
                      <a:r>
                        <a:rPr lang="en-US" sz="1100" u="none" strike="noStrike" dirty="0">
                          <a:effectLst/>
                        </a:rPr>
                        <a:t>The list of variables used to fill the parameters of this method.</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spTree>
    <p:extLst>
      <p:ext uri="{BB962C8B-B14F-4D97-AF65-F5344CB8AC3E}">
        <p14:creationId xmlns:p14="http://schemas.microsoft.com/office/powerpoint/2010/main" val="710426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74976" y="1203598"/>
            <a:ext cx="6686549" cy="613792"/>
          </a:xfrm>
        </p:spPr>
        <p:txBody>
          <a:bodyPr>
            <a:normAutofit fontScale="90000"/>
          </a:bodyPr>
          <a:lstStyle/>
          <a:p>
            <a:r>
              <a:rPr lang="en-US" altLang="zh-CN" dirty="0" smtClean="0"/>
              <a:t>Maven</a:t>
            </a:r>
            <a:r>
              <a:rPr lang="zh-CN" altLang="en-US" dirty="0" smtClean="0"/>
              <a:t>概述</a:t>
            </a:r>
            <a:endParaRPr lang="zh-CN" altLang="en-US" dirty="0"/>
          </a:p>
        </p:txBody>
      </p:sp>
      <p:sp>
        <p:nvSpPr>
          <p:cNvPr id="3" name="内容占位符 2"/>
          <p:cNvSpPr>
            <a:spLocks noGrp="1"/>
          </p:cNvSpPr>
          <p:nvPr>
            <p:ph type="subTitle" idx="1"/>
          </p:nvPr>
        </p:nvSpPr>
        <p:spPr>
          <a:xfrm>
            <a:off x="1403648" y="2067694"/>
            <a:ext cx="5760641" cy="2360053"/>
          </a:xfrm>
        </p:spPr>
        <p:txBody>
          <a:bodyPr>
            <a:normAutofit/>
          </a:bodyPr>
          <a:lstStyle/>
          <a:p>
            <a:r>
              <a:rPr lang="en-US" altLang="zh-CN" dirty="0"/>
              <a:t>Maven</a:t>
            </a:r>
            <a:r>
              <a:rPr lang="zh-CN" altLang="zh-CN" dirty="0"/>
              <a:t>是一个项目管理工具</a:t>
            </a:r>
            <a:r>
              <a:rPr lang="zh-CN" altLang="zh-CN" dirty="0" smtClean="0"/>
              <a:t>。</a:t>
            </a:r>
            <a:r>
              <a:rPr lang="en-US" altLang="zh-CN" dirty="0"/>
              <a:t> Maven</a:t>
            </a:r>
            <a:r>
              <a:rPr lang="zh-CN" altLang="zh-CN" dirty="0" smtClean="0"/>
              <a:t>提供了开发人员构建一个完整的生命周期框架。开发</a:t>
            </a:r>
            <a:r>
              <a:rPr lang="zh-CN" altLang="zh-CN" dirty="0"/>
              <a:t>团队可以自动完成项目的基础工具建设，</a:t>
            </a:r>
            <a:r>
              <a:rPr lang="en-US" altLang="zh-CN" dirty="0"/>
              <a:t>Maven</a:t>
            </a:r>
            <a:r>
              <a:rPr lang="zh-CN" altLang="zh-CN" dirty="0"/>
              <a:t>使用标准的目录结构和默认构建生命周期。 </a:t>
            </a:r>
          </a:p>
          <a:p>
            <a:r>
              <a:rPr lang="zh-CN" altLang="zh-CN" dirty="0"/>
              <a:t>在多个开发团队环境时，</a:t>
            </a:r>
            <a:r>
              <a:rPr lang="en-US" altLang="zh-CN" dirty="0"/>
              <a:t>Maven</a:t>
            </a:r>
            <a:r>
              <a:rPr lang="zh-CN" altLang="zh-CN" dirty="0"/>
              <a:t>可以设置按标准在非常短的时间里完成配置工作。由于大部分项目的设置都很简单，并且可重复使用，</a:t>
            </a:r>
            <a:r>
              <a:rPr lang="en-US" altLang="zh-CN" dirty="0"/>
              <a:t>Maven</a:t>
            </a:r>
            <a:r>
              <a:rPr lang="zh-CN" altLang="zh-CN" dirty="0"/>
              <a:t>让开发人员的工作更轻松，同时创建报表，检查、构建和测试自动化设置。 </a:t>
            </a:r>
          </a:p>
          <a:p>
            <a:r>
              <a:rPr lang="zh-CN" altLang="zh-CN" dirty="0"/>
              <a:t>概括地说，</a:t>
            </a:r>
            <a:r>
              <a:rPr lang="en-US" altLang="zh-CN" dirty="0"/>
              <a:t>Maven</a:t>
            </a:r>
            <a:r>
              <a:rPr lang="zh-CN" altLang="zh-CN" dirty="0"/>
              <a:t>简化和标准化项目建设过程，增加可重用性并负责建立相关的任务。 </a:t>
            </a:r>
          </a:p>
        </p:txBody>
      </p:sp>
    </p:spTree>
    <p:extLst>
      <p:ext uri="{BB962C8B-B14F-4D97-AF65-F5344CB8AC3E}">
        <p14:creationId xmlns:p14="http://schemas.microsoft.com/office/powerpoint/2010/main" val="1079998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74976" y="1203598"/>
            <a:ext cx="6686549" cy="613792"/>
          </a:xfrm>
        </p:spPr>
        <p:txBody>
          <a:bodyPr>
            <a:normAutofit fontScale="90000"/>
          </a:bodyPr>
          <a:lstStyle/>
          <a:p>
            <a:r>
              <a:rPr lang="en-US" altLang="zh-CN" dirty="0" smtClean="0"/>
              <a:t>Repository</a:t>
            </a:r>
            <a:endParaRPr lang="zh-CN" altLang="en-US" dirty="0"/>
          </a:p>
        </p:txBody>
      </p:sp>
      <p:sp>
        <p:nvSpPr>
          <p:cNvPr id="3" name="内容占位符 2"/>
          <p:cNvSpPr>
            <a:spLocks noGrp="1"/>
          </p:cNvSpPr>
          <p:nvPr>
            <p:ph type="subTitle" idx="1"/>
          </p:nvPr>
        </p:nvSpPr>
        <p:spPr>
          <a:xfrm>
            <a:off x="1403648" y="2067694"/>
            <a:ext cx="5760641" cy="2360053"/>
          </a:xfrm>
        </p:spPr>
        <p:txBody>
          <a:bodyPr>
            <a:normAutofit/>
          </a:bodyPr>
          <a:lstStyle/>
          <a:p>
            <a:r>
              <a:rPr lang="zh-CN" altLang="en-US" dirty="0" smtClean="0"/>
              <a:t>本地仓库</a:t>
            </a:r>
            <a:endParaRPr lang="en-US" altLang="zh-CN" dirty="0" smtClean="0"/>
          </a:p>
          <a:p>
            <a:r>
              <a:rPr lang="zh-CN" altLang="en-US" dirty="0"/>
              <a:t>私</a:t>
            </a:r>
            <a:r>
              <a:rPr lang="zh-CN" altLang="en-US" dirty="0" smtClean="0"/>
              <a:t>服</a:t>
            </a:r>
            <a:endParaRPr lang="en-US" altLang="zh-CN" dirty="0" smtClean="0"/>
          </a:p>
          <a:p>
            <a:r>
              <a:rPr lang="zh-CN" altLang="en-US" dirty="0" smtClean="0"/>
              <a:t>中央仓库</a:t>
            </a:r>
            <a:endParaRPr lang="zh-CN" altLang="zh-CN" dirty="0"/>
          </a:p>
        </p:txBody>
      </p:sp>
    </p:spTree>
    <p:extLst>
      <p:ext uri="{BB962C8B-B14F-4D97-AF65-F5344CB8AC3E}">
        <p14:creationId xmlns:p14="http://schemas.microsoft.com/office/powerpoint/2010/main" val="2225344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74976" y="1203598"/>
            <a:ext cx="6686549" cy="613792"/>
          </a:xfrm>
        </p:spPr>
        <p:txBody>
          <a:bodyPr>
            <a:normAutofit fontScale="90000"/>
          </a:bodyPr>
          <a:lstStyle/>
          <a:p>
            <a:r>
              <a:rPr lang="en-US" altLang="zh-CN" dirty="0" smtClean="0"/>
              <a:t>Setting</a:t>
            </a:r>
            <a:endParaRPr lang="zh-CN" altLang="en-US" dirty="0"/>
          </a:p>
        </p:txBody>
      </p:sp>
      <p:sp>
        <p:nvSpPr>
          <p:cNvPr id="3" name="内容占位符 2"/>
          <p:cNvSpPr>
            <a:spLocks noGrp="1"/>
          </p:cNvSpPr>
          <p:nvPr>
            <p:ph type="subTitle" idx="1"/>
          </p:nvPr>
        </p:nvSpPr>
        <p:spPr>
          <a:xfrm>
            <a:off x="1403648" y="2067694"/>
            <a:ext cx="5760641" cy="2360053"/>
          </a:xfrm>
        </p:spPr>
        <p:txBody>
          <a:bodyPr>
            <a:normAutofit/>
          </a:bodyPr>
          <a:lstStyle/>
          <a:p>
            <a:endParaRPr lang="zh-CN" altLang="zh-CN" dirty="0"/>
          </a:p>
        </p:txBody>
      </p:sp>
    </p:spTree>
    <p:extLst>
      <p:ext uri="{BB962C8B-B14F-4D97-AF65-F5344CB8AC3E}">
        <p14:creationId xmlns:p14="http://schemas.microsoft.com/office/powerpoint/2010/main" val="1082736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3mw2iq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3mw2iq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9476</TotalTime>
  <Words>1185</Words>
  <Application>Microsoft Office PowerPoint</Application>
  <PresentationFormat>全屏显示(16:9)</PresentationFormat>
  <Paragraphs>115</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11</vt:i4>
      </vt:variant>
    </vt:vector>
  </HeadingPairs>
  <TitlesOfParts>
    <vt:vector size="24" baseType="lpstr">
      <vt:lpstr>Arial Unicode MS</vt:lpstr>
      <vt:lpstr>宋体</vt:lpstr>
      <vt:lpstr>微软雅黑</vt:lpstr>
      <vt:lpstr>微软雅黑</vt:lpstr>
      <vt:lpstr>幼圆</vt:lpstr>
      <vt:lpstr>Arial</vt:lpstr>
      <vt:lpstr>Calibri</vt:lpstr>
      <vt:lpstr>Century Gothic</vt:lpstr>
      <vt:lpstr>Wingdings</vt:lpstr>
      <vt:lpstr>Wingdings 3</vt:lpstr>
      <vt:lpstr>1_自定义设计方案</vt:lpstr>
      <vt:lpstr>自定义设计方案</vt:lpstr>
      <vt:lpstr>丝状</vt:lpstr>
      <vt:lpstr>自动化框架 之TestNG&amp;Maven</vt:lpstr>
      <vt:lpstr>TestNG概述</vt:lpstr>
      <vt:lpstr>Testng.class</vt:lpstr>
      <vt:lpstr>@Test</vt:lpstr>
      <vt:lpstr>@DataProvider</vt:lpstr>
      <vt:lpstr>@Factory, Listeners, Parameters</vt:lpstr>
      <vt:lpstr>Maven概述</vt:lpstr>
      <vt:lpstr>Repository</vt:lpstr>
      <vt:lpstr>Setting</vt:lpstr>
      <vt:lpstr>Pom（Project object model）</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panyongjun</cp:lastModifiedBy>
  <cp:revision>595</cp:revision>
  <dcterms:created xsi:type="dcterms:W3CDTF">2015-12-01T02:15:21Z</dcterms:created>
  <dcterms:modified xsi:type="dcterms:W3CDTF">2018-08-02T05:28:10Z</dcterms:modified>
</cp:coreProperties>
</file>