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1690" autoAdjust="0"/>
  </p:normalViewPr>
  <p:slideViewPr>
    <p:cSldViewPr snapToGrid="0">
      <p:cViewPr varScale="1">
        <p:scale>
          <a:sx n="118" d="100"/>
          <a:sy n="118" d="100"/>
        </p:scale>
        <p:origin x="1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37B8F-BA71-4E2C-A16F-DE3E17253B8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A156B-69D8-4B41-8ED0-8A886C18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Droid Sans Fallback"/>
              </a:rPr>
              <a:t>进程</a:t>
            </a:r>
            <a:r>
              <a:rPr lang="en-US" altLang="zh-CN" b="0" i="0" dirty="0">
                <a:effectLst/>
                <a:latin typeface="Droid Sans Fallback"/>
              </a:rPr>
              <a:t>(process)</a:t>
            </a:r>
            <a:r>
              <a:rPr lang="zh-CN" altLang="en-US" b="0" i="0" dirty="0">
                <a:effectLst/>
                <a:latin typeface="Droid Sans Fallback"/>
              </a:rPr>
              <a:t>和线程</a:t>
            </a:r>
            <a:r>
              <a:rPr lang="en-US" altLang="zh-CN" b="0" i="0" dirty="0">
                <a:effectLst/>
                <a:latin typeface="Droid Sans Fallback"/>
              </a:rPr>
              <a:t>(thread)</a:t>
            </a:r>
            <a:r>
              <a:rPr lang="zh-CN" altLang="en-US" b="0" i="0" dirty="0">
                <a:effectLst/>
                <a:latin typeface="Droid Sans Fallback"/>
              </a:rPr>
              <a:t>是两个不同的概念。进程一般指一个一个执行单元，是程序运行的实例，在移动设备上指一个应用；而线程是</a:t>
            </a:r>
            <a:r>
              <a:rPr lang="en-US" altLang="zh-CN" b="0" i="0" dirty="0">
                <a:effectLst/>
                <a:latin typeface="Droid Sans Fallback"/>
              </a:rPr>
              <a:t>CPU</a:t>
            </a:r>
            <a:r>
              <a:rPr lang="zh-CN" altLang="en-US" b="0" i="0" dirty="0">
                <a:effectLst/>
                <a:latin typeface="Droid Sans Fallback"/>
              </a:rPr>
              <a:t>调度和分派的最小单位。一个进程中可以有多个线程，两者是包含与被包含关系。</a:t>
            </a:r>
          </a:p>
          <a:p>
            <a:pPr algn="l"/>
            <a:r>
              <a:rPr lang="zh-CN" altLang="en-US" b="1" i="0" dirty="0">
                <a:effectLst/>
                <a:latin typeface="Droid Sans Fallback"/>
              </a:rPr>
              <a:t>每一个</a:t>
            </a:r>
            <a:r>
              <a:rPr lang="en-US" altLang="zh-CN" b="1" i="0" dirty="0">
                <a:effectLst/>
                <a:latin typeface="Droid Sans Fallback"/>
              </a:rPr>
              <a:t>Android</a:t>
            </a:r>
            <a:r>
              <a:rPr lang="zh-CN" altLang="en-US" b="1" i="0" dirty="0">
                <a:effectLst/>
                <a:latin typeface="Droid Sans Fallback"/>
              </a:rPr>
              <a:t>应用程序都在它自己的进程中运行，都拥有一个独立的 </a:t>
            </a:r>
            <a:r>
              <a:rPr lang="en-US" altLang="zh-CN" b="1" i="0" dirty="0">
                <a:effectLst/>
                <a:latin typeface="Droid Sans Fallback"/>
              </a:rPr>
              <a:t>ART </a:t>
            </a:r>
            <a:r>
              <a:rPr lang="zh-CN" altLang="en-US" b="1" i="0" dirty="0">
                <a:effectLst/>
                <a:latin typeface="Droid Sans Fallback"/>
              </a:rPr>
              <a:t>虚拟机实例。而每一个 </a:t>
            </a:r>
            <a:r>
              <a:rPr lang="en-US" altLang="zh-CN" b="1" i="0" dirty="0">
                <a:effectLst/>
                <a:latin typeface="Droid Sans Fallback"/>
              </a:rPr>
              <a:t>ART </a:t>
            </a:r>
            <a:r>
              <a:rPr lang="zh-CN" altLang="en-US" b="1" i="0" dirty="0">
                <a:effectLst/>
                <a:latin typeface="Droid Sans Fallback"/>
              </a:rPr>
              <a:t>虚拟机都是在</a:t>
            </a:r>
            <a:r>
              <a:rPr lang="en-US" altLang="zh-CN" b="1" i="0" dirty="0">
                <a:effectLst/>
                <a:latin typeface="Droid Sans Fallback"/>
              </a:rPr>
              <a:t>Linux</a:t>
            </a:r>
            <a:r>
              <a:rPr lang="zh-CN" altLang="en-US" b="1" i="0" dirty="0">
                <a:effectLst/>
                <a:latin typeface="Droid Sans Fallback"/>
              </a:rPr>
              <a:t>中的一个进程，所以说可以认为是同一个概念。</a:t>
            </a:r>
            <a:endParaRPr lang="zh-CN" altLang="en-US" b="0" i="0" dirty="0">
              <a:effectLst/>
              <a:latin typeface="Droid Sans Fallback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156B-69D8-4B41-8ED0-8A886C186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Droid Sans Fallback"/>
              </a:rPr>
              <a:t>IPC</a:t>
            </a:r>
            <a:r>
              <a:rPr lang="zh-CN" altLang="en-US" b="0" i="0" dirty="0">
                <a:effectLst/>
                <a:latin typeface="Droid Sans Fallback"/>
              </a:rPr>
              <a:t>全称为</a:t>
            </a:r>
            <a:r>
              <a:rPr lang="en-US" b="0" i="0" dirty="0" err="1">
                <a:effectLst/>
                <a:latin typeface="Droid Sans Fallback"/>
              </a:rPr>
              <a:t>interprocess</a:t>
            </a:r>
            <a:r>
              <a:rPr lang="en-US" b="0" i="0" dirty="0">
                <a:effectLst/>
                <a:latin typeface="Droid Sans Fallback"/>
              </a:rPr>
              <a:t> communication，</a:t>
            </a:r>
            <a:r>
              <a:rPr lang="zh-CN" altLang="en-US" b="0" i="0" dirty="0">
                <a:effectLst/>
                <a:latin typeface="Droid Sans Fallback"/>
              </a:rPr>
              <a:t>中文为进程间通信，是指两个进程间进行数据交换的过程。</a:t>
            </a:r>
            <a:endParaRPr lang="en-US" altLang="zh-CN" b="0" i="0" dirty="0">
              <a:effectLst/>
              <a:latin typeface="Droid Sans Fallback"/>
            </a:endParaRPr>
          </a:p>
          <a:p>
            <a:r>
              <a:rPr lang="zh-CN" altLang="en-US" b="0" i="0" dirty="0">
                <a:effectLst/>
                <a:latin typeface="Droid Sans Fallback"/>
              </a:rPr>
              <a:t>任何一个操作系统都有相应的 </a:t>
            </a:r>
            <a:r>
              <a:rPr lang="en-US" altLang="zh-CN" b="0" i="0" dirty="0">
                <a:effectLst/>
                <a:latin typeface="Droid Sans Fallback"/>
              </a:rPr>
              <a:t>IPC </a:t>
            </a:r>
            <a:r>
              <a:rPr lang="zh-CN" altLang="en-US" b="0" i="0" dirty="0">
                <a:effectLst/>
                <a:latin typeface="Droid Sans Fallback"/>
              </a:rPr>
              <a:t>机制，</a:t>
            </a:r>
            <a:r>
              <a:rPr lang="en-US" altLang="zh-CN" b="0" i="0" dirty="0">
                <a:effectLst/>
                <a:latin typeface="Droid Sans Fallback"/>
              </a:rPr>
              <a:t>Linux </a:t>
            </a:r>
            <a:r>
              <a:rPr lang="zh-CN" altLang="en-US" b="0" i="0" dirty="0">
                <a:effectLst/>
                <a:latin typeface="Droid Sans Fallback"/>
              </a:rPr>
              <a:t>上面可以通过管道</a:t>
            </a:r>
            <a:r>
              <a:rPr lang="en-US" altLang="zh-CN" b="0" i="0" dirty="0">
                <a:effectLst/>
                <a:latin typeface="Droid Sans Fallback"/>
              </a:rPr>
              <a:t>, </a:t>
            </a:r>
            <a:r>
              <a:rPr lang="zh-CN" altLang="en-US" b="0" i="0" dirty="0">
                <a:effectLst/>
                <a:latin typeface="Droid Sans Fallback"/>
              </a:rPr>
              <a:t>共享内存</a:t>
            </a:r>
            <a:r>
              <a:rPr lang="en-US" altLang="zh-CN" b="0" i="0" dirty="0">
                <a:effectLst/>
                <a:latin typeface="Droid Sans Fallback"/>
              </a:rPr>
              <a:t>, </a:t>
            </a:r>
            <a:r>
              <a:rPr lang="zh-CN" altLang="en-US" b="0" i="0" dirty="0">
                <a:effectLst/>
                <a:latin typeface="Droid Sans Fallback"/>
              </a:rPr>
              <a:t>信号 </a:t>
            </a:r>
            <a:r>
              <a:rPr lang="en-US" altLang="zh-CN" b="0" i="0" dirty="0">
                <a:effectLst/>
                <a:latin typeface="Droid Sans Fallback"/>
              </a:rPr>
              <a:t>(</a:t>
            </a:r>
            <a:r>
              <a:rPr lang="en-US" altLang="zh-CN" b="0" i="0" dirty="0" err="1">
                <a:effectLst/>
                <a:latin typeface="Droid Sans Fallback"/>
              </a:rPr>
              <a:t>Process.sendSignal</a:t>
            </a:r>
            <a:r>
              <a:rPr lang="en-US" altLang="zh-CN" b="0" i="0" dirty="0">
                <a:effectLst/>
                <a:latin typeface="Droid Sans Fallback"/>
              </a:rPr>
              <a:t>), Socket (</a:t>
            </a:r>
            <a:r>
              <a:rPr lang="en-US" altLang="zh-CN" b="0" i="0" dirty="0" err="1">
                <a:effectLst/>
                <a:latin typeface="Droid Sans Fallback"/>
              </a:rPr>
              <a:t>ZygoteProcess</a:t>
            </a:r>
            <a:r>
              <a:rPr lang="en-US" altLang="zh-CN" b="0" i="0" dirty="0">
                <a:effectLst/>
                <a:latin typeface="Droid Sans Fallback"/>
              </a:rPr>
              <a:t>, </a:t>
            </a:r>
            <a:r>
              <a:rPr lang="en-US" altLang="zh-CN" b="0" i="0" dirty="0" err="1">
                <a:effectLst/>
                <a:latin typeface="Droid Sans Fallback"/>
              </a:rPr>
              <a:t>ZygoteServer</a:t>
            </a:r>
            <a:r>
              <a:rPr lang="en-US" altLang="zh-CN" b="0" i="0" dirty="0">
                <a:effectLst/>
                <a:latin typeface="Droid Sans Fallback"/>
              </a:rPr>
              <a:t>) </a:t>
            </a:r>
            <a:r>
              <a:rPr lang="zh-CN" altLang="en-US" b="0" i="0" dirty="0">
                <a:effectLst/>
                <a:latin typeface="Droid Sans Fallback"/>
              </a:rPr>
              <a:t>等来进行 </a:t>
            </a:r>
            <a:r>
              <a:rPr lang="en-US" altLang="zh-CN" b="0" i="0" dirty="0">
                <a:effectLst/>
                <a:latin typeface="Droid Sans Fallback"/>
              </a:rPr>
              <a:t>IPC;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156B-69D8-4B41-8ED0-8A886C186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Droid Sans Fallback"/>
              </a:rPr>
              <a:t>3 </a:t>
            </a:r>
            <a:r>
              <a:rPr lang="zh-CN" altLang="en-US" b="0" i="0" dirty="0">
                <a:effectLst/>
                <a:latin typeface="Droid Sans Fallback"/>
              </a:rPr>
              <a:t>种方式使用 </a:t>
            </a:r>
            <a:r>
              <a:rPr lang="en-US" altLang="zh-CN" b="0" i="0" dirty="0">
                <a:effectLst/>
                <a:latin typeface="Droid Sans Fallback"/>
              </a:rPr>
              <a:t>Binder, </a:t>
            </a:r>
            <a:r>
              <a:rPr lang="en-US" altLang="zh-CN" b="0" i="0" dirty="0" err="1">
                <a:effectLst/>
                <a:latin typeface="Droid Sans Fallback"/>
              </a:rPr>
              <a:t>ServiceManager</a:t>
            </a:r>
            <a:r>
              <a:rPr lang="en-US" altLang="zh-CN" b="0" i="0" dirty="0">
                <a:effectLst/>
                <a:latin typeface="Droid Sans Fallback"/>
              </a:rPr>
              <a:t>, </a:t>
            </a:r>
            <a:r>
              <a:rPr lang="en-US" altLang="zh-CN" b="0" i="0" dirty="0" err="1">
                <a:effectLst/>
                <a:latin typeface="Droid Sans Fallback"/>
              </a:rPr>
              <a:t>bindService</a:t>
            </a:r>
            <a:r>
              <a:rPr lang="en-US" altLang="zh-CN" b="0" i="0" dirty="0">
                <a:effectLst/>
                <a:latin typeface="Droid Sans Fallback"/>
              </a:rPr>
              <a:t>, </a:t>
            </a:r>
            <a:r>
              <a:rPr lang="en-US" altLang="zh-CN" b="0" i="0" dirty="0" err="1">
                <a:effectLst/>
                <a:latin typeface="Droid Sans Fallback"/>
              </a:rPr>
              <a:t>ContentProvider</a:t>
            </a:r>
            <a:r>
              <a:rPr lang="en-US" altLang="zh-CN" b="0" i="0" dirty="0">
                <a:effectLst/>
                <a:latin typeface="Droid Sans Fallback"/>
              </a:rPr>
              <a:t>;</a:t>
            </a:r>
          </a:p>
          <a:p>
            <a:endParaRPr lang="en-US" b="0" i="0" dirty="0">
              <a:effectLst/>
              <a:latin typeface="Droid Sans Fallback"/>
            </a:endParaRPr>
          </a:p>
          <a:p>
            <a:r>
              <a:rPr lang="en-US" b="0" i="0" dirty="0" err="1">
                <a:effectLst/>
                <a:latin typeface="Droid Sans Fallback"/>
              </a:rPr>
              <a:t>bindService</a:t>
            </a:r>
            <a:r>
              <a:rPr lang="en-US" b="0" i="0" dirty="0">
                <a:effectLst/>
                <a:latin typeface="Droid Sans Fallback"/>
              </a:rPr>
              <a:t>: </a:t>
            </a:r>
            <a:r>
              <a:rPr lang="zh-CN" altLang="en-US" b="0" i="0" dirty="0">
                <a:effectLst/>
                <a:latin typeface="Droid Sans Fallback"/>
              </a:rPr>
              <a:t>结构介绍</a:t>
            </a:r>
            <a:r>
              <a:rPr lang="en-US" altLang="zh-CN" b="0" i="0" dirty="0">
                <a:effectLst/>
                <a:latin typeface="Droid Sans Fallback"/>
              </a:rPr>
              <a:t>, </a:t>
            </a:r>
            <a:r>
              <a:rPr lang="zh-CN" altLang="en-US" b="0" i="0" dirty="0">
                <a:effectLst/>
                <a:latin typeface="Droid Sans Fallback"/>
              </a:rPr>
              <a:t>不同回调</a:t>
            </a:r>
            <a:r>
              <a:rPr lang="en-US" altLang="zh-CN" b="0" i="0" dirty="0">
                <a:effectLst/>
                <a:latin typeface="Droid Sans Fallback"/>
              </a:rPr>
              <a:t>, </a:t>
            </a:r>
            <a:r>
              <a:rPr lang="en-US" altLang="zh-CN" b="0" i="0" dirty="0" err="1">
                <a:effectLst/>
                <a:latin typeface="Droid Sans Fallback"/>
              </a:rPr>
              <a:t>deathNotice</a:t>
            </a:r>
            <a:r>
              <a:rPr lang="en-US" altLang="zh-CN" b="0" i="0" dirty="0">
                <a:effectLst/>
                <a:latin typeface="Droid Sans Fallback"/>
              </a:rPr>
              <a:t>;</a:t>
            </a:r>
          </a:p>
          <a:p>
            <a:endParaRPr lang="en-US" b="0" i="0" dirty="0">
              <a:effectLst/>
              <a:latin typeface="Droid Sans Fallback"/>
            </a:endParaRPr>
          </a:p>
          <a:p>
            <a:r>
              <a:rPr lang="en-US" b="0" i="0" dirty="0">
                <a:effectLst/>
                <a:latin typeface="Droid Sans Fallback"/>
              </a:rPr>
              <a:t>AIDL: </a:t>
            </a:r>
            <a:r>
              <a:rPr lang="zh-CN" altLang="en-US" b="0" i="0" dirty="0">
                <a:effectLst/>
                <a:latin typeface="Droid Sans Fallback"/>
              </a:rPr>
              <a:t>基本类型</a:t>
            </a:r>
            <a:endParaRPr lang="en-US" b="0" i="0" dirty="0">
              <a:effectLst/>
              <a:latin typeface="Droid Sans Fallback"/>
            </a:endParaRPr>
          </a:p>
          <a:p>
            <a:endParaRPr lang="en-US" b="0" i="0" dirty="0">
              <a:effectLst/>
              <a:latin typeface="Droid Sans Fallback"/>
            </a:endParaRPr>
          </a:p>
          <a:p>
            <a:r>
              <a:rPr lang="en-US" b="0" i="0" dirty="0">
                <a:effectLst/>
                <a:latin typeface="Droid Sans Fallback"/>
              </a:rPr>
              <a:t>AIDL: </a:t>
            </a:r>
            <a:r>
              <a:rPr lang="en-US" b="0" i="0" dirty="0" err="1">
                <a:effectLst/>
                <a:latin typeface="Droid Sans Fallback"/>
              </a:rPr>
              <a:t>P</a:t>
            </a:r>
            <a:r>
              <a:rPr lang="en-US" dirty="0" err="1"/>
              <a:t>arcelables</a:t>
            </a:r>
            <a:r>
              <a:rPr lang="en-US" dirty="0"/>
              <a:t>;</a:t>
            </a:r>
            <a:endParaRPr lang="en-US" b="0" i="0" dirty="0">
              <a:effectLst/>
              <a:latin typeface="Droid Sans Fallback"/>
            </a:endParaRPr>
          </a:p>
          <a:p>
            <a:endParaRPr lang="en-US" b="0" i="0" dirty="0">
              <a:effectLst/>
              <a:latin typeface="Droid Sans Fallback"/>
            </a:endParaRPr>
          </a:p>
          <a:p>
            <a:r>
              <a:rPr lang="en-US" b="0" i="0" dirty="0">
                <a:effectLst/>
                <a:latin typeface="Droid Sans Fallback"/>
              </a:rPr>
              <a:t>AIDL: Callbacks / Binders; </a:t>
            </a:r>
            <a:r>
              <a:rPr lang="en-US" b="0" i="0" dirty="0" err="1">
                <a:effectLst/>
                <a:latin typeface="Droid Sans Fallback"/>
              </a:rPr>
              <a:t>oneway</a:t>
            </a:r>
            <a:r>
              <a:rPr lang="en-US" b="0" i="0" dirty="0">
                <a:effectLst/>
                <a:latin typeface="Droid Sans Fallback"/>
              </a:rPr>
              <a:t>;</a:t>
            </a:r>
          </a:p>
          <a:p>
            <a:endParaRPr lang="en-US" b="0" i="0" dirty="0">
              <a:effectLst/>
              <a:latin typeface="Droid Sans Fallback"/>
            </a:endParaRPr>
          </a:p>
          <a:p>
            <a:r>
              <a:rPr lang="en-US" b="0" i="0" dirty="0">
                <a:effectLst/>
                <a:latin typeface="Droid Sans Fallback"/>
              </a:rPr>
              <a:t>Binder: Exceptions;</a:t>
            </a:r>
          </a:p>
          <a:p>
            <a:endParaRPr lang="en-US" b="0" i="0" dirty="0">
              <a:effectLst/>
              <a:latin typeface="Droid Sans Fallback"/>
            </a:endParaRPr>
          </a:p>
          <a:p>
            <a:r>
              <a:rPr lang="en-US" b="0" i="0" dirty="0">
                <a:effectLst/>
                <a:latin typeface="Droid Sans Fallback"/>
              </a:rPr>
              <a:t>Security: Android </a:t>
            </a:r>
            <a:r>
              <a:rPr lang="en-US" b="0" i="0" dirty="0" err="1">
                <a:effectLst/>
                <a:latin typeface="Droid Sans Fallback"/>
              </a:rPr>
              <a:t>Builtin</a:t>
            </a:r>
            <a:r>
              <a:rPr lang="en-US" b="0" i="0" dirty="0">
                <a:effectLst/>
                <a:latin typeface="Droid Sans Fallback"/>
              </a:rPr>
              <a:t>, Custom;</a:t>
            </a:r>
          </a:p>
          <a:p>
            <a:endParaRPr lang="en-US" b="0" i="0" dirty="0">
              <a:solidFill>
                <a:srgbClr val="676E95"/>
              </a:solidFill>
              <a:effectLst/>
              <a:latin typeface="Droid Sans Fallback"/>
            </a:endParaRPr>
          </a:p>
          <a:p>
            <a:r>
              <a:rPr lang="en-US" i="0" dirty="0" err="1">
                <a:solidFill>
                  <a:srgbClr val="676E95"/>
                </a:solidFill>
                <a:effectLst/>
              </a:rPr>
              <a:t>clearCallingIdentity</a:t>
            </a:r>
            <a:r>
              <a:rPr lang="en-US" i="0" dirty="0">
                <a:solidFill>
                  <a:srgbClr val="676E95"/>
                </a:solidFill>
                <a:effectLst/>
              </a:rPr>
              <a:t>(), </a:t>
            </a:r>
            <a:r>
              <a:rPr lang="en-US" i="0" dirty="0" err="1">
                <a:solidFill>
                  <a:srgbClr val="676E95"/>
                </a:solidFill>
                <a:effectLst/>
              </a:rPr>
              <a:t>SystemServer</a:t>
            </a:r>
            <a:r>
              <a:rPr lang="en-US" i="0" dirty="0">
                <a:solidFill>
                  <a:srgbClr val="676E95"/>
                </a:solidFill>
                <a:effectLst/>
              </a:rPr>
              <a:t> </a:t>
            </a:r>
            <a:r>
              <a:rPr lang="zh-CN" altLang="en-US" i="0" dirty="0">
                <a:solidFill>
                  <a:srgbClr val="676E95"/>
                </a:solidFill>
                <a:effectLst/>
              </a:rPr>
              <a:t>里的应用</a:t>
            </a:r>
            <a:endParaRPr lang="en-US" altLang="zh-CN" i="0" dirty="0">
              <a:solidFill>
                <a:srgbClr val="676E95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156B-69D8-4B41-8ED0-8A886C186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676E95"/>
                </a:solidFill>
                <a:effectLst/>
                <a:latin typeface="Droid Sans Fallback"/>
              </a:rPr>
              <a:t>AIDL </a:t>
            </a:r>
            <a:r>
              <a:rPr lang="zh-CN" altLang="en-US" b="0" i="0" dirty="0">
                <a:solidFill>
                  <a:srgbClr val="676E95"/>
                </a:solidFill>
                <a:effectLst/>
                <a:latin typeface="Droid Sans Fallback"/>
              </a:rPr>
              <a:t>编译后变成了什么</a:t>
            </a:r>
            <a:r>
              <a:rPr lang="en-US" altLang="zh-CN" b="0" i="0" dirty="0">
                <a:solidFill>
                  <a:srgbClr val="676E95"/>
                </a:solidFill>
                <a:effectLst/>
                <a:latin typeface="Droid Sans Fallback"/>
              </a:rPr>
              <a:t>? </a:t>
            </a:r>
            <a:r>
              <a:rPr lang="zh-CN" altLang="en-US" b="0" i="0" dirty="0">
                <a:solidFill>
                  <a:srgbClr val="676E95"/>
                </a:solidFill>
                <a:effectLst/>
                <a:latin typeface="Droid Sans Fallback"/>
              </a:rPr>
              <a:t>三次复制，流程图理解</a:t>
            </a:r>
            <a:r>
              <a:rPr lang="en-US" altLang="zh-CN" b="0" i="0" dirty="0">
                <a:solidFill>
                  <a:srgbClr val="676E95"/>
                </a:solidFill>
                <a:effectLst/>
                <a:latin typeface="Droid Sans Fallback"/>
              </a:rPr>
              <a:t>; Alipay;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156B-69D8-4B41-8ED0-8A886C186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Droid Sans Fallback"/>
              </a:rPr>
              <a:t>Provider: String based;</a:t>
            </a:r>
          </a:p>
          <a:p>
            <a:endParaRPr lang="en-US" b="0" i="0" dirty="0">
              <a:effectLst/>
              <a:latin typeface="Droid Sans Fallback"/>
            </a:endParaRPr>
          </a:p>
          <a:p>
            <a:r>
              <a:rPr lang="en-US" b="0" i="0" dirty="0">
                <a:effectLst/>
                <a:latin typeface="Droid Sans Fallback"/>
              </a:rPr>
              <a:t>Provider: Binder based; </a:t>
            </a:r>
            <a:r>
              <a:rPr lang="en-US" b="0" i="0" dirty="0" err="1">
                <a:effectLst/>
                <a:latin typeface="Droid Sans Fallback"/>
              </a:rPr>
              <a:t>putBinder</a:t>
            </a:r>
            <a:r>
              <a:rPr lang="en-US" b="0" i="0" dirty="0">
                <a:effectLst/>
                <a:latin typeface="Droid Sans Fallback"/>
              </a:rPr>
              <a:t>; </a:t>
            </a:r>
            <a:r>
              <a:rPr lang="en-US" b="0" i="0" dirty="0" err="1">
                <a:effectLst/>
                <a:latin typeface="Droid Sans Fallback"/>
              </a:rPr>
              <a:t>getBinder</a:t>
            </a:r>
            <a:r>
              <a:rPr lang="en-US" b="0" i="0" dirty="0">
                <a:effectLst/>
                <a:latin typeface="Droid Sans Fallback"/>
              </a:rPr>
              <a:t>;</a:t>
            </a:r>
          </a:p>
          <a:p>
            <a:endParaRPr lang="en-US" altLang="zh-CN" b="0" i="0" dirty="0">
              <a:effectLst/>
              <a:latin typeface="Droid Sans Fallback"/>
            </a:endParaRPr>
          </a:p>
          <a:p>
            <a:r>
              <a:rPr lang="en-US" altLang="zh-CN" b="0" i="0" dirty="0">
                <a:effectLst/>
                <a:latin typeface="Droid Sans Fallback"/>
              </a:rPr>
              <a:t>Binder </a:t>
            </a:r>
            <a:r>
              <a:rPr lang="zh-CN" altLang="en-US" b="0" i="0" dirty="0">
                <a:effectLst/>
                <a:latin typeface="Droid Sans Fallback"/>
              </a:rPr>
              <a:t>本身是如何实现的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156B-69D8-4B41-8ED0-8A886C186B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3DCDD-EA7E-4832-8595-140F65CC4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E3BA5F-9D13-4AB4-A0BB-533B47F93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943AF-F108-429E-8A11-AAC607CD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FE050-2C7C-48F7-AAC4-AEAEBEBA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84B05-0643-4F8E-9AA5-10BC9E9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D41A-85C5-4F9D-AAD4-89F0490C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3FA77-CF8E-4144-AB19-BBB9CFD3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36C5E-8F70-4F7C-B986-0FF9AEF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956C5-708A-4CD8-9405-15281F6F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77B40-BB34-45F8-B721-3B006482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95220-8434-4DA0-85B9-639981FBA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A3736-5BB7-4222-86BB-167CD98C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EB4C8-BFEE-4BB5-9523-CAD9870B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0D2A7-32FC-4ECD-BCA9-5323AB3D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C2F2D-F889-4FBE-ABEA-92F739D1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96392-D778-4345-8DF3-02D9B5F1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CC9C7-A3DE-4989-AD8C-C238B2E3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8F040-6F81-401B-9116-8F6EBC0F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44883-B885-4F8F-A821-33CD7818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5BA5B-390F-445B-B4FA-7B69DF36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676A-9DEB-4581-8BBB-052408A0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E56A5-11CA-4B46-9123-C1C083B8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93F3E-2A82-4C7E-A88F-02B76FD3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4986A-5DC6-4DB4-97B6-5609AE52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C3619-2DBB-45C0-8B13-6F8F8010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C8B6-7D9D-4FA4-A917-61A21B06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D9B08-C931-408E-A02E-7754C8872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336236-9532-45FB-8A2F-7017B7E0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D1AFA-0941-4F7A-9F84-18854920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C8ED7-C9A2-45C7-BDE4-7D80D20F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EAF81-17E3-4ACB-99A6-BC0737F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C8704-2BFC-47FD-B75A-F768AAF8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A52B0-626E-49CE-A12D-A2422AC8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577B1-67A0-4CD6-86C0-8EDB9871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B94156-4F9F-4A02-95B7-17AB39097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7A1DA0-19E9-4217-9865-C897287E3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F5ADC-D266-4CBC-8442-4CA68146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52A71-E251-462C-BC8D-0A14AE89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BAAF19-310C-4DDA-9375-541563E8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E573D-2AEA-4235-BC01-CED9CDE2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DD27D-5305-4326-85B9-2657E8E7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B77057-4C4F-4B5C-AF03-46D538E8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70A88-F598-4C41-BB69-5D03E630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8E5525-8DE7-4FF8-BE59-59DD2F04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0D3BBD-8A42-4961-ABDE-EB0B70C3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356FD-143D-4433-9B67-F7E3547A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ACEDA-6A8E-4571-A564-1D3BC621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9CF22-8DDA-482A-A99C-F41B718A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AC4A4-A13A-4B8D-A90C-4D20D2D88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9796E-F396-4456-A40A-C488EF4B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492A1-129E-4670-BF93-6E0F493D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E88305-98F9-4513-AFA1-B9F2C74B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14AD-0418-45FB-98F0-20569F93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3ECC8C-BA41-452E-B32F-4DE1A48C9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1ACF1-3864-4E0A-B06B-152B51A18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76DE0-8B6B-4284-826F-53734A56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306C9-E45F-4F9B-A724-D639FBF4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ADDF5-F1C7-444E-A986-F847EB86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7B11C8-AA6F-4C65-996F-E6966D5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23E76-6D36-4168-93A6-4B64D310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06FA0-CB69-4DF4-8B10-A4687EC3A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6C77-93C4-46D8-9EF9-9A0519742DB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2CE99-C225-465E-BA18-0298CD8A4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73F2E-8840-4369-A8A1-4B84B7F5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45AC-8708-49B2-9B76-47B479E0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944076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bu.com/doc/explore/210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frameworks/native/+/master/libs/binder/ProcessState.c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droid.googlesource.com/platform/frameworks/base/+/86cbc2bf30a7623b2ad6564cf50ca20f87067ea7%5E%21/#F2" TargetMode="External"/><Relationship Id="rId5" Type="http://schemas.openxmlformats.org/officeDocument/2006/relationships/hyperlink" Target="https://android.googlesource.com/platform/frameworks/base/+/master/core/java/android/os/IBinder.java#182" TargetMode="External"/><Relationship Id="rId4" Type="http://schemas.openxmlformats.org/officeDocument/2006/relationships/hyperlink" Target="http://gityuan.com/2016/10/29/binder-thread-poo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yuan.com/tags/#bind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ishu.me/2016/01/12/binder-index-for-newer/" TargetMode="External"/><Relationship Id="rId4" Type="http://schemas.openxmlformats.org/officeDocument/2006/relationships/hyperlink" Target="https://www.cnblogs.com/innost/archive/2011/01/09/193145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8C2FF08-47F5-4F5C-A580-8E6CA19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Multi-process scenarios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9C61A7A-3168-4724-908B-2C52E272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Multi-process in single app (</a:t>
            </a:r>
            <a:r>
              <a:rPr lang="en-US" dirty="0" err="1"/>
              <a:t>android:process</a:t>
            </a:r>
            <a:r>
              <a:rPr lang="en-US" dirty="0"/>
              <a:t> </a:t>
            </a:r>
            <a:r>
              <a:rPr lang="en-US" dirty="0" err="1"/>
              <a:t>attr</a:t>
            </a:r>
            <a:r>
              <a:rPr lang="en-US" dirty="0"/>
              <a:t> / fork())</a:t>
            </a:r>
          </a:p>
          <a:p>
            <a:endParaRPr lang="en-US" dirty="0"/>
          </a:p>
          <a:p>
            <a:r>
              <a:rPr lang="en-US" dirty="0"/>
              <a:t>Multiple apps (except for the </a:t>
            </a:r>
            <a:r>
              <a:rPr lang="en-US" dirty="0" err="1"/>
              <a:t>shareUID</a:t>
            </a:r>
            <a:r>
              <a:rPr lang="en-US" dirty="0"/>
              <a:t> case)</a:t>
            </a:r>
          </a:p>
          <a:p>
            <a:endParaRPr lang="en-US" dirty="0"/>
          </a:p>
          <a:p>
            <a:r>
              <a:rPr lang="en-US" dirty="0"/>
              <a:t>Interaction with the </a:t>
            </a:r>
            <a:r>
              <a:rPr lang="en-US" dirty="0" err="1"/>
              <a:t>SystemServer</a:t>
            </a:r>
            <a:r>
              <a:rPr lang="en-US" dirty="0"/>
              <a:t> (e.g. </a:t>
            </a:r>
            <a:r>
              <a:rPr lang="en-US" dirty="0" err="1"/>
              <a:t>startActivity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8011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8C2FF08-47F5-4F5C-A580-8E6CA19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methods in Linux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9C61A7A-3168-4724-908B-2C52E272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</a:t>
            </a:r>
          </a:p>
          <a:p>
            <a:r>
              <a:rPr lang="en-US" dirty="0"/>
              <a:t>Shared Memory</a:t>
            </a:r>
          </a:p>
          <a:p>
            <a:r>
              <a:rPr lang="en-US" dirty="0"/>
              <a:t>Signal (e.g. </a:t>
            </a:r>
            <a:r>
              <a:rPr lang="en-US" dirty="0" err="1"/>
              <a:t>Process.sendSignal</a:t>
            </a:r>
            <a:r>
              <a:rPr lang="en-US" dirty="0"/>
              <a:t>())</a:t>
            </a:r>
          </a:p>
          <a:p>
            <a:r>
              <a:rPr lang="en-US" dirty="0"/>
              <a:t>Socket (e.g. </a:t>
            </a:r>
            <a:r>
              <a:rPr lang="en-US" dirty="0" err="1"/>
              <a:t>ZygoteProcess</a:t>
            </a:r>
            <a:r>
              <a:rPr lang="en-US" dirty="0"/>
              <a:t> &amp; </a:t>
            </a:r>
            <a:r>
              <a:rPr lang="en-US" dirty="0" err="1"/>
              <a:t>ZygoteServer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hlinkClick r:id="rId3"/>
              </a:rPr>
              <a:t>Why did Android choose Binder?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hlinkClick r:id="rId4"/>
              </a:rPr>
              <a:t>How does Binder only need one copying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8C2FF08-47F5-4F5C-A580-8E6CA19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limit for transactions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9C61A7A-3168-4724-908B-2C52E272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</a:t>
            </a:r>
            <a:r>
              <a:rPr lang="en-US" dirty="0">
                <a:hlinkClick r:id="rId3"/>
              </a:rPr>
              <a:t>What’s the exact value?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Wait! </a:t>
            </a:r>
            <a:r>
              <a:rPr lang="en-US" dirty="0">
                <a:hlinkClick r:id="rId4"/>
              </a:rPr>
              <a:t>Is that value for </a:t>
            </a:r>
            <a:r>
              <a:rPr lang="en-US" b="1" dirty="0">
                <a:hlinkClick r:id="rId4"/>
              </a:rPr>
              <a:t>one IPC transaction</a:t>
            </a:r>
            <a:r>
              <a:rPr lang="en-US" dirty="0">
                <a:hlinkClick r:id="rId4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hlinkClick r:id="rId5"/>
              </a:rPr>
              <a:t>The safe value for one IPC transaction.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Wait! Does the safe value ever exist?</a:t>
            </a:r>
          </a:p>
          <a:p>
            <a:endParaRPr lang="en-US" dirty="0"/>
          </a:p>
          <a:p>
            <a:r>
              <a:rPr lang="en-US" dirty="0"/>
              <a:t>5. Workaround: Check </a:t>
            </a:r>
            <a:r>
              <a:rPr lang="en-US" dirty="0" err="1"/>
              <a:t>Parcel.dataSize</a:t>
            </a:r>
            <a:r>
              <a:rPr lang="en-US" dirty="0"/>
              <a:t>() before doing IPC &amp; </a:t>
            </a:r>
            <a:r>
              <a:rPr lang="en-US" dirty="0">
                <a:hlinkClick r:id="rId6"/>
              </a:rPr>
              <a:t>ParceledListSlice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1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8C2FF08-47F5-4F5C-A580-8E6CA19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a Binder call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1851EB-0350-4124-BABA-654E1BCF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08" y="1462578"/>
            <a:ext cx="6765583" cy="51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7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8C2FF08-47F5-4F5C-A580-8E6CA19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Binder’s implementation details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9C61A7A-3168-4724-908B-2C52E272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Gityuan’s Blog with hashtag #binder</a:t>
            </a:r>
            <a:r>
              <a:rPr lang="en-US" dirty="0"/>
              <a:t> (Highly recommended)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>
                <a:hlinkClick r:id="rId4"/>
              </a:rPr>
              <a:t>Android </a:t>
            </a:r>
            <a:r>
              <a:rPr lang="zh-CN" altLang="en-US" dirty="0">
                <a:hlinkClick r:id="rId4"/>
              </a:rPr>
              <a:t>深入浅出之 </a:t>
            </a:r>
            <a:r>
              <a:rPr lang="en-US" dirty="0">
                <a:hlinkClick r:id="rId4"/>
              </a:rPr>
              <a:t>Binder </a:t>
            </a:r>
            <a:r>
              <a:rPr lang="zh-CN" altLang="en-US" dirty="0">
                <a:hlinkClick r:id="rId4"/>
              </a:rPr>
              <a:t>机制</a:t>
            </a:r>
            <a:r>
              <a:rPr lang="zh-CN" altLang="en-US" dirty="0"/>
              <a:t> </a:t>
            </a:r>
            <a:r>
              <a:rPr lang="en-US" altLang="zh-CN" dirty="0"/>
              <a:t>(by </a:t>
            </a:r>
            <a:r>
              <a:rPr lang="zh-CN" altLang="en-US" dirty="0"/>
              <a:t>罗升阳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深入理解 </a:t>
            </a:r>
            <a:r>
              <a:rPr lang="en-US" dirty="0"/>
              <a:t>Android </a:t>
            </a:r>
            <a:r>
              <a:rPr lang="zh-CN" altLang="en-US" dirty="0"/>
              <a:t>卷 </a:t>
            </a:r>
            <a:r>
              <a:rPr lang="en-US" altLang="zh-CN" dirty="0"/>
              <a:t>I, II, III (by </a:t>
            </a:r>
            <a:r>
              <a:rPr lang="zh-CN" altLang="en-US" dirty="0"/>
              <a:t>罗升阳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en-US" altLang="zh-CN" dirty="0">
                <a:hlinkClick r:id="rId5"/>
              </a:rPr>
              <a:t>Binder </a:t>
            </a:r>
            <a:r>
              <a:rPr lang="zh-CN" altLang="en-US" dirty="0">
                <a:hlinkClick r:id="rId5"/>
              </a:rPr>
              <a:t>学习指南</a:t>
            </a:r>
            <a:r>
              <a:rPr lang="zh-CN" altLang="en-US" dirty="0"/>
              <a:t> </a:t>
            </a:r>
            <a:r>
              <a:rPr lang="en-US" altLang="zh-CN" dirty="0"/>
              <a:t>(by </a:t>
            </a:r>
            <a:r>
              <a:rPr lang="en-US" altLang="zh-CN" dirty="0" err="1"/>
              <a:t>weishu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6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462</Words>
  <Application>Microsoft Office PowerPoint</Application>
  <PresentationFormat>宽屏</PresentationFormat>
  <Paragraphs>64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Droid Sans Fallback</vt:lpstr>
      <vt:lpstr>Arial</vt:lpstr>
      <vt:lpstr>Calibri</vt:lpstr>
      <vt:lpstr>Calibri Light</vt:lpstr>
      <vt:lpstr>Office 主题​​</vt:lpstr>
      <vt:lpstr>Multi-process scenarios</vt:lpstr>
      <vt:lpstr>IPC methods in Linux</vt:lpstr>
      <vt:lpstr>Size limit for transactions</vt:lpstr>
      <vt:lpstr>Workflow for a Binder call</vt:lpstr>
      <vt:lpstr>Binder’s implementation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Chad Xing</dc:creator>
  <cp:lastModifiedBy>Chad Xing</cp:lastModifiedBy>
  <cp:revision>15</cp:revision>
  <dcterms:created xsi:type="dcterms:W3CDTF">2020-10-10T16:13:50Z</dcterms:created>
  <dcterms:modified xsi:type="dcterms:W3CDTF">2020-10-10T18:40:18Z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2020-10-10T16:13:49Z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c6ad8c8f-2871-4d31-bb0b-8548d80b24e1</vt:lpwstr>
  </property>
  <property fmtid="{D5CDD505-2E9C-101B-9397-08002B2CF9AE}" pid="8" name="MSIP_Label_f42aa342-8706-4288-bd11-ebb85995028c_ContentBits">
    <vt:lpwstr>0</vt:lpwstr>
  </property>
</Properties>
</file>