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44"/>
  </p:notesMasterIdLst>
  <p:handoutMasterIdLst>
    <p:handoutMasterId r:id="rId45"/>
  </p:handoutMasterIdLst>
  <p:sldIdLst>
    <p:sldId id="256" r:id="rId2"/>
    <p:sldId id="258" r:id="rId3"/>
    <p:sldId id="277" r:id="rId4"/>
    <p:sldId id="278" r:id="rId5"/>
    <p:sldId id="279" r:id="rId6"/>
    <p:sldId id="280" r:id="rId7"/>
    <p:sldId id="281" r:id="rId8"/>
    <p:sldId id="282" r:id="rId9"/>
    <p:sldId id="283" r:id="rId10"/>
    <p:sldId id="284" r:id="rId11"/>
    <p:sldId id="286" r:id="rId12"/>
    <p:sldId id="287" r:id="rId13"/>
    <p:sldId id="272" r:id="rId14"/>
    <p:sldId id="314" r:id="rId15"/>
    <p:sldId id="289" r:id="rId16"/>
    <p:sldId id="290" r:id="rId17"/>
    <p:sldId id="292" r:id="rId18"/>
    <p:sldId id="291" r:id="rId19"/>
    <p:sldId id="293" r:id="rId20"/>
    <p:sldId id="294" r:id="rId21"/>
    <p:sldId id="315" r:id="rId22"/>
    <p:sldId id="295" r:id="rId23"/>
    <p:sldId id="299" r:id="rId24"/>
    <p:sldId id="300" r:id="rId25"/>
    <p:sldId id="266" r:id="rId26"/>
    <p:sldId id="301" r:id="rId27"/>
    <p:sldId id="316" r:id="rId28"/>
    <p:sldId id="302" r:id="rId29"/>
    <p:sldId id="303" r:id="rId30"/>
    <p:sldId id="304" r:id="rId31"/>
    <p:sldId id="317" r:id="rId32"/>
    <p:sldId id="305" r:id="rId33"/>
    <p:sldId id="306" r:id="rId34"/>
    <p:sldId id="271" r:id="rId35"/>
    <p:sldId id="307" r:id="rId36"/>
    <p:sldId id="312" r:id="rId37"/>
    <p:sldId id="308" r:id="rId38"/>
    <p:sldId id="309" r:id="rId39"/>
    <p:sldId id="275" r:id="rId40"/>
    <p:sldId id="310" r:id="rId41"/>
    <p:sldId id="311" r:id="rId42"/>
    <p:sldId id="257" r:id="rId4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0" d="100"/>
          <a:sy n="120" d="100"/>
        </p:scale>
        <p:origin x="-125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8" d="100"/>
        <a:sy n="68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interSettings" Target="printerSettings/printerSettings1.bin"/><Relationship Id="rId47" Type="http://schemas.openxmlformats.org/officeDocument/2006/relationships/presProps" Target="presProps.xml"/><Relationship Id="rId48" Type="http://schemas.openxmlformats.org/officeDocument/2006/relationships/viewProps" Target="viewProps.xml"/><Relationship Id="rId49" Type="http://schemas.openxmlformats.org/officeDocument/2006/relationships/theme" Target="theme/them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notesMaster" Target="notesMasters/notesMaster1.xml"/><Relationship Id="rId4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DF6B0B-1BEB-2E4C-9B38-6795BBA7EF00}" type="datetimeFigureOut">
              <a:rPr lang="en-US" smtClean="0"/>
              <a:t>6/30/15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4BCA11-AB8B-AA48-9A16-0CF669B85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3972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3DFCE3-B2A6-364E-94A6-F6BEC0F21003}" type="datetimeFigureOut">
              <a:rPr lang="en-US" smtClean="0"/>
              <a:t>6/30/15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3EEFE4-BE93-2D4D-89EB-5A8CB81C0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64982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Why is </a:t>
            </a:r>
            <a:r>
              <a:rPr lang="en-US" dirty="0" err="1" smtClean="0"/>
              <a:t>deduplicating</a:t>
            </a:r>
            <a:r>
              <a:rPr lang="en-US" dirty="0" smtClean="0"/>
              <a:t> storage slow? It’s basically </a:t>
            </a:r>
            <a:r>
              <a:rPr lang="en-US" baseline="0" dirty="0" smtClean="0"/>
              <a:t>random DB/disk access.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3EEFE4-BE93-2D4D-89EB-5A8CB81C080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8070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Mention:</a:t>
            </a:r>
            <a:r>
              <a:rPr lang="en-US" baseline="0" dirty="0" smtClean="0"/>
              <a:t> to serve </a:t>
            </a:r>
            <a:r>
              <a:rPr lang="en-US" dirty="0" smtClean="0"/>
              <a:t>many clients at once, Frisbee uses multicast.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3EEFE4-BE93-2D4D-89EB-5A8CB81C080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5359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Describe this as </a:t>
            </a:r>
            <a:r>
              <a:rPr lang="en-US" dirty="0" smtClean="0"/>
              <a:t>“the obvious </a:t>
            </a:r>
            <a:r>
              <a:rPr lang="en-US" dirty="0" smtClean="0"/>
              <a:t>solution.”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3EEFE4-BE93-2D4D-89EB-5A8CB81C080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2285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3EEFE4-BE93-2D4D-89EB-5A8CB81C0808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2240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Details of the deployed image: Ubuntu 10; 1.4GB of uncompressed data; Frisbee version is 394 chunks, VF version is 422 chunks.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3EEFE4-BE93-2D4D-89EB-5A8CB81C0808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8313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3EEFE4-BE93-2D4D-89EB-5A8CB81C0808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1212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3EEFE4-BE93-2D4D-89EB-5A8CB81C0808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1212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3EEFE4-BE93-2D4D-89EB-5A8CB81C0808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2237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E85BB-BF36-EE4E-9735-9216A3E9E9F0}" type="datetime1">
              <a:rPr lang="en-US" smtClean="0"/>
              <a:t>6/30/15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0A52A-DFE5-2D43-A087-B3074EEC0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15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40CA5-6E00-4E4C-ADB9-EA4E348A8C7F}" type="datetime1">
              <a:rPr lang="en-US" smtClean="0"/>
              <a:t>6/30/15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0A52A-DFE5-2D43-A087-B3074EEC0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454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E7C20-A709-5E41-90BC-1A3F44292302}" type="datetime1">
              <a:rPr lang="en-US" smtClean="0"/>
              <a:t>6/30/15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0A52A-DFE5-2D43-A087-B3074EEC0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940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2367E-8A7D-7743-AF07-D8156ACA4BA9}" type="datetime1">
              <a:rPr lang="en-US" smtClean="0"/>
              <a:t>6/30/15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0A52A-DFE5-2D43-A087-B3074EEC0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577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1CE8E-447D-D24E-B7A8-7DBAA82BB9C4}" type="datetime1">
              <a:rPr lang="en-US" smtClean="0"/>
              <a:t>6/30/15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0A52A-DFE5-2D43-A087-B3074EEC0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849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047C2-F98E-0945-AD14-8D2B7FCFAD12}" type="datetime1">
              <a:rPr lang="en-US" smtClean="0"/>
              <a:t>6/30/15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0A52A-DFE5-2D43-A087-B3074EEC0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147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37CB3-07B4-B746-A3A9-2980451165F9}" type="datetime1">
              <a:rPr lang="en-US" smtClean="0"/>
              <a:t>6/30/15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0A52A-DFE5-2D43-A087-B3074EEC0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390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DA928-9DF8-5745-A692-10D9BABC706A}" type="datetime1">
              <a:rPr lang="en-US" smtClean="0"/>
              <a:t>6/30/15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0A52A-DFE5-2D43-A087-B3074EEC0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880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B44BC-1F40-4041-909F-CDEE1AD4F38E}" type="datetime1">
              <a:rPr lang="en-US" smtClean="0"/>
              <a:t>6/30/15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0A52A-DFE5-2D43-A087-B3074EEC0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324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C801F-9EB2-2D4D-AC97-A47BBBD0BBDC}" type="datetime1">
              <a:rPr lang="en-US" smtClean="0"/>
              <a:t>6/30/15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0A52A-DFE5-2D43-A087-B3074EEC0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44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35779-4438-4148-8F04-957293C318D5}" type="datetime1">
              <a:rPr lang="en-US" smtClean="0"/>
              <a:t>6/30/15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0A52A-DFE5-2D43-A087-B3074EEC0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330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94488E-FAA0-6044-9E0A-230018A366F3}" type="datetime1">
              <a:rPr lang="en-US" smtClean="0"/>
              <a:t>6/30/15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rgbClr val="000000"/>
                </a:solidFill>
              </a:defRPr>
            </a:lvl1pPr>
          </a:lstStyle>
          <a:p>
            <a:fld id="{3860A52A-DFE5-2D43-A087-B3074EEC0B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715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e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emf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Using </a:t>
            </a:r>
            <a:r>
              <a:rPr lang="en-US" dirty="0" err="1" smtClean="0"/>
              <a:t>Deduplicating</a:t>
            </a:r>
            <a:r>
              <a:rPr lang="en-US" dirty="0" smtClean="0"/>
              <a:t> Storage for Efficient Disk Image Deployment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394184"/>
            <a:ext cx="7772400" cy="17526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Xing Lin, Mike </a:t>
            </a:r>
            <a:r>
              <a:rPr lang="en-US" dirty="0" err="1" smtClean="0">
                <a:solidFill>
                  <a:schemeClr val="tx1"/>
                </a:solidFill>
              </a:rPr>
              <a:t>Hibler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i="1" u="sng" dirty="0" smtClean="0">
                <a:solidFill>
                  <a:schemeClr val="tx1"/>
                </a:solidFill>
              </a:rPr>
              <a:t>Eric Eide</a:t>
            </a:r>
            <a:r>
              <a:rPr lang="en-US" dirty="0" smtClean="0">
                <a:solidFill>
                  <a:schemeClr val="tx1"/>
                </a:solidFill>
              </a:rPr>
              <a:t>, Robert Ricci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University of Utah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85107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0A52A-DFE5-2D43-A087-B3074EEC0B9B}" type="slidenum">
              <a:rPr lang="en-US" smtClean="0"/>
              <a:t>10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641942" y="2922692"/>
            <a:ext cx="1744975" cy="1270848"/>
          </a:xfrm>
          <a:prstGeom prst="rect">
            <a:avLst/>
          </a:prstGeom>
          <a:solidFill>
            <a:srgbClr val="C4BD97"/>
          </a:solidFill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en-US" sz="2800" dirty="0" smtClean="0">
                <a:solidFill>
                  <a:srgbClr val="000000"/>
                </a:solidFill>
              </a:rPr>
              <a:t>disk image server</a:t>
            </a:r>
            <a:endParaRPr lang="en-US" sz="2800" dirty="0">
              <a:solidFill>
                <a:srgbClr val="000000"/>
              </a:solidFill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7266796" y="607482"/>
            <a:ext cx="907644" cy="5748868"/>
            <a:chOff x="7266796" y="607482"/>
            <a:chExt cx="907644" cy="5748868"/>
          </a:xfrm>
        </p:grpSpPr>
        <p:pic>
          <p:nvPicPr>
            <p:cNvPr id="5" name="Picture 4" descr="jcartier-compute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66796" y="607482"/>
              <a:ext cx="907644" cy="1322917"/>
            </a:xfrm>
            <a:prstGeom prst="rect">
              <a:avLst/>
            </a:prstGeom>
          </p:spPr>
        </p:pic>
        <p:pic>
          <p:nvPicPr>
            <p:cNvPr id="7" name="Picture 6" descr="jcartier-compute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66796" y="2082799"/>
              <a:ext cx="907644" cy="1322917"/>
            </a:xfrm>
            <a:prstGeom prst="rect">
              <a:avLst/>
            </a:prstGeom>
          </p:spPr>
        </p:pic>
        <p:pic>
          <p:nvPicPr>
            <p:cNvPr id="8" name="Picture 7" descr="jcartier-compute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66796" y="3558116"/>
              <a:ext cx="907644" cy="1322917"/>
            </a:xfrm>
            <a:prstGeom prst="rect">
              <a:avLst/>
            </a:prstGeom>
          </p:spPr>
        </p:pic>
        <p:pic>
          <p:nvPicPr>
            <p:cNvPr id="9" name="Picture 8" descr="jcartier-compute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66796" y="5033433"/>
              <a:ext cx="907644" cy="1322917"/>
            </a:xfrm>
            <a:prstGeom prst="rect">
              <a:avLst/>
            </a:prstGeom>
          </p:spPr>
        </p:pic>
      </p:grpSp>
      <p:grpSp>
        <p:nvGrpSpPr>
          <p:cNvPr id="29" name="Group 28"/>
          <p:cNvGrpSpPr/>
          <p:nvPr/>
        </p:nvGrpSpPr>
        <p:grpSpPr>
          <a:xfrm>
            <a:off x="5386917" y="1268941"/>
            <a:ext cx="1879879" cy="4425951"/>
            <a:chOff x="5386917" y="1268941"/>
            <a:chExt cx="1879879" cy="4425951"/>
          </a:xfrm>
        </p:grpSpPr>
        <p:cxnSp>
          <p:nvCxnSpPr>
            <p:cNvPr id="11" name="Straight Connector 10"/>
            <p:cNvCxnSpPr>
              <a:endCxn id="5" idx="1"/>
            </p:cNvCxnSpPr>
            <p:nvPr/>
          </p:nvCxnSpPr>
          <p:spPr>
            <a:xfrm flipV="1">
              <a:off x="5386917" y="1268941"/>
              <a:ext cx="1879879" cy="184255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endCxn id="7" idx="1"/>
            </p:cNvCxnSpPr>
            <p:nvPr/>
          </p:nvCxnSpPr>
          <p:spPr>
            <a:xfrm flipV="1">
              <a:off x="5386917" y="2744258"/>
              <a:ext cx="1879879" cy="661458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endCxn id="8" idx="1"/>
            </p:cNvCxnSpPr>
            <p:nvPr/>
          </p:nvCxnSpPr>
          <p:spPr>
            <a:xfrm>
              <a:off x="5386917" y="3778250"/>
              <a:ext cx="1879879" cy="44132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endCxn id="9" idx="1"/>
            </p:cNvCxnSpPr>
            <p:nvPr/>
          </p:nvCxnSpPr>
          <p:spPr>
            <a:xfrm>
              <a:off x="5386917" y="4000500"/>
              <a:ext cx="1879879" cy="1694392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Magnetic Disk 9"/>
          <p:cNvSpPr/>
          <p:nvPr/>
        </p:nvSpPr>
        <p:spPr>
          <a:xfrm>
            <a:off x="814917" y="2407072"/>
            <a:ext cx="1926166" cy="2302088"/>
          </a:xfrm>
          <a:prstGeom prst="flowChartMagneticDisk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solidFill>
                  <a:srgbClr val="000000"/>
                </a:solidFill>
              </a:rPr>
              <a:t>dedup</a:t>
            </a:r>
            <a:r>
              <a:rPr lang="en-US" sz="2800" dirty="0" smtClean="0">
                <a:solidFill>
                  <a:srgbClr val="000000"/>
                </a:solidFill>
              </a:rPr>
              <a:t>.</a:t>
            </a:r>
            <a:br>
              <a:rPr lang="en-US" sz="2800" dirty="0" smtClean="0">
                <a:solidFill>
                  <a:srgbClr val="000000"/>
                </a:solidFill>
              </a:rPr>
            </a:br>
            <a:r>
              <a:rPr lang="en-US" sz="2800" dirty="0" smtClean="0">
                <a:solidFill>
                  <a:srgbClr val="000000"/>
                </a:solidFill>
              </a:rPr>
              <a:t>disk image storage</a:t>
            </a:r>
            <a:endParaRPr lang="en-US" sz="2800" dirty="0">
              <a:solidFill>
                <a:srgbClr val="000000"/>
              </a:solidFill>
            </a:endParaRPr>
          </a:p>
        </p:txBody>
      </p:sp>
      <p:cxnSp>
        <p:nvCxnSpPr>
          <p:cNvPr id="14" name="Straight Connector 13"/>
          <p:cNvCxnSpPr>
            <a:stCxn id="10" idx="4"/>
            <a:endCxn id="6" idx="1"/>
          </p:cNvCxnSpPr>
          <p:nvPr/>
        </p:nvCxnSpPr>
        <p:spPr>
          <a:xfrm>
            <a:off x="2741083" y="3558116"/>
            <a:ext cx="900859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814917" y="607482"/>
            <a:ext cx="5467813" cy="1323439"/>
          </a:xfrm>
          <a:prstGeom prst="rect">
            <a:avLst/>
          </a:prstGeom>
          <a:solidFill>
            <a:srgbClr val="D99694"/>
          </a:solidFill>
          <a:effectLst>
            <a:softEdge rad="76200"/>
          </a:effectLst>
        </p:spPr>
        <p:txBody>
          <a:bodyPr wrap="none" rtlCol="0">
            <a:spAutoFit/>
          </a:bodyPr>
          <a:lstStyle/>
          <a:p>
            <a:r>
              <a:rPr lang="en-US" sz="4000" dirty="0" smtClean="0"/>
              <a:t> problem: </a:t>
            </a:r>
            <a:r>
              <a:rPr lang="en-US" sz="4000" dirty="0" err="1" smtClean="0"/>
              <a:t>dedup</a:t>
            </a:r>
            <a:r>
              <a:rPr lang="en-US" sz="4000" dirty="0" smtClean="0"/>
              <a:t>. storage</a:t>
            </a:r>
            <a:br>
              <a:rPr lang="en-US" sz="4000" dirty="0" smtClean="0"/>
            </a:br>
            <a:r>
              <a:rPr lang="en-US" sz="4000" dirty="0" smtClean="0"/>
              <a:t> can be slow</a:t>
            </a:r>
            <a:endParaRPr lang="en-US" sz="4000" dirty="0"/>
          </a:p>
        </p:txBody>
      </p:sp>
      <p:sp>
        <p:nvSpPr>
          <p:cNvPr id="66" name="Chevron 65"/>
          <p:cNvSpPr/>
          <p:nvPr/>
        </p:nvSpPr>
        <p:spPr>
          <a:xfrm rot="19260000">
            <a:off x="5005917" y="2905125"/>
            <a:ext cx="762000" cy="412750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7" name="Chevron 66"/>
          <p:cNvSpPr/>
          <p:nvPr/>
        </p:nvSpPr>
        <p:spPr>
          <a:xfrm rot="20700000">
            <a:off x="5094819" y="3142189"/>
            <a:ext cx="762000" cy="412750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8" name="Chevron 67"/>
          <p:cNvSpPr/>
          <p:nvPr/>
        </p:nvSpPr>
        <p:spPr>
          <a:xfrm rot="600000">
            <a:off x="5024976" y="3590913"/>
            <a:ext cx="762000" cy="412750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9" name="Chevron 68"/>
          <p:cNvSpPr/>
          <p:nvPr/>
        </p:nvSpPr>
        <p:spPr>
          <a:xfrm rot="2160000">
            <a:off x="5113878" y="3944390"/>
            <a:ext cx="762000" cy="412750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814917" y="5052482"/>
            <a:ext cx="5772133" cy="1323439"/>
          </a:xfrm>
          <a:prstGeom prst="rect">
            <a:avLst/>
          </a:prstGeom>
          <a:solidFill>
            <a:srgbClr val="D99694"/>
          </a:solidFill>
          <a:effectLst>
            <a:softEdge rad="76200"/>
          </a:effectLst>
        </p:spPr>
        <p:txBody>
          <a:bodyPr wrap="none" rtlCol="0">
            <a:spAutoFit/>
          </a:bodyPr>
          <a:lstStyle/>
          <a:p>
            <a:r>
              <a:rPr lang="en-US" sz="4000" dirty="0" smtClean="0"/>
              <a:t> our </a:t>
            </a:r>
            <a:r>
              <a:rPr lang="en-US" sz="4000" dirty="0" err="1" smtClean="0"/>
              <a:t>contrib</a:t>
            </a:r>
            <a:r>
              <a:rPr lang="en-US" sz="4000" dirty="0" smtClean="0"/>
              <a:t>: add </a:t>
            </a:r>
            <a:r>
              <a:rPr lang="en-US" sz="4000" dirty="0" err="1" smtClean="0"/>
              <a:t>dedup</a:t>
            </a:r>
            <a:r>
              <a:rPr lang="en-US" sz="4000" dirty="0" smtClean="0"/>
              <a:t>.</a:t>
            </a:r>
            <a:br>
              <a:rPr lang="en-US" sz="4000" dirty="0" smtClean="0"/>
            </a:br>
            <a:r>
              <a:rPr lang="en-US" sz="4000" dirty="0" smtClean="0"/>
              <a:t> without system slowdown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0352857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repeatCount="5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3.7037E-6 L 0.20608 -0.27014 " pathEditMode="relative" rAng="0" ptsTypes="AA">
                                      <p:cBhvr>
                                        <p:cTn id="16" dur="3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95" y="-13519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42" presetClass="path" presetSubtype="0" repeatCount="5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4.07407E-6 L 0.20625 -0.09606 " pathEditMode="relative" rAng="0" ptsTypes="AA">
                                      <p:cBhvr>
                                        <p:cTn id="20" dur="3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312" y="-4815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42" presetClass="path" presetSubtype="0" repeatCount="5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4.81481E-6 L 0.20625 0.06112 " pathEditMode="relative" rAng="0" ptsTypes="AA">
                                      <p:cBhvr>
                                        <p:cTn id="24" dur="3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312" y="3056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42" presetClass="path" presetSubtype="0" repeatCount="5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-0.00209 -0.02083 L 0.1967 0.22315 " pathEditMode="relative" rAng="0" ptsTypes="AA">
                                      <p:cBhvr>
                                        <p:cTn id="28" dur="3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931" y="121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600"/>
                            </p:stCondLst>
                            <p:childTnLst>
                              <p:par>
                                <p:cTn id="30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600"/>
                            </p:stCondLst>
                            <p:childTnLst>
                              <p:par>
                                <p:cTn id="33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600"/>
                            </p:stCondLst>
                            <p:childTnLst>
                              <p:par>
                                <p:cTn id="36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600"/>
                            </p:stCondLst>
                            <p:childTnLst>
                              <p:par>
                                <p:cTn id="39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66" grpId="0" animBg="1"/>
      <p:bldP spid="66" grpId="1" animBg="1"/>
      <p:bldP spid="66" grpId="2" animBg="1"/>
      <p:bldP spid="67" grpId="0" animBg="1"/>
      <p:bldP spid="67" grpId="1" animBg="1"/>
      <p:bldP spid="67" grpId="2" animBg="1"/>
      <p:bldP spid="68" grpId="0" animBg="1"/>
      <p:bldP spid="68" grpId="1" animBg="1"/>
      <p:bldP spid="68" grpId="2" animBg="1"/>
      <p:bldP spid="69" grpId="0" animBg="1"/>
      <p:bldP spid="69" grpId="1" animBg="1"/>
      <p:bldP spid="69" grpId="2" animBg="1"/>
      <p:bldP spid="7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</a:t>
            </a:r>
            <a:r>
              <a:rPr lang="en-US" dirty="0" err="1" smtClean="0"/>
              <a:t>frisbee</a:t>
            </a:r>
            <a:r>
              <a:rPr lang="en-US" dirty="0" smtClean="0"/>
              <a:t> fast?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compression</a:t>
            </a:r>
            <a:endParaRPr lang="en-US" dirty="0"/>
          </a:p>
          <a:p>
            <a:r>
              <a:rPr lang="en-US" dirty="0" smtClean="0"/>
              <a:t>use </a:t>
            </a:r>
            <a:r>
              <a:rPr lang="en-US" dirty="0" err="1" smtClean="0"/>
              <a:t>filesystem</a:t>
            </a:r>
            <a:r>
              <a:rPr lang="en-US" dirty="0"/>
              <a:t> </a:t>
            </a:r>
            <a:r>
              <a:rPr lang="en-US" dirty="0" smtClean="0"/>
              <a:t>info</a:t>
            </a:r>
          </a:p>
        </p:txBody>
      </p:sp>
      <p:sp>
        <p:nvSpPr>
          <p:cNvPr id="30" name="Content Placeholder 2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pipeline</a:t>
            </a:r>
          </a:p>
          <a:p>
            <a:r>
              <a:rPr lang="en-US" dirty="0"/>
              <a:t>independent </a:t>
            </a:r>
            <a:r>
              <a:rPr lang="en-US" dirty="0" smtClean="0"/>
              <a:t>“chunks”</a:t>
            </a:r>
            <a:endParaRPr lang="en-US" dirty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0A52A-DFE5-2D43-A087-B3074EEC0B9B}" type="slidenum">
              <a:rPr lang="en-US" smtClean="0"/>
              <a:t>11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641942" y="2922692"/>
            <a:ext cx="1744975" cy="1270848"/>
          </a:xfrm>
          <a:prstGeom prst="rect">
            <a:avLst/>
          </a:prstGeom>
          <a:solidFill>
            <a:srgbClr val="C4BD97"/>
          </a:solidFill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en-US" sz="2800" dirty="0" smtClean="0">
                <a:solidFill>
                  <a:srgbClr val="000000"/>
                </a:solidFill>
              </a:rPr>
              <a:t>disk image server</a:t>
            </a:r>
            <a:endParaRPr lang="en-US" sz="2800" dirty="0">
              <a:solidFill>
                <a:srgbClr val="000000"/>
              </a:solidFill>
            </a:endParaRPr>
          </a:p>
        </p:txBody>
      </p:sp>
      <p:pic>
        <p:nvPicPr>
          <p:cNvPr id="7" name="Picture 6" descr="jcartier-comput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6796" y="2912955"/>
            <a:ext cx="907644" cy="1322917"/>
          </a:xfrm>
          <a:prstGeom prst="rect">
            <a:avLst/>
          </a:prstGeom>
        </p:spPr>
      </p:pic>
      <p:pic>
        <p:nvPicPr>
          <p:cNvPr id="26" name="Picture 25" descr="BU009454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775" y="3092715"/>
            <a:ext cx="910167" cy="910167"/>
          </a:xfrm>
          <a:prstGeom prst="rect">
            <a:avLst/>
          </a:prstGeom>
        </p:spPr>
      </p:pic>
      <p:cxnSp>
        <p:nvCxnSpPr>
          <p:cNvPr id="16" name="Straight Connector 15"/>
          <p:cNvCxnSpPr>
            <a:stCxn id="26" idx="3"/>
            <a:endCxn id="6" idx="1"/>
          </p:cNvCxnSpPr>
          <p:nvPr/>
        </p:nvCxnSpPr>
        <p:spPr>
          <a:xfrm>
            <a:off x="2025942" y="3547799"/>
            <a:ext cx="1616000" cy="10317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6" idx="3"/>
            <a:endCxn id="7" idx="1"/>
          </p:cNvCxnSpPr>
          <p:nvPr/>
        </p:nvCxnSpPr>
        <p:spPr>
          <a:xfrm>
            <a:off x="5386917" y="3558116"/>
            <a:ext cx="1879879" cy="1629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393773" y="4250566"/>
            <a:ext cx="2780667" cy="1077218"/>
          </a:xfrm>
          <a:prstGeom prst="rect">
            <a:avLst/>
          </a:prstGeom>
          <a:solidFill>
            <a:srgbClr val="D99694"/>
          </a:solidFill>
          <a:effectLst>
            <a:softEdge rad="76200"/>
          </a:effectLst>
        </p:spPr>
        <p:txBody>
          <a:bodyPr wrap="none" rtlCol="0">
            <a:spAutoFit/>
          </a:bodyPr>
          <a:lstStyle/>
          <a:p>
            <a:r>
              <a:rPr lang="en-US" sz="3200" i="1" dirty="0" smtClean="0"/>
              <a:t> lower network</a:t>
            </a:r>
            <a:br>
              <a:rPr lang="en-US" sz="3200" i="1" dirty="0" smtClean="0"/>
            </a:br>
            <a:r>
              <a:rPr lang="en-US" sz="3200" i="1" dirty="0" smtClean="0"/>
              <a:t> bandwidth</a:t>
            </a:r>
            <a:endParaRPr lang="en-US" sz="3200" i="1" dirty="0"/>
          </a:p>
        </p:txBody>
      </p:sp>
      <p:sp>
        <p:nvSpPr>
          <p:cNvPr id="32" name="TextBox 31"/>
          <p:cNvSpPr txBox="1"/>
          <p:nvPr/>
        </p:nvSpPr>
        <p:spPr>
          <a:xfrm>
            <a:off x="530269" y="4208911"/>
            <a:ext cx="2264900" cy="584776"/>
          </a:xfrm>
          <a:prstGeom prst="rect">
            <a:avLst/>
          </a:prstGeom>
          <a:solidFill>
            <a:srgbClr val="D99694"/>
          </a:solidFill>
          <a:effectLst>
            <a:softEdge rad="76200"/>
          </a:effectLst>
        </p:spPr>
        <p:txBody>
          <a:bodyPr wrap="none" rtlCol="0">
            <a:spAutoFit/>
          </a:bodyPr>
          <a:lstStyle/>
          <a:p>
            <a:r>
              <a:rPr lang="en-US" sz="3200" i="1" dirty="0" smtClean="0"/>
              <a:t>smaller files</a:t>
            </a:r>
            <a:endParaRPr lang="en-US" sz="3200" i="1" dirty="0"/>
          </a:p>
        </p:txBody>
      </p:sp>
      <p:sp>
        <p:nvSpPr>
          <p:cNvPr id="33" name="TextBox 32"/>
          <p:cNvSpPr txBox="1"/>
          <p:nvPr/>
        </p:nvSpPr>
        <p:spPr>
          <a:xfrm>
            <a:off x="5064820" y="5322474"/>
            <a:ext cx="3109620" cy="584776"/>
          </a:xfrm>
          <a:prstGeom prst="rect">
            <a:avLst/>
          </a:prstGeom>
          <a:solidFill>
            <a:srgbClr val="D99694"/>
          </a:solidFill>
          <a:effectLst>
            <a:softEdge rad="76200"/>
          </a:effectLst>
        </p:spPr>
        <p:txBody>
          <a:bodyPr wrap="none" rtlCol="0">
            <a:spAutoFit/>
          </a:bodyPr>
          <a:lstStyle/>
          <a:p>
            <a:r>
              <a:rPr lang="en-US" sz="3200" i="1" dirty="0" smtClean="0"/>
              <a:t>fewer disk writes</a:t>
            </a:r>
            <a:endParaRPr lang="en-US" sz="3200" i="1" dirty="0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1193123" y="4915972"/>
            <a:ext cx="6886221" cy="0"/>
          </a:xfrm>
          <a:prstGeom prst="straightConnector1">
            <a:avLst/>
          </a:prstGeom>
          <a:ln w="92075"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 rot="19620000">
            <a:off x="1208173" y="4535604"/>
            <a:ext cx="1787606" cy="584776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3200" i="1" dirty="0" smtClean="0"/>
              <a:t>disk read</a:t>
            </a:r>
            <a:endParaRPr lang="en-US" sz="3200" i="1" dirty="0"/>
          </a:p>
        </p:txBody>
      </p:sp>
      <p:sp>
        <p:nvSpPr>
          <p:cNvPr id="36" name="TextBox 35"/>
          <p:cNvSpPr txBox="1"/>
          <p:nvPr/>
        </p:nvSpPr>
        <p:spPr>
          <a:xfrm rot="19620000">
            <a:off x="3839006" y="4535604"/>
            <a:ext cx="1561583" cy="584776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3200" i="1" dirty="0" smtClean="0"/>
              <a:t>net </a:t>
            </a:r>
            <a:r>
              <a:rPr lang="en-US" sz="3200" i="1" dirty="0" err="1" smtClean="0"/>
              <a:t>xfer</a:t>
            </a:r>
            <a:endParaRPr lang="en-US" sz="3200" i="1" dirty="0"/>
          </a:p>
        </p:txBody>
      </p:sp>
      <p:sp>
        <p:nvSpPr>
          <p:cNvPr id="37" name="TextBox 36"/>
          <p:cNvSpPr txBox="1"/>
          <p:nvPr/>
        </p:nvSpPr>
        <p:spPr>
          <a:xfrm rot="19620000">
            <a:off x="5176224" y="4535604"/>
            <a:ext cx="2264700" cy="584776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3200" i="1" dirty="0" smtClean="0"/>
              <a:t>decompress</a:t>
            </a:r>
            <a:endParaRPr lang="en-US" sz="3200" i="1" dirty="0"/>
          </a:p>
        </p:txBody>
      </p:sp>
      <p:sp>
        <p:nvSpPr>
          <p:cNvPr id="38" name="TextBox 37"/>
          <p:cNvSpPr txBox="1"/>
          <p:nvPr/>
        </p:nvSpPr>
        <p:spPr>
          <a:xfrm rot="19620000">
            <a:off x="6283841" y="4535604"/>
            <a:ext cx="1890599" cy="584776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3200" i="1" dirty="0" smtClean="0"/>
              <a:t>disk write</a:t>
            </a:r>
            <a:endParaRPr lang="en-US" sz="3200" i="1" dirty="0"/>
          </a:p>
        </p:txBody>
      </p:sp>
      <p:sp>
        <p:nvSpPr>
          <p:cNvPr id="47" name="TextBox 46"/>
          <p:cNvSpPr txBox="1"/>
          <p:nvPr/>
        </p:nvSpPr>
        <p:spPr>
          <a:xfrm>
            <a:off x="5406627" y="5511414"/>
            <a:ext cx="2756421" cy="1077218"/>
          </a:xfrm>
          <a:prstGeom prst="rect">
            <a:avLst/>
          </a:prstGeom>
          <a:solidFill>
            <a:srgbClr val="D99694"/>
          </a:solidFill>
          <a:effectLst>
            <a:softEdge rad="76200"/>
          </a:effectLst>
        </p:spPr>
        <p:txBody>
          <a:bodyPr wrap="none" rtlCol="0">
            <a:spAutoFit/>
          </a:bodyPr>
          <a:lstStyle/>
          <a:p>
            <a:r>
              <a:rPr lang="en-US" sz="3200" i="1" dirty="0" smtClean="0"/>
              <a:t> keep receiving</a:t>
            </a:r>
          </a:p>
          <a:p>
            <a:r>
              <a:rPr lang="en-US" sz="3200" i="1" dirty="0" smtClean="0"/>
              <a:t> disk busy</a:t>
            </a:r>
            <a:endParaRPr lang="en-US" sz="3200" i="1" dirty="0"/>
          </a:p>
        </p:txBody>
      </p:sp>
      <p:sp>
        <p:nvSpPr>
          <p:cNvPr id="48" name="TextBox 47"/>
          <p:cNvSpPr txBox="1"/>
          <p:nvPr/>
        </p:nvSpPr>
        <p:spPr>
          <a:xfrm>
            <a:off x="682669" y="4361311"/>
            <a:ext cx="3472563" cy="584776"/>
          </a:xfrm>
          <a:prstGeom prst="rect">
            <a:avLst/>
          </a:prstGeom>
          <a:solidFill>
            <a:srgbClr val="D99694"/>
          </a:solidFill>
          <a:effectLst>
            <a:softEdge rad="76200"/>
          </a:effectLst>
        </p:spPr>
        <p:txBody>
          <a:bodyPr wrap="none" rtlCol="0">
            <a:spAutoFit/>
          </a:bodyPr>
          <a:lstStyle/>
          <a:p>
            <a:r>
              <a:rPr lang="en-US" sz="3200" i="1" dirty="0" smtClean="0"/>
              <a:t> keep pipeline filled</a:t>
            </a:r>
            <a:endParaRPr lang="en-US" sz="3200" i="1" dirty="0"/>
          </a:p>
        </p:txBody>
      </p:sp>
      <p:sp>
        <p:nvSpPr>
          <p:cNvPr id="49" name="TextBox 48"/>
          <p:cNvSpPr txBox="1"/>
          <p:nvPr/>
        </p:nvSpPr>
        <p:spPr>
          <a:xfrm>
            <a:off x="4502649" y="4382323"/>
            <a:ext cx="3626050" cy="584776"/>
          </a:xfrm>
          <a:prstGeom prst="rect">
            <a:avLst/>
          </a:prstGeom>
          <a:solidFill>
            <a:srgbClr val="D99694"/>
          </a:solidFill>
          <a:effectLst>
            <a:softEdge rad="76200"/>
          </a:effectLst>
        </p:spPr>
        <p:txBody>
          <a:bodyPr wrap="none" rtlCol="0">
            <a:spAutoFit/>
          </a:bodyPr>
          <a:lstStyle/>
          <a:p>
            <a:r>
              <a:rPr lang="en-US" sz="3200" i="1" dirty="0" smtClean="0"/>
              <a:t> new clients can join</a:t>
            </a:r>
            <a:endParaRPr lang="en-US" sz="3200" i="1" dirty="0"/>
          </a:p>
        </p:txBody>
      </p:sp>
      <p:sp>
        <p:nvSpPr>
          <p:cNvPr id="50" name="TextBox 49"/>
          <p:cNvSpPr txBox="1"/>
          <p:nvPr/>
        </p:nvSpPr>
        <p:spPr>
          <a:xfrm>
            <a:off x="4308536" y="5923783"/>
            <a:ext cx="3861491" cy="584776"/>
          </a:xfrm>
          <a:prstGeom prst="rect">
            <a:avLst/>
          </a:prstGeom>
          <a:solidFill>
            <a:srgbClr val="D99694"/>
          </a:solidFill>
          <a:effectLst>
            <a:softEdge rad="76200"/>
          </a:effectLst>
        </p:spPr>
        <p:txBody>
          <a:bodyPr wrap="none" rtlCol="0">
            <a:spAutoFit/>
          </a:bodyPr>
          <a:lstStyle/>
          <a:p>
            <a:r>
              <a:rPr lang="en-US" sz="3200" i="1" dirty="0" smtClean="0"/>
              <a:t>sequential disk writes</a:t>
            </a:r>
            <a:endParaRPr lang="en-US" sz="3200" i="1" dirty="0"/>
          </a:p>
        </p:txBody>
      </p:sp>
    </p:spTree>
    <p:extLst>
      <p:ext uri="{BB962C8B-B14F-4D97-AF65-F5344CB8AC3E}">
        <p14:creationId xmlns:p14="http://schemas.microsoft.com/office/powerpoint/2010/main" val="3721909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" presetClass="entr" presetSubtype="0" fill="hold" grpId="3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000"/>
                            </p:stCondLst>
                            <p:childTnLst>
                              <p:par>
                                <p:cTn id="7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2000"/>
                            </p:stCondLst>
                            <p:childTnLst>
                              <p:par>
                                <p:cTn id="8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30" grpId="0" uiExpand="1" build="p"/>
      <p:bldP spid="31" grpId="0" animBg="1"/>
      <p:bldP spid="31" grpId="1" animBg="1"/>
      <p:bldP spid="31" grpId="3" animBg="1"/>
      <p:bldP spid="31" grpId="4" animBg="1"/>
      <p:bldP spid="32" grpId="0" animBg="1"/>
      <p:bldP spid="32" grpId="1" animBg="1"/>
      <p:bldP spid="32" grpId="2" animBg="1"/>
      <p:bldP spid="32" grpId="3" animBg="1"/>
      <p:bldP spid="33" grpId="0" animBg="1"/>
      <p:bldP spid="33" grpId="1" animBg="1"/>
      <p:bldP spid="35" grpId="0"/>
      <p:bldP spid="35" grpId="1"/>
      <p:bldP spid="36" grpId="0"/>
      <p:bldP spid="36" grpId="2"/>
      <p:bldP spid="37" grpId="0"/>
      <p:bldP spid="37" grpId="1"/>
      <p:bldP spid="38" grpId="0"/>
      <p:bldP spid="38" grpId="1"/>
      <p:bldP spid="47" grpId="0" animBg="1"/>
      <p:bldP spid="47" grpId="1" animBg="1"/>
      <p:bldP spid="48" grpId="0" animBg="1"/>
      <p:bldP spid="49" grpId="0" animBg="1"/>
      <p:bldP spid="50" grpId="0" animBg="1"/>
      <p:bldP spid="50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</a:t>
            </a:r>
            <a:r>
              <a:rPr lang="en-US" dirty="0" err="1" smtClean="0"/>
              <a:t>frisbee</a:t>
            </a:r>
            <a:r>
              <a:rPr lang="en-US" dirty="0" smtClean="0"/>
              <a:t> to VF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495800" y="4353639"/>
            <a:ext cx="3922920" cy="2096850"/>
          </a:xfrm>
          <a:prstGeom prst="rect">
            <a:avLst/>
          </a:prstGeom>
          <a:solidFill>
            <a:srgbClr val="D99694"/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endParaRPr lang="en-US" sz="40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Frisbee: disk images stored as files</a:t>
            </a:r>
            <a:endParaRPr lang="en-US" dirty="0"/>
          </a:p>
        </p:txBody>
      </p:sp>
      <p:sp>
        <p:nvSpPr>
          <p:cNvPr id="30" name="Content Placeholder 29"/>
          <p:cNvSpPr>
            <a:spLocks noGrp="1"/>
          </p:cNvSpPr>
          <p:nvPr>
            <p:ph sz="half" idx="2"/>
          </p:nvPr>
        </p:nvSpPr>
        <p:spPr>
          <a:xfrm>
            <a:off x="4648200" y="1895823"/>
            <a:ext cx="4038600" cy="452596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b="1" dirty="0" smtClean="0"/>
              <a:t>VF:</a:t>
            </a:r>
            <a:r>
              <a:rPr lang="en-US" dirty="0" smtClean="0"/>
              <a:t> disk image data stored in </a:t>
            </a:r>
            <a:r>
              <a:rPr lang="en-US" i="1" dirty="0" err="1" smtClean="0"/>
              <a:t>Venti</a:t>
            </a:r>
            <a:endParaRPr lang="en-US" i="1" dirty="0"/>
          </a:p>
          <a:p>
            <a:r>
              <a:rPr lang="en-US" dirty="0" smtClean="0"/>
              <a:t>reformed into chunks by </a:t>
            </a:r>
            <a:r>
              <a:rPr lang="en-US" i="1" dirty="0" err="1" smtClean="0"/>
              <a:t>Chunkmaker</a:t>
            </a:r>
            <a:endParaRPr lang="en-US" i="1" dirty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0A52A-DFE5-2D43-A087-B3074EEC0B9B}" type="slidenum">
              <a:rPr lang="en-US" smtClean="0"/>
              <a:t>12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641942" y="2922692"/>
            <a:ext cx="1744975" cy="1270848"/>
          </a:xfrm>
          <a:prstGeom prst="rect">
            <a:avLst/>
          </a:prstGeom>
          <a:solidFill>
            <a:srgbClr val="C4BD97"/>
          </a:solidFill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en-US" sz="2800" dirty="0" smtClean="0">
                <a:solidFill>
                  <a:srgbClr val="000000"/>
                </a:solidFill>
              </a:rPr>
              <a:t>disk image server</a:t>
            </a:r>
            <a:endParaRPr lang="en-US" sz="2800" dirty="0">
              <a:solidFill>
                <a:srgbClr val="000000"/>
              </a:solidFill>
            </a:endParaRPr>
          </a:p>
        </p:txBody>
      </p:sp>
      <p:pic>
        <p:nvPicPr>
          <p:cNvPr id="7" name="Picture 6" descr="jcartier-comp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6796" y="2912955"/>
            <a:ext cx="907644" cy="1322917"/>
          </a:xfrm>
          <a:prstGeom prst="rect">
            <a:avLst/>
          </a:prstGeom>
        </p:spPr>
      </p:pic>
      <p:pic>
        <p:nvPicPr>
          <p:cNvPr id="26" name="Picture 25" descr="BU00945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775" y="3092715"/>
            <a:ext cx="910167" cy="910167"/>
          </a:xfrm>
          <a:prstGeom prst="rect">
            <a:avLst/>
          </a:prstGeom>
        </p:spPr>
      </p:pic>
      <p:cxnSp>
        <p:nvCxnSpPr>
          <p:cNvPr id="16" name="Straight Connector 15"/>
          <p:cNvCxnSpPr>
            <a:stCxn id="26" idx="3"/>
            <a:endCxn id="6" idx="1"/>
          </p:cNvCxnSpPr>
          <p:nvPr/>
        </p:nvCxnSpPr>
        <p:spPr>
          <a:xfrm>
            <a:off x="2025942" y="3547799"/>
            <a:ext cx="1616000" cy="10317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6" idx="3"/>
            <a:endCxn id="7" idx="1"/>
          </p:cNvCxnSpPr>
          <p:nvPr/>
        </p:nvCxnSpPr>
        <p:spPr>
          <a:xfrm>
            <a:off x="5386917" y="3558116"/>
            <a:ext cx="1879879" cy="1629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696165" y="3158391"/>
            <a:ext cx="2161164" cy="2797707"/>
            <a:chOff x="696165" y="3158391"/>
            <a:chExt cx="2161164" cy="2797707"/>
          </a:xfrm>
        </p:grpSpPr>
        <p:sp>
          <p:nvSpPr>
            <p:cNvPr id="23" name="Magnetic Disk 22"/>
            <p:cNvSpPr/>
            <p:nvPr/>
          </p:nvSpPr>
          <p:spPr>
            <a:xfrm>
              <a:off x="814917" y="4498331"/>
              <a:ext cx="1926166" cy="1457767"/>
            </a:xfrm>
            <a:prstGeom prst="flowChartMagneticDisk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err="1" smtClean="0">
                  <a:solidFill>
                    <a:srgbClr val="000000"/>
                  </a:solidFill>
                </a:rPr>
                <a:t>Venti</a:t>
              </a:r>
              <a:endParaRPr lang="en-US" sz="2800" dirty="0">
                <a:solidFill>
                  <a:srgbClr val="000000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696165" y="3158391"/>
              <a:ext cx="2161164" cy="778816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 anchorCtr="0"/>
            <a:lstStyle/>
            <a:p>
              <a:pPr algn="ctr"/>
              <a:r>
                <a:rPr lang="en-US" sz="2800" dirty="0" err="1" smtClean="0">
                  <a:solidFill>
                    <a:srgbClr val="000000"/>
                  </a:solidFill>
                </a:rPr>
                <a:t>Chunkmaker</a:t>
              </a:r>
              <a:endParaRPr lang="en-US" sz="2800" dirty="0">
                <a:solidFill>
                  <a:srgbClr val="000000"/>
                </a:solidFill>
              </a:endParaRPr>
            </a:p>
          </p:txBody>
        </p:sp>
        <p:cxnSp>
          <p:nvCxnSpPr>
            <p:cNvPr id="25" name="Straight Connector 24"/>
            <p:cNvCxnSpPr>
              <a:stCxn id="23" idx="1"/>
              <a:endCxn id="24" idx="2"/>
            </p:cNvCxnSpPr>
            <p:nvPr/>
          </p:nvCxnSpPr>
          <p:spPr>
            <a:xfrm flipH="1" flipV="1">
              <a:off x="1776747" y="3937207"/>
              <a:ext cx="1253" cy="561124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479068" y="5934202"/>
            <a:ext cx="30569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dirty="0"/>
              <a:t>[Quinlan &amp; </a:t>
            </a:r>
            <a:r>
              <a:rPr lang="en-US" dirty="0" err="1"/>
              <a:t>Dorward</a:t>
            </a:r>
            <a:r>
              <a:rPr lang="en-US" dirty="0"/>
              <a:t>, FAST </a:t>
            </a:r>
            <a:r>
              <a:rPr lang="fr-FR" dirty="0" smtClean="0"/>
              <a:t>’</a:t>
            </a:r>
            <a:r>
              <a:rPr lang="en-US" dirty="0" smtClean="0"/>
              <a:t>02]</a:t>
            </a:r>
          </a:p>
          <a:p>
            <a:pPr marL="0" lvl="1"/>
            <a:r>
              <a:rPr lang="en-US" dirty="0"/>
              <a:t>[Rhea et al., ATC </a:t>
            </a:r>
            <a:r>
              <a:rPr lang="fr-FR" dirty="0" smtClean="0"/>
              <a:t>’</a:t>
            </a:r>
            <a:r>
              <a:rPr lang="en-US" dirty="0" smtClean="0"/>
              <a:t>08]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6583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build="p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corpus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430 Linux images from Utah </a:t>
            </a:r>
            <a:r>
              <a:rPr lang="en-US" dirty="0" err="1" smtClean="0"/>
              <a:t>Emulab</a:t>
            </a:r>
            <a:endParaRPr lang="en-US" dirty="0" smtClean="0"/>
          </a:p>
          <a:p>
            <a:pPr lvl="1"/>
            <a:r>
              <a:rPr lang="en-US" dirty="0" smtClean="0"/>
              <a:t>76 “standard” images</a:t>
            </a:r>
          </a:p>
          <a:p>
            <a:pPr lvl="1"/>
            <a:r>
              <a:rPr lang="en-US" dirty="0" smtClean="0"/>
              <a:t>354 user-created images</a:t>
            </a:r>
          </a:p>
          <a:p>
            <a:r>
              <a:rPr lang="en-US" dirty="0" smtClean="0"/>
              <a:t>based on </a:t>
            </a:r>
            <a:r>
              <a:rPr lang="en-US" dirty="0" err="1" smtClean="0"/>
              <a:t>RedHat</a:t>
            </a:r>
            <a:r>
              <a:rPr lang="en-US" dirty="0" smtClean="0"/>
              <a:t>, Fedora, </a:t>
            </a:r>
            <a:r>
              <a:rPr lang="en-US" dirty="0" err="1" smtClean="0"/>
              <a:t>CentOS</a:t>
            </a:r>
            <a:r>
              <a:rPr lang="en-US" dirty="0" smtClean="0"/>
              <a:t>, &amp; Ubuntu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0A52A-DFE5-2D43-A087-B3074EEC0B9B}" type="slidenum">
              <a:rPr lang="en-US" smtClean="0"/>
              <a:t>13</a:t>
            </a:fld>
            <a:endParaRPr lang="en-US"/>
          </a:p>
        </p:txBody>
      </p:sp>
      <p:sp>
        <p:nvSpPr>
          <p:cNvPr id="6" name="Magnetic Disk 5"/>
          <p:cNvSpPr/>
          <p:nvPr/>
        </p:nvSpPr>
        <p:spPr>
          <a:xfrm>
            <a:off x="814917" y="4498331"/>
            <a:ext cx="1926166" cy="1457767"/>
          </a:xfrm>
          <a:prstGeom prst="flowChartMagneticDisk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solidFill>
                  <a:srgbClr val="000000"/>
                </a:solidFill>
              </a:rPr>
              <a:t>Venti</a:t>
            </a:r>
            <a:endParaRPr lang="en-US" sz="2800" dirty="0">
              <a:solidFill>
                <a:srgbClr val="000000"/>
              </a:solidFill>
            </a:endParaRPr>
          </a:p>
        </p:txBody>
      </p:sp>
      <p:pic>
        <p:nvPicPr>
          <p:cNvPr id="9" name="Picture 8" descr="BU00945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2256" y="4498331"/>
            <a:ext cx="910167" cy="910167"/>
          </a:xfrm>
          <a:prstGeom prst="rect">
            <a:avLst/>
          </a:prstGeom>
        </p:spPr>
      </p:pic>
      <p:pic>
        <p:nvPicPr>
          <p:cNvPr id="10" name="Picture 9" descr="BU00945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2423" y="4498331"/>
            <a:ext cx="910167" cy="910167"/>
          </a:xfrm>
          <a:prstGeom prst="rect">
            <a:avLst/>
          </a:prstGeom>
        </p:spPr>
      </p:pic>
      <p:pic>
        <p:nvPicPr>
          <p:cNvPr id="11" name="Picture 10" descr="BU00945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2590" y="4498331"/>
            <a:ext cx="910167" cy="910167"/>
          </a:xfrm>
          <a:prstGeom prst="rect">
            <a:avLst/>
          </a:prstGeom>
        </p:spPr>
      </p:pic>
      <p:pic>
        <p:nvPicPr>
          <p:cNvPr id="12" name="Picture 11" descr="BU00945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2757" y="4498331"/>
            <a:ext cx="910167" cy="910167"/>
          </a:xfrm>
          <a:prstGeom prst="rect">
            <a:avLst/>
          </a:prstGeom>
        </p:spPr>
      </p:pic>
      <p:pic>
        <p:nvPicPr>
          <p:cNvPr id="13" name="Picture 12" descr="BU00945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2924" y="4498331"/>
            <a:ext cx="910167" cy="910167"/>
          </a:xfrm>
          <a:prstGeom prst="rect">
            <a:avLst/>
          </a:prstGeom>
        </p:spPr>
      </p:pic>
      <p:pic>
        <p:nvPicPr>
          <p:cNvPr id="14" name="Picture 13" descr="BU00945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7339" y="5045931"/>
            <a:ext cx="910167" cy="910167"/>
          </a:xfrm>
          <a:prstGeom prst="rect">
            <a:avLst/>
          </a:prstGeom>
        </p:spPr>
      </p:pic>
      <p:pic>
        <p:nvPicPr>
          <p:cNvPr id="15" name="Picture 14" descr="BU00945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7506" y="5045931"/>
            <a:ext cx="910167" cy="910167"/>
          </a:xfrm>
          <a:prstGeom prst="rect">
            <a:avLst/>
          </a:prstGeom>
        </p:spPr>
      </p:pic>
      <p:pic>
        <p:nvPicPr>
          <p:cNvPr id="16" name="Picture 15" descr="BU00945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7673" y="5045931"/>
            <a:ext cx="910167" cy="910167"/>
          </a:xfrm>
          <a:prstGeom prst="rect">
            <a:avLst/>
          </a:prstGeom>
        </p:spPr>
      </p:pic>
      <p:pic>
        <p:nvPicPr>
          <p:cNvPr id="17" name="Picture 16" descr="BU00945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7840" y="5045931"/>
            <a:ext cx="910167" cy="910167"/>
          </a:xfrm>
          <a:prstGeom prst="rect">
            <a:avLst/>
          </a:prstGeom>
        </p:spPr>
      </p:pic>
      <p:sp>
        <p:nvSpPr>
          <p:cNvPr id="18" name="Left Arrow 17"/>
          <p:cNvSpPr/>
          <p:nvPr/>
        </p:nvSpPr>
        <p:spPr>
          <a:xfrm>
            <a:off x="2966805" y="4881700"/>
            <a:ext cx="656859" cy="745938"/>
          </a:xfrm>
          <a:prstGeom prst="leftArrow">
            <a:avLst/>
          </a:prstGeom>
          <a:solidFill>
            <a:schemeClr val="accent2">
              <a:lumMod val="60000"/>
              <a:lumOff val="40000"/>
            </a:schemeClr>
          </a:solidFill>
          <a:ln w="508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2527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addressing the challenges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368550"/>
          </a:xfrm>
        </p:spPr>
        <p:txBody>
          <a:bodyPr>
            <a:normAutofit/>
          </a:bodyPr>
          <a:lstStyle/>
          <a:p>
            <a:r>
              <a:rPr lang="en-US" i="1" dirty="0" smtClean="0">
                <a:solidFill>
                  <a:schemeClr val="tx1"/>
                </a:solidFill>
              </a:rPr>
              <a:t>compression</a:t>
            </a:r>
          </a:p>
          <a:p>
            <a:r>
              <a:rPr lang="en-US" i="1" dirty="0" smtClean="0">
                <a:solidFill>
                  <a:schemeClr val="tx1"/>
                </a:solidFill>
              </a:rPr>
              <a:t>use </a:t>
            </a:r>
            <a:r>
              <a:rPr lang="en-US" i="1" dirty="0" err="1" smtClean="0">
                <a:solidFill>
                  <a:schemeClr val="tx1"/>
                </a:solidFill>
              </a:rPr>
              <a:t>filesystem</a:t>
            </a:r>
            <a:r>
              <a:rPr lang="en-US" i="1" dirty="0" smtClean="0">
                <a:solidFill>
                  <a:schemeClr val="tx1"/>
                </a:solidFill>
              </a:rPr>
              <a:t> info</a:t>
            </a:r>
          </a:p>
          <a:p>
            <a:r>
              <a:rPr lang="en-US" i="1" dirty="0" smtClean="0">
                <a:solidFill>
                  <a:schemeClr val="tx1"/>
                </a:solidFill>
              </a:rPr>
              <a:t>pipeline</a:t>
            </a:r>
          </a:p>
          <a:p>
            <a:r>
              <a:rPr lang="en-US" i="1" dirty="0" smtClean="0">
                <a:solidFill>
                  <a:schemeClr val="tx1"/>
                </a:solidFill>
              </a:rPr>
              <a:t>independent “chunks”</a:t>
            </a:r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4" name="Right Arrow 3"/>
          <p:cNvSpPr/>
          <p:nvPr/>
        </p:nvSpPr>
        <p:spPr>
          <a:xfrm>
            <a:off x="2637444" y="3949143"/>
            <a:ext cx="747708" cy="575345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8347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compression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0A52A-DFE5-2D43-A087-B3074EEC0B9B}" type="slidenum">
              <a:rPr lang="en-US" smtClean="0"/>
              <a:t>15</a:t>
            </a:fld>
            <a:endParaRPr lang="en-US"/>
          </a:p>
        </p:txBody>
      </p:sp>
      <p:pic>
        <p:nvPicPr>
          <p:cNvPr id="4" name="Picture 3" descr="jcartier-comp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692" y="531544"/>
            <a:ext cx="907644" cy="1322917"/>
          </a:xfrm>
          <a:prstGeom prst="rect">
            <a:avLst/>
          </a:prstGeom>
        </p:spPr>
      </p:pic>
      <p:sp>
        <p:nvSpPr>
          <p:cNvPr id="5" name="Magnetic Disk 4"/>
          <p:cNvSpPr/>
          <p:nvPr/>
        </p:nvSpPr>
        <p:spPr>
          <a:xfrm>
            <a:off x="5522139" y="4041549"/>
            <a:ext cx="1385555" cy="1405698"/>
          </a:xfrm>
          <a:prstGeom prst="flowChartMagneticDisk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solidFill>
                  <a:srgbClr val="000000"/>
                </a:solidFill>
              </a:rPr>
              <a:t>Venti</a:t>
            </a:r>
            <a:endParaRPr lang="en-US" sz="2800" dirty="0">
              <a:solidFill>
                <a:srgbClr val="000000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182241"/>
              </p:ext>
            </p:extLst>
          </p:nvPr>
        </p:nvGraphicFramePr>
        <p:xfrm>
          <a:off x="3970267" y="2822349"/>
          <a:ext cx="1220650" cy="1219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4130"/>
                <a:gridCol w="244130"/>
                <a:gridCol w="244130"/>
                <a:gridCol w="244130"/>
                <a:gridCol w="244130"/>
              </a:tblGrid>
              <a:tr h="236399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</a:tr>
              <a:tr h="236399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236399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</a:tr>
              <a:tr h="236399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36399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7265605" y="5279614"/>
            <a:ext cx="1262591" cy="1076736"/>
          </a:xfrm>
          <a:prstGeom prst="rect">
            <a:avLst/>
          </a:prstGeom>
          <a:solidFill>
            <a:srgbClr val="C4BD97"/>
          </a:solidFill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en-US" sz="2800" dirty="0" smtClean="0">
                <a:solidFill>
                  <a:srgbClr val="000000"/>
                </a:solidFill>
              </a:rPr>
              <a:t>image server</a:t>
            </a:r>
            <a:endParaRPr lang="en-US" sz="2800" dirty="0">
              <a:solidFill>
                <a:srgbClr val="000000"/>
              </a:solidFill>
            </a:endParaRPr>
          </a:p>
        </p:txBody>
      </p:sp>
      <p:pic>
        <p:nvPicPr>
          <p:cNvPr id="8" name="Picture 7" descr="BU00945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7119" y="1854461"/>
            <a:ext cx="910167" cy="910167"/>
          </a:xfrm>
          <a:prstGeom prst="rect">
            <a:avLst/>
          </a:prstGeom>
        </p:spPr>
      </p:pic>
      <p:cxnSp>
        <p:nvCxnSpPr>
          <p:cNvPr id="10" name="Elbow Connector 9"/>
          <p:cNvCxnSpPr>
            <a:stCxn id="4" idx="2"/>
            <a:endCxn id="8" idx="1"/>
          </p:cNvCxnSpPr>
          <p:nvPr/>
        </p:nvCxnSpPr>
        <p:spPr>
          <a:xfrm rot="16200000" flipH="1">
            <a:off x="1352774" y="1555200"/>
            <a:ext cx="455084" cy="1053605"/>
          </a:xfrm>
          <a:prstGeom prst="bentConnector2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8" idx="2"/>
            <a:endCxn id="6" idx="1"/>
          </p:cNvCxnSpPr>
          <p:nvPr/>
        </p:nvCxnSpPr>
        <p:spPr>
          <a:xfrm rot="16200000" flipH="1">
            <a:off x="2932575" y="2394256"/>
            <a:ext cx="667321" cy="1408064"/>
          </a:xfrm>
          <a:prstGeom prst="bentConnector2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6" idx="2"/>
            <a:endCxn id="5" idx="2"/>
          </p:cNvCxnSpPr>
          <p:nvPr/>
        </p:nvCxnSpPr>
        <p:spPr>
          <a:xfrm rot="16200000" flipH="1">
            <a:off x="4699941" y="3922199"/>
            <a:ext cx="702849" cy="941547"/>
          </a:xfrm>
          <a:prstGeom prst="bentConnector2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5" idx="3"/>
            <a:endCxn id="7" idx="1"/>
          </p:cNvCxnSpPr>
          <p:nvPr/>
        </p:nvCxnSpPr>
        <p:spPr>
          <a:xfrm rot="16200000" flipH="1">
            <a:off x="6554894" y="5107270"/>
            <a:ext cx="370735" cy="1050688"/>
          </a:xfrm>
          <a:prstGeom prst="bentConnector2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72220" y="2273088"/>
            <a:ext cx="156258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i="1" dirty="0" smtClean="0"/>
              <a:t>capture</a:t>
            </a:r>
            <a:endParaRPr lang="en-US" sz="3200" i="1" dirty="0"/>
          </a:p>
        </p:txBody>
      </p:sp>
      <p:sp>
        <p:nvSpPr>
          <p:cNvPr id="23" name="TextBox 22"/>
          <p:cNvSpPr txBox="1"/>
          <p:nvPr/>
        </p:nvSpPr>
        <p:spPr>
          <a:xfrm>
            <a:off x="1699057" y="3456773"/>
            <a:ext cx="172629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i="1" dirty="0" smtClean="0"/>
              <a:t>partition</a:t>
            </a:r>
            <a:endParaRPr lang="en-US" sz="3200" i="1" dirty="0"/>
          </a:p>
        </p:txBody>
      </p:sp>
      <p:sp>
        <p:nvSpPr>
          <p:cNvPr id="24" name="TextBox 23"/>
          <p:cNvSpPr txBox="1"/>
          <p:nvPr/>
        </p:nvSpPr>
        <p:spPr>
          <a:xfrm>
            <a:off x="4016005" y="4744397"/>
            <a:ext cx="112917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i="1" dirty="0" smtClean="0"/>
              <a:t>store</a:t>
            </a:r>
            <a:endParaRPr lang="en-US" sz="3200" i="1" dirty="0"/>
          </a:p>
        </p:txBody>
      </p:sp>
      <p:sp>
        <p:nvSpPr>
          <p:cNvPr id="25" name="TextBox 24"/>
          <p:cNvSpPr txBox="1"/>
          <p:nvPr/>
        </p:nvSpPr>
        <p:spPr>
          <a:xfrm>
            <a:off x="5430619" y="5824143"/>
            <a:ext cx="156859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i="1" dirty="0" smtClean="0"/>
              <a:t>retrieve</a:t>
            </a:r>
            <a:endParaRPr lang="en-US" sz="3200" i="1" dirty="0"/>
          </a:p>
        </p:txBody>
      </p:sp>
    </p:spTree>
    <p:extLst>
      <p:ext uri="{BB962C8B-B14F-4D97-AF65-F5344CB8AC3E}">
        <p14:creationId xmlns:p14="http://schemas.microsoft.com/office/powerpoint/2010/main" val="36578783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compression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0A52A-DFE5-2D43-A087-B3074EEC0B9B}" type="slidenum">
              <a:rPr lang="en-US" smtClean="0"/>
              <a:t>16</a:t>
            </a:fld>
            <a:endParaRPr lang="en-US"/>
          </a:p>
        </p:txBody>
      </p:sp>
      <p:pic>
        <p:nvPicPr>
          <p:cNvPr id="4" name="Picture 3" descr="jcartier-comput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692" y="531544"/>
            <a:ext cx="907644" cy="1322917"/>
          </a:xfrm>
          <a:prstGeom prst="rect">
            <a:avLst/>
          </a:prstGeom>
        </p:spPr>
      </p:pic>
      <p:sp>
        <p:nvSpPr>
          <p:cNvPr id="5" name="Magnetic Disk 4"/>
          <p:cNvSpPr/>
          <p:nvPr/>
        </p:nvSpPr>
        <p:spPr>
          <a:xfrm>
            <a:off x="5522139" y="4041549"/>
            <a:ext cx="1385555" cy="1405698"/>
          </a:xfrm>
          <a:prstGeom prst="flowChartMagneticDisk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solidFill>
                  <a:srgbClr val="000000"/>
                </a:solidFill>
              </a:rPr>
              <a:t>Venti</a:t>
            </a:r>
            <a:endParaRPr lang="en-US" sz="2800" dirty="0">
              <a:solidFill>
                <a:srgbClr val="000000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7964950"/>
              </p:ext>
            </p:extLst>
          </p:nvPr>
        </p:nvGraphicFramePr>
        <p:xfrm>
          <a:off x="3970267" y="2822349"/>
          <a:ext cx="1220650" cy="1219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4130"/>
                <a:gridCol w="244130"/>
                <a:gridCol w="244130"/>
                <a:gridCol w="244130"/>
                <a:gridCol w="244130"/>
              </a:tblGrid>
              <a:tr h="236399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</a:tr>
              <a:tr h="236399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236399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</a:tr>
              <a:tr h="236399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36399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7265605" y="5279614"/>
            <a:ext cx="1262591" cy="1076736"/>
          </a:xfrm>
          <a:prstGeom prst="rect">
            <a:avLst/>
          </a:prstGeom>
          <a:solidFill>
            <a:srgbClr val="C4BD97"/>
          </a:solidFill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en-US" sz="2800" dirty="0" smtClean="0">
                <a:solidFill>
                  <a:srgbClr val="000000"/>
                </a:solidFill>
              </a:rPr>
              <a:t>image server</a:t>
            </a:r>
            <a:endParaRPr lang="en-US" sz="2800" dirty="0">
              <a:solidFill>
                <a:srgbClr val="000000"/>
              </a:solidFill>
            </a:endParaRPr>
          </a:p>
        </p:txBody>
      </p:sp>
      <p:pic>
        <p:nvPicPr>
          <p:cNvPr id="8" name="Picture 7" descr="BU009454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7119" y="1854461"/>
            <a:ext cx="910167" cy="910167"/>
          </a:xfrm>
          <a:prstGeom prst="rect">
            <a:avLst/>
          </a:prstGeom>
        </p:spPr>
      </p:pic>
      <p:cxnSp>
        <p:nvCxnSpPr>
          <p:cNvPr id="10" name="Elbow Connector 9"/>
          <p:cNvCxnSpPr>
            <a:stCxn id="4" idx="2"/>
            <a:endCxn id="8" idx="1"/>
          </p:cNvCxnSpPr>
          <p:nvPr/>
        </p:nvCxnSpPr>
        <p:spPr>
          <a:xfrm rot="16200000" flipH="1">
            <a:off x="1352774" y="1555200"/>
            <a:ext cx="455084" cy="1053605"/>
          </a:xfrm>
          <a:prstGeom prst="bentConnector2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6" idx="2"/>
            <a:endCxn id="5" idx="2"/>
          </p:cNvCxnSpPr>
          <p:nvPr/>
        </p:nvCxnSpPr>
        <p:spPr>
          <a:xfrm rot="16200000" flipH="1">
            <a:off x="4699941" y="3922199"/>
            <a:ext cx="702849" cy="941547"/>
          </a:xfrm>
          <a:prstGeom prst="bentConnector2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5" idx="3"/>
            <a:endCxn id="7" idx="1"/>
          </p:cNvCxnSpPr>
          <p:nvPr/>
        </p:nvCxnSpPr>
        <p:spPr>
          <a:xfrm rot="16200000" flipH="1">
            <a:off x="6554894" y="5107270"/>
            <a:ext cx="370735" cy="1050688"/>
          </a:xfrm>
          <a:prstGeom prst="bentConnector2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72220" y="2273088"/>
            <a:ext cx="156258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i="1" dirty="0" smtClean="0"/>
              <a:t>capture</a:t>
            </a:r>
            <a:endParaRPr lang="en-US" sz="3200" i="1" dirty="0"/>
          </a:p>
        </p:txBody>
      </p:sp>
      <p:sp>
        <p:nvSpPr>
          <p:cNvPr id="23" name="TextBox 22"/>
          <p:cNvSpPr txBox="1"/>
          <p:nvPr/>
        </p:nvSpPr>
        <p:spPr>
          <a:xfrm rot="18394097">
            <a:off x="2126029" y="3982325"/>
            <a:ext cx="172629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i="1" dirty="0" smtClean="0">
                <a:solidFill>
                  <a:srgbClr val="FF0000"/>
                </a:solidFill>
              </a:rPr>
              <a:t>partition</a:t>
            </a:r>
            <a:endParaRPr lang="en-US" sz="3200" i="1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016005" y="4744397"/>
            <a:ext cx="112917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i="1" dirty="0" smtClean="0"/>
              <a:t>store</a:t>
            </a:r>
            <a:endParaRPr lang="en-US" sz="3200" i="1" dirty="0"/>
          </a:p>
        </p:txBody>
      </p:sp>
      <p:sp>
        <p:nvSpPr>
          <p:cNvPr id="25" name="TextBox 24"/>
          <p:cNvSpPr txBox="1"/>
          <p:nvPr/>
        </p:nvSpPr>
        <p:spPr>
          <a:xfrm>
            <a:off x="5430619" y="5824143"/>
            <a:ext cx="156859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i="1" dirty="0" smtClean="0"/>
              <a:t>retrieve</a:t>
            </a:r>
            <a:endParaRPr lang="en-US" sz="3200" i="1" dirty="0"/>
          </a:p>
        </p:txBody>
      </p:sp>
      <p:sp>
        <p:nvSpPr>
          <p:cNvPr id="17" name="Rectangle 16"/>
          <p:cNvSpPr/>
          <p:nvPr/>
        </p:nvSpPr>
        <p:spPr>
          <a:xfrm>
            <a:off x="457200" y="5279614"/>
            <a:ext cx="2147172" cy="107673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en-US" sz="2800" dirty="0" smtClean="0">
                <a:solidFill>
                  <a:srgbClr val="000000"/>
                </a:solidFill>
              </a:rPr>
              <a:t>compressed disk image</a:t>
            </a:r>
            <a:endParaRPr lang="en-US" sz="2800" dirty="0">
              <a:solidFill>
                <a:srgbClr val="000000"/>
              </a:solidFill>
            </a:endParaRPr>
          </a:p>
        </p:txBody>
      </p:sp>
      <p:cxnSp>
        <p:nvCxnSpPr>
          <p:cNvPr id="11" name="Straight Arrow Connector 10"/>
          <p:cNvCxnSpPr>
            <a:stCxn id="8" idx="2"/>
            <a:endCxn id="17" idx="0"/>
          </p:cNvCxnSpPr>
          <p:nvPr/>
        </p:nvCxnSpPr>
        <p:spPr>
          <a:xfrm flipH="1">
            <a:off x="1530786" y="2764628"/>
            <a:ext cx="1031417" cy="2514986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 rot="17574906">
            <a:off x="900492" y="3534887"/>
            <a:ext cx="185773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i="1" dirty="0" smtClean="0">
                <a:solidFill>
                  <a:srgbClr val="FF0000"/>
                </a:solidFill>
              </a:rPr>
              <a:t>compress</a:t>
            </a:r>
            <a:endParaRPr lang="en-US" sz="3200" i="1" dirty="0">
              <a:solidFill>
                <a:srgbClr val="FF0000"/>
              </a:solidFill>
            </a:endParaRPr>
          </a:p>
        </p:txBody>
      </p:sp>
      <p:cxnSp>
        <p:nvCxnSpPr>
          <p:cNvPr id="14" name="Straight Arrow Connector 13"/>
          <p:cNvCxnSpPr>
            <a:endCxn id="6" idx="1"/>
          </p:cNvCxnSpPr>
          <p:nvPr/>
        </p:nvCxnSpPr>
        <p:spPr>
          <a:xfrm flipV="1">
            <a:off x="2604372" y="3431949"/>
            <a:ext cx="1365895" cy="1847665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525135" y="1757586"/>
            <a:ext cx="5265782" cy="646331"/>
          </a:xfrm>
          <a:prstGeom prst="rect">
            <a:avLst/>
          </a:prstGeom>
          <a:solidFill>
            <a:srgbClr val="D99694"/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sz="3600" i="1" dirty="0" smtClean="0"/>
              <a:t> poor </a:t>
            </a:r>
            <a:r>
              <a:rPr lang="en-US" sz="3600" i="1" dirty="0" err="1" smtClean="0"/>
              <a:t>deduplication</a:t>
            </a:r>
            <a:r>
              <a:rPr lang="en-US" sz="3600" i="1" dirty="0" smtClean="0"/>
              <a:t> (1.11×)</a:t>
            </a:r>
            <a:endParaRPr lang="en-US" sz="3600" i="1" dirty="0"/>
          </a:p>
        </p:txBody>
      </p:sp>
    </p:spTree>
    <p:extLst>
      <p:ext uri="{BB962C8B-B14F-4D97-AF65-F5344CB8AC3E}">
        <p14:creationId xmlns:p14="http://schemas.microsoft.com/office/powerpoint/2010/main" val="4090679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compression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0A52A-DFE5-2D43-A087-B3074EEC0B9B}" type="slidenum">
              <a:rPr lang="en-US" smtClean="0"/>
              <a:t>17</a:t>
            </a:fld>
            <a:endParaRPr lang="en-US"/>
          </a:p>
        </p:txBody>
      </p:sp>
      <p:pic>
        <p:nvPicPr>
          <p:cNvPr id="4" name="Picture 3" descr="jcartier-comp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692" y="531544"/>
            <a:ext cx="907644" cy="1322917"/>
          </a:xfrm>
          <a:prstGeom prst="rect">
            <a:avLst/>
          </a:prstGeom>
        </p:spPr>
      </p:pic>
      <p:sp>
        <p:nvSpPr>
          <p:cNvPr id="5" name="Magnetic Disk 4"/>
          <p:cNvSpPr/>
          <p:nvPr/>
        </p:nvSpPr>
        <p:spPr>
          <a:xfrm>
            <a:off x="5522139" y="4041549"/>
            <a:ext cx="1385555" cy="1405698"/>
          </a:xfrm>
          <a:prstGeom prst="flowChartMagneticDisk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solidFill>
                  <a:srgbClr val="000000"/>
                </a:solidFill>
              </a:rPr>
              <a:t>Venti</a:t>
            </a:r>
            <a:endParaRPr lang="en-US" sz="2800" dirty="0">
              <a:solidFill>
                <a:srgbClr val="000000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4785854"/>
              </p:ext>
            </p:extLst>
          </p:nvPr>
        </p:nvGraphicFramePr>
        <p:xfrm>
          <a:off x="3970267" y="2822349"/>
          <a:ext cx="1220650" cy="1219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4130"/>
                <a:gridCol w="244130"/>
                <a:gridCol w="244130"/>
                <a:gridCol w="244130"/>
                <a:gridCol w="244130"/>
              </a:tblGrid>
              <a:tr h="236399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</a:tr>
              <a:tr h="236399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236399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</a:tr>
              <a:tr h="236399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36399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7265605" y="5279614"/>
            <a:ext cx="1262591" cy="1076736"/>
          </a:xfrm>
          <a:prstGeom prst="rect">
            <a:avLst/>
          </a:prstGeom>
          <a:solidFill>
            <a:srgbClr val="C4BD97"/>
          </a:solidFill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en-US" sz="2800" dirty="0" smtClean="0">
                <a:solidFill>
                  <a:srgbClr val="000000"/>
                </a:solidFill>
              </a:rPr>
              <a:t>image server</a:t>
            </a:r>
            <a:endParaRPr lang="en-US" sz="2800" dirty="0">
              <a:solidFill>
                <a:srgbClr val="000000"/>
              </a:solidFill>
            </a:endParaRPr>
          </a:p>
        </p:txBody>
      </p:sp>
      <p:pic>
        <p:nvPicPr>
          <p:cNvPr id="8" name="Picture 7" descr="BU00945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7119" y="1854461"/>
            <a:ext cx="910167" cy="910167"/>
          </a:xfrm>
          <a:prstGeom prst="rect">
            <a:avLst/>
          </a:prstGeom>
        </p:spPr>
      </p:pic>
      <p:cxnSp>
        <p:nvCxnSpPr>
          <p:cNvPr id="10" name="Elbow Connector 9"/>
          <p:cNvCxnSpPr>
            <a:stCxn id="4" idx="2"/>
            <a:endCxn id="8" idx="1"/>
          </p:cNvCxnSpPr>
          <p:nvPr/>
        </p:nvCxnSpPr>
        <p:spPr>
          <a:xfrm rot="16200000" flipH="1">
            <a:off x="1352774" y="1555200"/>
            <a:ext cx="455084" cy="1053605"/>
          </a:xfrm>
          <a:prstGeom prst="bentConnector2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8" idx="2"/>
            <a:endCxn id="6" idx="1"/>
          </p:cNvCxnSpPr>
          <p:nvPr/>
        </p:nvCxnSpPr>
        <p:spPr>
          <a:xfrm rot="16200000" flipH="1">
            <a:off x="2932575" y="2394256"/>
            <a:ext cx="667321" cy="1408064"/>
          </a:xfrm>
          <a:prstGeom prst="bentConnector2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6" idx="2"/>
            <a:endCxn id="5" idx="2"/>
          </p:cNvCxnSpPr>
          <p:nvPr/>
        </p:nvCxnSpPr>
        <p:spPr>
          <a:xfrm rot="16200000" flipH="1">
            <a:off x="4699941" y="3922199"/>
            <a:ext cx="702849" cy="941547"/>
          </a:xfrm>
          <a:prstGeom prst="bentConnector2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5" idx="3"/>
            <a:endCxn id="7" idx="1"/>
          </p:cNvCxnSpPr>
          <p:nvPr/>
        </p:nvCxnSpPr>
        <p:spPr>
          <a:xfrm rot="16200000" flipH="1">
            <a:off x="6554894" y="5107270"/>
            <a:ext cx="370735" cy="1050688"/>
          </a:xfrm>
          <a:prstGeom prst="bentConnector2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72220" y="2273088"/>
            <a:ext cx="156258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i="1" dirty="0" smtClean="0"/>
              <a:t>capture</a:t>
            </a:r>
            <a:endParaRPr lang="en-US" sz="3200" i="1" dirty="0"/>
          </a:p>
        </p:txBody>
      </p:sp>
      <p:sp>
        <p:nvSpPr>
          <p:cNvPr id="23" name="TextBox 22"/>
          <p:cNvSpPr txBox="1"/>
          <p:nvPr/>
        </p:nvSpPr>
        <p:spPr>
          <a:xfrm>
            <a:off x="1699057" y="3456773"/>
            <a:ext cx="172629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i="1" dirty="0" smtClean="0"/>
              <a:t>partition</a:t>
            </a:r>
            <a:endParaRPr lang="en-US" sz="3200" i="1" dirty="0"/>
          </a:p>
        </p:txBody>
      </p:sp>
      <p:sp>
        <p:nvSpPr>
          <p:cNvPr id="24" name="TextBox 23"/>
          <p:cNvSpPr txBox="1"/>
          <p:nvPr/>
        </p:nvSpPr>
        <p:spPr>
          <a:xfrm>
            <a:off x="4016005" y="4744397"/>
            <a:ext cx="112917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i="1" dirty="0" smtClean="0"/>
              <a:t>store</a:t>
            </a:r>
            <a:endParaRPr lang="en-US" sz="3200" i="1" dirty="0"/>
          </a:p>
        </p:txBody>
      </p:sp>
      <p:sp>
        <p:nvSpPr>
          <p:cNvPr id="25" name="TextBox 24"/>
          <p:cNvSpPr txBox="1"/>
          <p:nvPr/>
        </p:nvSpPr>
        <p:spPr>
          <a:xfrm>
            <a:off x="5430619" y="5824143"/>
            <a:ext cx="156859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i="1" dirty="0" smtClean="0"/>
              <a:t>retrieve</a:t>
            </a:r>
            <a:endParaRPr lang="en-US" sz="3200" i="1" dirty="0"/>
          </a:p>
        </p:txBody>
      </p:sp>
    </p:spTree>
    <p:extLst>
      <p:ext uri="{BB962C8B-B14F-4D97-AF65-F5344CB8AC3E}">
        <p14:creationId xmlns:p14="http://schemas.microsoft.com/office/powerpoint/2010/main" val="39012872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compression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0A52A-DFE5-2D43-A087-B3074EEC0B9B}" type="slidenum">
              <a:rPr lang="en-US" smtClean="0"/>
              <a:t>18</a:t>
            </a:fld>
            <a:endParaRPr lang="en-US"/>
          </a:p>
        </p:txBody>
      </p:sp>
      <p:pic>
        <p:nvPicPr>
          <p:cNvPr id="4" name="Picture 3" descr="jcartier-comp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692" y="531544"/>
            <a:ext cx="907644" cy="1322917"/>
          </a:xfrm>
          <a:prstGeom prst="rect">
            <a:avLst/>
          </a:prstGeom>
        </p:spPr>
      </p:pic>
      <p:sp>
        <p:nvSpPr>
          <p:cNvPr id="5" name="Magnetic Disk 4"/>
          <p:cNvSpPr/>
          <p:nvPr/>
        </p:nvSpPr>
        <p:spPr>
          <a:xfrm>
            <a:off x="5522139" y="4041549"/>
            <a:ext cx="1385555" cy="1405698"/>
          </a:xfrm>
          <a:prstGeom prst="flowChartMagneticDisk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solidFill>
                  <a:srgbClr val="000000"/>
                </a:solidFill>
              </a:rPr>
              <a:t>Venti</a:t>
            </a:r>
            <a:endParaRPr lang="en-US" sz="2800" dirty="0">
              <a:solidFill>
                <a:srgbClr val="000000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341959"/>
              </p:ext>
            </p:extLst>
          </p:nvPr>
        </p:nvGraphicFramePr>
        <p:xfrm>
          <a:off x="3970267" y="2822349"/>
          <a:ext cx="1220650" cy="1219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4130"/>
                <a:gridCol w="244130"/>
                <a:gridCol w="244130"/>
                <a:gridCol w="244130"/>
                <a:gridCol w="244130"/>
              </a:tblGrid>
              <a:tr h="236399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</a:tr>
              <a:tr h="236399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236399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</a:tr>
              <a:tr h="236399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36399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7265605" y="5279614"/>
            <a:ext cx="1262591" cy="1076736"/>
          </a:xfrm>
          <a:prstGeom prst="rect">
            <a:avLst/>
          </a:prstGeom>
          <a:solidFill>
            <a:srgbClr val="C4BD97"/>
          </a:solidFill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en-US" sz="2800" dirty="0" smtClean="0">
                <a:solidFill>
                  <a:srgbClr val="000000"/>
                </a:solidFill>
              </a:rPr>
              <a:t>image server</a:t>
            </a:r>
            <a:endParaRPr lang="en-US" sz="2800" dirty="0">
              <a:solidFill>
                <a:srgbClr val="000000"/>
              </a:solidFill>
            </a:endParaRPr>
          </a:p>
        </p:txBody>
      </p:sp>
      <p:pic>
        <p:nvPicPr>
          <p:cNvPr id="8" name="Picture 7" descr="BU00945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7119" y="1854461"/>
            <a:ext cx="910167" cy="910167"/>
          </a:xfrm>
          <a:prstGeom prst="rect">
            <a:avLst/>
          </a:prstGeom>
        </p:spPr>
      </p:pic>
      <p:cxnSp>
        <p:nvCxnSpPr>
          <p:cNvPr id="10" name="Elbow Connector 9"/>
          <p:cNvCxnSpPr>
            <a:stCxn id="4" idx="2"/>
            <a:endCxn id="8" idx="1"/>
          </p:cNvCxnSpPr>
          <p:nvPr/>
        </p:nvCxnSpPr>
        <p:spPr>
          <a:xfrm rot="16200000" flipH="1">
            <a:off x="1352774" y="1555200"/>
            <a:ext cx="455084" cy="1053605"/>
          </a:xfrm>
          <a:prstGeom prst="bentConnector2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8" idx="2"/>
            <a:endCxn id="6" idx="1"/>
          </p:cNvCxnSpPr>
          <p:nvPr/>
        </p:nvCxnSpPr>
        <p:spPr>
          <a:xfrm rot="16200000" flipH="1">
            <a:off x="2932575" y="2394256"/>
            <a:ext cx="667321" cy="1408064"/>
          </a:xfrm>
          <a:prstGeom prst="bentConnector2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6" idx="2"/>
            <a:endCxn id="5" idx="2"/>
          </p:cNvCxnSpPr>
          <p:nvPr/>
        </p:nvCxnSpPr>
        <p:spPr>
          <a:xfrm rot="16200000" flipH="1">
            <a:off x="4699941" y="3922199"/>
            <a:ext cx="702849" cy="941547"/>
          </a:xfrm>
          <a:prstGeom prst="bentConnector2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72220" y="2273088"/>
            <a:ext cx="156258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i="1" dirty="0" smtClean="0"/>
              <a:t>capture</a:t>
            </a:r>
            <a:endParaRPr lang="en-US" sz="3200" i="1" dirty="0"/>
          </a:p>
        </p:txBody>
      </p:sp>
      <p:sp>
        <p:nvSpPr>
          <p:cNvPr id="23" name="TextBox 22"/>
          <p:cNvSpPr txBox="1"/>
          <p:nvPr/>
        </p:nvSpPr>
        <p:spPr>
          <a:xfrm>
            <a:off x="1699057" y="3456773"/>
            <a:ext cx="172629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i="1" dirty="0" smtClean="0"/>
              <a:t>partition</a:t>
            </a:r>
            <a:endParaRPr lang="en-US" sz="3200" i="1" dirty="0"/>
          </a:p>
        </p:txBody>
      </p:sp>
      <p:sp>
        <p:nvSpPr>
          <p:cNvPr id="24" name="TextBox 23"/>
          <p:cNvSpPr txBox="1"/>
          <p:nvPr/>
        </p:nvSpPr>
        <p:spPr>
          <a:xfrm>
            <a:off x="4016005" y="4744397"/>
            <a:ext cx="112917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i="1" dirty="0" smtClean="0"/>
              <a:t>store</a:t>
            </a:r>
            <a:endParaRPr lang="en-US" sz="3200" i="1" dirty="0"/>
          </a:p>
        </p:txBody>
      </p:sp>
      <p:sp>
        <p:nvSpPr>
          <p:cNvPr id="25" name="TextBox 24"/>
          <p:cNvSpPr txBox="1"/>
          <p:nvPr/>
        </p:nvSpPr>
        <p:spPr>
          <a:xfrm rot="5400000">
            <a:off x="7453200" y="3513965"/>
            <a:ext cx="156859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i="1" dirty="0" smtClean="0">
                <a:solidFill>
                  <a:srgbClr val="FF0000"/>
                </a:solidFill>
              </a:rPr>
              <a:t>retrieve</a:t>
            </a:r>
            <a:endParaRPr lang="en-US" sz="3200" i="1" dirty="0">
              <a:solidFill>
                <a:srgbClr val="FF000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531222" y="1196352"/>
            <a:ext cx="2147172" cy="107673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en-US" sz="2800" dirty="0" smtClean="0">
                <a:solidFill>
                  <a:srgbClr val="000000"/>
                </a:solidFill>
              </a:rPr>
              <a:t>compress disk data</a:t>
            </a:r>
            <a:endParaRPr lang="en-US" sz="2800" dirty="0">
              <a:solidFill>
                <a:srgbClr val="000000"/>
              </a:solidFill>
            </a:endParaRPr>
          </a:p>
        </p:txBody>
      </p:sp>
      <p:cxnSp>
        <p:nvCxnSpPr>
          <p:cNvPr id="20" name="Straight Arrow Connector 19"/>
          <p:cNvCxnSpPr>
            <a:stCxn id="5" idx="1"/>
          </p:cNvCxnSpPr>
          <p:nvPr/>
        </p:nvCxnSpPr>
        <p:spPr>
          <a:xfrm flipV="1">
            <a:off x="6214917" y="2273089"/>
            <a:ext cx="1050688" cy="1768460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 rot="18066878">
            <a:off x="5537894" y="2823546"/>
            <a:ext cx="185773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i="1" dirty="0" smtClean="0">
                <a:solidFill>
                  <a:srgbClr val="FF0000"/>
                </a:solidFill>
              </a:rPr>
              <a:t>compress</a:t>
            </a:r>
            <a:endParaRPr lang="en-US" sz="3200" i="1" dirty="0">
              <a:solidFill>
                <a:srgbClr val="FF0000"/>
              </a:solidFill>
            </a:endParaRPr>
          </a:p>
        </p:txBody>
      </p:sp>
      <p:cxnSp>
        <p:nvCxnSpPr>
          <p:cNvPr id="26" name="Straight Arrow Connector 25"/>
          <p:cNvCxnSpPr>
            <a:endCxn id="7" idx="0"/>
          </p:cNvCxnSpPr>
          <p:nvPr/>
        </p:nvCxnSpPr>
        <p:spPr>
          <a:xfrm>
            <a:off x="7896901" y="2309545"/>
            <a:ext cx="0" cy="2970069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81699" y="4519312"/>
            <a:ext cx="3132487" cy="646331"/>
          </a:xfrm>
          <a:prstGeom prst="rect">
            <a:avLst/>
          </a:prstGeom>
          <a:solidFill>
            <a:srgbClr val="D99694"/>
          </a:solidFill>
          <a:effectLst/>
        </p:spPr>
        <p:txBody>
          <a:bodyPr wrap="square" rtlCol="0">
            <a:spAutoFit/>
          </a:bodyPr>
          <a:lstStyle/>
          <a:p>
            <a:r>
              <a:rPr lang="en-US" sz="3600" i="1" dirty="0" smtClean="0"/>
              <a:t>too slow</a:t>
            </a:r>
            <a:endParaRPr lang="en-US" sz="3600" i="1" dirty="0"/>
          </a:p>
        </p:txBody>
      </p:sp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2108498"/>
              </p:ext>
            </p:extLst>
          </p:nvPr>
        </p:nvGraphicFramePr>
        <p:xfrm>
          <a:off x="377346" y="5181073"/>
          <a:ext cx="4538136" cy="12801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107764"/>
                <a:gridCol w="243037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compress</a:t>
                      </a:r>
                      <a:endParaRPr lang="en-US" sz="3600" dirty="0"/>
                    </a:p>
                  </a:txBody>
                  <a:tcPr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30.29 MB/s</a:t>
                      </a:r>
                      <a:endParaRPr lang="en-US" sz="3600" dirty="0"/>
                    </a:p>
                  </a:txBody>
                  <a:tcPr>
                    <a:solidFill>
                      <a:srgbClr val="D99694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disk write</a:t>
                      </a:r>
                      <a:endParaRPr lang="en-US" sz="3600" dirty="0"/>
                    </a:p>
                  </a:txBody>
                  <a:tcPr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71.07 MB/s</a:t>
                      </a:r>
                      <a:endParaRPr lang="en-US" sz="3600" dirty="0"/>
                    </a:p>
                  </a:txBody>
                  <a:tcPr>
                    <a:solidFill>
                      <a:srgbClr val="D99694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2746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compression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0A52A-DFE5-2D43-A087-B3074EEC0B9B}" type="slidenum">
              <a:rPr lang="en-US" smtClean="0"/>
              <a:t>19</a:t>
            </a:fld>
            <a:endParaRPr lang="en-US"/>
          </a:p>
        </p:txBody>
      </p:sp>
      <p:pic>
        <p:nvPicPr>
          <p:cNvPr id="4" name="Picture 3" descr="jcartier-comp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692" y="531544"/>
            <a:ext cx="907644" cy="1322917"/>
          </a:xfrm>
          <a:prstGeom prst="rect">
            <a:avLst/>
          </a:prstGeom>
        </p:spPr>
      </p:pic>
      <p:sp>
        <p:nvSpPr>
          <p:cNvPr id="5" name="Magnetic Disk 4"/>
          <p:cNvSpPr/>
          <p:nvPr/>
        </p:nvSpPr>
        <p:spPr>
          <a:xfrm>
            <a:off x="5522139" y="4041549"/>
            <a:ext cx="1385555" cy="1405698"/>
          </a:xfrm>
          <a:prstGeom prst="flowChartMagneticDisk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solidFill>
                  <a:srgbClr val="000000"/>
                </a:solidFill>
              </a:rPr>
              <a:t>Venti</a:t>
            </a:r>
            <a:endParaRPr lang="en-US" sz="2800" dirty="0">
              <a:solidFill>
                <a:srgbClr val="000000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0261745"/>
              </p:ext>
            </p:extLst>
          </p:nvPr>
        </p:nvGraphicFramePr>
        <p:xfrm>
          <a:off x="3970267" y="2822349"/>
          <a:ext cx="1220650" cy="1219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4130"/>
                <a:gridCol w="244130"/>
                <a:gridCol w="244130"/>
                <a:gridCol w="244130"/>
                <a:gridCol w="244130"/>
              </a:tblGrid>
              <a:tr h="236399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</a:tr>
              <a:tr h="236399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236399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</a:tr>
              <a:tr h="236399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36399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7265605" y="5279614"/>
            <a:ext cx="1262591" cy="1076736"/>
          </a:xfrm>
          <a:prstGeom prst="rect">
            <a:avLst/>
          </a:prstGeom>
          <a:solidFill>
            <a:srgbClr val="C4BD97"/>
          </a:solidFill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en-US" sz="2800" dirty="0" smtClean="0">
                <a:solidFill>
                  <a:srgbClr val="000000"/>
                </a:solidFill>
              </a:rPr>
              <a:t>image server</a:t>
            </a:r>
            <a:endParaRPr lang="en-US" sz="2800" dirty="0">
              <a:solidFill>
                <a:srgbClr val="000000"/>
              </a:solidFill>
            </a:endParaRPr>
          </a:p>
        </p:txBody>
      </p:sp>
      <p:pic>
        <p:nvPicPr>
          <p:cNvPr id="8" name="Picture 7" descr="BU00945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7119" y="1854461"/>
            <a:ext cx="910167" cy="910167"/>
          </a:xfrm>
          <a:prstGeom prst="rect">
            <a:avLst/>
          </a:prstGeom>
        </p:spPr>
      </p:pic>
      <p:cxnSp>
        <p:nvCxnSpPr>
          <p:cNvPr id="10" name="Elbow Connector 9"/>
          <p:cNvCxnSpPr>
            <a:stCxn id="4" idx="2"/>
            <a:endCxn id="8" idx="1"/>
          </p:cNvCxnSpPr>
          <p:nvPr/>
        </p:nvCxnSpPr>
        <p:spPr>
          <a:xfrm rot="16200000" flipH="1">
            <a:off x="1352774" y="1555200"/>
            <a:ext cx="455084" cy="1053605"/>
          </a:xfrm>
          <a:prstGeom prst="bentConnector2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8" idx="2"/>
            <a:endCxn id="6" idx="1"/>
          </p:cNvCxnSpPr>
          <p:nvPr/>
        </p:nvCxnSpPr>
        <p:spPr>
          <a:xfrm rot="16200000" flipH="1">
            <a:off x="2932575" y="2394256"/>
            <a:ext cx="667321" cy="1408064"/>
          </a:xfrm>
          <a:prstGeom prst="bentConnector2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6" idx="2"/>
            <a:endCxn id="5" idx="2"/>
          </p:cNvCxnSpPr>
          <p:nvPr/>
        </p:nvCxnSpPr>
        <p:spPr>
          <a:xfrm rot="16200000" flipH="1">
            <a:off x="4699941" y="3922199"/>
            <a:ext cx="702849" cy="941547"/>
          </a:xfrm>
          <a:prstGeom prst="bentConnector2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5" idx="3"/>
            <a:endCxn id="7" idx="1"/>
          </p:cNvCxnSpPr>
          <p:nvPr/>
        </p:nvCxnSpPr>
        <p:spPr>
          <a:xfrm rot="16200000" flipH="1">
            <a:off x="6554894" y="5107270"/>
            <a:ext cx="370735" cy="1050688"/>
          </a:xfrm>
          <a:prstGeom prst="bentConnector2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72220" y="2273088"/>
            <a:ext cx="156258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i="1" dirty="0" smtClean="0"/>
              <a:t>capture</a:t>
            </a:r>
            <a:endParaRPr lang="en-US" sz="3200" i="1" dirty="0"/>
          </a:p>
        </p:txBody>
      </p:sp>
      <p:sp>
        <p:nvSpPr>
          <p:cNvPr id="23" name="TextBox 22"/>
          <p:cNvSpPr txBox="1"/>
          <p:nvPr/>
        </p:nvSpPr>
        <p:spPr>
          <a:xfrm>
            <a:off x="1699057" y="3456773"/>
            <a:ext cx="172629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i="1" dirty="0" smtClean="0"/>
              <a:t>partition</a:t>
            </a:r>
            <a:endParaRPr lang="en-US" sz="3200" i="1" dirty="0"/>
          </a:p>
        </p:txBody>
      </p:sp>
      <p:sp>
        <p:nvSpPr>
          <p:cNvPr id="24" name="TextBox 23"/>
          <p:cNvSpPr txBox="1"/>
          <p:nvPr/>
        </p:nvSpPr>
        <p:spPr>
          <a:xfrm>
            <a:off x="4016005" y="4744397"/>
            <a:ext cx="112917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i="1" dirty="0" smtClean="0"/>
              <a:t>store</a:t>
            </a:r>
            <a:endParaRPr lang="en-US" sz="3200" i="1" dirty="0"/>
          </a:p>
        </p:txBody>
      </p:sp>
      <p:sp>
        <p:nvSpPr>
          <p:cNvPr id="25" name="TextBox 24"/>
          <p:cNvSpPr txBox="1"/>
          <p:nvPr/>
        </p:nvSpPr>
        <p:spPr>
          <a:xfrm>
            <a:off x="5430619" y="5824143"/>
            <a:ext cx="156859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i="1" dirty="0" smtClean="0"/>
              <a:t>retrieve</a:t>
            </a:r>
            <a:endParaRPr lang="en-US" sz="3200" i="1" dirty="0"/>
          </a:p>
        </p:txBody>
      </p:sp>
    </p:spTree>
    <p:extLst>
      <p:ext uri="{BB962C8B-B14F-4D97-AF65-F5344CB8AC3E}">
        <p14:creationId xmlns:p14="http://schemas.microsoft.com/office/powerpoint/2010/main" val="37548060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talk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utilizing a </a:t>
            </a:r>
            <a:r>
              <a:rPr lang="en-US" dirty="0" err="1" smtClean="0"/>
              <a:t>deduplicating</a:t>
            </a:r>
            <a:r>
              <a:rPr lang="en-US" dirty="0" smtClean="0"/>
              <a:t> storage system</a:t>
            </a:r>
            <a:br>
              <a:rPr lang="en-US" dirty="0" smtClean="0"/>
            </a:br>
            <a:r>
              <a:rPr lang="en-US" dirty="0" smtClean="0"/>
              <a:t>within a fast disk-imaging system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3× decrease in storage</a:t>
            </a:r>
          </a:p>
          <a:p>
            <a:r>
              <a:rPr lang="en-US" dirty="0" smtClean="0"/>
              <a:t>negligible run-time overhead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“don’t be the bottleneck”</a:t>
            </a:r>
          </a:p>
          <a:p>
            <a:r>
              <a:rPr lang="en-US" dirty="0" smtClean="0"/>
              <a:t>Aligned Fixed-size Chunking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0A52A-DFE5-2D43-A087-B3074EEC0B9B}" type="slidenum">
              <a:rPr lang="en-US" smtClean="0"/>
              <a:t>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514206" y="1767432"/>
            <a:ext cx="1107382" cy="83099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effectLst>
            <a:softEdge rad="76200"/>
          </a:effectLst>
        </p:spPr>
        <p:txBody>
          <a:bodyPr wrap="none" rtlCol="0">
            <a:spAutoFit/>
          </a:bodyPr>
          <a:lstStyle/>
          <a:p>
            <a:r>
              <a:rPr lang="en-US" sz="4800" i="1" dirty="0" smtClean="0"/>
              <a:t> VF</a:t>
            </a:r>
            <a:endParaRPr lang="en-US" sz="4800" i="1" dirty="0"/>
          </a:p>
        </p:txBody>
      </p:sp>
      <p:sp>
        <p:nvSpPr>
          <p:cNvPr id="6" name="TextBox 5"/>
          <p:cNvSpPr txBox="1"/>
          <p:nvPr/>
        </p:nvSpPr>
        <p:spPr>
          <a:xfrm>
            <a:off x="6513059" y="3422618"/>
            <a:ext cx="2123285" cy="83099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effectLst>
            <a:softEdge rad="76200"/>
          </a:effectLst>
        </p:spPr>
        <p:txBody>
          <a:bodyPr wrap="none" rtlCol="0">
            <a:spAutoFit/>
          </a:bodyPr>
          <a:lstStyle/>
          <a:p>
            <a:r>
              <a:rPr lang="en-US" sz="4800" i="1" dirty="0" smtClean="0"/>
              <a:t> results</a:t>
            </a:r>
            <a:endParaRPr lang="en-US" sz="4800" i="1" dirty="0"/>
          </a:p>
        </p:txBody>
      </p:sp>
      <p:sp>
        <p:nvSpPr>
          <p:cNvPr id="7" name="TextBox 6"/>
          <p:cNvSpPr txBox="1"/>
          <p:nvPr/>
        </p:nvSpPr>
        <p:spPr>
          <a:xfrm>
            <a:off x="5511912" y="5107357"/>
            <a:ext cx="3172250" cy="83099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effectLst>
            <a:softEdge rad="76200"/>
          </a:effectLst>
        </p:spPr>
        <p:txBody>
          <a:bodyPr wrap="none" rtlCol="0">
            <a:spAutoFit/>
          </a:bodyPr>
          <a:lstStyle/>
          <a:p>
            <a:r>
              <a:rPr lang="en-US" sz="4800" i="1" dirty="0" smtClean="0"/>
              <a:t> techniques</a:t>
            </a:r>
            <a:endParaRPr lang="en-US" sz="4800" i="1" dirty="0"/>
          </a:p>
        </p:txBody>
      </p:sp>
    </p:spTree>
    <p:extLst>
      <p:ext uri="{BB962C8B-B14F-4D97-AF65-F5344CB8AC3E}">
        <p14:creationId xmlns:p14="http://schemas.microsoft.com/office/powerpoint/2010/main" val="35600826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compression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0A52A-DFE5-2D43-A087-B3074EEC0B9B}" type="slidenum">
              <a:rPr lang="en-US" smtClean="0"/>
              <a:t>20</a:t>
            </a:fld>
            <a:endParaRPr lang="en-US"/>
          </a:p>
        </p:txBody>
      </p:sp>
      <p:pic>
        <p:nvPicPr>
          <p:cNvPr id="4" name="Picture 3" descr="jcartier-comp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692" y="531544"/>
            <a:ext cx="907644" cy="1322917"/>
          </a:xfrm>
          <a:prstGeom prst="rect">
            <a:avLst/>
          </a:prstGeom>
        </p:spPr>
      </p:pic>
      <p:sp>
        <p:nvSpPr>
          <p:cNvPr id="5" name="Magnetic Disk 4"/>
          <p:cNvSpPr/>
          <p:nvPr/>
        </p:nvSpPr>
        <p:spPr>
          <a:xfrm>
            <a:off x="5522139" y="4041549"/>
            <a:ext cx="1385555" cy="1405698"/>
          </a:xfrm>
          <a:prstGeom prst="flowChartMagneticDisk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solidFill>
                  <a:srgbClr val="000000"/>
                </a:solidFill>
              </a:rPr>
              <a:t>Venti</a:t>
            </a:r>
            <a:endParaRPr lang="en-US" sz="2800" dirty="0">
              <a:solidFill>
                <a:srgbClr val="000000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1865226"/>
              </p:ext>
            </p:extLst>
          </p:nvPr>
        </p:nvGraphicFramePr>
        <p:xfrm>
          <a:off x="3970267" y="2822349"/>
          <a:ext cx="1220650" cy="1219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4130"/>
                <a:gridCol w="244130"/>
                <a:gridCol w="244130"/>
                <a:gridCol w="244130"/>
                <a:gridCol w="244130"/>
              </a:tblGrid>
              <a:tr h="236399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</a:tr>
              <a:tr h="236399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236399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</a:tr>
              <a:tr h="236399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36399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7265605" y="5279614"/>
            <a:ext cx="1262591" cy="1076736"/>
          </a:xfrm>
          <a:prstGeom prst="rect">
            <a:avLst/>
          </a:prstGeom>
          <a:solidFill>
            <a:srgbClr val="C4BD97"/>
          </a:solidFill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en-US" sz="2800" dirty="0" smtClean="0">
                <a:solidFill>
                  <a:srgbClr val="000000"/>
                </a:solidFill>
              </a:rPr>
              <a:t>image server</a:t>
            </a:r>
            <a:endParaRPr lang="en-US" sz="2800" dirty="0">
              <a:solidFill>
                <a:srgbClr val="000000"/>
              </a:solidFill>
            </a:endParaRPr>
          </a:p>
        </p:txBody>
      </p:sp>
      <p:pic>
        <p:nvPicPr>
          <p:cNvPr id="8" name="Picture 7" descr="BU00945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7119" y="1854461"/>
            <a:ext cx="910167" cy="910167"/>
          </a:xfrm>
          <a:prstGeom prst="rect">
            <a:avLst/>
          </a:prstGeom>
        </p:spPr>
      </p:pic>
      <p:cxnSp>
        <p:nvCxnSpPr>
          <p:cNvPr id="10" name="Elbow Connector 9"/>
          <p:cNvCxnSpPr>
            <a:stCxn id="4" idx="2"/>
            <a:endCxn id="8" idx="1"/>
          </p:cNvCxnSpPr>
          <p:nvPr/>
        </p:nvCxnSpPr>
        <p:spPr>
          <a:xfrm rot="16200000" flipH="1">
            <a:off x="1352774" y="1555200"/>
            <a:ext cx="455084" cy="1053605"/>
          </a:xfrm>
          <a:prstGeom prst="bentConnector2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8" idx="2"/>
            <a:endCxn id="6" idx="1"/>
          </p:cNvCxnSpPr>
          <p:nvPr/>
        </p:nvCxnSpPr>
        <p:spPr>
          <a:xfrm rot="16200000" flipH="1">
            <a:off x="2932575" y="2394256"/>
            <a:ext cx="667321" cy="1408064"/>
          </a:xfrm>
          <a:prstGeom prst="bentConnector2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5" idx="3"/>
            <a:endCxn id="7" idx="1"/>
          </p:cNvCxnSpPr>
          <p:nvPr/>
        </p:nvCxnSpPr>
        <p:spPr>
          <a:xfrm rot="16200000" flipH="1">
            <a:off x="6554894" y="5107270"/>
            <a:ext cx="370735" cy="1050688"/>
          </a:xfrm>
          <a:prstGeom prst="bentConnector2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72220" y="2273088"/>
            <a:ext cx="156258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i="1" dirty="0" smtClean="0"/>
              <a:t>capture</a:t>
            </a:r>
            <a:endParaRPr lang="en-US" sz="3200" i="1" dirty="0"/>
          </a:p>
        </p:txBody>
      </p:sp>
      <p:sp>
        <p:nvSpPr>
          <p:cNvPr id="23" name="TextBox 22"/>
          <p:cNvSpPr txBox="1"/>
          <p:nvPr/>
        </p:nvSpPr>
        <p:spPr>
          <a:xfrm>
            <a:off x="1699057" y="3456773"/>
            <a:ext cx="172629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i="1" dirty="0" smtClean="0"/>
              <a:t>partition</a:t>
            </a:r>
            <a:endParaRPr lang="en-US" sz="3200" i="1" dirty="0"/>
          </a:p>
        </p:txBody>
      </p:sp>
      <p:sp>
        <p:nvSpPr>
          <p:cNvPr id="25" name="TextBox 24"/>
          <p:cNvSpPr txBox="1"/>
          <p:nvPr/>
        </p:nvSpPr>
        <p:spPr>
          <a:xfrm>
            <a:off x="5430619" y="5824143"/>
            <a:ext cx="156859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i="1" dirty="0" smtClean="0"/>
              <a:t>retrieve</a:t>
            </a:r>
            <a:endParaRPr lang="en-US" sz="3200" i="1" dirty="0"/>
          </a:p>
        </p:txBody>
      </p:sp>
      <p:sp>
        <p:nvSpPr>
          <p:cNvPr id="17" name="TextBox 16"/>
          <p:cNvSpPr txBox="1"/>
          <p:nvPr/>
        </p:nvSpPr>
        <p:spPr>
          <a:xfrm rot="20363298">
            <a:off x="3705460" y="5118649"/>
            <a:ext cx="112917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i="1" dirty="0" smtClean="0">
                <a:solidFill>
                  <a:srgbClr val="FF0000"/>
                </a:solidFill>
              </a:rPr>
              <a:t>store</a:t>
            </a:r>
            <a:endParaRPr lang="en-US" sz="3200" i="1" dirty="0">
              <a:solidFill>
                <a:srgbClr val="FF000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57200" y="5279614"/>
            <a:ext cx="2147172" cy="107673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en-US" sz="2800" dirty="0" smtClean="0">
                <a:solidFill>
                  <a:srgbClr val="000000"/>
                </a:solidFill>
              </a:rPr>
              <a:t>compressed </a:t>
            </a:r>
            <a:r>
              <a:rPr lang="en-US" sz="2800" dirty="0" err="1" smtClean="0">
                <a:solidFill>
                  <a:srgbClr val="000000"/>
                </a:solidFill>
              </a:rPr>
              <a:t>dedup</a:t>
            </a:r>
            <a:r>
              <a:rPr lang="en-US" sz="2800" dirty="0" smtClean="0">
                <a:solidFill>
                  <a:srgbClr val="000000"/>
                </a:solidFill>
              </a:rPr>
              <a:t> blocks</a:t>
            </a:r>
            <a:endParaRPr lang="en-US" sz="2800" dirty="0">
              <a:solidFill>
                <a:srgbClr val="000000"/>
              </a:solidFill>
            </a:endParaRPr>
          </a:p>
        </p:txBody>
      </p:sp>
      <p:cxnSp>
        <p:nvCxnSpPr>
          <p:cNvPr id="20" name="Straight Arrow Connector 19"/>
          <p:cNvCxnSpPr>
            <a:stCxn id="6" idx="2"/>
          </p:cNvCxnSpPr>
          <p:nvPr/>
        </p:nvCxnSpPr>
        <p:spPr>
          <a:xfrm flipH="1">
            <a:off x="2604372" y="4041549"/>
            <a:ext cx="1976220" cy="1238065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 rot="19606098">
            <a:off x="2343206" y="4202754"/>
            <a:ext cx="185773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i="1" dirty="0" smtClean="0">
                <a:solidFill>
                  <a:srgbClr val="FF0000"/>
                </a:solidFill>
              </a:rPr>
              <a:t>compress</a:t>
            </a:r>
            <a:endParaRPr lang="en-US" sz="3200" i="1" dirty="0">
              <a:solidFill>
                <a:srgbClr val="FF0000"/>
              </a:solidFill>
            </a:endParaRPr>
          </a:p>
        </p:txBody>
      </p:sp>
      <p:cxnSp>
        <p:nvCxnSpPr>
          <p:cNvPr id="26" name="Straight Arrow Connector 25"/>
          <p:cNvCxnSpPr>
            <a:stCxn id="18" idx="3"/>
            <a:endCxn id="5" idx="2"/>
          </p:cNvCxnSpPr>
          <p:nvPr/>
        </p:nvCxnSpPr>
        <p:spPr>
          <a:xfrm flipV="1">
            <a:off x="2604372" y="4744398"/>
            <a:ext cx="2917767" cy="1073584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421018" y="1221085"/>
            <a:ext cx="5265782" cy="523220"/>
          </a:xfrm>
          <a:prstGeom prst="rect">
            <a:avLst/>
          </a:prstGeom>
          <a:solidFill>
            <a:srgbClr val="D99694"/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 preserves opportunities for </a:t>
            </a:r>
            <a:r>
              <a:rPr lang="en-US" sz="2800" i="1" dirty="0" err="1" smtClean="0"/>
              <a:t>dedup</a:t>
            </a:r>
            <a:endParaRPr lang="en-US" sz="2800" i="1" dirty="0"/>
          </a:p>
        </p:txBody>
      </p:sp>
      <p:sp>
        <p:nvSpPr>
          <p:cNvPr id="29" name="TextBox 28"/>
          <p:cNvSpPr txBox="1"/>
          <p:nvPr/>
        </p:nvSpPr>
        <p:spPr>
          <a:xfrm>
            <a:off x="3421018" y="1756700"/>
            <a:ext cx="5265782" cy="954107"/>
          </a:xfrm>
          <a:prstGeom prst="rect">
            <a:avLst/>
          </a:prstGeom>
          <a:solidFill>
            <a:srgbClr val="D99694"/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 server retrieves &amp; concatenates</a:t>
            </a:r>
          </a:p>
          <a:p>
            <a:r>
              <a:rPr lang="en-US" sz="2800" i="1" dirty="0" smtClean="0"/>
              <a:t> compressed blocks to form chunks</a:t>
            </a:r>
            <a:endParaRPr lang="en-US" sz="2800" i="1" dirty="0"/>
          </a:p>
        </p:txBody>
      </p:sp>
      <p:sp>
        <p:nvSpPr>
          <p:cNvPr id="30" name="TextBox 29"/>
          <p:cNvSpPr txBox="1"/>
          <p:nvPr/>
        </p:nvSpPr>
        <p:spPr>
          <a:xfrm>
            <a:off x="5736548" y="2720204"/>
            <a:ext cx="2950252" cy="954107"/>
          </a:xfrm>
          <a:prstGeom prst="rect">
            <a:avLst/>
          </a:prstGeom>
          <a:solidFill>
            <a:srgbClr val="D99694"/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 6% more chunks</a:t>
            </a:r>
          </a:p>
          <a:p>
            <a:r>
              <a:rPr lang="en-US" sz="2800" i="1" dirty="0" smtClean="0"/>
              <a:t> vs. original Frisbee</a:t>
            </a:r>
            <a:endParaRPr 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15100269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9" grpId="0" animBg="1"/>
      <p:bldP spid="3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addressing the challenges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368550"/>
          </a:xfrm>
        </p:spPr>
        <p:txBody>
          <a:bodyPr>
            <a:normAutofit/>
          </a:bodyPr>
          <a:lstStyle/>
          <a:p>
            <a:r>
              <a:rPr lang="en-US" i="1" dirty="0" smtClean="0">
                <a:solidFill>
                  <a:schemeClr val="tx1"/>
                </a:solidFill>
              </a:rPr>
              <a:t>compression</a:t>
            </a:r>
          </a:p>
          <a:p>
            <a:r>
              <a:rPr lang="en-US" i="1" dirty="0" smtClean="0">
                <a:solidFill>
                  <a:schemeClr val="tx1"/>
                </a:solidFill>
              </a:rPr>
              <a:t>use </a:t>
            </a:r>
            <a:r>
              <a:rPr lang="en-US" i="1" dirty="0" err="1" smtClean="0">
                <a:solidFill>
                  <a:schemeClr val="tx1"/>
                </a:solidFill>
              </a:rPr>
              <a:t>filesystem</a:t>
            </a:r>
            <a:r>
              <a:rPr lang="en-US" i="1" dirty="0" smtClean="0">
                <a:solidFill>
                  <a:schemeClr val="tx1"/>
                </a:solidFill>
              </a:rPr>
              <a:t> info</a:t>
            </a:r>
          </a:p>
          <a:p>
            <a:r>
              <a:rPr lang="en-US" i="1" dirty="0" smtClean="0">
                <a:solidFill>
                  <a:schemeClr val="tx1"/>
                </a:solidFill>
              </a:rPr>
              <a:t>pipeline</a:t>
            </a:r>
          </a:p>
          <a:p>
            <a:r>
              <a:rPr lang="en-US" i="1" dirty="0" smtClean="0">
                <a:solidFill>
                  <a:schemeClr val="tx1"/>
                </a:solidFill>
              </a:rPr>
              <a:t>independent “chunks”</a:t>
            </a:r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4" name="Right Arrow 3"/>
          <p:cNvSpPr/>
          <p:nvPr/>
        </p:nvSpPr>
        <p:spPr>
          <a:xfrm>
            <a:off x="2182360" y="4524488"/>
            <a:ext cx="747708" cy="575345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4011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/>
              <a:t>filesystem</a:t>
            </a:r>
            <a:r>
              <a:rPr lang="en-US" dirty="0" smtClean="0"/>
              <a:t> 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exclude unallocated sectors from image</a:t>
            </a:r>
          </a:p>
          <a:p>
            <a:r>
              <a:rPr lang="en-US" dirty="0" smtClean="0"/>
              <a:t>promote sequential disk writes</a:t>
            </a:r>
          </a:p>
          <a:p>
            <a:endParaRPr lang="en-US" dirty="0"/>
          </a:p>
          <a:p>
            <a:r>
              <a:rPr lang="en-US" dirty="0" smtClean="0"/>
              <a:t>process the “stream” of allocated sectors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0A52A-DFE5-2D43-A087-B3074EEC0B9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4779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0A52A-DFE5-2D43-A087-B3074EEC0B9B}" type="slidenum">
              <a:rPr lang="en-US" smtClean="0"/>
              <a:t>23</a:t>
            </a:fld>
            <a:endParaRPr lang="en-US"/>
          </a:p>
        </p:txBody>
      </p:sp>
      <p:sp>
        <p:nvSpPr>
          <p:cNvPr id="19" name="Magnetic Disk 18"/>
          <p:cNvSpPr/>
          <p:nvPr/>
        </p:nvSpPr>
        <p:spPr>
          <a:xfrm>
            <a:off x="6328357" y="3262717"/>
            <a:ext cx="1926166" cy="3093634"/>
          </a:xfrm>
          <a:prstGeom prst="flowChartMagneticDisk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solidFill>
                  <a:srgbClr val="000000"/>
                </a:solidFill>
              </a:rPr>
              <a:t>Venti</a:t>
            </a:r>
            <a:endParaRPr lang="en-US" sz="2800" dirty="0">
              <a:solidFill>
                <a:srgbClr val="000000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6211435"/>
              </p:ext>
            </p:extLst>
          </p:nvPr>
        </p:nvGraphicFramePr>
        <p:xfrm>
          <a:off x="1478471" y="772825"/>
          <a:ext cx="6340650" cy="457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2710"/>
                <a:gridCol w="422710"/>
                <a:gridCol w="422710"/>
                <a:gridCol w="422710"/>
                <a:gridCol w="422710"/>
                <a:gridCol w="422710"/>
                <a:gridCol w="422710"/>
                <a:gridCol w="422710"/>
                <a:gridCol w="422710"/>
                <a:gridCol w="422710"/>
                <a:gridCol w="422710"/>
                <a:gridCol w="422710"/>
                <a:gridCol w="422710"/>
                <a:gridCol w="422710"/>
                <a:gridCol w="42271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>
                    <a:lnL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>
                    <a:lnL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L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L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L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L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L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L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L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>
                    <a:lnL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>
                    <a:lnL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</a:t>
                      </a:r>
                      <a:endParaRPr lang="en-US" sz="2400" dirty="0"/>
                    </a:p>
                  </a:txBody>
                  <a:tcPr>
                    <a:lnL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6</a:t>
                      </a:r>
                      <a:endParaRPr lang="en-US" sz="2400" dirty="0"/>
                    </a:p>
                  </a:txBody>
                  <a:tcPr>
                    <a:lnL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</a:t>
                      </a:r>
                      <a:endParaRPr lang="en-US" sz="2400" dirty="0"/>
                    </a:p>
                  </a:txBody>
                  <a:tcPr>
                    <a:lnL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</a:t>
                      </a:r>
                      <a:endParaRPr lang="en-US" sz="2400" dirty="0"/>
                    </a:p>
                  </a:txBody>
                  <a:tcPr>
                    <a:lnL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</a:tr>
            </a:tbl>
          </a:graphicData>
        </a:graphic>
      </p:graphicFrame>
      <p:pic>
        <p:nvPicPr>
          <p:cNvPr id="6" name="Picture 5" descr="BU00945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460" y="540567"/>
            <a:ext cx="910167" cy="910167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1668545"/>
              </p:ext>
            </p:extLst>
          </p:nvPr>
        </p:nvGraphicFramePr>
        <p:xfrm>
          <a:off x="1478471" y="1582165"/>
          <a:ext cx="3381680" cy="457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2710"/>
                <a:gridCol w="422710"/>
                <a:gridCol w="422710"/>
                <a:gridCol w="422710"/>
                <a:gridCol w="422710"/>
                <a:gridCol w="422710"/>
                <a:gridCol w="422710"/>
                <a:gridCol w="42271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>
                    <a:lnL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>
                    <a:lnL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>
                    <a:lnL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>
                    <a:lnL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</a:t>
                      </a:r>
                      <a:endParaRPr lang="en-US" sz="2400" dirty="0"/>
                    </a:p>
                  </a:txBody>
                  <a:tcPr>
                    <a:lnL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6</a:t>
                      </a:r>
                      <a:endParaRPr lang="en-US" sz="2400" dirty="0"/>
                    </a:p>
                  </a:txBody>
                  <a:tcPr>
                    <a:lnL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</a:t>
                      </a:r>
                      <a:endParaRPr lang="en-US" sz="2400" dirty="0"/>
                    </a:p>
                  </a:txBody>
                  <a:tcPr>
                    <a:lnL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</a:t>
                      </a:r>
                      <a:endParaRPr lang="en-US" sz="2400" dirty="0"/>
                    </a:p>
                  </a:txBody>
                  <a:tcPr>
                    <a:lnL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0825022"/>
              </p:ext>
            </p:extLst>
          </p:nvPr>
        </p:nvGraphicFramePr>
        <p:xfrm>
          <a:off x="1478471" y="2391505"/>
          <a:ext cx="1690840" cy="457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2710"/>
                <a:gridCol w="422710"/>
                <a:gridCol w="422710"/>
                <a:gridCol w="42271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>
                    <a:lnL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>
                    <a:lnL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>
                    <a:lnL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>
                    <a:lnL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2979051"/>
              </p:ext>
            </p:extLst>
          </p:nvPr>
        </p:nvGraphicFramePr>
        <p:xfrm>
          <a:off x="3474983" y="2402454"/>
          <a:ext cx="1690840" cy="457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2710"/>
                <a:gridCol w="422710"/>
                <a:gridCol w="422710"/>
                <a:gridCol w="42271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</a:t>
                      </a:r>
                      <a:endParaRPr lang="en-US" sz="2400" dirty="0"/>
                    </a:p>
                  </a:txBody>
                  <a:tcPr>
                    <a:lnL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6</a:t>
                      </a:r>
                      <a:endParaRPr lang="en-US" sz="2400" dirty="0"/>
                    </a:p>
                  </a:txBody>
                  <a:tcPr>
                    <a:lnL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</a:t>
                      </a:r>
                      <a:endParaRPr lang="en-US" sz="2400" dirty="0"/>
                    </a:p>
                  </a:txBody>
                  <a:tcPr>
                    <a:lnL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</a:t>
                      </a:r>
                      <a:endParaRPr lang="en-US" sz="2400" dirty="0"/>
                    </a:p>
                  </a:txBody>
                  <a:tcPr>
                    <a:lnL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5530947" y="1490329"/>
            <a:ext cx="256205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i="1" dirty="0" smtClean="0"/>
              <a:t>sector stream</a:t>
            </a:r>
            <a:endParaRPr lang="en-US" sz="3200" i="1" dirty="0"/>
          </a:p>
        </p:txBody>
      </p:sp>
      <p:sp>
        <p:nvSpPr>
          <p:cNvPr id="22" name="TextBox 21"/>
          <p:cNvSpPr txBox="1"/>
          <p:nvPr/>
        </p:nvSpPr>
        <p:spPr>
          <a:xfrm>
            <a:off x="1383233" y="2988570"/>
            <a:ext cx="404203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 smtClean="0"/>
              <a:t>make </a:t>
            </a:r>
            <a:r>
              <a:rPr lang="en-US" sz="3200" i="1" dirty="0" err="1" smtClean="0"/>
              <a:t>dedup</a:t>
            </a:r>
            <a:r>
              <a:rPr lang="en-US" sz="3200" i="1" dirty="0" smtClean="0"/>
              <a:t> blocks via</a:t>
            </a:r>
          </a:p>
          <a:p>
            <a:r>
              <a:rPr lang="en-US" sz="3200" i="1" dirty="0" smtClean="0"/>
              <a:t>“fixed-size chunking”</a:t>
            </a:r>
            <a:endParaRPr lang="en-US" sz="3200" i="1" dirty="0"/>
          </a:p>
        </p:txBody>
      </p:sp>
    </p:spTree>
    <p:extLst>
      <p:ext uri="{BB962C8B-B14F-4D97-AF65-F5344CB8AC3E}">
        <p14:creationId xmlns:p14="http://schemas.microsoft.com/office/powerpoint/2010/main" val="17833190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7822E-6 1.32036E-7 L 0.54168 0.19342 " pathEditMode="relative" rAng="0" ptsTypes="AA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075" y="9659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8.33623E-8 -1.36437E-6 L 0.32303 0.27589 " pathEditMode="relative" rAng="0" ptsTypes="AA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151" y="137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0A52A-DFE5-2D43-A087-B3074EEC0B9B}" type="slidenum">
              <a:rPr lang="en-US" smtClean="0"/>
              <a:t>24</a:t>
            </a:fld>
            <a:endParaRPr lang="en-US"/>
          </a:p>
        </p:txBody>
      </p:sp>
      <p:sp>
        <p:nvSpPr>
          <p:cNvPr id="19" name="Magnetic Disk 18"/>
          <p:cNvSpPr/>
          <p:nvPr/>
        </p:nvSpPr>
        <p:spPr>
          <a:xfrm>
            <a:off x="6328357" y="3262717"/>
            <a:ext cx="1926166" cy="3093634"/>
          </a:xfrm>
          <a:prstGeom prst="flowChartMagneticDisk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solidFill>
                  <a:srgbClr val="000000"/>
                </a:solidFill>
              </a:rPr>
              <a:t>Venti</a:t>
            </a: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379364" y="2960122"/>
            <a:ext cx="4016965" cy="1384995"/>
          </a:xfrm>
          <a:prstGeom prst="rect">
            <a:avLst/>
          </a:prstGeom>
          <a:solidFill>
            <a:srgbClr val="D99694"/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 sector allocations &amp; frees</a:t>
            </a:r>
          </a:p>
          <a:p>
            <a:r>
              <a:rPr lang="en-US" sz="2800" i="1" dirty="0" smtClean="0"/>
              <a:t> move the </a:t>
            </a:r>
            <a:r>
              <a:rPr lang="en-US" sz="2800" i="1" dirty="0" err="1" smtClean="0"/>
              <a:t>dedup</a:t>
            </a:r>
            <a:r>
              <a:rPr lang="en-US" sz="2800" i="1" dirty="0" smtClean="0"/>
              <a:t> block</a:t>
            </a:r>
          </a:p>
          <a:p>
            <a:r>
              <a:rPr lang="en-US" sz="2800" i="1" dirty="0" smtClean="0"/>
              <a:t> boundaries</a:t>
            </a:r>
            <a:endParaRPr lang="en-US" sz="2800" i="1" dirty="0"/>
          </a:p>
        </p:txBody>
      </p:sp>
      <p:sp>
        <p:nvSpPr>
          <p:cNvPr id="16" name="TextBox 15"/>
          <p:cNvSpPr txBox="1"/>
          <p:nvPr/>
        </p:nvSpPr>
        <p:spPr>
          <a:xfrm>
            <a:off x="1391184" y="4493868"/>
            <a:ext cx="4016965" cy="1815882"/>
          </a:xfrm>
          <a:prstGeom prst="rect">
            <a:avLst/>
          </a:prstGeom>
          <a:solidFill>
            <a:srgbClr val="D99694"/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 fixed-sized chunking over</a:t>
            </a:r>
          </a:p>
          <a:p>
            <a:r>
              <a:rPr lang="en-US" sz="2800" i="1" dirty="0" smtClean="0"/>
              <a:t> sector stream leads to</a:t>
            </a:r>
          </a:p>
          <a:p>
            <a:r>
              <a:rPr lang="en-US" sz="2800" i="1" dirty="0" smtClean="0"/>
              <a:t> poor </a:t>
            </a:r>
            <a:r>
              <a:rPr lang="en-US" sz="2800" i="1" dirty="0" err="1" smtClean="0"/>
              <a:t>deduplication</a:t>
            </a:r>
            <a:r>
              <a:rPr lang="en-US" sz="2800" i="1" dirty="0" smtClean="0"/>
              <a:t> across</a:t>
            </a:r>
          </a:p>
          <a:p>
            <a:r>
              <a:rPr lang="en-US" sz="2800" i="1" dirty="0" smtClean="0"/>
              <a:t> disk images</a:t>
            </a:r>
            <a:endParaRPr lang="en-US" sz="2800" i="1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8885613"/>
              </p:ext>
            </p:extLst>
          </p:nvPr>
        </p:nvGraphicFramePr>
        <p:xfrm>
          <a:off x="1478471" y="772825"/>
          <a:ext cx="6340650" cy="457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2710"/>
                <a:gridCol w="422710"/>
                <a:gridCol w="422710"/>
                <a:gridCol w="422710"/>
                <a:gridCol w="422710"/>
                <a:gridCol w="422710"/>
                <a:gridCol w="422710"/>
                <a:gridCol w="422710"/>
                <a:gridCol w="422710"/>
                <a:gridCol w="422710"/>
                <a:gridCol w="422710"/>
                <a:gridCol w="422710"/>
                <a:gridCol w="422710"/>
                <a:gridCol w="422710"/>
                <a:gridCol w="42271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>
                    <a:lnL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>
                    <a:lnL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L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L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L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L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L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L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L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>
                    <a:lnL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>
                    <a:lnL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</a:t>
                      </a:r>
                      <a:endParaRPr lang="en-US" sz="2400" dirty="0"/>
                    </a:p>
                  </a:txBody>
                  <a:tcPr>
                    <a:lnL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6</a:t>
                      </a:r>
                      <a:endParaRPr lang="en-US" sz="2400" dirty="0"/>
                    </a:p>
                  </a:txBody>
                  <a:tcPr>
                    <a:lnL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</a:t>
                      </a:r>
                      <a:endParaRPr lang="en-US" sz="2400" dirty="0"/>
                    </a:p>
                  </a:txBody>
                  <a:tcPr>
                    <a:lnL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</a:t>
                      </a:r>
                      <a:endParaRPr lang="en-US" sz="2400" dirty="0"/>
                    </a:p>
                  </a:txBody>
                  <a:tcPr>
                    <a:lnL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</a:tr>
            </a:tbl>
          </a:graphicData>
        </a:graphic>
      </p:graphicFrame>
      <p:pic>
        <p:nvPicPr>
          <p:cNvPr id="6" name="Picture 5" descr="BU00945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460" y="540567"/>
            <a:ext cx="910167" cy="910167"/>
          </a:xfrm>
          <a:prstGeom prst="rect">
            <a:avLst/>
          </a:prstGeom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7065298"/>
              </p:ext>
            </p:extLst>
          </p:nvPr>
        </p:nvGraphicFramePr>
        <p:xfrm>
          <a:off x="6430840" y="3716302"/>
          <a:ext cx="1690840" cy="457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2710"/>
                <a:gridCol w="422710"/>
                <a:gridCol w="422710"/>
                <a:gridCol w="42271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>
                    <a:lnL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>
                    <a:lnL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>
                    <a:lnL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>
                    <a:lnL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8138062"/>
              </p:ext>
            </p:extLst>
          </p:nvPr>
        </p:nvGraphicFramePr>
        <p:xfrm>
          <a:off x="6419892" y="4296581"/>
          <a:ext cx="1690840" cy="457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2710"/>
                <a:gridCol w="422710"/>
                <a:gridCol w="422710"/>
                <a:gridCol w="42271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</a:t>
                      </a:r>
                      <a:endParaRPr lang="en-US" sz="2400" dirty="0"/>
                    </a:p>
                  </a:txBody>
                  <a:tcPr>
                    <a:lnL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6</a:t>
                      </a:r>
                      <a:endParaRPr lang="en-US" sz="2400" dirty="0"/>
                    </a:p>
                  </a:txBody>
                  <a:tcPr>
                    <a:lnL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</a:t>
                      </a:r>
                      <a:endParaRPr lang="en-US" sz="2400" dirty="0"/>
                    </a:p>
                  </a:txBody>
                  <a:tcPr>
                    <a:lnL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</a:t>
                      </a:r>
                      <a:endParaRPr lang="en-US" sz="2400" dirty="0"/>
                    </a:p>
                  </a:txBody>
                  <a:tcPr>
                    <a:lnL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3383527"/>
              </p:ext>
            </p:extLst>
          </p:nvPr>
        </p:nvGraphicFramePr>
        <p:xfrm>
          <a:off x="1479707" y="1910635"/>
          <a:ext cx="6340650" cy="457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2710"/>
                <a:gridCol w="422710"/>
                <a:gridCol w="422710"/>
                <a:gridCol w="422710"/>
                <a:gridCol w="422710"/>
                <a:gridCol w="422710"/>
                <a:gridCol w="422710"/>
                <a:gridCol w="422710"/>
                <a:gridCol w="422710"/>
                <a:gridCol w="422710"/>
                <a:gridCol w="422710"/>
                <a:gridCol w="422710"/>
                <a:gridCol w="422710"/>
                <a:gridCol w="422710"/>
                <a:gridCol w="42271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L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L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</a:t>
                      </a:r>
                      <a:endParaRPr lang="en-US" sz="2400" dirty="0"/>
                    </a:p>
                  </a:txBody>
                  <a:tcPr>
                    <a:lnL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b</a:t>
                      </a:r>
                      <a:endParaRPr lang="en-US" sz="2400" dirty="0"/>
                    </a:p>
                  </a:txBody>
                  <a:tcPr>
                    <a:lnL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</a:t>
                      </a:r>
                      <a:endParaRPr lang="en-US" sz="2400" dirty="0"/>
                    </a:p>
                  </a:txBody>
                  <a:tcPr>
                    <a:lnL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L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L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L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L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>
                    <a:lnL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>
                    <a:lnL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</a:t>
                      </a:r>
                      <a:endParaRPr lang="en-US" sz="2400" dirty="0"/>
                    </a:p>
                  </a:txBody>
                  <a:tcPr>
                    <a:lnL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6</a:t>
                      </a:r>
                      <a:endParaRPr lang="en-US" sz="2400" dirty="0"/>
                    </a:p>
                  </a:txBody>
                  <a:tcPr>
                    <a:lnL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</a:t>
                      </a:r>
                      <a:endParaRPr lang="en-US" sz="2400" dirty="0"/>
                    </a:p>
                  </a:txBody>
                  <a:tcPr>
                    <a:lnL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</a:t>
                      </a:r>
                      <a:endParaRPr lang="en-US" sz="2400" dirty="0"/>
                    </a:p>
                  </a:txBody>
                  <a:tcPr>
                    <a:lnL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</a:tr>
            </a:tbl>
          </a:graphicData>
        </a:graphic>
      </p:graphicFrame>
      <p:pic>
        <p:nvPicPr>
          <p:cNvPr id="11" name="Picture 10" descr="BU00945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004" y="1678377"/>
            <a:ext cx="910167" cy="910167"/>
          </a:xfrm>
          <a:prstGeom prst="rect">
            <a:avLst/>
          </a:prstGeom>
        </p:spPr>
      </p:pic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3918066"/>
              </p:ext>
            </p:extLst>
          </p:nvPr>
        </p:nvGraphicFramePr>
        <p:xfrm>
          <a:off x="1478471" y="2752822"/>
          <a:ext cx="3804390" cy="457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2710"/>
                <a:gridCol w="422710"/>
                <a:gridCol w="422710"/>
                <a:gridCol w="422710"/>
                <a:gridCol w="422710"/>
                <a:gridCol w="422710"/>
                <a:gridCol w="422710"/>
                <a:gridCol w="422710"/>
                <a:gridCol w="42271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</a:t>
                      </a:r>
                      <a:endParaRPr lang="en-US" sz="2400" dirty="0"/>
                    </a:p>
                  </a:txBody>
                  <a:tcPr>
                    <a:lnL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b</a:t>
                      </a:r>
                      <a:endParaRPr lang="en-US" sz="2400" dirty="0"/>
                    </a:p>
                  </a:txBody>
                  <a:tcPr>
                    <a:lnL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</a:t>
                      </a:r>
                      <a:endParaRPr lang="en-US" sz="2400" dirty="0"/>
                    </a:p>
                  </a:txBody>
                  <a:tcPr>
                    <a:lnL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>
                    <a:lnL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>
                    <a:lnL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</a:t>
                      </a:r>
                      <a:endParaRPr lang="en-US" sz="2400" dirty="0"/>
                    </a:p>
                  </a:txBody>
                  <a:tcPr>
                    <a:lnL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6</a:t>
                      </a:r>
                      <a:endParaRPr lang="en-US" sz="2400" dirty="0"/>
                    </a:p>
                  </a:txBody>
                  <a:tcPr>
                    <a:lnL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</a:t>
                      </a:r>
                      <a:endParaRPr lang="en-US" sz="2400" dirty="0"/>
                    </a:p>
                  </a:txBody>
                  <a:tcPr>
                    <a:lnL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</a:t>
                      </a:r>
                      <a:endParaRPr lang="en-US" sz="2400" dirty="0"/>
                    </a:p>
                  </a:txBody>
                  <a:tcPr>
                    <a:lnL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3234781"/>
              </p:ext>
            </p:extLst>
          </p:nvPr>
        </p:nvGraphicFramePr>
        <p:xfrm>
          <a:off x="1477649" y="3572668"/>
          <a:ext cx="1690840" cy="457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2710"/>
                <a:gridCol w="422710"/>
                <a:gridCol w="422710"/>
                <a:gridCol w="42271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</a:t>
                      </a:r>
                      <a:endParaRPr lang="en-US" sz="2400" dirty="0"/>
                    </a:p>
                  </a:txBody>
                  <a:tcPr>
                    <a:lnL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b</a:t>
                      </a:r>
                      <a:endParaRPr lang="en-US" sz="2400" dirty="0"/>
                    </a:p>
                  </a:txBody>
                  <a:tcPr>
                    <a:lnL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</a:t>
                      </a:r>
                      <a:endParaRPr lang="en-US" sz="2400" dirty="0"/>
                    </a:p>
                  </a:txBody>
                  <a:tcPr>
                    <a:lnL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>
                    <a:lnL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0862645"/>
              </p:ext>
            </p:extLst>
          </p:nvPr>
        </p:nvGraphicFramePr>
        <p:xfrm>
          <a:off x="3348769" y="3572668"/>
          <a:ext cx="1690840" cy="457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2710"/>
                <a:gridCol w="422710"/>
                <a:gridCol w="422710"/>
                <a:gridCol w="42271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>
                    <a:lnL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</a:t>
                      </a:r>
                      <a:endParaRPr lang="en-US" sz="2400" dirty="0"/>
                    </a:p>
                  </a:txBody>
                  <a:tcPr>
                    <a:lnL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6</a:t>
                      </a:r>
                      <a:endParaRPr lang="en-US" sz="2400" dirty="0"/>
                    </a:p>
                  </a:txBody>
                  <a:tcPr>
                    <a:lnL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</a:t>
                      </a:r>
                      <a:endParaRPr lang="en-US" sz="2400" dirty="0"/>
                    </a:p>
                  </a:txBody>
                  <a:tcPr>
                    <a:lnL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4425935"/>
              </p:ext>
            </p:extLst>
          </p:nvPr>
        </p:nvGraphicFramePr>
        <p:xfrm>
          <a:off x="5250017" y="3572668"/>
          <a:ext cx="422710" cy="457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271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</a:t>
                      </a:r>
                      <a:endParaRPr lang="en-US" sz="2400" dirty="0"/>
                    </a:p>
                  </a:txBody>
                  <a:tcPr>
                    <a:lnL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</a:tr>
            </a:tbl>
          </a:graphicData>
        </a:graphic>
      </p:graphicFrame>
      <p:cxnSp>
        <p:nvCxnSpPr>
          <p:cNvPr id="3" name="Straight Arrow Connector 2"/>
          <p:cNvCxnSpPr/>
          <p:nvPr/>
        </p:nvCxnSpPr>
        <p:spPr>
          <a:xfrm>
            <a:off x="1664038" y="1472632"/>
            <a:ext cx="0" cy="227643"/>
          </a:xfrm>
          <a:prstGeom prst="straightConnector1">
            <a:avLst/>
          </a:prstGeom>
          <a:ln w="508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090128" y="1472632"/>
            <a:ext cx="0" cy="227643"/>
          </a:xfrm>
          <a:prstGeom prst="straightConnector1">
            <a:avLst/>
          </a:prstGeom>
          <a:ln w="508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2516218" y="1472632"/>
            <a:ext cx="0" cy="227643"/>
          </a:xfrm>
          <a:prstGeom prst="straightConnector1">
            <a:avLst/>
          </a:prstGeom>
          <a:ln w="508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2942308" y="1472632"/>
            <a:ext cx="0" cy="227643"/>
          </a:xfrm>
          <a:prstGeom prst="straightConnector1">
            <a:avLst/>
          </a:prstGeom>
          <a:ln w="508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3368398" y="1472632"/>
            <a:ext cx="0" cy="227643"/>
          </a:xfrm>
          <a:prstGeom prst="straightConnector1">
            <a:avLst/>
          </a:prstGeom>
          <a:ln w="508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5671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3.67141E-6 1.45935E-7 L 0.54255 0.18694 " pathEditMode="relative" ptsTypes="AA">
                                      <p:cBhvr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1.25043E-7 -1.77206E-6 L 0.33796 0.27403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98" y="1369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00104 -1.77206E-6 L 0.19937 0.34955 " pathEditMode="relative" rAng="0" ptsTypes="AA">
                                      <p:cBhvr>
                                        <p:cTn id="2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21" y="1746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aligned fixed-size chunking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0A52A-DFE5-2D43-A087-B3074EEC0B9B}" type="slidenum">
              <a:rPr lang="en-US" smtClean="0"/>
              <a:t>25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9069777"/>
              </p:ext>
            </p:extLst>
          </p:nvPr>
        </p:nvGraphicFramePr>
        <p:xfrm>
          <a:off x="1478471" y="1878674"/>
          <a:ext cx="6763360" cy="457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2710"/>
                <a:gridCol w="422710"/>
                <a:gridCol w="422710"/>
                <a:gridCol w="422710"/>
                <a:gridCol w="422710"/>
                <a:gridCol w="422710"/>
                <a:gridCol w="422710"/>
                <a:gridCol w="422710"/>
                <a:gridCol w="422710"/>
                <a:gridCol w="422710"/>
                <a:gridCol w="422710"/>
                <a:gridCol w="422710"/>
                <a:gridCol w="422710"/>
                <a:gridCol w="422710"/>
                <a:gridCol w="422710"/>
                <a:gridCol w="42271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>
                    <a:lnL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>
                    <a:lnL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L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L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L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L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L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L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L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>
                    <a:lnL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>
                    <a:lnL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</a:t>
                      </a:r>
                      <a:endParaRPr lang="en-US" sz="2400" dirty="0"/>
                    </a:p>
                  </a:txBody>
                  <a:tcPr>
                    <a:lnL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6</a:t>
                      </a:r>
                      <a:endParaRPr lang="en-US" sz="2400" dirty="0"/>
                    </a:p>
                  </a:txBody>
                  <a:tcPr>
                    <a:lnL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</a:t>
                      </a:r>
                      <a:endParaRPr lang="en-US" sz="2400" dirty="0"/>
                    </a:p>
                  </a:txBody>
                  <a:tcPr>
                    <a:lnL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</a:t>
                      </a:r>
                      <a:endParaRPr lang="en-US" sz="2400" dirty="0"/>
                    </a:p>
                  </a:txBody>
                  <a:tcPr>
                    <a:lnL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9</a:t>
                      </a:r>
                      <a:endParaRPr lang="en-US" sz="2400" dirty="0"/>
                    </a:p>
                  </a:txBody>
                  <a:tcPr>
                    <a:lnL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</a:tr>
            </a:tbl>
          </a:graphicData>
        </a:graphic>
      </p:graphicFrame>
      <p:pic>
        <p:nvPicPr>
          <p:cNvPr id="6" name="Picture 5" descr="BU00945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460" y="1646416"/>
            <a:ext cx="910167" cy="910167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5912175"/>
              </p:ext>
            </p:extLst>
          </p:nvPr>
        </p:nvGraphicFramePr>
        <p:xfrm>
          <a:off x="1479707" y="3016484"/>
          <a:ext cx="6763360" cy="457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2710"/>
                <a:gridCol w="422710"/>
                <a:gridCol w="422710"/>
                <a:gridCol w="422710"/>
                <a:gridCol w="422710"/>
                <a:gridCol w="422710"/>
                <a:gridCol w="422710"/>
                <a:gridCol w="422710"/>
                <a:gridCol w="422710"/>
                <a:gridCol w="422710"/>
                <a:gridCol w="422710"/>
                <a:gridCol w="422710"/>
                <a:gridCol w="422710"/>
                <a:gridCol w="422710"/>
                <a:gridCol w="422710"/>
                <a:gridCol w="42271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L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L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</a:t>
                      </a:r>
                      <a:endParaRPr lang="en-US" sz="2400" dirty="0"/>
                    </a:p>
                  </a:txBody>
                  <a:tcPr>
                    <a:lnL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b</a:t>
                      </a:r>
                      <a:endParaRPr lang="en-US" sz="2400" dirty="0"/>
                    </a:p>
                  </a:txBody>
                  <a:tcPr>
                    <a:lnL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</a:t>
                      </a:r>
                      <a:endParaRPr lang="en-US" sz="2400" dirty="0"/>
                    </a:p>
                  </a:txBody>
                  <a:tcPr>
                    <a:lnL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L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L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L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L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>
                    <a:lnL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>
                    <a:lnL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</a:t>
                      </a:r>
                      <a:endParaRPr lang="en-US" sz="2400" dirty="0"/>
                    </a:p>
                  </a:txBody>
                  <a:tcPr>
                    <a:lnL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6</a:t>
                      </a:r>
                      <a:endParaRPr lang="en-US" sz="2400" dirty="0"/>
                    </a:p>
                  </a:txBody>
                  <a:tcPr>
                    <a:lnL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</a:t>
                      </a:r>
                      <a:endParaRPr lang="en-US" sz="2400" dirty="0"/>
                    </a:p>
                  </a:txBody>
                  <a:tcPr>
                    <a:lnL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</a:t>
                      </a:r>
                      <a:endParaRPr lang="en-US" sz="2400" dirty="0"/>
                    </a:p>
                  </a:txBody>
                  <a:tcPr>
                    <a:lnL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9</a:t>
                      </a:r>
                      <a:endParaRPr lang="en-US" sz="2400" dirty="0"/>
                    </a:p>
                  </a:txBody>
                  <a:tcPr>
                    <a:lnL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</a:tr>
            </a:tbl>
          </a:graphicData>
        </a:graphic>
      </p:graphicFrame>
      <p:pic>
        <p:nvPicPr>
          <p:cNvPr id="8" name="Picture 7" descr="BU00945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004" y="2784226"/>
            <a:ext cx="910167" cy="910167"/>
          </a:xfrm>
          <a:prstGeom prst="rect">
            <a:avLst/>
          </a:prstGeom>
        </p:spPr>
      </p:pic>
      <p:cxnSp>
        <p:nvCxnSpPr>
          <p:cNvPr id="15" name="Straight Connector 14"/>
          <p:cNvCxnSpPr/>
          <p:nvPr/>
        </p:nvCxnSpPr>
        <p:spPr>
          <a:xfrm>
            <a:off x="3174811" y="1547875"/>
            <a:ext cx="0" cy="233891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859877" y="1547875"/>
            <a:ext cx="0" cy="233891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555891" y="1547875"/>
            <a:ext cx="0" cy="233891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8240957" y="1547875"/>
            <a:ext cx="0" cy="233891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915530" y="2392628"/>
            <a:ext cx="3218551" cy="523220"/>
          </a:xfrm>
          <a:prstGeom prst="rect">
            <a:avLst/>
          </a:prstGeom>
          <a:solidFill>
            <a:srgbClr val="D99694"/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i="1" dirty="0" smtClean="0"/>
              <a:t> </a:t>
            </a:r>
            <a:r>
              <a:rPr lang="en-US" sz="2800" i="1" dirty="0" err="1" smtClean="0"/>
              <a:t>deduplicate</a:t>
            </a:r>
            <a:r>
              <a:rPr lang="en-US" sz="2800" i="1" dirty="0" smtClean="0"/>
              <a:t>!</a:t>
            </a:r>
            <a:endParaRPr lang="en-US" sz="2800" i="1" dirty="0"/>
          </a:p>
        </p:txBody>
      </p:sp>
      <p:sp>
        <p:nvSpPr>
          <p:cNvPr id="25" name="Magnetic Disk 24"/>
          <p:cNvSpPr/>
          <p:nvPr/>
        </p:nvSpPr>
        <p:spPr>
          <a:xfrm>
            <a:off x="4729372" y="4248107"/>
            <a:ext cx="3525151" cy="2108243"/>
          </a:xfrm>
          <a:prstGeom prst="flowChartMagneticDisk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solidFill>
                  <a:srgbClr val="000000"/>
                </a:solidFill>
              </a:rPr>
              <a:t>Venti</a:t>
            </a:r>
            <a:endParaRPr lang="en-US" sz="2800" dirty="0">
              <a:solidFill>
                <a:srgbClr val="000000"/>
              </a:solidFill>
            </a:endParaRP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2518515"/>
              </p:ext>
            </p:extLst>
          </p:nvPr>
        </p:nvGraphicFramePr>
        <p:xfrm>
          <a:off x="1453981" y="1875015"/>
          <a:ext cx="1690840" cy="457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2710"/>
                <a:gridCol w="422710"/>
                <a:gridCol w="422710"/>
                <a:gridCol w="42271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>
                    <a:lnL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>
                    <a:lnL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z</a:t>
                      </a:r>
                      <a:endParaRPr lang="en-US" sz="2400" dirty="0"/>
                    </a:p>
                  </a:txBody>
                  <a:tcPr>
                    <a:lnL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z</a:t>
                      </a:r>
                      <a:endParaRPr lang="en-US" sz="2400" dirty="0"/>
                    </a:p>
                  </a:txBody>
                  <a:tcPr>
                    <a:lnL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1040655"/>
              </p:ext>
            </p:extLst>
          </p:nvPr>
        </p:nvGraphicFramePr>
        <p:xfrm>
          <a:off x="4870504" y="1872405"/>
          <a:ext cx="1690840" cy="457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2710"/>
                <a:gridCol w="422710"/>
                <a:gridCol w="422710"/>
                <a:gridCol w="42271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z</a:t>
                      </a:r>
                      <a:endParaRPr lang="en-US" sz="2400" dirty="0"/>
                    </a:p>
                  </a:txBody>
                  <a:tcPr>
                    <a:lnL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>
                    <a:lnL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>
                    <a:lnL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</a:t>
                      </a:r>
                      <a:endParaRPr lang="en-US" sz="2400" dirty="0"/>
                    </a:p>
                  </a:txBody>
                  <a:tcPr>
                    <a:lnL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9354096"/>
              </p:ext>
            </p:extLst>
          </p:nvPr>
        </p:nvGraphicFramePr>
        <p:xfrm>
          <a:off x="6561344" y="3015571"/>
          <a:ext cx="1690840" cy="457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2710"/>
                <a:gridCol w="422710"/>
                <a:gridCol w="422710"/>
                <a:gridCol w="42271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6</a:t>
                      </a:r>
                      <a:endParaRPr lang="en-US" sz="2400" dirty="0"/>
                    </a:p>
                  </a:txBody>
                  <a:tcPr>
                    <a:lnL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</a:t>
                      </a:r>
                      <a:endParaRPr lang="en-US" sz="2400" dirty="0"/>
                    </a:p>
                  </a:txBody>
                  <a:tcPr>
                    <a:lnL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</a:t>
                      </a:r>
                      <a:endParaRPr lang="en-US" sz="2400" dirty="0"/>
                    </a:p>
                  </a:txBody>
                  <a:tcPr>
                    <a:lnL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9</a:t>
                      </a:r>
                      <a:endParaRPr lang="en-US" sz="2400" dirty="0"/>
                    </a:p>
                  </a:txBody>
                  <a:tcPr>
                    <a:lnL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5066782"/>
              </p:ext>
            </p:extLst>
          </p:nvPr>
        </p:nvGraphicFramePr>
        <p:xfrm>
          <a:off x="1463858" y="3015571"/>
          <a:ext cx="1690840" cy="457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2710"/>
                <a:gridCol w="422710"/>
                <a:gridCol w="422710"/>
                <a:gridCol w="42271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z</a:t>
                      </a:r>
                      <a:endParaRPr lang="en-US" sz="2400" dirty="0"/>
                    </a:p>
                  </a:txBody>
                  <a:tcPr>
                    <a:lnL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z</a:t>
                      </a:r>
                      <a:endParaRPr lang="en-US" sz="2400" dirty="0"/>
                    </a:p>
                  </a:txBody>
                  <a:tcPr>
                    <a:lnL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</a:t>
                      </a:r>
                      <a:endParaRPr lang="en-US" sz="2400" dirty="0"/>
                    </a:p>
                  </a:txBody>
                  <a:tcPr>
                    <a:lnL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b</a:t>
                      </a:r>
                      <a:endParaRPr lang="en-US" sz="2400" dirty="0"/>
                    </a:p>
                  </a:txBody>
                  <a:tcPr>
                    <a:lnL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0022847"/>
              </p:ext>
            </p:extLst>
          </p:nvPr>
        </p:nvGraphicFramePr>
        <p:xfrm>
          <a:off x="3177789" y="3020308"/>
          <a:ext cx="1690840" cy="457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2710"/>
                <a:gridCol w="422710"/>
                <a:gridCol w="422710"/>
                <a:gridCol w="42271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</a:t>
                      </a:r>
                      <a:endParaRPr lang="en-US" sz="2400" dirty="0"/>
                    </a:p>
                  </a:txBody>
                  <a:tcPr>
                    <a:lnL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z</a:t>
                      </a:r>
                      <a:endParaRPr lang="en-US" sz="2400" dirty="0"/>
                    </a:p>
                  </a:txBody>
                  <a:tcPr>
                    <a:lnL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z</a:t>
                      </a:r>
                      <a:endParaRPr lang="en-US" sz="2400" dirty="0"/>
                    </a:p>
                  </a:txBody>
                  <a:tcPr>
                    <a:lnL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z</a:t>
                      </a:r>
                      <a:endParaRPr lang="en-US" sz="2400" dirty="0"/>
                    </a:p>
                  </a:txBody>
                  <a:tcPr>
                    <a:lnL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4" name="Content Placeholder 3"/>
          <p:cNvSpPr txBox="1">
            <a:spLocks/>
          </p:cNvSpPr>
          <p:nvPr/>
        </p:nvSpPr>
        <p:spPr>
          <a:xfrm>
            <a:off x="457200" y="4248108"/>
            <a:ext cx="4038600" cy="2151780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block boundaries based on sector offsets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“pad” partially filled blocks with zero sectors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3985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0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4.3001E-6 -6.86125E-6 L 0.35811 0.38823 " pathEditMode="relative" ptsTypes="AA">
                                      <p:cBhvr>
                                        <p:cTn id="3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5" presetID="0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3.24418E-6 6.71531E-6 L 0.19034 0.38847 " pathEditMode="relative" ptsTypes="AA">
                                      <p:cBhvr>
                                        <p:cTn id="3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7" presetID="0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1.7645E-6 3.04841E-6 L 0.35724 0.3199 " pathEditMode="relative" rAng="0" ptsTypes="AA">
                                      <p:cBhvr>
                                        <p:cTn id="3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853" y="15983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0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6.22786E-6 4.92703E-6 L 0.38399 0.31897 " pathEditMode="relative" ptsTypes="AA">
                                      <p:cBhvr>
                                        <p:cTn id="4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1" presetID="0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7.48524E-6 3.04841E-6 L -0.09518 0.40514 " pathEditMode="relative" ptsTypes="AA">
                                      <p:cBhvr>
                                        <p:cTn id="4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5" grpId="0" animBg="1"/>
      <p:bldP spid="2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big should </a:t>
            </a:r>
            <a:r>
              <a:rPr lang="en-US" dirty="0" err="1"/>
              <a:t>dedup</a:t>
            </a:r>
            <a:r>
              <a:rPr lang="en-US" dirty="0"/>
              <a:t> blocks be?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3076588"/>
            <a:ext cx="4038600" cy="3049575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better </a:t>
            </a:r>
            <a:r>
              <a:rPr lang="en-US" dirty="0" err="1" smtClean="0"/>
              <a:t>dedup</a:t>
            </a:r>
            <a:endParaRPr lang="en-US" dirty="0" smtClean="0"/>
          </a:p>
          <a:p>
            <a:pPr lvl="1"/>
            <a:r>
              <a:rPr lang="en-US" dirty="0" smtClean="0"/>
              <a:t>more </a:t>
            </a:r>
            <a:r>
              <a:rPr lang="en-US" dirty="0"/>
              <a:t>likely to </a:t>
            </a:r>
            <a:r>
              <a:rPr lang="en-US" dirty="0" smtClean="0"/>
              <a:t>match</a:t>
            </a:r>
            <a:endParaRPr lang="en-US" dirty="0"/>
          </a:p>
          <a:p>
            <a:r>
              <a:rPr lang="en-US" dirty="0" smtClean="0"/>
              <a:t>slower</a:t>
            </a:r>
          </a:p>
          <a:p>
            <a:pPr lvl="1"/>
            <a:r>
              <a:rPr lang="en-US" dirty="0" smtClean="0"/>
              <a:t>more accesses to </a:t>
            </a:r>
            <a:r>
              <a:rPr lang="en-US" dirty="0" err="1" smtClean="0"/>
              <a:t>Venti</a:t>
            </a:r>
            <a:endParaRPr lang="en-US" dirty="0" smtClean="0"/>
          </a:p>
          <a:p>
            <a:r>
              <a:rPr lang="en-US" dirty="0" smtClean="0"/>
              <a:t>lower </a:t>
            </a:r>
            <a:r>
              <a:rPr lang="en-US" dirty="0"/>
              <a:t>compression </a:t>
            </a:r>
            <a:r>
              <a:rPr lang="en-US" dirty="0" smtClean="0"/>
              <a:t>ratio</a:t>
            </a:r>
          </a:p>
          <a:p>
            <a:pPr lvl="1"/>
            <a:r>
              <a:rPr lang="en-US" dirty="0" smtClean="0"/>
              <a:t>less </a:t>
            </a:r>
            <a:r>
              <a:rPr lang="en-US" dirty="0"/>
              <a:t>data per </a:t>
            </a:r>
            <a:r>
              <a:rPr lang="en-US" dirty="0" smtClean="0"/>
              <a:t>block</a:t>
            </a:r>
            <a:endParaRPr lang="en-US" dirty="0"/>
          </a:p>
          <a:p>
            <a:r>
              <a:rPr lang="en-US" dirty="0"/>
              <a:t>more metadata per image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3076588"/>
            <a:ext cx="4038600" cy="3049575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lower </a:t>
            </a:r>
            <a:r>
              <a:rPr lang="en-US" dirty="0" err="1" smtClean="0"/>
              <a:t>dedup</a:t>
            </a:r>
            <a:endParaRPr lang="en-US" dirty="0" smtClean="0"/>
          </a:p>
          <a:p>
            <a:pPr lvl="1"/>
            <a:r>
              <a:rPr lang="en-US" dirty="0" smtClean="0"/>
              <a:t>less </a:t>
            </a:r>
            <a:r>
              <a:rPr lang="en-US" dirty="0"/>
              <a:t>likely to </a:t>
            </a:r>
            <a:r>
              <a:rPr lang="en-US" dirty="0" smtClean="0"/>
              <a:t>match</a:t>
            </a:r>
            <a:endParaRPr lang="en-US" dirty="0"/>
          </a:p>
          <a:p>
            <a:r>
              <a:rPr lang="en-US" dirty="0" smtClean="0"/>
              <a:t>faster</a:t>
            </a:r>
          </a:p>
          <a:p>
            <a:pPr lvl="1"/>
            <a:r>
              <a:rPr lang="en-US" dirty="0" smtClean="0"/>
              <a:t>fewer accesses to </a:t>
            </a:r>
            <a:r>
              <a:rPr lang="en-US" dirty="0" err="1" smtClean="0"/>
              <a:t>Venti</a:t>
            </a:r>
            <a:endParaRPr lang="en-US" dirty="0" smtClean="0"/>
          </a:p>
          <a:p>
            <a:r>
              <a:rPr lang="en-US" dirty="0"/>
              <a:t>higher compression </a:t>
            </a:r>
            <a:r>
              <a:rPr lang="en-US" dirty="0" smtClean="0"/>
              <a:t>ratio</a:t>
            </a:r>
          </a:p>
          <a:p>
            <a:pPr lvl="1"/>
            <a:r>
              <a:rPr lang="en-US" dirty="0" smtClean="0"/>
              <a:t> more </a:t>
            </a:r>
            <a:r>
              <a:rPr lang="en-US" dirty="0"/>
              <a:t>data per </a:t>
            </a:r>
            <a:r>
              <a:rPr lang="en-US" dirty="0" smtClean="0"/>
              <a:t>block</a:t>
            </a:r>
          </a:p>
          <a:p>
            <a:r>
              <a:rPr lang="en-US" dirty="0" smtClean="0"/>
              <a:t>less </a:t>
            </a:r>
            <a:r>
              <a:rPr lang="en-US" dirty="0"/>
              <a:t>metadata per image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0A52A-DFE5-2D43-A087-B3074EEC0B9B}" type="slidenum">
              <a:rPr lang="en-US" smtClean="0"/>
              <a:t>26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836460"/>
              </p:ext>
            </p:extLst>
          </p:nvPr>
        </p:nvGraphicFramePr>
        <p:xfrm>
          <a:off x="4982788" y="2260983"/>
          <a:ext cx="3381680" cy="457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2710"/>
                <a:gridCol w="422710"/>
                <a:gridCol w="422710"/>
                <a:gridCol w="422710"/>
                <a:gridCol w="422710"/>
                <a:gridCol w="422710"/>
                <a:gridCol w="422710"/>
                <a:gridCol w="42271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L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L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L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L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L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L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L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L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216025" y="1499968"/>
            <a:ext cx="30558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 smtClean="0"/>
              <a:t>big — say, 48K</a:t>
            </a:r>
            <a:endParaRPr lang="en-US" sz="3600" i="1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4834495"/>
              </p:ext>
            </p:extLst>
          </p:nvPr>
        </p:nvGraphicFramePr>
        <p:xfrm>
          <a:off x="2310604" y="2271046"/>
          <a:ext cx="422710" cy="457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271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L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901649" y="1510031"/>
            <a:ext cx="3235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 smtClean="0"/>
              <a:t>small — say, 4K</a:t>
            </a:r>
            <a:endParaRPr lang="en-US" sz="3600" i="1" dirty="0"/>
          </a:p>
        </p:txBody>
      </p:sp>
      <p:sp>
        <p:nvSpPr>
          <p:cNvPr id="10" name="5-Point Star 9"/>
          <p:cNvSpPr/>
          <p:nvPr/>
        </p:nvSpPr>
        <p:spPr>
          <a:xfrm>
            <a:off x="311067" y="2895032"/>
            <a:ext cx="608557" cy="608557"/>
          </a:xfrm>
          <a:prstGeom prst="star5">
            <a:avLst/>
          </a:prstGeom>
          <a:solidFill>
            <a:srgbClr val="FFFF00"/>
          </a:solidFill>
          <a:ln w="508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1" name="5-Point Star 10"/>
          <p:cNvSpPr/>
          <p:nvPr/>
        </p:nvSpPr>
        <p:spPr>
          <a:xfrm>
            <a:off x="4473904" y="3693404"/>
            <a:ext cx="608557" cy="608557"/>
          </a:xfrm>
          <a:prstGeom prst="star5">
            <a:avLst/>
          </a:prstGeom>
          <a:solidFill>
            <a:srgbClr val="FFFF00"/>
          </a:solidFill>
          <a:ln w="508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5-Point Star 11"/>
          <p:cNvSpPr/>
          <p:nvPr/>
        </p:nvSpPr>
        <p:spPr>
          <a:xfrm>
            <a:off x="4473904" y="4491776"/>
            <a:ext cx="608557" cy="608557"/>
          </a:xfrm>
          <a:prstGeom prst="star5">
            <a:avLst/>
          </a:prstGeom>
          <a:solidFill>
            <a:srgbClr val="FFFF00"/>
          </a:solidFill>
          <a:ln w="508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5-Point Star 12"/>
          <p:cNvSpPr/>
          <p:nvPr/>
        </p:nvSpPr>
        <p:spPr>
          <a:xfrm>
            <a:off x="4473904" y="5290148"/>
            <a:ext cx="608557" cy="608557"/>
          </a:xfrm>
          <a:prstGeom prst="star5">
            <a:avLst/>
          </a:prstGeom>
          <a:solidFill>
            <a:srgbClr val="FFFF00"/>
          </a:solidFill>
          <a:ln w="508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3675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  <p:bldP spid="10" grpId="0" animBg="1"/>
      <p:bldP spid="11" grpId="0" animBg="1"/>
      <p:bldP spid="12" grpId="0" animBg="1"/>
      <p:bldP spid="1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addressing the challenges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368550"/>
          </a:xfrm>
        </p:spPr>
        <p:txBody>
          <a:bodyPr>
            <a:normAutofit/>
          </a:bodyPr>
          <a:lstStyle/>
          <a:p>
            <a:r>
              <a:rPr lang="en-US" i="1" dirty="0" smtClean="0">
                <a:solidFill>
                  <a:schemeClr val="tx1"/>
                </a:solidFill>
              </a:rPr>
              <a:t>compression</a:t>
            </a:r>
          </a:p>
          <a:p>
            <a:r>
              <a:rPr lang="en-US" i="1" dirty="0" smtClean="0">
                <a:solidFill>
                  <a:schemeClr val="tx1"/>
                </a:solidFill>
              </a:rPr>
              <a:t>use </a:t>
            </a:r>
            <a:r>
              <a:rPr lang="en-US" i="1" dirty="0" err="1" smtClean="0">
                <a:solidFill>
                  <a:schemeClr val="tx1"/>
                </a:solidFill>
              </a:rPr>
              <a:t>filesystem</a:t>
            </a:r>
            <a:r>
              <a:rPr lang="en-US" i="1" dirty="0" smtClean="0">
                <a:solidFill>
                  <a:schemeClr val="tx1"/>
                </a:solidFill>
              </a:rPr>
              <a:t> info</a:t>
            </a:r>
          </a:p>
          <a:p>
            <a:r>
              <a:rPr lang="en-US" i="1" dirty="0" smtClean="0">
                <a:solidFill>
                  <a:schemeClr val="tx1"/>
                </a:solidFill>
              </a:rPr>
              <a:t>pipeline</a:t>
            </a:r>
          </a:p>
          <a:p>
            <a:r>
              <a:rPr lang="en-US" i="1" dirty="0" smtClean="0">
                <a:solidFill>
                  <a:schemeClr val="tx1"/>
                </a:solidFill>
              </a:rPr>
              <a:t>independent “chunks”</a:t>
            </a:r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4" name="Right Arrow 3"/>
          <p:cNvSpPr/>
          <p:nvPr/>
        </p:nvSpPr>
        <p:spPr>
          <a:xfrm>
            <a:off x="3092528" y="5113309"/>
            <a:ext cx="747708" cy="575345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379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speed through parallelism</a:t>
            </a:r>
          </a:p>
          <a:p>
            <a:r>
              <a:rPr lang="en-US" dirty="0" smtClean="0"/>
              <a:t>choose maximum storage benefit</a:t>
            </a:r>
            <a:br>
              <a:rPr lang="en-US" dirty="0" smtClean="0"/>
            </a:br>
            <a:r>
              <a:rPr lang="en-US" dirty="0" smtClean="0"/>
              <a:t>that doesn’t slow down the pipeline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0A52A-DFE5-2D43-A087-B3074EEC0B9B}" type="slidenum">
              <a:rPr lang="en-US" smtClean="0"/>
              <a:t>28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641942" y="3721969"/>
            <a:ext cx="1744975" cy="1270848"/>
          </a:xfrm>
          <a:prstGeom prst="rect">
            <a:avLst/>
          </a:prstGeom>
          <a:solidFill>
            <a:srgbClr val="C4BD97"/>
          </a:solidFill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en-US" sz="2800" dirty="0" smtClean="0">
                <a:solidFill>
                  <a:srgbClr val="000000"/>
                </a:solidFill>
              </a:rPr>
              <a:t>disk image server</a:t>
            </a:r>
            <a:endParaRPr lang="en-US" sz="2800" dirty="0">
              <a:solidFill>
                <a:srgbClr val="000000"/>
              </a:solidFill>
            </a:endParaRPr>
          </a:p>
        </p:txBody>
      </p:sp>
      <p:pic>
        <p:nvPicPr>
          <p:cNvPr id="6" name="Picture 5" descr="jcartier-comp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6796" y="3712232"/>
            <a:ext cx="907644" cy="1322917"/>
          </a:xfrm>
          <a:prstGeom prst="rect">
            <a:avLst/>
          </a:prstGeom>
        </p:spPr>
      </p:pic>
      <p:cxnSp>
        <p:nvCxnSpPr>
          <p:cNvPr id="8" name="Straight Connector 7"/>
          <p:cNvCxnSpPr>
            <a:stCxn id="15" idx="4"/>
            <a:endCxn id="5" idx="1"/>
          </p:cNvCxnSpPr>
          <p:nvPr/>
        </p:nvCxnSpPr>
        <p:spPr>
          <a:xfrm>
            <a:off x="2277105" y="4357393"/>
            <a:ext cx="1364837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5" idx="3"/>
            <a:endCxn id="6" idx="1"/>
          </p:cNvCxnSpPr>
          <p:nvPr/>
        </p:nvCxnSpPr>
        <p:spPr>
          <a:xfrm>
            <a:off x="5386917" y="4357393"/>
            <a:ext cx="1879879" cy="1629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193123" y="5715249"/>
            <a:ext cx="6886221" cy="0"/>
          </a:xfrm>
          <a:prstGeom prst="straightConnector1">
            <a:avLst/>
          </a:prstGeom>
          <a:ln w="92075"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 rot="19620000">
            <a:off x="1099669" y="5334881"/>
            <a:ext cx="2004613" cy="584776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3200" i="1" dirty="0" err="1" smtClean="0"/>
              <a:t>Venti</a:t>
            </a:r>
            <a:r>
              <a:rPr lang="en-US" sz="3200" i="1" dirty="0" smtClean="0"/>
              <a:t> read</a:t>
            </a:r>
            <a:endParaRPr lang="en-US" sz="3200" i="1" dirty="0"/>
          </a:p>
        </p:txBody>
      </p:sp>
      <p:sp>
        <p:nvSpPr>
          <p:cNvPr id="12" name="TextBox 11"/>
          <p:cNvSpPr txBox="1"/>
          <p:nvPr/>
        </p:nvSpPr>
        <p:spPr>
          <a:xfrm rot="19620000">
            <a:off x="3839006" y="5334881"/>
            <a:ext cx="1561583" cy="584776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3200" i="1" dirty="0" smtClean="0"/>
              <a:t>net </a:t>
            </a:r>
            <a:r>
              <a:rPr lang="en-US" sz="3200" i="1" dirty="0" err="1" smtClean="0"/>
              <a:t>xfer</a:t>
            </a:r>
            <a:endParaRPr lang="en-US" sz="3200" i="1" dirty="0"/>
          </a:p>
        </p:txBody>
      </p:sp>
      <p:sp>
        <p:nvSpPr>
          <p:cNvPr id="13" name="TextBox 12"/>
          <p:cNvSpPr txBox="1"/>
          <p:nvPr/>
        </p:nvSpPr>
        <p:spPr>
          <a:xfrm rot="19620000">
            <a:off x="5176224" y="5334881"/>
            <a:ext cx="2264700" cy="584776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3200" i="1" dirty="0" smtClean="0"/>
              <a:t>decompress</a:t>
            </a:r>
            <a:endParaRPr lang="en-US" sz="3200" i="1" dirty="0"/>
          </a:p>
        </p:txBody>
      </p:sp>
      <p:sp>
        <p:nvSpPr>
          <p:cNvPr id="14" name="TextBox 13"/>
          <p:cNvSpPr txBox="1"/>
          <p:nvPr/>
        </p:nvSpPr>
        <p:spPr>
          <a:xfrm rot="19620000">
            <a:off x="6283841" y="5334881"/>
            <a:ext cx="1890599" cy="584776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3200" i="1" dirty="0" smtClean="0"/>
              <a:t>disk write</a:t>
            </a:r>
            <a:endParaRPr lang="en-US" sz="3200" i="1" dirty="0"/>
          </a:p>
        </p:txBody>
      </p:sp>
      <p:sp>
        <p:nvSpPr>
          <p:cNvPr id="15" name="Magnetic Disk 14"/>
          <p:cNvSpPr/>
          <p:nvPr/>
        </p:nvSpPr>
        <p:spPr>
          <a:xfrm>
            <a:off x="814917" y="3628509"/>
            <a:ext cx="1462188" cy="1457767"/>
          </a:xfrm>
          <a:prstGeom prst="flowChartMagneticDisk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solidFill>
                  <a:srgbClr val="000000"/>
                </a:solidFill>
              </a:rPr>
              <a:t>Venti</a:t>
            </a: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095507" y="1148615"/>
            <a:ext cx="2643964" cy="954107"/>
          </a:xfrm>
          <a:prstGeom prst="rect">
            <a:avLst/>
          </a:prstGeom>
          <a:solidFill>
            <a:srgbClr val="D99694"/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 i.e., the smallest</a:t>
            </a:r>
          </a:p>
          <a:p>
            <a:r>
              <a:rPr lang="en-US" sz="2800" i="1" dirty="0" smtClean="0"/>
              <a:t> </a:t>
            </a:r>
            <a:r>
              <a:rPr lang="en-US" sz="2800" i="1" dirty="0" err="1" smtClean="0"/>
              <a:t>dedup</a:t>
            </a:r>
            <a:r>
              <a:rPr lang="en-US" sz="2800" i="1" dirty="0" smtClean="0"/>
              <a:t> block size</a:t>
            </a:r>
            <a:endParaRPr lang="en-US" sz="2800" i="1" dirty="0"/>
          </a:p>
        </p:txBody>
      </p:sp>
      <p:cxnSp>
        <p:nvCxnSpPr>
          <p:cNvPr id="19" name="Elbow Connector 18"/>
          <p:cNvCxnSpPr>
            <a:endCxn id="17" idx="2"/>
          </p:cNvCxnSpPr>
          <p:nvPr/>
        </p:nvCxnSpPr>
        <p:spPr>
          <a:xfrm flipV="1">
            <a:off x="6553200" y="2102722"/>
            <a:ext cx="864289" cy="404533"/>
          </a:xfrm>
          <a:prstGeom prst="bentConnector2">
            <a:avLst/>
          </a:prstGeom>
          <a:ln w="50800"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91321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0A52A-DFE5-2D43-A087-B3074EEC0B9B}" type="slidenum">
              <a:rPr lang="en-US" smtClean="0"/>
              <a:t>29</a:t>
            </a:fld>
            <a:endParaRPr lang="en-US"/>
          </a:p>
        </p:txBody>
      </p:sp>
      <p:pic>
        <p:nvPicPr>
          <p:cNvPr id="4" name="Picture 3" descr="reconstruct-time-hot-cold-slid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8" y="378883"/>
            <a:ext cx="8817427" cy="617219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696878" y="3118616"/>
            <a:ext cx="141577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 smtClean="0">
                <a:solidFill>
                  <a:srgbClr val="FF0000"/>
                </a:solidFill>
              </a:rPr>
              <a:t>✖</a:t>
            </a:r>
            <a:endParaRPr lang="en-US" sz="96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53518" y="3118616"/>
            <a:ext cx="141577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 smtClean="0">
                <a:solidFill>
                  <a:srgbClr val="FF0000"/>
                </a:solidFill>
              </a:rPr>
              <a:t>✖</a:t>
            </a:r>
            <a:endParaRPr lang="en-US" sz="96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410155" y="3118616"/>
            <a:ext cx="141577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 smtClean="0">
                <a:solidFill>
                  <a:srgbClr val="FF0000"/>
                </a:solidFill>
              </a:rPr>
              <a:t>✖</a:t>
            </a:r>
            <a:endParaRPr lang="en-US" sz="96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47497" y="3118616"/>
            <a:ext cx="141577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 smtClean="0">
                <a:solidFill>
                  <a:srgbClr val="FF0000"/>
                </a:solidFill>
              </a:rPr>
              <a:t>✔</a:t>
            </a:r>
            <a:endParaRPr lang="en-US" sz="9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15596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0A52A-DFE5-2D43-A087-B3074EEC0B9B}" type="slidenum">
              <a:rPr lang="en-US" smtClean="0"/>
              <a:t>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641942" y="2922692"/>
            <a:ext cx="1744975" cy="1270848"/>
          </a:xfrm>
          <a:prstGeom prst="rect">
            <a:avLst/>
          </a:prstGeom>
          <a:solidFill>
            <a:schemeClr val="bg2">
              <a:lumMod val="75000"/>
            </a:schemeClr>
          </a:solidFill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en-US" sz="2800" dirty="0" smtClean="0">
                <a:solidFill>
                  <a:srgbClr val="000000"/>
                </a:solidFill>
              </a:rPr>
              <a:t>disk image server</a:t>
            </a:r>
            <a:endParaRPr lang="en-US" sz="2800" dirty="0">
              <a:solidFill>
                <a:srgbClr val="000000"/>
              </a:solidFill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7266796" y="607482"/>
            <a:ext cx="907644" cy="5748868"/>
            <a:chOff x="7266796" y="607482"/>
            <a:chExt cx="907644" cy="5748868"/>
          </a:xfrm>
        </p:grpSpPr>
        <p:pic>
          <p:nvPicPr>
            <p:cNvPr id="5" name="Picture 4" descr="jcartier-computer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66796" y="607482"/>
              <a:ext cx="907644" cy="1322917"/>
            </a:xfrm>
            <a:prstGeom prst="rect">
              <a:avLst/>
            </a:prstGeom>
          </p:spPr>
        </p:pic>
        <p:pic>
          <p:nvPicPr>
            <p:cNvPr id="7" name="Picture 6" descr="jcartier-computer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66796" y="2082799"/>
              <a:ext cx="907644" cy="1322917"/>
            </a:xfrm>
            <a:prstGeom prst="rect">
              <a:avLst/>
            </a:prstGeom>
          </p:spPr>
        </p:pic>
        <p:pic>
          <p:nvPicPr>
            <p:cNvPr id="8" name="Picture 7" descr="jcartier-computer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66796" y="3558116"/>
              <a:ext cx="907644" cy="1322917"/>
            </a:xfrm>
            <a:prstGeom prst="rect">
              <a:avLst/>
            </a:prstGeom>
          </p:spPr>
        </p:pic>
        <p:pic>
          <p:nvPicPr>
            <p:cNvPr id="9" name="Picture 8" descr="jcartier-computer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66796" y="5033433"/>
              <a:ext cx="907644" cy="1322917"/>
            </a:xfrm>
            <a:prstGeom prst="rect">
              <a:avLst/>
            </a:prstGeom>
          </p:spPr>
        </p:pic>
      </p:grpSp>
      <p:grpSp>
        <p:nvGrpSpPr>
          <p:cNvPr id="29" name="Group 28"/>
          <p:cNvGrpSpPr/>
          <p:nvPr/>
        </p:nvGrpSpPr>
        <p:grpSpPr>
          <a:xfrm>
            <a:off x="5386917" y="1268941"/>
            <a:ext cx="1879879" cy="4425951"/>
            <a:chOff x="5386917" y="1268941"/>
            <a:chExt cx="1879879" cy="4425951"/>
          </a:xfrm>
        </p:grpSpPr>
        <p:cxnSp>
          <p:nvCxnSpPr>
            <p:cNvPr id="11" name="Straight Connector 10"/>
            <p:cNvCxnSpPr>
              <a:endCxn id="5" idx="1"/>
            </p:cNvCxnSpPr>
            <p:nvPr/>
          </p:nvCxnSpPr>
          <p:spPr>
            <a:xfrm flipV="1">
              <a:off x="5386917" y="1268941"/>
              <a:ext cx="1879879" cy="184255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endCxn id="7" idx="1"/>
            </p:cNvCxnSpPr>
            <p:nvPr/>
          </p:nvCxnSpPr>
          <p:spPr>
            <a:xfrm flipV="1">
              <a:off x="5386917" y="2744258"/>
              <a:ext cx="1879879" cy="661458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endCxn id="8" idx="1"/>
            </p:cNvCxnSpPr>
            <p:nvPr/>
          </p:nvCxnSpPr>
          <p:spPr>
            <a:xfrm>
              <a:off x="5386917" y="3778250"/>
              <a:ext cx="1879879" cy="44132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endCxn id="9" idx="1"/>
            </p:cNvCxnSpPr>
            <p:nvPr/>
          </p:nvCxnSpPr>
          <p:spPr>
            <a:xfrm>
              <a:off x="5386917" y="4000500"/>
              <a:ext cx="1879879" cy="1694392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Chevron 20"/>
          <p:cNvSpPr/>
          <p:nvPr/>
        </p:nvSpPr>
        <p:spPr>
          <a:xfrm rot="19260000">
            <a:off x="5005917" y="2905125"/>
            <a:ext cx="762000" cy="412750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Chevron 21"/>
          <p:cNvSpPr/>
          <p:nvPr/>
        </p:nvSpPr>
        <p:spPr>
          <a:xfrm rot="20700000">
            <a:off x="5094819" y="3142189"/>
            <a:ext cx="762000" cy="412750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Chevron 22"/>
          <p:cNvSpPr/>
          <p:nvPr/>
        </p:nvSpPr>
        <p:spPr>
          <a:xfrm rot="600000">
            <a:off x="5024976" y="3590913"/>
            <a:ext cx="762000" cy="412750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Chevron 23"/>
          <p:cNvSpPr/>
          <p:nvPr/>
        </p:nvSpPr>
        <p:spPr>
          <a:xfrm rot="2160000">
            <a:off x="5113878" y="3944390"/>
            <a:ext cx="762000" cy="412750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249841" y="726569"/>
            <a:ext cx="4219975" cy="70788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effectLst>
            <a:softEdge rad="76200"/>
          </a:effectLst>
        </p:spPr>
        <p:txBody>
          <a:bodyPr wrap="none" rtlCol="0">
            <a:spAutoFit/>
          </a:bodyPr>
          <a:lstStyle/>
          <a:p>
            <a:r>
              <a:rPr lang="en-US" sz="4000" dirty="0" smtClean="0"/>
              <a:t> loaded on demand</a:t>
            </a:r>
            <a:endParaRPr lang="en-US" sz="4000" dirty="0"/>
          </a:p>
        </p:txBody>
      </p:sp>
      <p:sp>
        <p:nvSpPr>
          <p:cNvPr id="26" name="TextBox 25"/>
          <p:cNvSpPr txBox="1"/>
          <p:nvPr/>
        </p:nvSpPr>
        <p:spPr>
          <a:xfrm>
            <a:off x="1249841" y="3173945"/>
            <a:ext cx="1883098" cy="70788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effectLst>
            <a:softEdge rad="76200"/>
          </a:effectLst>
        </p:spPr>
        <p:txBody>
          <a:bodyPr wrap="none" rtlCol="0">
            <a:spAutoFit/>
          </a:bodyPr>
          <a:lstStyle/>
          <a:p>
            <a:r>
              <a:rPr lang="en-US" sz="4000" dirty="0" smtClean="0"/>
              <a:t> be fast!</a:t>
            </a:r>
            <a:endParaRPr lang="en-US" sz="4000" dirty="0"/>
          </a:p>
        </p:txBody>
      </p:sp>
      <p:sp>
        <p:nvSpPr>
          <p:cNvPr id="27" name="TextBox 26"/>
          <p:cNvSpPr txBox="1"/>
          <p:nvPr/>
        </p:nvSpPr>
        <p:spPr>
          <a:xfrm>
            <a:off x="1249841" y="5041797"/>
            <a:ext cx="4790544" cy="132343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effectLst>
            <a:softEdge rad="76200"/>
          </a:effectLst>
        </p:spPr>
        <p:txBody>
          <a:bodyPr wrap="none" rtlCol="0">
            <a:spAutoFit/>
          </a:bodyPr>
          <a:lstStyle/>
          <a:p>
            <a:r>
              <a:rPr lang="en-US" sz="4000" dirty="0" smtClean="0"/>
              <a:t> deliver data as fast as</a:t>
            </a:r>
          </a:p>
          <a:p>
            <a:r>
              <a:rPr lang="en-US" sz="4000" dirty="0" smtClean="0"/>
              <a:t> clients can receive it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9434699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path" presetSubtype="0" repeatCount="5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3.7037E-6 L 0.20608 -0.27014 " pathEditMode="relative" rAng="0" ptsTypes="AA">
                                      <p:cBhvr>
                                        <p:cTn id="25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95" y="-13519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42" presetClass="path" presetSubtype="0" repeatCount="5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4.07407E-6 L 0.20625 -0.09606 " pathEditMode="relative" rAng="0" ptsTypes="AA">
                                      <p:cBhvr>
                                        <p:cTn id="29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312" y="-4815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42" presetClass="path" presetSubtype="0" repeatCount="5000" ac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4.81481E-6 L 0.20625 0.06112 " pathEditMode="relative" rAng="0" ptsTypes="AA">
                                      <p:cBhvr>
                                        <p:cTn id="33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312" y="3056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42" presetClass="path" presetSubtype="0" repeatCount="5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-0.00209 -0.02083 L 0.1967 0.22315 " pathEditMode="relative" rAng="0" ptsTypes="AA">
                                      <p:cBhvr>
                                        <p:cTn id="37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931" y="121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600"/>
                            </p:stCondLst>
                            <p:childTnLst>
                              <p:par>
                                <p:cTn id="39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600"/>
                            </p:stCondLst>
                            <p:childTnLst>
                              <p:par>
                                <p:cTn id="42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600"/>
                            </p:stCondLst>
                            <p:childTnLst>
                              <p:par>
                                <p:cTn id="45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600"/>
                            </p:stCondLst>
                            <p:childTnLst>
                              <p:par>
                                <p:cTn id="48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600"/>
                            </p:stCondLst>
                            <p:childTnLst>
                              <p:par>
                                <p:cTn id="5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1" grpId="1" animBg="1"/>
      <p:bldP spid="21" grpId="2" animBg="1"/>
      <p:bldP spid="22" grpId="0" animBg="1"/>
      <p:bldP spid="22" grpId="1" animBg="1"/>
      <p:bldP spid="22" grpId="2" animBg="1"/>
      <p:bldP spid="23" grpId="0" animBg="1"/>
      <p:bldP spid="23" grpId="1" animBg="1"/>
      <p:bldP spid="23" grpId="2" animBg="1"/>
      <p:bldP spid="24" grpId="0" animBg="1"/>
      <p:bldP spid="24" grpId="1" animBg="1"/>
      <p:bldP spid="24" grpId="2" animBg="1"/>
      <p:bldP spid="25" grpId="0" animBg="1"/>
      <p:bldP spid="26" grpId="0" animBg="1"/>
      <p:bldP spid="2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corpus @ 32K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(compressed) image data:		239.89 GB</a:t>
            </a:r>
          </a:p>
          <a:p>
            <a:r>
              <a:rPr lang="en-US" dirty="0" smtClean="0"/>
              <a:t>(compressed) data in </a:t>
            </a:r>
            <a:r>
              <a:rPr lang="en-US" dirty="0" err="1" smtClean="0"/>
              <a:t>Venti</a:t>
            </a:r>
            <a:r>
              <a:rPr lang="en-US" dirty="0" smtClean="0"/>
              <a:t>:		</a:t>
            </a:r>
            <a:r>
              <a:rPr lang="en-US" dirty="0" smtClean="0">
                <a:solidFill>
                  <a:schemeClr val="bg1"/>
                </a:solidFill>
              </a:rPr>
              <a:t>0</a:t>
            </a:r>
            <a:r>
              <a:rPr lang="en-US" dirty="0" smtClean="0"/>
              <a:t>73.62 GB</a:t>
            </a:r>
          </a:p>
          <a:p>
            <a:r>
              <a:rPr lang="en-US" i="1" dirty="0" err="1" smtClean="0">
                <a:solidFill>
                  <a:srgbClr val="FF0000"/>
                </a:solidFill>
              </a:rPr>
              <a:t>deduplication</a:t>
            </a:r>
            <a:r>
              <a:rPr lang="en-US" i="1" dirty="0" smtClean="0">
                <a:solidFill>
                  <a:srgbClr val="FF0000"/>
                </a:solidFill>
              </a:rPr>
              <a:t> ratio:							 3.26</a:t>
            </a:r>
          </a:p>
          <a:p>
            <a:pPr lvl="1"/>
            <a:endParaRPr lang="en-US" dirty="0"/>
          </a:p>
          <a:p>
            <a:r>
              <a:rPr lang="en-US" dirty="0" smtClean="0"/>
              <a:t>image metadata:						</a:t>
            </a:r>
            <a:r>
              <a:rPr lang="en-US" dirty="0" smtClean="0">
                <a:solidFill>
                  <a:srgbClr val="FFFFFF"/>
                </a:solidFill>
              </a:rPr>
              <a:t>00</a:t>
            </a:r>
            <a:r>
              <a:rPr lang="en-US" dirty="0" smtClean="0"/>
              <a:t>1.49 GB</a:t>
            </a:r>
          </a:p>
          <a:p>
            <a:pPr lvl="1"/>
            <a:endParaRPr lang="en-US" dirty="0"/>
          </a:p>
          <a:p>
            <a:r>
              <a:rPr lang="en-US" i="1" dirty="0" smtClean="0">
                <a:solidFill>
                  <a:srgbClr val="FF0000"/>
                </a:solidFill>
              </a:rPr>
              <a:t>total space savings versus Frisbee:   67.8%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0A52A-DFE5-2D43-A087-B3074EEC0B9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9373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addressing the challenges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368550"/>
          </a:xfrm>
        </p:spPr>
        <p:txBody>
          <a:bodyPr>
            <a:normAutofit/>
          </a:bodyPr>
          <a:lstStyle/>
          <a:p>
            <a:r>
              <a:rPr lang="en-US" i="1" dirty="0" smtClean="0">
                <a:solidFill>
                  <a:schemeClr val="tx1"/>
                </a:solidFill>
              </a:rPr>
              <a:t>compression</a:t>
            </a:r>
          </a:p>
          <a:p>
            <a:r>
              <a:rPr lang="en-US" i="1" dirty="0" smtClean="0">
                <a:solidFill>
                  <a:schemeClr val="tx1"/>
                </a:solidFill>
              </a:rPr>
              <a:t>use </a:t>
            </a:r>
            <a:r>
              <a:rPr lang="en-US" i="1" dirty="0" err="1" smtClean="0">
                <a:solidFill>
                  <a:schemeClr val="tx1"/>
                </a:solidFill>
              </a:rPr>
              <a:t>filesystem</a:t>
            </a:r>
            <a:r>
              <a:rPr lang="en-US" i="1" dirty="0" smtClean="0">
                <a:solidFill>
                  <a:schemeClr val="tx1"/>
                </a:solidFill>
              </a:rPr>
              <a:t> info</a:t>
            </a:r>
          </a:p>
          <a:p>
            <a:r>
              <a:rPr lang="en-US" i="1" dirty="0" smtClean="0">
                <a:solidFill>
                  <a:schemeClr val="tx1"/>
                </a:solidFill>
              </a:rPr>
              <a:t>pipeline</a:t>
            </a:r>
          </a:p>
          <a:p>
            <a:r>
              <a:rPr lang="en-US" i="1" dirty="0" smtClean="0">
                <a:solidFill>
                  <a:schemeClr val="tx1"/>
                </a:solidFill>
              </a:rPr>
              <a:t>independent “chunks”</a:t>
            </a:r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4" name="Right Arrow 3"/>
          <p:cNvSpPr/>
          <p:nvPr/>
        </p:nvSpPr>
        <p:spPr>
          <a:xfrm>
            <a:off x="1900319" y="5689988"/>
            <a:ext cx="747708" cy="575345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8433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independent chunks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chunk</a:t>
            </a:r>
            <a:r>
              <a:rPr lang="en-US" dirty="0"/>
              <a:t> </a:t>
            </a:r>
            <a:r>
              <a:rPr lang="en-US" dirty="0" smtClean="0"/>
              <a:t>— Frisbee’s network protocol unit</a:t>
            </a:r>
          </a:p>
          <a:p>
            <a:pPr lvl="1"/>
            <a:r>
              <a:rPr lang="en-US" dirty="0" smtClean="0"/>
              <a:t>contains multiple groups of sectors</a:t>
            </a:r>
          </a:p>
          <a:p>
            <a:pPr lvl="1"/>
            <a:r>
              <a:rPr lang="en-US" dirty="0" smtClean="0"/>
              <a:t>client requests chunks until it has them all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0A52A-DFE5-2D43-A087-B3074EEC0B9B}" type="slidenum">
              <a:rPr lang="en-US" smtClean="0"/>
              <a:t>32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641942" y="3535836"/>
            <a:ext cx="1744975" cy="1270848"/>
          </a:xfrm>
          <a:prstGeom prst="rect">
            <a:avLst/>
          </a:prstGeom>
          <a:solidFill>
            <a:srgbClr val="C4BD97"/>
          </a:solidFill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en-US" sz="2800" dirty="0" smtClean="0">
                <a:solidFill>
                  <a:srgbClr val="000000"/>
                </a:solidFill>
              </a:rPr>
              <a:t>disk image server</a:t>
            </a:r>
            <a:endParaRPr lang="en-US" sz="2800" dirty="0">
              <a:solidFill>
                <a:srgbClr val="000000"/>
              </a:solidFill>
            </a:endParaRPr>
          </a:p>
        </p:txBody>
      </p:sp>
      <p:pic>
        <p:nvPicPr>
          <p:cNvPr id="6" name="Picture 5" descr="jcartier-comp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6796" y="3526099"/>
            <a:ext cx="907644" cy="1322917"/>
          </a:xfrm>
          <a:prstGeom prst="rect">
            <a:avLst/>
          </a:prstGeom>
        </p:spPr>
      </p:pic>
      <p:pic>
        <p:nvPicPr>
          <p:cNvPr id="7" name="Picture 6" descr="BU00945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775" y="3705859"/>
            <a:ext cx="910167" cy="910167"/>
          </a:xfrm>
          <a:prstGeom prst="rect">
            <a:avLst/>
          </a:prstGeom>
        </p:spPr>
      </p:pic>
      <p:cxnSp>
        <p:nvCxnSpPr>
          <p:cNvPr id="8" name="Straight Connector 7"/>
          <p:cNvCxnSpPr>
            <a:stCxn id="7" idx="3"/>
            <a:endCxn id="5" idx="1"/>
          </p:cNvCxnSpPr>
          <p:nvPr/>
        </p:nvCxnSpPr>
        <p:spPr>
          <a:xfrm>
            <a:off x="2025942" y="4160943"/>
            <a:ext cx="1616000" cy="10317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5" idx="3"/>
            <a:endCxn id="6" idx="1"/>
          </p:cNvCxnSpPr>
          <p:nvPr/>
        </p:nvCxnSpPr>
        <p:spPr>
          <a:xfrm>
            <a:off x="5386917" y="4171260"/>
            <a:ext cx="1879879" cy="1629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696165" y="1764435"/>
            <a:ext cx="2161164" cy="4804807"/>
            <a:chOff x="696165" y="1764435"/>
            <a:chExt cx="2161164" cy="4804807"/>
          </a:xfrm>
        </p:grpSpPr>
        <p:sp>
          <p:nvSpPr>
            <p:cNvPr id="11" name="Magnetic Disk 10"/>
            <p:cNvSpPr/>
            <p:nvPr/>
          </p:nvSpPr>
          <p:spPr>
            <a:xfrm>
              <a:off x="814917" y="5111475"/>
              <a:ext cx="1926166" cy="1457767"/>
            </a:xfrm>
            <a:prstGeom prst="flowChartMagneticDisk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err="1" smtClean="0">
                  <a:solidFill>
                    <a:srgbClr val="000000"/>
                  </a:solidFill>
                </a:rPr>
                <a:t>Venti</a:t>
              </a:r>
              <a:endParaRPr lang="en-US" sz="2800" dirty="0">
                <a:solidFill>
                  <a:srgbClr val="000000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96165" y="3771535"/>
              <a:ext cx="2161164" cy="778816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 anchorCtr="0"/>
            <a:lstStyle/>
            <a:p>
              <a:pPr algn="ctr"/>
              <a:r>
                <a:rPr lang="en-US" sz="2800" dirty="0" err="1" smtClean="0">
                  <a:solidFill>
                    <a:srgbClr val="000000"/>
                  </a:solidFill>
                </a:rPr>
                <a:t>Chunkmaker</a:t>
              </a:r>
              <a:endParaRPr lang="en-US" sz="2800" dirty="0">
                <a:solidFill>
                  <a:srgbClr val="000000"/>
                </a:solidFill>
              </a:endParaRPr>
            </a:p>
          </p:txBody>
        </p:sp>
        <p:cxnSp>
          <p:nvCxnSpPr>
            <p:cNvPr id="13" name="Straight Connector 12"/>
            <p:cNvCxnSpPr>
              <a:stCxn id="11" idx="1"/>
              <a:endCxn id="12" idx="2"/>
            </p:cNvCxnSpPr>
            <p:nvPr/>
          </p:nvCxnSpPr>
          <p:spPr>
            <a:xfrm flipH="1" flipV="1">
              <a:off x="1776747" y="4550351"/>
              <a:ext cx="1253" cy="561124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Folded Corner 13"/>
            <p:cNvSpPr/>
            <p:nvPr/>
          </p:nvSpPr>
          <p:spPr>
            <a:xfrm>
              <a:off x="966138" y="1764435"/>
              <a:ext cx="1623724" cy="1147923"/>
            </a:xfrm>
            <a:prstGeom prst="foldedCorner">
              <a:avLst/>
            </a:prstGeom>
            <a:solidFill>
              <a:schemeClr val="tx2">
                <a:lumMod val="40000"/>
                <a:lumOff val="60000"/>
              </a:schemeClr>
            </a:solidFill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r>
                <a:rPr lang="en-US" b="1" u="sng" dirty="0">
                  <a:solidFill>
                    <a:srgbClr val="000000"/>
                  </a:solidFill>
                </a:rPr>
                <a:t>M</a:t>
              </a:r>
              <a:r>
                <a:rPr lang="en-US" b="1" u="sng" dirty="0" smtClean="0">
                  <a:solidFill>
                    <a:srgbClr val="000000"/>
                  </a:solidFill>
                </a:rPr>
                <a:t>etadata</a:t>
              </a:r>
            </a:p>
            <a:p>
              <a:r>
                <a:rPr lang="en-US" dirty="0" smtClean="0">
                  <a:solidFill>
                    <a:srgbClr val="000000"/>
                  </a:solidFill>
                </a:rPr>
                <a:t>chunk headers;</a:t>
              </a:r>
            </a:p>
            <a:p>
              <a:r>
                <a:rPr lang="en-US" dirty="0" smtClean="0">
                  <a:solidFill>
                    <a:srgbClr val="000000"/>
                  </a:solidFill>
                </a:rPr>
                <a:t>fingerprints</a:t>
              </a:r>
            </a:p>
          </p:txBody>
        </p:sp>
        <p:cxnSp>
          <p:nvCxnSpPr>
            <p:cNvPr id="15" name="Straight Connector 14"/>
            <p:cNvCxnSpPr>
              <a:stCxn id="14" idx="2"/>
              <a:endCxn id="12" idx="0"/>
            </p:cNvCxnSpPr>
            <p:nvPr/>
          </p:nvCxnSpPr>
          <p:spPr>
            <a:xfrm flipH="1">
              <a:off x="1776747" y="2912358"/>
              <a:ext cx="1253" cy="85917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260472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independent chunks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28076" y="1939619"/>
            <a:ext cx="5358723" cy="4525963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client requests chunk</a:t>
            </a:r>
          </a:p>
          <a:p>
            <a:r>
              <a:rPr lang="en-US" dirty="0" smtClean="0"/>
              <a:t>find </a:t>
            </a:r>
            <a:r>
              <a:rPr lang="en-US" dirty="0" err="1" smtClean="0"/>
              <a:t>precomputed</a:t>
            </a:r>
            <a:r>
              <a:rPr lang="en-US" dirty="0" smtClean="0"/>
              <a:t> chunk metadata</a:t>
            </a:r>
          </a:p>
          <a:p>
            <a:pPr lvl="1"/>
            <a:r>
              <a:rPr lang="en-US" dirty="0" smtClean="0"/>
              <a:t>chunk header</a:t>
            </a:r>
          </a:p>
          <a:p>
            <a:pPr lvl="1"/>
            <a:r>
              <a:rPr lang="en-US" dirty="0" err="1" smtClean="0"/>
              <a:t>dedup</a:t>
            </a:r>
            <a:r>
              <a:rPr lang="en-US" dirty="0" smtClean="0"/>
              <a:t> block fingerprints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retrieve </a:t>
            </a:r>
            <a:r>
              <a:rPr lang="en-US" dirty="0" err="1" smtClean="0"/>
              <a:t>dedup</a:t>
            </a:r>
            <a:r>
              <a:rPr lang="en-US" dirty="0" smtClean="0"/>
              <a:t> blocks from </a:t>
            </a:r>
            <a:r>
              <a:rPr lang="en-US" dirty="0" err="1" smtClean="0"/>
              <a:t>Venti</a:t>
            </a:r>
            <a:endParaRPr lang="en-US" dirty="0" smtClean="0"/>
          </a:p>
          <a:p>
            <a:r>
              <a:rPr lang="en-US" dirty="0" smtClean="0"/>
              <a:t>concatenate blocks with header and transmit to client</a:t>
            </a:r>
          </a:p>
          <a:p>
            <a:r>
              <a:rPr lang="en-US" dirty="0" smtClean="0"/>
              <a:t>cache constructed chunk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0A52A-DFE5-2D43-A087-B3074EEC0B9B}" type="slidenum">
              <a:rPr lang="en-US" smtClean="0"/>
              <a:t>33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641942" y="3535836"/>
            <a:ext cx="1744975" cy="1270848"/>
          </a:xfrm>
          <a:prstGeom prst="rect">
            <a:avLst/>
          </a:prstGeom>
          <a:solidFill>
            <a:srgbClr val="C4BD97"/>
          </a:solidFill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en-US" sz="2800" dirty="0" smtClean="0">
                <a:solidFill>
                  <a:srgbClr val="000000"/>
                </a:solidFill>
              </a:rPr>
              <a:t>disk image server</a:t>
            </a:r>
            <a:endParaRPr lang="en-US" sz="2800" dirty="0">
              <a:solidFill>
                <a:srgbClr val="000000"/>
              </a:solidFill>
            </a:endParaRPr>
          </a:p>
        </p:txBody>
      </p:sp>
      <p:pic>
        <p:nvPicPr>
          <p:cNvPr id="6" name="Picture 5" descr="jcartier-comp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6796" y="3526099"/>
            <a:ext cx="907644" cy="1322917"/>
          </a:xfrm>
          <a:prstGeom prst="rect">
            <a:avLst/>
          </a:prstGeom>
        </p:spPr>
      </p:pic>
      <p:cxnSp>
        <p:nvCxnSpPr>
          <p:cNvPr id="8" name="Straight Connector 7"/>
          <p:cNvCxnSpPr>
            <a:endCxn id="5" idx="1"/>
          </p:cNvCxnSpPr>
          <p:nvPr/>
        </p:nvCxnSpPr>
        <p:spPr>
          <a:xfrm>
            <a:off x="2025942" y="4160943"/>
            <a:ext cx="1616000" cy="10317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5" idx="3"/>
            <a:endCxn id="6" idx="1"/>
          </p:cNvCxnSpPr>
          <p:nvPr/>
        </p:nvCxnSpPr>
        <p:spPr>
          <a:xfrm>
            <a:off x="5386917" y="4171260"/>
            <a:ext cx="1879879" cy="1629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696165" y="1764435"/>
            <a:ext cx="2161164" cy="4804807"/>
            <a:chOff x="696165" y="1764435"/>
            <a:chExt cx="2161164" cy="4804807"/>
          </a:xfrm>
        </p:grpSpPr>
        <p:sp>
          <p:nvSpPr>
            <p:cNvPr id="11" name="Magnetic Disk 10"/>
            <p:cNvSpPr/>
            <p:nvPr/>
          </p:nvSpPr>
          <p:spPr>
            <a:xfrm>
              <a:off x="814917" y="5111475"/>
              <a:ext cx="1926166" cy="1457767"/>
            </a:xfrm>
            <a:prstGeom prst="flowChartMagneticDisk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err="1" smtClean="0">
                  <a:solidFill>
                    <a:srgbClr val="000000"/>
                  </a:solidFill>
                </a:rPr>
                <a:t>Venti</a:t>
              </a:r>
              <a:endParaRPr lang="en-US" sz="2800" dirty="0">
                <a:solidFill>
                  <a:srgbClr val="000000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96165" y="3771535"/>
              <a:ext cx="2161164" cy="778816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 anchorCtr="0"/>
            <a:lstStyle/>
            <a:p>
              <a:pPr algn="ctr"/>
              <a:r>
                <a:rPr lang="en-US" sz="2800" dirty="0" err="1" smtClean="0">
                  <a:solidFill>
                    <a:srgbClr val="000000"/>
                  </a:solidFill>
                </a:rPr>
                <a:t>Chunkmaker</a:t>
              </a:r>
              <a:endParaRPr lang="en-US" sz="2800" dirty="0">
                <a:solidFill>
                  <a:srgbClr val="000000"/>
                </a:solidFill>
              </a:endParaRPr>
            </a:p>
          </p:txBody>
        </p:sp>
        <p:cxnSp>
          <p:nvCxnSpPr>
            <p:cNvPr id="13" name="Straight Connector 12"/>
            <p:cNvCxnSpPr>
              <a:stCxn id="11" idx="1"/>
              <a:endCxn id="12" idx="2"/>
            </p:cNvCxnSpPr>
            <p:nvPr/>
          </p:nvCxnSpPr>
          <p:spPr>
            <a:xfrm flipH="1" flipV="1">
              <a:off x="1776747" y="4550351"/>
              <a:ext cx="1253" cy="561124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Folded Corner 13"/>
            <p:cNvSpPr/>
            <p:nvPr/>
          </p:nvSpPr>
          <p:spPr>
            <a:xfrm>
              <a:off x="966138" y="1764435"/>
              <a:ext cx="1623724" cy="1147923"/>
            </a:xfrm>
            <a:prstGeom prst="foldedCorner">
              <a:avLst/>
            </a:prstGeom>
            <a:solidFill>
              <a:schemeClr val="tx2">
                <a:lumMod val="40000"/>
                <a:lumOff val="60000"/>
              </a:schemeClr>
            </a:solidFill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r>
                <a:rPr lang="en-US" b="1" u="sng" dirty="0">
                  <a:solidFill>
                    <a:srgbClr val="000000"/>
                  </a:solidFill>
                </a:rPr>
                <a:t>M</a:t>
              </a:r>
              <a:r>
                <a:rPr lang="en-US" b="1" u="sng" dirty="0" smtClean="0">
                  <a:solidFill>
                    <a:srgbClr val="000000"/>
                  </a:solidFill>
                </a:rPr>
                <a:t>etadata</a:t>
              </a:r>
            </a:p>
            <a:p>
              <a:r>
                <a:rPr lang="en-US" dirty="0" smtClean="0">
                  <a:solidFill>
                    <a:srgbClr val="000000"/>
                  </a:solidFill>
                </a:rPr>
                <a:t>chunk headers;</a:t>
              </a:r>
            </a:p>
            <a:p>
              <a:r>
                <a:rPr lang="en-US" dirty="0" smtClean="0">
                  <a:solidFill>
                    <a:srgbClr val="000000"/>
                  </a:solidFill>
                </a:rPr>
                <a:t>fingerprints</a:t>
              </a:r>
            </a:p>
          </p:txBody>
        </p:sp>
        <p:cxnSp>
          <p:nvCxnSpPr>
            <p:cNvPr id="15" name="Straight Connector 14"/>
            <p:cNvCxnSpPr>
              <a:stCxn id="14" idx="2"/>
              <a:endCxn id="12" idx="0"/>
            </p:cNvCxnSpPr>
            <p:nvPr/>
          </p:nvCxnSpPr>
          <p:spPr>
            <a:xfrm flipH="1">
              <a:off x="1776747" y="2912358"/>
              <a:ext cx="1253" cy="85917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" name="Straight Arrow Connector 15"/>
          <p:cNvCxnSpPr/>
          <p:nvPr/>
        </p:nvCxnSpPr>
        <p:spPr>
          <a:xfrm flipH="1">
            <a:off x="5605182" y="3771535"/>
            <a:ext cx="1488876" cy="0"/>
          </a:xfrm>
          <a:prstGeom prst="straightConnector1">
            <a:avLst/>
          </a:prstGeom>
          <a:ln w="1016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Freeform 16"/>
          <p:cNvSpPr/>
          <p:nvPr/>
        </p:nvSpPr>
        <p:spPr>
          <a:xfrm>
            <a:off x="2070812" y="3087537"/>
            <a:ext cx="1322950" cy="804151"/>
          </a:xfrm>
          <a:custGeom>
            <a:avLst/>
            <a:gdLst>
              <a:gd name="connsiteX0" fmla="*/ 1322950 w 1322950"/>
              <a:gd name="connsiteY0" fmla="*/ 733564 h 804151"/>
              <a:gd name="connsiteX1" fmla="*/ 162503 w 1322950"/>
              <a:gd name="connsiteY1" fmla="*/ 733564 h 804151"/>
              <a:gd name="connsiteX2" fmla="*/ 9236 w 1322950"/>
              <a:gd name="connsiteY2" fmla="*/ 0 h 804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22950" h="804151">
                <a:moveTo>
                  <a:pt x="1322950" y="733564"/>
                </a:moveTo>
                <a:cubicBezTo>
                  <a:pt x="852202" y="794694"/>
                  <a:pt x="381455" y="855825"/>
                  <a:pt x="162503" y="733564"/>
                </a:cubicBezTo>
                <a:cubicBezTo>
                  <a:pt x="-56449" y="611303"/>
                  <a:pt x="9236" y="0"/>
                  <a:pt x="9236" y="0"/>
                </a:cubicBezTo>
              </a:path>
            </a:pathLst>
          </a:custGeom>
          <a:ln w="1016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1379400" y="3087537"/>
            <a:ext cx="1" cy="1937922"/>
          </a:xfrm>
          <a:prstGeom prst="straightConnector1">
            <a:avLst/>
          </a:prstGeom>
          <a:ln w="1016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Freeform 20"/>
          <p:cNvSpPr/>
          <p:nvPr/>
        </p:nvSpPr>
        <p:spPr>
          <a:xfrm>
            <a:off x="1990800" y="4388850"/>
            <a:ext cx="5004730" cy="954122"/>
          </a:xfrm>
          <a:custGeom>
            <a:avLst/>
            <a:gdLst>
              <a:gd name="connsiteX0" fmla="*/ 221196 w 5136677"/>
              <a:gd name="connsiteY0" fmla="*/ 942584 h 942584"/>
              <a:gd name="connsiteX1" fmla="*/ 571520 w 5136677"/>
              <a:gd name="connsiteY1" fmla="*/ 55738 h 942584"/>
              <a:gd name="connsiteX2" fmla="*/ 5136677 w 5136677"/>
              <a:gd name="connsiteY2" fmla="*/ 88584 h 942584"/>
              <a:gd name="connsiteX0" fmla="*/ 89249 w 5004730"/>
              <a:gd name="connsiteY0" fmla="*/ 988076 h 988076"/>
              <a:gd name="connsiteX1" fmla="*/ 888426 w 5004730"/>
              <a:gd name="connsiteY1" fmla="*/ 46487 h 988076"/>
              <a:gd name="connsiteX2" fmla="*/ 5004730 w 5004730"/>
              <a:gd name="connsiteY2" fmla="*/ 134076 h 988076"/>
              <a:gd name="connsiteX0" fmla="*/ 89249 w 5004730"/>
              <a:gd name="connsiteY0" fmla="*/ 954122 h 954122"/>
              <a:gd name="connsiteX1" fmla="*/ 888426 w 5004730"/>
              <a:gd name="connsiteY1" fmla="*/ 12533 h 954122"/>
              <a:gd name="connsiteX2" fmla="*/ 5004730 w 5004730"/>
              <a:gd name="connsiteY2" fmla="*/ 100122 h 9541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04730" h="954122">
                <a:moveTo>
                  <a:pt x="89249" y="954122"/>
                </a:moveTo>
                <a:cubicBezTo>
                  <a:pt x="-145213" y="581865"/>
                  <a:pt x="69179" y="67276"/>
                  <a:pt x="888426" y="12533"/>
                </a:cubicBezTo>
                <a:cubicBezTo>
                  <a:pt x="1707673" y="-42210"/>
                  <a:pt x="5004730" y="100122"/>
                  <a:pt x="5004730" y="100122"/>
                </a:cubicBezTo>
              </a:path>
            </a:pathLst>
          </a:custGeom>
          <a:ln w="1016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2603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7" grpId="0" animBg="1"/>
      <p:bldP spid="21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i="1" dirty="0" smtClean="0">
                <a:solidFill>
                  <a:schemeClr val="tx1"/>
                </a:solidFill>
              </a:rPr>
              <a:t>storage savings</a:t>
            </a:r>
          </a:p>
          <a:p>
            <a:r>
              <a:rPr lang="en-US" i="1" dirty="0" smtClean="0">
                <a:solidFill>
                  <a:schemeClr val="tx1"/>
                </a:solidFill>
              </a:rPr>
              <a:t>synchronized deployment</a:t>
            </a:r>
          </a:p>
          <a:p>
            <a:r>
              <a:rPr lang="en-US" i="1" dirty="0" smtClean="0">
                <a:solidFill>
                  <a:schemeClr val="tx1"/>
                </a:solidFill>
              </a:rPr>
              <a:t>staggered deployment</a:t>
            </a:r>
            <a:endParaRPr lang="en-US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32137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storage savings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load our image corpus into </a:t>
            </a:r>
            <a:r>
              <a:rPr lang="en-US" dirty="0" err="1" smtClean="0"/>
              <a:t>Venti</a:t>
            </a:r>
            <a:endParaRPr lang="en-US" dirty="0" smtClean="0"/>
          </a:p>
          <a:p>
            <a:pPr lvl="1"/>
            <a:r>
              <a:rPr lang="en-US" dirty="0" smtClean="0"/>
              <a:t>430 Linux images</a:t>
            </a:r>
          </a:p>
          <a:p>
            <a:pPr lvl="1"/>
            <a:r>
              <a:rPr lang="en-US" dirty="0" smtClean="0"/>
              <a:t>load from oldest to newest</a:t>
            </a:r>
          </a:p>
          <a:p>
            <a:pPr lvl="1"/>
            <a:endParaRPr lang="en-US" dirty="0"/>
          </a:p>
          <a:p>
            <a:r>
              <a:rPr lang="en-US" dirty="0" smtClean="0"/>
              <a:t>track storage as images are added</a:t>
            </a:r>
          </a:p>
          <a:p>
            <a:pPr lvl="1"/>
            <a:r>
              <a:rPr lang="en-US" dirty="0" smtClean="0"/>
              <a:t>compressed, </a:t>
            </a:r>
            <a:r>
              <a:rPr lang="en-US" dirty="0" err="1" smtClean="0"/>
              <a:t>dedup’ed</a:t>
            </a:r>
            <a:r>
              <a:rPr lang="en-US" dirty="0" smtClean="0"/>
              <a:t> data in </a:t>
            </a:r>
            <a:r>
              <a:rPr lang="en-US" dirty="0" err="1" smtClean="0"/>
              <a:t>Venti</a:t>
            </a:r>
            <a:endParaRPr lang="en-US" dirty="0" smtClean="0"/>
          </a:p>
          <a:p>
            <a:pPr lvl="1"/>
            <a:r>
              <a:rPr lang="en-US" dirty="0" smtClean="0"/>
              <a:t>storage required by “baseline Frisbee”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0A52A-DFE5-2D43-A087-B3074EEC0B9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9631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0A52A-DFE5-2D43-A087-B3074EEC0B9B}" type="slidenum">
              <a:rPr lang="en-US" smtClean="0"/>
              <a:t>36</a:t>
            </a:fld>
            <a:endParaRPr lang="en-US"/>
          </a:p>
        </p:txBody>
      </p:sp>
      <p:pic>
        <p:nvPicPr>
          <p:cNvPr id="3" name="Picture 2" descr="storage-consumption-comparison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260" y="569381"/>
            <a:ext cx="8342690" cy="583988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581224" y="2468432"/>
            <a:ext cx="1093857" cy="830997"/>
          </a:xfrm>
          <a:prstGeom prst="rect">
            <a:avLst/>
          </a:prstGeom>
          <a:solidFill>
            <a:srgbClr val="D99694"/>
          </a:solidFill>
          <a:effectLst>
            <a:softEdge rad="76200"/>
          </a:effectLst>
        </p:spPr>
        <p:txBody>
          <a:bodyPr wrap="none" rtlCol="0">
            <a:spAutoFit/>
          </a:bodyPr>
          <a:lstStyle/>
          <a:p>
            <a:r>
              <a:rPr lang="en-US" sz="4800" i="1" dirty="0" smtClean="0"/>
              <a:t> 3×</a:t>
            </a:r>
            <a:endParaRPr lang="en-US" sz="4800" i="1" dirty="0"/>
          </a:p>
        </p:txBody>
      </p:sp>
      <p:sp>
        <p:nvSpPr>
          <p:cNvPr id="5" name="TextBox 4"/>
          <p:cNvSpPr txBox="1"/>
          <p:nvPr/>
        </p:nvSpPr>
        <p:spPr>
          <a:xfrm>
            <a:off x="8006621" y="1090083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233 GB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122037" y="3623745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75 GB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415391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disk image deployment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 </a:t>
            </a:r>
            <a:r>
              <a:rPr lang="en-US" dirty="0" err="1" smtClean="0"/>
              <a:t>Gbps</a:t>
            </a:r>
            <a:r>
              <a:rPr lang="en-US" dirty="0" smtClean="0"/>
              <a:t> switched LAN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single server</a:t>
            </a:r>
          </a:p>
          <a:p>
            <a:pPr lvl="1"/>
            <a:r>
              <a:rPr lang="en-US" dirty="0" smtClean="0"/>
              <a:t>running “baseline Frisbee” or VF</a:t>
            </a:r>
          </a:p>
          <a:p>
            <a:pPr lvl="1"/>
            <a:r>
              <a:rPr lang="en-US" dirty="0" smtClean="0"/>
              <a:t>configured to distribute data at 500 Mbps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up to 20 client machines</a:t>
            </a:r>
          </a:p>
          <a:p>
            <a:pPr lvl="1"/>
            <a:r>
              <a:rPr lang="en-US" dirty="0" smtClean="0"/>
              <a:t>Dell PowerEdge R710s </a:t>
            </a:r>
            <a:r>
              <a:rPr lang="en-US" i="1" dirty="0" smtClean="0"/>
              <a:t>(see paper for specs)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0A52A-DFE5-2D43-A087-B3074EEC0B9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410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synchronized deployment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deploy single disk image to</a:t>
            </a:r>
          </a:p>
          <a:p>
            <a:pPr lvl="1"/>
            <a:r>
              <a:rPr lang="en-US" dirty="0" smtClean="0"/>
              <a:t>1 client</a:t>
            </a:r>
          </a:p>
          <a:p>
            <a:pPr lvl="1"/>
            <a:r>
              <a:rPr lang="en-US" dirty="0" smtClean="0"/>
              <a:t>8 clients that start at the same time</a:t>
            </a:r>
          </a:p>
          <a:p>
            <a:pPr lvl="1"/>
            <a:r>
              <a:rPr lang="en-US" dirty="0" smtClean="0"/>
              <a:t>16 clients that start at the same time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measure time to deploy over 10 trials</a:t>
            </a:r>
            <a:endParaRPr lang="en-US" dirty="0"/>
          </a:p>
          <a:p>
            <a:r>
              <a:rPr lang="en-US" i="1" dirty="0" smtClean="0"/>
              <a:t>(image: 1.4 GB uncompressed data</a:t>
            </a:r>
            <a:r>
              <a:rPr lang="en-US" i="1" dirty="0"/>
              <a:t>)</a:t>
            </a:r>
            <a:endParaRPr lang="en-US" i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0A52A-DFE5-2D43-A087-B3074EEC0B9B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490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0A52A-DFE5-2D43-A087-B3074EEC0B9B}" type="slidenum">
              <a:rPr lang="en-US" smtClean="0"/>
              <a:t>39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348409" y="526886"/>
            <a:ext cx="8539474" cy="5977632"/>
            <a:chOff x="457200" y="880368"/>
            <a:chExt cx="8539474" cy="5977632"/>
          </a:xfrm>
        </p:grpSpPr>
        <p:pic>
          <p:nvPicPr>
            <p:cNvPr id="5" name="Picture 4" descr="frisbee-performance.pd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" y="880368"/>
              <a:ext cx="8539474" cy="5977632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2530520" y="2422525"/>
              <a:ext cx="434930" cy="3518438"/>
            </a:xfrm>
            <a:prstGeom prst="rect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965450" y="2324100"/>
              <a:ext cx="412750" cy="3626388"/>
            </a:xfrm>
            <a:prstGeom prst="rect">
              <a:avLst/>
            </a:prstGeom>
            <a:solidFill>
              <a:schemeClr val="accent3">
                <a:alpha val="8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54983" y="2356927"/>
              <a:ext cx="434930" cy="3593562"/>
            </a:xfrm>
            <a:prstGeom prst="rect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089913" y="2273300"/>
              <a:ext cx="412750" cy="3667663"/>
            </a:xfrm>
            <a:prstGeom prst="rect">
              <a:avLst/>
            </a:prstGeom>
            <a:solidFill>
              <a:schemeClr val="accent3">
                <a:alpha val="8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784373" y="2356927"/>
              <a:ext cx="434930" cy="3594099"/>
            </a:xfrm>
            <a:prstGeom prst="rect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212953" y="2273301"/>
              <a:ext cx="412750" cy="3677726"/>
            </a:xfrm>
            <a:prstGeom prst="rect">
              <a:avLst/>
            </a:prstGeom>
            <a:solidFill>
              <a:schemeClr val="accent3">
                <a:alpha val="8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386012" y="1370013"/>
              <a:ext cx="754687" cy="147637"/>
            </a:xfrm>
            <a:prstGeom prst="rect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386011" y="1657285"/>
              <a:ext cx="754687" cy="133415"/>
            </a:xfrm>
            <a:prstGeom prst="rect">
              <a:avLst/>
            </a:prstGeom>
            <a:solidFill>
              <a:schemeClr val="accent3">
                <a:alpha val="8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001590" y="4790419"/>
              <a:ext cx="6278269" cy="830997"/>
            </a:xfrm>
            <a:prstGeom prst="rect">
              <a:avLst/>
            </a:prstGeom>
            <a:solidFill>
              <a:srgbClr val="D99694"/>
            </a:solidFill>
            <a:effectLst>
              <a:softEdge rad="76200"/>
            </a:effectLst>
          </p:spPr>
          <p:txBody>
            <a:bodyPr wrap="none" rtlCol="0">
              <a:spAutoFit/>
            </a:bodyPr>
            <a:lstStyle/>
            <a:p>
              <a:r>
                <a:rPr lang="en-US" sz="4800" i="1" dirty="0" smtClean="0"/>
                <a:t> 2% increase in run time</a:t>
              </a:r>
              <a:endParaRPr lang="en-US" sz="4800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069504453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0A52A-DFE5-2D43-A087-B3074EEC0B9B}" type="slidenum">
              <a:rPr lang="en-US" smtClean="0"/>
              <a:t>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641942" y="2922692"/>
            <a:ext cx="1744975" cy="1270848"/>
          </a:xfrm>
          <a:prstGeom prst="rect">
            <a:avLst/>
          </a:prstGeom>
          <a:solidFill>
            <a:srgbClr val="C4BD97"/>
          </a:solidFill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en-US" sz="2800" dirty="0" smtClean="0">
                <a:solidFill>
                  <a:srgbClr val="000000"/>
                </a:solidFill>
              </a:rPr>
              <a:t>disk image server</a:t>
            </a:r>
            <a:endParaRPr lang="en-US" sz="2800" dirty="0">
              <a:solidFill>
                <a:srgbClr val="000000"/>
              </a:solidFill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7266796" y="607482"/>
            <a:ext cx="907644" cy="5748868"/>
            <a:chOff x="7266796" y="607482"/>
            <a:chExt cx="907644" cy="5748868"/>
          </a:xfrm>
        </p:grpSpPr>
        <p:pic>
          <p:nvPicPr>
            <p:cNvPr id="5" name="Picture 4" descr="jcartier-computer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66796" y="607482"/>
              <a:ext cx="907644" cy="1322917"/>
            </a:xfrm>
            <a:prstGeom prst="rect">
              <a:avLst/>
            </a:prstGeom>
          </p:spPr>
        </p:pic>
        <p:pic>
          <p:nvPicPr>
            <p:cNvPr id="7" name="Picture 6" descr="jcartier-computer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66796" y="2082799"/>
              <a:ext cx="907644" cy="1322917"/>
            </a:xfrm>
            <a:prstGeom prst="rect">
              <a:avLst/>
            </a:prstGeom>
          </p:spPr>
        </p:pic>
        <p:pic>
          <p:nvPicPr>
            <p:cNvPr id="8" name="Picture 7" descr="jcartier-computer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66796" y="3558116"/>
              <a:ext cx="907644" cy="1322917"/>
            </a:xfrm>
            <a:prstGeom prst="rect">
              <a:avLst/>
            </a:prstGeom>
          </p:spPr>
        </p:pic>
        <p:pic>
          <p:nvPicPr>
            <p:cNvPr id="9" name="Picture 8" descr="jcartier-computer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66796" y="5033433"/>
              <a:ext cx="907644" cy="1322917"/>
            </a:xfrm>
            <a:prstGeom prst="rect">
              <a:avLst/>
            </a:prstGeom>
          </p:spPr>
        </p:pic>
      </p:grpSp>
      <p:grpSp>
        <p:nvGrpSpPr>
          <p:cNvPr id="29" name="Group 28"/>
          <p:cNvGrpSpPr/>
          <p:nvPr/>
        </p:nvGrpSpPr>
        <p:grpSpPr>
          <a:xfrm>
            <a:off x="5386917" y="1268941"/>
            <a:ext cx="1879879" cy="4425951"/>
            <a:chOff x="5386917" y="1268941"/>
            <a:chExt cx="1879879" cy="4425951"/>
          </a:xfrm>
        </p:grpSpPr>
        <p:cxnSp>
          <p:nvCxnSpPr>
            <p:cNvPr id="11" name="Straight Connector 10"/>
            <p:cNvCxnSpPr>
              <a:endCxn id="5" idx="1"/>
            </p:cNvCxnSpPr>
            <p:nvPr/>
          </p:nvCxnSpPr>
          <p:spPr>
            <a:xfrm flipV="1">
              <a:off x="5386917" y="1268941"/>
              <a:ext cx="1879879" cy="184255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endCxn id="7" idx="1"/>
            </p:cNvCxnSpPr>
            <p:nvPr/>
          </p:nvCxnSpPr>
          <p:spPr>
            <a:xfrm flipV="1">
              <a:off x="5386917" y="2744258"/>
              <a:ext cx="1879879" cy="661458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endCxn id="8" idx="1"/>
            </p:cNvCxnSpPr>
            <p:nvPr/>
          </p:nvCxnSpPr>
          <p:spPr>
            <a:xfrm>
              <a:off x="5386917" y="3778250"/>
              <a:ext cx="1879879" cy="44132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endCxn id="9" idx="1"/>
            </p:cNvCxnSpPr>
            <p:nvPr/>
          </p:nvCxnSpPr>
          <p:spPr>
            <a:xfrm>
              <a:off x="5386917" y="4000500"/>
              <a:ext cx="1879879" cy="1694392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/>
          <p:cNvGrpSpPr/>
          <p:nvPr/>
        </p:nvGrpSpPr>
        <p:grpSpPr>
          <a:xfrm>
            <a:off x="719667" y="607482"/>
            <a:ext cx="910167" cy="5748868"/>
            <a:chOff x="719667" y="607482"/>
            <a:chExt cx="910167" cy="5748868"/>
          </a:xfrm>
        </p:grpSpPr>
        <p:pic>
          <p:nvPicPr>
            <p:cNvPr id="3" name="Picture 2" descr="BU009454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9667" y="607482"/>
              <a:ext cx="910167" cy="910167"/>
            </a:xfrm>
            <a:prstGeom prst="rect">
              <a:avLst/>
            </a:prstGeom>
          </p:spPr>
        </p:pic>
        <p:pic>
          <p:nvPicPr>
            <p:cNvPr id="30" name="Picture 29" descr="BU009454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9667" y="2289174"/>
              <a:ext cx="910167" cy="910167"/>
            </a:xfrm>
            <a:prstGeom prst="rect">
              <a:avLst/>
            </a:prstGeom>
          </p:spPr>
        </p:pic>
        <p:pic>
          <p:nvPicPr>
            <p:cNvPr id="31" name="Picture 30" descr="BU009454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9667" y="3970866"/>
              <a:ext cx="910167" cy="910167"/>
            </a:xfrm>
            <a:prstGeom prst="rect">
              <a:avLst/>
            </a:prstGeom>
          </p:spPr>
        </p:pic>
        <p:pic>
          <p:nvPicPr>
            <p:cNvPr id="32" name="Picture 31" descr="BU009454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9667" y="5446183"/>
              <a:ext cx="910167" cy="910167"/>
            </a:xfrm>
            <a:prstGeom prst="rect">
              <a:avLst/>
            </a:prstGeom>
          </p:spPr>
        </p:pic>
      </p:grpSp>
      <p:grpSp>
        <p:nvGrpSpPr>
          <p:cNvPr id="33" name="Group 32"/>
          <p:cNvGrpSpPr/>
          <p:nvPr/>
        </p:nvGrpSpPr>
        <p:grpSpPr>
          <a:xfrm flipH="1">
            <a:off x="1750490" y="1272115"/>
            <a:ext cx="1879879" cy="4425951"/>
            <a:chOff x="5386917" y="1268941"/>
            <a:chExt cx="1879879" cy="4425951"/>
          </a:xfrm>
        </p:grpSpPr>
        <p:cxnSp>
          <p:nvCxnSpPr>
            <p:cNvPr id="34" name="Straight Connector 33"/>
            <p:cNvCxnSpPr/>
            <p:nvPr/>
          </p:nvCxnSpPr>
          <p:spPr>
            <a:xfrm flipV="1">
              <a:off x="5386917" y="1268941"/>
              <a:ext cx="1879879" cy="184255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V="1">
              <a:off x="5386917" y="2744258"/>
              <a:ext cx="1879879" cy="661458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5386917" y="3778250"/>
              <a:ext cx="1879879" cy="44132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5386917" y="4000500"/>
              <a:ext cx="1879879" cy="1694392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9" name="Picture 38" descr="BU00945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0490" y="607482"/>
            <a:ext cx="910167" cy="910167"/>
          </a:xfrm>
          <a:prstGeom prst="rect">
            <a:avLst/>
          </a:prstGeom>
        </p:spPr>
      </p:pic>
      <p:pic>
        <p:nvPicPr>
          <p:cNvPr id="40" name="Picture 39" descr="BU00945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0490" y="2289174"/>
            <a:ext cx="910167" cy="910167"/>
          </a:xfrm>
          <a:prstGeom prst="rect">
            <a:avLst/>
          </a:prstGeom>
        </p:spPr>
      </p:pic>
      <p:pic>
        <p:nvPicPr>
          <p:cNvPr id="43" name="Picture 42" descr="BU00945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0490" y="3970866"/>
            <a:ext cx="910167" cy="910167"/>
          </a:xfrm>
          <a:prstGeom prst="rect">
            <a:avLst/>
          </a:prstGeom>
        </p:spPr>
      </p:pic>
      <p:pic>
        <p:nvPicPr>
          <p:cNvPr id="44" name="Picture 43" descr="BU00945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0490" y="5446183"/>
            <a:ext cx="910167" cy="910167"/>
          </a:xfrm>
          <a:prstGeom prst="rect">
            <a:avLst/>
          </a:prstGeom>
        </p:spPr>
      </p:pic>
      <p:pic>
        <p:nvPicPr>
          <p:cNvPr id="45" name="Picture 44" descr="BU00945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7942" y="607482"/>
            <a:ext cx="910167" cy="910167"/>
          </a:xfrm>
          <a:prstGeom prst="rect">
            <a:avLst/>
          </a:prstGeom>
        </p:spPr>
      </p:pic>
      <p:pic>
        <p:nvPicPr>
          <p:cNvPr id="46" name="Picture 45" descr="BU00945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7942" y="2289174"/>
            <a:ext cx="910167" cy="910167"/>
          </a:xfrm>
          <a:prstGeom prst="rect">
            <a:avLst/>
          </a:prstGeom>
        </p:spPr>
      </p:pic>
      <p:pic>
        <p:nvPicPr>
          <p:cNvPr id="47" name="Picture 46" descr="BU00945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7942" y="3970866"/>
            <a:ext cx="910167" cy="910167"/>
          </a:xfrm>
          <a:prstGeom prst="rect">
            <a:avLst/>
          </a:prstGeom>
        </p:spPr>
      </p:pic>
      <p:pic>
        <p:nvPicPr>
          <p:cNvPr id="48" name="Picture 47" descr="BU00945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7942" y="5446183"/>
            <a:ext cx="910167" cy="910167"/>
          </a:xfrm>
          <a:prstGeom prst="rect">
            <a:avLst/>
          </a:prstGeom>
        </p:spPr>
      </p:pic>
      <p:pic>
        <p:nvPicPr>
          <p:cNvPr id="49" name="Picture 48" descr="BU00945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583" y="1020232"/>
            <a:ext cx="910167" cy="910167"/>
          </a:xfrm>
          <a:prstGeom prst="rect">
            <a:avLst/>
          </a:prstGeom>
        </p:spPr>
      </p:pic>
      <p:pic>
        <p:nvPicPr>
          <p:cNvPr id="50" name="Picture 49" descr="BU00945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583" y="2747432"/>
            <a:ext cx="910167" cy="910167"/>
          </a:xfrm>
          <a:prstGeom prst="rect">
            <a:avLst/>
          </a:prstGeom>
        </p:spPr>
      </p:pic>
      <p:pic>
        <p:nvPicPr>
          <p:cNvPr id="51" name="Picture 50" descr="BU00945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583" y="4474632"/>
            <a:ext cx="910167" cy="910167"/>
          </a:xfrm>
          <a:prstGeom prst="rect">
            <a:avLst/>
          </a:prstGeom>
        </p:spPr>
      </p:pic>
      <p:pic>
        <p:nvPicPr>
          <p:cNvPr id="52" name="Picture 51" descr="BU00945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583" y="5901266"/>
            <a:ext cx="910167" cy="910167"/>
          </a:xfrm>
          <a:prstGeom prst="rect">
            <a:avLst/>
          </a:prstGeom>
        </p:spPr>
      </p:pic>
      <p:pic>
        <p:nvPicPr>
          <p:cNvPr id="53" name="Picture 52" descr="BU00945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6" y="1020232"/>
            <a:ext cx="910167" cy="910167"/>
          </a:xfrm>
          <a:prstGeom prst="rect">
            <a:avLst/>
          </a:prstGeom>
        </p:spPr>
      </p:pic>
      <p:pic>
        <p:nvPicPr>
          <p:cNvPr id="54" name="Picture 53" descr="BU00945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6" y="2744257"/>
            <a:ext cx="910167" cy="910167"/>
          </a:xfrm>
          <a:prstGeom prst="rect">
            <a:avLst/>
          </a:prstGeom>
        </p:spPr>
      </p:pic>
      <p:pic>
        <p:nvPicPr>
          <p:cNvPr id="55" name="Picture 54" descr="BU00945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6" y="4468282"/>
            <a:ext cx="910167" cy="910167"/>
          </a:xfrm>
          <a:prstGeom prst="rect">
            <a:avLst/>
          </a:prstGeom>
        </p:spPr>
      </p:pic>
      <p:pic>
        <p:nvPicPr>
          <p:cNvPr id="56" name="Picture 55" descr="BU00945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6" y="5899403"/>
            <a:ext cx="910167" cy="910167"/>
          </a:xfrm>
          <a:prstGeom prst="rect">
            <a:avLst/>
          </a:prstGeom>
        </p:spPr>
      </p:pic>
      <p:pic>
        <p:nvPicPr>
          <p:cNvPr id="57" name="Picture 56" descr="BU00945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2858" y="1062565"/>
            <a:ext cx="910167" cy="910167"/>
          </a:xfrm>
          <a:prstGeom prst="rect">
            <a:avLst/>
          </a:prstGeom>
        </p:spPr>
      </p:pic>
      <p:pic>
        <p:nvPicPr>
          <p:cNvPr id="58" name="Picture 57" descr="BU00945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2858" y="2744257"/>
            <a:ext cx="910167" cy="910167"/>
          </a:xfrm>
          <a:prstGeom prst="rect">
            <a:avLst/>
          </a:prstGeom>
        </p:spPr>
      </p:pic>
      <p:pic>
        <p:nvPicPr>
          <p:cNvPr id="59" name="Picture 58" descr="BU00945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2858" y="4425949"/>
            <a:ext cx="910167" cy="910167"/>
          </a:xfrm>
          <a:prstGeom prst="rect">
            <a:avLst/>
          </a:prstGeom>
        </p:spPr>
      </p:pic>
      <p:pic>
        <p:nvPicPr>
          <p:cNvPr id="60" name="Picture 59" descr="BU00945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2858" y="5901266"/>
            <a:ext cx="910167" cy="910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7519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0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60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70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80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900"/>
                            </p:stCondLst>
                            <p:childTnLst>
                              <p:par>
                                <p:cTn id="43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100"/>
                            </p:stCondLst>
                            <p:childTnLst>
                              <p:par>
                                <p:cTn id="49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200"/>
                            </p:stCondLst>
                            <p:childTnLst>
                              <p:par>
                                <p:cTn id="52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300"/>
                            </p:stCondLst>
                            <p:childTnLst>
                              <p:par>
                                <p:cTn id="55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400"/>
                            </p:stCondLst>
                            <p:childTnLst>
                              <p:par>
                                <p:cTn id="58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500"/>
                            </p:stCondLst>
                            <p:childTnLst>
                              <p:par>
                                <p:cTn id="61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600"/>
                            </p:stCondLst>
                            <p:childTnLst>
                              <p:par>
                                <p:cTn id="64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700"/>
                            </p:stCondLst>
                            <p:childTnLst>
                              <p:par>
                                <p:cTn id="67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800"/>
                            </p:stCondLst>
                            <p:childTnLst>
                              <p:par>
                                <p:cTn id="70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staggered deployment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deploy single disk image to</a:t>
            </a:r>
          </a:p>
          <a:p>
            <a:pPr lvl="1"/>
            <a:r>
              <a:rPr lang="en-US" dirty="0" smtClean="0"/>
              <a:t>20 clients</a:t>
            </a:r>
          </a:p>
          <a:p>
            <a:pPr lvl="1"/>
            <a:r>
              <a:rPr lang="en-US" dirty="0" smtClean="0"/>
              <a:t>organized into 5 groups</a:t>
            </a:r>
          </a:p>
          <a:p>
            <a:pPr lvl="1"/>
            <a:r>
              <a:rPr lang="en-US" dirty="0" smtClean="0"/>
              <a:t>groups start at 5-second intervals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measure time to deploy over 10 trials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0A52A-DFE5-2D43-A087-B3074EEC0B9B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4942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0A52A-DFE5-2D43-A087-B3074EEC0B9B}" type="slidenum">
              <a:rPr lang="en-US" smtClean="0"/>
              <a:t>41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370415" y="531298"/>
            <a:ext cx="8502924" cy="5952047"/>
            <a:chOff x="370415" y="531298"/>
            <a:chExt cx="8502924" cy="5952047"/>
          </a:xfrm>
        </p:grpSpPr>
        <p:pic>
          <p:nvPicPr>
            <p:cNvPr id="2" name="Picture 1" descr="frisbee-performance-stagged.pd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0415" y="531298"/>
              <a:ext cx="8502924" cy="5952047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2008992" y="2016125"/>
              <a:ext cx="434930" cy="3553908"/>
            </a:xfrm>
            <a:prstGeom prst="rect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443922" y="1918483"/>
              <a:ext cx="412750" cy="3651550"/>
            </a:xfrm>
            <a:prstGeom prst="rect">
              <a:avLst/>
            </a:prstGeom>
            <a:solidFill>
              <a:schemeClr val="accent3">
                <a:alpha val="8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546192" y="2073275"/>
              <a:ext cx="434930" cy="3493558"/>
            </a:xfrm>
            <a:prstGeom prst="rect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981122" y="1982259"/>
              <a:ext cx="412750" cy="3587774"/>
            </a:xfrm>
            <a:prstGeom prst="rect">
              <a:avLst/>
            </a:prstGeom>
            <a:solidFill>
              <a:schemeClr val="accent3">
                <a:alpha val="8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088576" y="2038350"/>
              <a:ext cx="434930" cy="3531683"/>
            </a:xfrm>
            <a:prstGeom prst="rect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520865" y="1949456"/>
              <a:ext cx="412750" cy="3620578"/>
            </a:xfrm>
            <a:prstGeom prst="rect">
              <a:avLst/>
            </a:prstGeom>
            <a:solidFill>
              <a:schemeClr val="accent3">
                <a:alpha val="8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711246" y="1962157"/>
              <a:ext cx="412750" cy="3604676"/>
            </a:xfrm>
            <a:prstGeom prst="rect">
              <a:avLst/>
            </a:prstGeom>
            <a:solidFill>
              <a:schemeClr val="accent3">
                <a:alpha val="8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822597" y="2006600"/>
              <a:ext cx="434930" cy="3563433"/>
            </a:xfrm>
            <a:prstGeom prst="rect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251177" y="1943106"/>
              <a:ext cx="412750" cy="3623727"/>
            </a:xfrm>
            <a:prstGeom prst="rect">
              <a:avLst/>
            </a:prstGeom>
            <a:solidFill>
              <a:schemeClr val="accent3">
                <a:alpha val="8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272607" y="2006600"/>
              <a:ext cx="434930" cy="3563433"/>
            </a:xfrm>
            <a:prstGeom prst="rect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267696" y="1016531"/>
              <a:ext cx="754687" cy="147637"/>
            </a:xfrm>
            <a:prstGeom prst="rect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267695" y="1303803"/>
              <a:ext cx="754687" cy="133415"/>
            </a:xfrm>
            <a:prstGeom prst="rect">
              <a:avLst/>
            </a:prstGeom>
            <a:solidFill>
              <a:schemeClr val="accent3">
                <a:alpha val="8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861050" y="4436937"/>
              <a:ext cx="6278269" cy="830997"/>
            </a:xfrm>
            <a:prstGeom prst="rect">
              <a:avLst/>
            </a:prstGeom>
            <a:solidFill>
              <a:srgbClr val="D99694"/>
            </a:solidFill>
            <a:effectLst>
              <a:softEdge rad="76200"/>
            </a:effectLst>
          </p:spPr>
          <p:txBody>
            <a:bodyPr wrap="none" rtlCol="0">
              <a:spAutoFit/>
            </a:bodyPr>
            <a:lstStyle/>
            <a:p>
              <a:r>
                <a:rPr lang="en-US" sz="4800" i="1" dirty="0" smtClean="0"/>
                <a:t> 3% increase in run time</a:t>
              </a:r>
              <a:endParaRPr lang="en-US" sz="4800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769059038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VF combines </a:t>
            </a:r>
            <a:r>
              <a:rPr lang="en-US" dirty="0" err="1" smtClean="0"/>
              <a:t>deduplicating</a:t>
            </a:r>
            <a:r>
              <a:rPr lang="en-US" dirty="0" smtClean="0"/>
              <a:t> storage with a high-performance disk distribution system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3× reduction in required storage</a:t>
            </a:r>
          </a:p>
          <a:p>
            <a:r>
              <a:rPr lang="en-US" dirty="0" smtClean="0"/>
              <a:t>2–3% run-time overhead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“don</a:t>
            </a:r>
            <a:r>
              <a:rPr lang="fr-FR" dirty="0" smtClean="0"/>
              <a:t>’</a:t>
            </a:r>
            <a:r>
              <a:rPr lang="en-US" dirty="0" smtClean="0"/>
              <a:t>t be the bottleneck”: careful design</a:t>
            </a:r>
          </a:p>
          <a:p>
            <a:pPr lvl="1"/>
            <a:r>
              <a:rPr lang="en-US" dirty="0" smtClean="0"/>
              <a:t>obtain </a:t>
            </a:r>
            <a:r>
              <a:rPr lang="en-US" dirty="0" err="1" smtClean="0"/>
              <a:t>dedup</a:t>
            </a:r>
            <a:r>
              <a:rPr lang="en-US" dirty="0" smtClean="0"/>
              <a:t> benefit: AFC</a:t>
            </a:r>
          </a:p>
          <a:p>
            <a:pPr lvl="1"/>
            <a:r>
              <a:rPr lang="en-US" dirty="0" smtClean="0"/>
              <a:t>preserve existing optimizations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0A52A-DFE5-2D43-A087-B3074EEC0B9B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4091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0A52A-DFE5-2D43-A087-B3074EEC0B9B}" type="slidenum">
              <a:rPr lang="en-US" smtClean="0"/>
              <a:t>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641942" y="2922692"/>
            <a:ext cx="1744975" cy="1270848"/>
          </a:xfrm>
          <a:prstGeom prst="rect">
            <a:avLst/>
          </a:prstGeom>
          <a:solidFill>
            <a:srgbClr val="C4BD97"/>
          </a:solidFill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en-US" sz="2800" dirty="0" smtClean="0">
                <a:solidFill>
                  <a:srgbClr val="000000"/>
                </a:solidFill>
              </a:rPr>
              <a:t>disk image server</a:t>
            </a:r>
            <a:endParaRPr lang="en-US" sz="2800" dirty="0">
              <a:solidFill>
                <a:srgbClr val="000000"/>
              </a:solidFill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7266796" y="607482"/>
            <a:ext cx="907644" cy="5748868"/>
            <a:chOff x="7266796" y="607482"/>
            <a:chExt cx="907644" cy="5748868"/>
          </a:xfrm>
        </p:grpSpPr>
        <p:pic>
          <p:nvPicPr>
            <p:cNvPr id="5" name="Picture 4" descr="jcartier-computer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66796" y="607482"/>
              <a:ext cx="907644" cy="1322917"/>
            </a:xfrm>
            <a:prstGeom prst="rect">
              <a:avLst/>
            </a:prstGeom>
          </p:spPr>
        </p:pic>
        <p:pic>
          <p:nvPicPr>
            <p:cNvPr id="7" name="Picture 6" descr="jcartier-computer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66796" y="2082799"/>
              <a:ext cx="907644" cy="1322917"/>
            </a:xfrm>
            <a:prstGeom prst="rect">
              <a:avLst/>
            </a:prstGeom>
          </p:spPr>
        </p:pic>
        <p:pic>
          <p:nvPicPr>
            <p:cNvPr id="8" name="Picture 7" descr="jcartier-computer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66796" y="3558116"/>
              <a:ext cx="907644" cy="1322917"/>
            </a:xfrm>
            <a:prstGeom prst="rect">
              <a:avLst/>
            </a:prstGeom>
          </p:spPr>
        </p:pic>
        <p:pic>
          <p:nvPicPr>
            <p:cNvPr id="9" name="Picture 8" descr="jcartier-computer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66796" y="5033433"/>
              <a:ext cx="907644" cy="1322917"/>
            </a:xfrm>
            <a:prstGeom prst="rect">
              <a:avLst/>
            </a:prstGeom>
          </p:spPr>
        </p:pic>
      </p:grpSp>
      <p:grpSp>
        <p:nvGrpSpPr>
          <p:cNvPr id="29" name="Group 28"/>
          <p:cNvGrpSpPr/>
          <p:nvPr/>
        </p:nvGrpSpPr>
        <p:grpSpPr>
          <a:xfrm>
            <a:off x="5386917" y="1268941"/>
            <a:ext cx="1879879" cy="4425951"/>
            <a:chOff x="5386917" y="1268941"/>
            <a:chExt cx="1879879" cy="4425951"/>
          </a:xfrm>
        </p:grpSpPr>
        <p:cxnSp>
          <p:nvCxnSpPr>
            <p:cNvPr id="11" name="Straight Connector 10"/>
            <p:cNvCxnSpPr>
              <a:endCxn id="5" idx="1"/>
            </p:cNvCxnSpPr>
            <p:nvPr/>
          </p:nvCxnSpPr>
          <p:spPr>
            <a:xfrm flipV="1">
              <a:off x="5386917" y="1268941"/>
              <a:ext cx="1879879" cy="184255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endCxn id="7" idx="1"/>
            </p:cNvCxnSpPr>
            <p:nvPr/>
          </p:nvCxnSpPr>
          <p:spPr>
            <a:xfrm flipV="1">
              <a:off x="5386917" y="2744258"/>
              <a:ext cx="1879879" cy="661458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endCxn id="8" idx="1"/>
            </p:cNvCxnSpPr>
            <p:nvPr/>
          </p:nvCxnSpPr>
          <p:spPr>
            <a:xfrm>
              <a:off x="5386917" y="3778250"/>
              <a:ext cx="1879879" cy="44132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endCxn id="9" idx="1"/>
            </p:cNvCxnSpPr>
            <p:nvPr/>
          </p:nvCxnSpPr>
          <p:spPr>
            <a:xfrm>
              <a:off x="5386917" y="4000500"/>
              <a:ext cx="1879879" cy="1694392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/>
          <p:cNvGrpSpPr/>
          <p:nvPr/>
        </p:nvGrpSpPr>
        <p:grpSpPr>
          <a:xfrm>
            <a:off x="719667" y="607482"/>
            <a:ext cx="910167" cy="5748868"/>
            <a:chOff x="719667" y="607482"/>
            <a:chExt cx="910167" cy="5748868"/>
          </a:xfrm>
        </p:grpSpPr>
        <p:pic>
          <p:nvPicPr>
            <p:cNvPr id="3" name="Picture 2" descr="BU009454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9667" y="607482"/>
              <a:ext cx="910167" cy="910167"/>
            </a:xfrm>
            <a:prstGeom prst="rect">
              <a:avLst/>
            </a:prstGeom>
          </p:spPr>
        </p:pic>
        <p:pic>
          <p:nvPicPr>
            <p:cNvPr id="30" name="Picture 29" descr="BU009454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9667" y="2289174"/>
              <a:ext cx="910167" cy="910167"/>
            </a:xfrm>
            <a:prstGeom prst="rect">
              <a:avLst/>
            </a:prstGeom>
          </p:spPr>
        </p:pic>
        <p:pic>
          <p:nvPicPr>
            <p:cNvPr id="31" name="Picture 30" descr="BU009454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9667" y="3970866"/>
              <a:ext cx="910167" cy="910167"/>
            </a:xfrm>
            <a:prstGeom prst="rect">
              <a:avLst/>
            </a:prstGeom>
          </p:spPr>
        </p:pic>
        <p:pic>
          <p:nvPicPr>
            <p:cNvPr id="32" name="Picture 31" descr="BU009454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9667" y="5446183"/>
              <a:ext cx="910167" cy="910167"/>
            </a:xfrm>
            <a:prstGeom prst="rect">
              <a:avLst/>
            </a:prstGeom>
          </p:spPr>
        </p:pic>
      </p:grpSp>
      <p:grpSp>
        <p:nvGrpSpPr>
          <p:cNvPr id="33" name="Group 32"/>
          <p:cNvGrpSpPr/>
          <p:nvPr/>
        </p:nvGrpSpPr>
        <p:grpSpPr>
          <a:xfrm flipH="1">
            <a:off x="1750490" y="1272115"/>
            <a:ext cx="1879879" cy="4425951"/>
            <a:chOff x="5386917" y="1268941"/>
            <a:chExt cx="1879879" cy="4425951"/>
          </a:xfrm>
        </p:grpSpPr>
        <p:cxnSp>
          <p:nvCxnSpPr>
            <p:cNvPr id="34" name="Straight Connector 33"/>
            <p:cNvCxnSpPr/>
            <p:nvPr/>
          </p:nvCxnSpPr>
          <p:spPr>
            <a:xfrm flipV="1">
              <a:off x="5386917" y="1268941"/>
              <a:ext cx="1879879" cy="184255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V="1">
              <a:off x="5386917" y="2744258"/>
              <a:ext cx="1879879" cy="661458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5386917" y="3778250"/>
              <a:ext cx="1879879" cy="44132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5386917" y="4000500"/>
              <a:ext cx="1879879" cy="1694392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9" name="Picture 38" descr="BU00945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0490" y="607482"/>
            <a:ext cx="910167" cy="910167"/>
          </a:xfrm>
          <a:prstGeom prst="rect">
            <a:avLst/>
          </a:prstGeom>
        </p:spPr>
      </p:pic>
      <p:pic>
        <p:nvPicPr>
          <p:cNvPr id="40" name="Picture 39" descr="BU00945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0490" y="2289174"/>
            <a:ext cx="910167" cy="910167"/>
          </a:xfrm>
          <a:prstGeom prst="rect">
            <a:avLst/>
          </a:prstGeom>
        </p:spPr>
      </p:pic>
      <p:pic>
        <p:nvPicPr>
          <p:cNvPr id="43" name="Picture 42" descr="BU00945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0490" y="3970866"/>
            <a:ext cx="910167" cy="910167"/>
          </a:xfrm>
          <a:prstGeom prst="rect">
            <a:avLst/>
          </a:prstGeom>
        </p:spPr>
      </p:pic>
      <p:pic>
        <p:nvPicPr>
          <p:cNvPr id="44" name="Picture 43" descr="BU00945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0490" y="5446183"/>
            <a:ext cx="910167" cy="910167"/>
          </a:xfrm>
          <a:prstGeom prst="rect">
            <a:avLst/>
          </a:prstGeom>
        </p:spPr>
      </p:pic>
      <p:pic>
        <p:nvPicPr>
          <p:cNvPr id="45" name="Picture 44" descr="BU00945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7942" y="607482"/>
            <a:ext cx="910167" cy="910167"/>
          </a:xfrm>
          <a:prstGeom prst="rect">
            <a:avLst/>
          </a:prstGeom>
        </p:spPr>
      </p:pic>
      <p:pic>
        <p:nvPicPr>
          <p:cNvPr id="46" name="Picture 45" descr="BU00945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7942" y="2289174"/>
            <a:ext cx="910167" cy="910167"/>
          </a:xfrm>
          <a:prstGeom prst="rect">
            <a:avLst/>
          </a:prstGeom>
        </p:spPr>
      </p:pic>
      <p:pic>
        <p:nvPicPr>
          <p:cNvPr id="47" name="Picture 46" descr="BU00945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7942" y="3970866"/>
            <a:ext cx="910167" cy="910167"/>
          </a:xfrm>
          <a:prstGeom prst="rect">
            <a:avLst/>
          </a:prstGeom>
        </p:spPr>
      </p:pic>
      <p:pic>
        <p:nvPicPr>
          <p:cNvPr id="48" name="Picture 47" descr="BU00945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7942" y="5446183"/>
            <a:ext cx="910167" cy="910167"/>
          </a:xfrm>
          <a:prstGeom prst="rect">
            <a:avLst/>
          </a:prstGeom>
        </p:spPr>
      </p:pic>
      <p:pic>
        <p:nvPicPr>
          <p:cNvPr id="49" name="Picture 48" descr="BU00945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583" y="1020232"/>
            <a:ext cx="910167" cy="910167"/>
          </a:xfrm>
          <a:prstGeom prst="rect">
            <a:avLst/>
          </a:prstGeom>
        </p:spPr>
      </p:pic>
      <p:pic>
        <p:nvPicPr>
          <p:cNvPr id="50" name="Picture 49" descr="BU00945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583" y="2747432"/>
            <a:ext cx="910167" cy="910167"/>
          </a:xfrm>
          <a:prstGeom prst="rect">
            <a:avLst/>
          </a:prstGeom>
        </p:spPr>
      </p:pic>
      <p:pic>
        <p:nvPicPr>
          <p:cNvPr id="51" name="Picture 50" descr="BU00945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583" y="4474632"/>
            <a:ext cx="910167" cy="910167"/>
          </a:xfrm>
          <a:prstGeom prst="rect">
            <a:avLst/>
          </a:prstGeom>
        </p:spPr>
      </p:pic>
      <p:pic>
        <p:nvPicPr>
          <p:cNvPr id="52" name="Picture 51" descr="BU00945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583" y="5901266"/>
            <a:ext cx="910167" cy="910167"/>
          </a:xfrm>
          <a:prstGeom prst="rect">
            <a:avLst/>
          </a:prstGeom>
        </p:spPr>
      </p:pic>
      <p:pic>
        <p:nvPicPr>
          <p:cNvPr id="53" name="Picture 52" descr="BU00945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6" y="1020232"/>
            <a:ext cx="910167" cy="910167"/>
          </a:xfrm>
          <a:prstGeom prst="rect">
            <a:avLst/>
          </a:prstGeom>
        </p:spPr>
      </p:pic>
      <p:pic>
        <p:nvPicPr>
          <p:cNvPr id="54" name="Picture 53" descr="BU00945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6" y="2744257"/>
            <a:ext cx="910167" cy="910167"/>
          </a:xfrm>
          <a:prstGeom prst="rect">
            <a:avLst/>
          </a:prstGeom>
        </p:spPr>
      </p:pic>
      <p:pic>
        <p:nvPicPr>
          <p:cNvPr id="55" name="Picture 54" descr="BU00945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6" y="4468282"/>
            <a:ext cx="910167" cy="910167"/>
          </a:xfrm>
          <a:prstGeom prst="rect">
            <a:avLst/>
          </a:prstGeom>
        </p:spPr>
      </p:pic>
      <p:pic>
        <p:nvPicPr>
          <p:cNvPr id="56" name="Picture 55" descr="BU00945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6" y="5899403"/>
            <a:ext cx="910167" cy="910167"/>
          </a:xfrm>
          <a:prstGeom prst="rect">
            <a:avLst/>
          </a:prstGeom>
        </p:spPr>
      </p:pic>
      <p:pic>
        <p:nvPicPr>
          <p:cNvPr id="57" name="Picture 56" descr="BU00945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2858" y="1062565"/>
            <a:ext cx="910167" cy="910167"/>
          </a:xfrm>
          <a:prstGeom prst="rect">
            <a:avLst/>
          </a:prstGeom>
        </p:spPr>
      </p:pic>
      <p:pic>
        <p:nvPicPr>
          <p:cNvPr id="58" name="Picture 57" descr="BU00945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2858" y="2744257"/>
            <a:ext cx="910167" cy="910167"/>
          </a:xfrm>
          <a:prstGeom prst="rect">
            <a:avLst/>
          </a:prstGeom>
        </p:spPr>
      </p:pic>
      <p:pic>
        <p:nvPicPr>
          <p:cNvPr id="59" name="Picture 58" descr="BU00945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2858" y="4425949"/>
            <a:ext cx="910167" cy="910167"/>
          </a:xfrm>
          <a:prstGeom prst="rect">
            <a:avLst/>
          </a:prstGeom>
        </p:spPr>
      </p:pic>
      <p:pic>
        <p:nvPicPr>
          <p:cNvPr id="60" name="Picture 59" descr="BU00945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2858" y="5901266"/>
            <a:ext cx="910167" cy="91016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47614" y="1395441"/>
            <a:ext cx="3255560" cy="4524316"/>
          </a:xfrm>
          <a:prstGeom prst="rect">
            <a:avLst/>
          </a:prstGeom>
          <a:solidFill>
            <a:schemeClr val="bg1">
              <a:alpha val="90000"/>
            </a:schemeClr>
          </a:solidFill>
          <a:effectLst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3600" dirty="0" smtClean="0"/>
              <a:t>Utah </a:t>
            </a:r>
            <a:r>
              <a:rPr lang="en-US" sz="3600" dirty="0" err="1" smtClean="0"/>
              <a:t>Emulab</a:t>
            </a:r>
            <a:endParaRPr lang="en-US" sz="3600" dirty="0" smtClean="0"/>
          </a:p>
          <a:p>
            <a:pPr marL="742950" lvl="1" indent="-285750">
              <a:buFont typeface="Arial"/>
              <a:buChar char="•"/>
            </a:pPr>
            <a:r>
              <a:rPr lang="en-US" sz="3600" dirty="0" smtClean="0"/>
              <a:t>1,000+ disk images</a:t>
            </a:r>
          </a:p>
          <a:p>
            <a:pPr marL="742950" lvl="1" indent="-285750">
              <a:buFont typeface="Arial"/>
              <a:buChar char="•"/>
            </a:pPr>
            <a:r>
              <a:rPr lang="en-US" sz="3600" dirty="0" smtClean="0"/>
              <a:t>21 TB total</a:t>
            </a:r>
          </a:p>
          <a:p>
            <a:pPr marL="285750" indent="-285750">
              <a:buFont typeface="Arial"/>
              <a:buChar char="•"/>
            </a:pPr>
            <a:endParaRPr lang="en-US" sz="3600" dirty="0"/>
          </a:p>
          <a:p>
            <a:pPr marL="285750" indent="-285750">
              <a:buFont typeface="Arial"/>
              <a:buChar char="•"/>
            </a:pPr>
            <a:r>
              <a:rPr lang="en-US" sz="3600" dirty="0" smtClean="0"/>
              <a:t>Amazon EC2</a:t>
            </a:r>
          </a:p>
          <a:p>
            <a:pPr marL="742950" lvl="1" indent="-285750">
              <a:buFont typeface="Arial"/>
              <a:buChar char="•"/>
            </a:pPr>
            <a:r>
              <a:rPr lang="en-US" sz="3600" dirty="0" smtClean="0"/>
              <a:t>37,000+ public AMIs</a:t>
            </a:r>
            <a:endParaRPr lang="en-US" sz="3600" dirty="0"/>
          </a:p>
        </p:txBody>
      </p:sp>
      <p:sp>
        <p:nvSpPr>
          <p:cNvPr id="61" name="TextBox 60"/>
          <p:cNvSpPr txBox="1"/>
          <p:nvPr/>
        </p:nvSpPr>
        <p:spPr>
          <a:xfrm>
            <a:off x="4424746" y="748973"/>
            <a:ext cx="2319252" cy="830997"/>
          </a:xfrm>
          <a:prstGeom prst="rect">
            <a:avLst/>
          </a:prstGeom>
          <a:solidFill>
            <a:srgbClr val="D99694"/>
          </a:solidFill>
          <a:effectLst>
            <a:softEdge rad="76200"/>
          </a:effectLst>
        </p:spPr>
        <p:txBody>
          <a:bodyPr wrap="none" rtlCol="0">
            <a:spAutoFit/>
          </a:bodyPr>
          <a:lstStyle/>
          <a:p>
            <a:r>
              <a:rPr lang="en-US" sz="4800" i="1" dirty="0" smtClean="0"/>
              <a:t> fast  ☛</a:t>
            </a:r>
            <a:endParaRPr lang="en-US" sz="4800" i="1" dirty="0"/>
          </a:p>
        </p:txBody>
      </p:sp>
      <p:sp>
        <p:nvSpPr>
          <p:cNvPr id="62" name="TextBox 61"/>
          <p:cNvSpPr txBox="1"/>
          <p:nvPr/>
        </p:nvSpPr>
        <p:spPr>
          <a:xfrm>
            <a:off x="3822515" y="5545460"/>
            <a:ext cx="3392450" cy="830997"/>
          </a:xfrm>
          <a:prstGeom prst="rect">
            <a:avLst/>
          </a:prstGeom>
          <a:solidFill>
            <a:srgbClr val="D99694"/>
          </a:solidFill>
          <a:effectLst>
            <a:softEdge rad="76200"/>
          </a:effectLst>
        </p:spPr>
        <p:txBody>
          <a:bodyPr wrap="none" rtlCol="0">
            <a:spAutoFit/>
          </a:bodyPr>
          <a:lstStyle/>
          <a:p>
            <a:r>
              <a:rPr lang="en-US" sz="4800" i="1" dirty="0" smtClean="0"/>
              <a:t>☚  compact</a:t>
            </a:r>
            <a:endParaRPr lang="en-US" sz="4800" i="1" dirty="0"/>
          </a:p>
        </p:txBody>
      </p:sp>
    </p:spTree>
    <p:extLst>
      <p:ext uri="{BB962C8B-B14F-4D97-AF65-F5344CB8AC3E}">
        <p14:creationId xmlns:p14="http://schemas.microsoft.com/office/powerpoint/2010/main" val="26031760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" presetClass="entr" presetSubtype="8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61" grpId="1" animBg="1"/>
      <p:bldP spid="62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deduplication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0A52A-DFE5-2D43-A087-B3074EEC0B9B}" type="slidenum">
              <a:rPr lang="en-US" smtClean="0"/>
              <a:t>6</a:t>
            </a:fld>
            <a:endParaRPr lang="en-US"/>
          </a:p>
        </p:txBody>
      </p:sp>
      <p:pic>
        <p:nvPicPr>
          <p:cNvPr id="4" name="Picture 3" descr="BU00945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163646"/>
            <a:ext cx="3121256" cy="3121256"/>
          </a:xfrm>
          <a:prstGeom prst="rect">
            <a:avLst/>
          </a:prstGeom>
        </p:spPr>
      </p:pic>
      <p:pic>
        <p:nvPicPr>
          <p:cNvPr id="5" name="Picture 4" descr="BU009454.png"/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5544" y="1163646"/>
            <a:ext cx="3121256" cy="3121256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54000" y="1163646"/>
            <a:ext cx="8432800" cy="3121256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324735"/>
              </p:ext>
            </p:extLst>
          </p:nvPr>
        </p:nvGraphicFramePr>
        <p:xfrm>
          <a:off x="874833" y="1581274"/>
          <a:ext cx="2285990" cy="2286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57198"/>
                <a:gridCol w="457198"/>
                <a:gridCol w="457198"/>
                <a:gridCol w="457198"/>
                <a:gridCol w="457198"/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L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L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L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L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L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L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L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L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L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L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L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L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L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L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L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L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L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L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L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L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L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L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L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L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L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6969797"/>
              </p:ext>
            </p:extLst>
          </p:nvPr>
        </p:nvGraphicFramePr>
        <p:xfrm>
          <a:off x="5983177" y="1581274"/>
          <a:ext cx="2285990" cy="2286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57198"/>
                <a:gridCol w="457198"/>
                <a:gridCol w="457198"/>
                <a:gridCol w="457198"/>
                <a:gridCol w="457198"/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L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L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L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L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L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L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L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L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L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L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L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L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L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L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L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L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L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L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L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L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L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L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L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L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L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0689401"/>
              </p:ext>
            </p:extLst>
          </p:nvPr>
        </p:nvGraphicFramePr>
        <p:xfrm>
          <a:off x="3147503" y="4343412"/>
          <a:ext cx="2937921" cy="2286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19703"/>
                <a:gridCol w="419703"/>
                <a:gridCol w="419703"/>
                <a:gridCol w="419703"/>
                <a:gridCol w="419703"/>
                <a:gridCol w="419703"/>
                <a:gridCol w="419703"/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L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L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L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L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L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L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L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L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L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L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L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L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L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L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L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L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L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L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L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L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L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L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L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L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L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L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L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L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L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L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L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L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L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L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L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36" name="Group 35"/>
          <p:cNvGrpSpPr/>
          <p:nvPr/>
        </p:nvGrpSpPr>
        <p:grpSpPr>
          <a:xfrm>
            <a:off x="1068917" y="1788583"/>
            <a:ext cx="5164667" cy="2804584"/>
            <a:chOff x="1068917" y="1788583"/>
            <a:chExt cx="5164667" cy="2804584"/>
          </a:xfrm>
        </p:grpSpPr>
        <p:cxnSp>
          <p:nvCxnSpPr>
            <p:cNvPr id="11" name="Straight Arrow Connector 10"/>
            <p:cNvCxnSpPr/>
            <p:nvPr/>
          </p:nvCxnSpPr>
          <p:spPr>
            <a:xfrm>
              <a:off x="1068917" y="1788583"/>
              <a:ext cx="2296583" cy="2804584"/>
            </a:xfrm>
            <a:prstGeom prst="straightConnector1">
              <a:avLst/>
            </a:prstGeom>
            <a:ln w="50800">
              <a:solidFill>
                <a:srgbClr val="FF0000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H="1">
              <a:off x="3365500" y="1788583"/>
              <a:ext cx="2868084" cy="2804584"/>
            </a:xfrm>
            <a:prstGeom prst="straightConnector1">
              <a:avLst/>
            </a:prstGeom>
            <a:ln w="50800">
              <a:solidFill>
                <a:srgbClr val="FF0000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>
            <a:off x="1940961" y="2258473"/>
            <a:ext cx="6148940" cy="3736986"/>
            <a:chOff x="1940961" y="2258473"/>
            <a:chExt cx="6148940" cy="3736986"/>
          </a:xfrm>
        </p:grpSpPr>
        <p:cxnSp>
          <p:nvCxnSpPr>
            <p:cNvPr id="15" name="Straight Arrow Connector 14"/>
            <p:cNvCxnSpPr/>
            <p:nvPr/>
          </p:nvCxnSpPr>
          <p:spPr>
            <a:xfrm>
              <a:off x="1940961" y="2258473"/>
              <a:ext cx="2296583" cy="2804584"/>
            </a:xfrm>
            <a:prstGeom prst="straightConnector1">
              <a:avLst/>
            </a:prstGeom>
            <a:ln w="50800">
              <a:solidFill>
                <a:srgbClr val="FF0000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H="1">
              <a:off x="5820833" y="3190875"/>
              <a:ext cx="2269068" cy="2804584"/>
            </a:xfrm>
            <a:prstGeom prst="straightConnector1">
              <a:avLst/>
            </a:prstGeom>
            <a:ln w="50800">
              <a:solidFill>
                <a:srgbClr val="FF0000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2823588" y="1788583"/>
            <a:ext cx="4231292" cy="3898611"/>
            <a:chOff x="2823588" y="1788583"/>
            <a:chExt cx="4231292" cy="3898611"/>
          </a:xfrm>
        </p:grpSpPr>
        <p:cxnSp>
          <p:nvCxnSpPr>
            <p:cNvPr id="18" name="Straight Arrow Connector 17"/>
            <p:cNvCxnSpPr/>
            <p:nvPr/>
          </p:nvCxnSpPr>
          <p:spPr>
            <a:xfrm>
              <a:off x="2823588" y="2717780"/>
              <a:ext cx="2108245" cy="2804584"/>
            </a:xfrm>
            <a:prstGeom prst="straightConnector1">
              <a:avLst/>
            </a:prstGeom>
            <a:ln w="50800">
              <a:solidFill>
                <a:srgbClr val="FF0000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>
              <a:off x="5120171" y="3704167"/>
              <a:ext cx="1930506" cy="1983027"/>
            </a:xfrm>
            <a:prstGeom prst="straightConnector1">
              <a:avLst/>
            </a:prstGeom>
            <a:ln w="50800">
              <a:solidFill>
                <a:srgbClr val="FF0000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H="1">
              <a:off x="5120171" y="3190875"/>
              <a:ext cx="1930507" cy="2496319"/>
            </a:xfrm>
            <a:prstGeom prst="straightConnector1">
              <a:avLst/>
            </a:prstGeom>
            <a:ln w="50800">
              <a:solidFill>
                <a:srgbClr val="FF0000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flipH="1">
              <a:off x="5103359" y="2717780"/>
              <a:ext cx="1947318" cy="2804584"/>
            </a:xfrm>
            <a:prstGeom prst="straightConnector1">
              <a:avLst/>
            </a:prstGeom>
            <a:ln w="50800">
              <a:solidFill>
                <a:srgbClr val="FF0000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H="1">
              <a:off x="5005917" y="2258473"/>
              <a:ext cx="2048963" cy="3263891"/>
            </a:xfrm>
            <a:prstGeom prst="straightConnector1">
              <a:avLst/>
            </a:prstGeom>
            <a:ln w="50800">
              <a:solidFill>
                <a:srgbClr val="FF0000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H="1">
              <a:off x="5018526" y="1788583"/>
              <a:ext cx="2036354" cy="3596197"/>
            </a:xfrm>
            <a:prstGeom prst="straightConnector1">
              <a:avLst/>
            </a:prstGeom>
            <a:ln w="50800">
              <a:solidFill>
                <a:srgbClr val="FF0000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/>
          <p:cNvSpPr txBox="1"/>
          <p:nvPr/>
        </p:nvSpPr>
        <p:spPr>
          <a:xfrm>
            <a:off x="730203" y="4460535"/>
            <a:ext cx="2093385" cy="2123658"/>
          </a:xfrm>
          <a:prstGeom prst="rect">
            <a:avLst/>
          </a:prstGeom>
          <a:solidFill>
            <a:srgbClr val="D99694">
              <a:alpha val="90000"/>
            </a:srgb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sz="4400" i="1" dirty="0" smtClean="0"/>
              <a:t> </a:t>
            </a:r>
            <a:r>
              <a:rPr lang="en-US" sz="4400" i="1" dirty="0" err="1" smtClean="0"/>
              <a:t>dedup</a:t>
            </a:r>
            <a:r>
              <a:rPr lang="en-US" sz="4400" i="1" dirty="0" smtClean="0"/>
              <a:t>.</a:t>
            </a:r>
            <a:br>
              <a:rPr lang="en-US" sz="4400" i="1" dirty="0" smtClean="0"/>
            </a:br>
            <a:r>
              <a:rPr lang="en-US" sz="4400" i="1" dirty="0" smtClean="0"/>
              <a:t> storage</a:t>
            </a:r>
            <a:br>
              <a:rPr lang="en-US" sz="4400" i="1" dirty="0" smtClean="0"/>
            </a:br>
            <a:r>
              <a:rPr lang="en-US" sz="4400" i="1" dirty="0" smtClean="0"/>
              <a:t> system</a:t>
            </a:r>
            <a:endParaRPr lang="en-US" sz="4400" i="1" dirty="0"/>
          </a:p>
        </p:txBody>
      </p:sp>
    </p:spTree>
    <p:extLst>
      <p:ext uri="{BB962C8B-B14F-4D97-AF65-F5344CB8AC3E}">
        <p14:creationId xmlns:p14="http://schemas.microsoft.com/office/powerpoint/2010/main" val="25384942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4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deduplication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0A52A-DFE5-2D43-A087-B3074EEC0B9B}" type="slidenum">
              <a:rPr lang="en-US" smtClean="0"/>
              <a:t>7</a:t>
            </a:fld>
            <a:endParaRPr lang="en-US"/>
          </a:p>
        </p:txBody>
      </p:sp>
      <p:pic>
        <p:nvPicPr>
          <p:cNvPr id="4" name="Picture 3" descr="BU00945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163646"/>
            <a:ext cx="3121256" cy="3121256"/>
          </a:xfrm>
          <a:prstGeom prst="rect">
            <a:avLst/>
          </a:prstGeom>
        </p:spPr>
      </p:pic>
      <p:pic>
        <p:nvPicPr>
          <p:cNvPr id="5" name="Picture 4" descr="BU009454.png"/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5544" y="1163646"/>
            <a:ext cx="3121256" cy="3121256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54000" y="1163646"/>
            <a:ext cx="8432800" cy="3121256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2733420"/>
              </p:ext>
            </p:extLst>
          </p:nvPr>
        </p:nvGraphicFramePr>
        <p:xfrm>
          <a:off x="3147503" y="4343412"/>
          <a:ext cx="2937921" cy="2286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19703"/>
                <a:gridCol w="419703"/>
                <a:gridCol w="419703"/>
                <a:gridCol w="419703"/>
                <a:gridCol w="419703"/>
                <a:gridCol w="419703"/>
                <a:gridCol w="419703"/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L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L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L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L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L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L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L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L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L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L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L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L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L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L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L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L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L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L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L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L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L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L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L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L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L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L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L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L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L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L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L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L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L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L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L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9" name="Folded Corner 38"/>
          <p:cNvSpPr/>
          <p:nvPr/>
        </p:nvSpPr>
        <p:spPr>
          <a:xfrm>
            <a:off x="1258524" y="1914648"/>
            <a:ext cx="1565064" cy="1606263"/>
          </a:xfrm>
          <a:prstGeom prst="foldedCorner">
            <a:avLst/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b="1" i="1" u="sng" dirty="0" smtClean="0">
                <a:solidFill>
                  <a:srgbClr val="000000"/>
                </a:solidFill>
              </a:rPr>
              <a:t>Image 1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fingerprint 1;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fingerprint 2; fingerprint 3;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…</a:t>
            </a:r>
          </a:p>
        </p:txBody>
      </p:sp>
      <p:sp>
        <p:nvSpPr>
          <p:cNvPr id="41" name="Folded Corner 40"/>
          <p:cNvSpPr/>
          <p:nvPr/>
        </p:nvSpPr>
        <p:spPr>
          <a:xfrm>
            <a:off x="6353340" y="1917946"/>
            <a:ext cx="1565064" cy="1606263"/>
          </a:xfrm>
          <a:prstGeom prst="foldedCorner">
            <a:avLst/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b="1" i="1" u="sng" dirty="0" smtClean="0">
                <a:solidFill>
                  <a:srgbClr val="000000"/>
                </a:solidFill>
              </a:rPr>
              <a:t>Image 2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fingerprint 1;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fingerprint 2; fingerprint 19;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…</a:t>
            </a:r>
          </a:p>
        </p:txBody>
      </p:sp>
      <p:sp>
        <p:nvSpPr>
          <p:cNvPr id="10" name="Freeform 9"/>
          <p:cNvSpPr/>
          <p:nvPr/>
        </p:nvSpPr>
        <p:spPr>
          <a:xfrm>
            <a:off x="2645833" y="2402417"/>
            <a:ext cx="991589" cy="2084916"/>
          </a:xfrm>
          <a:custGeom>
            <a:avLst/>
            <a:gdLst>
              <a:gd name="connsiteX0" fmla="*/ 0 w 991589"/>
              <a:gd name="connsiteY0" fmla="*/ 0 h 2084916"/>
              <a:gd name="connsiteX1" fmla="*/ 973667 w 991589"/>
              <a:gd name="connsiteY1" fmla="*/ 698500 h 2084916"/>
              <a:gd name="connsiteX2" fmla="*/ 656167 w 991589"/>
              <a:gd name="connsiteY2" fmla="*/ 2084916 h 2084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91589" h="2084916">
                <a:moveTo>
                  <a:pt x="0" y="0"/>
                </a:moveTo>
                <a:cubicBezTo>
                  <a:pt x="432153" y="175507"/>
                  <a:pt x="864306" y="351014"/>
                  <a:pt x="973667" y="698500"/>
                </a:cubicBezTo>
                <a:cubicBezTo>
                  <a:pt x="1083028" y="1045986"/>
                  <a:pt x="656167" y="2084916"/>
                  <a:pt x="656167" y="2084916"/>
                </a:cubicBezTo>
              </a:path>
            </a:pathLst>
          </a:custGeom>
          <a:ln w="508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3450167" y="2381250"/>
            <a:ext cx="2963333" cy="2148417"/>
          </a:xfrm>
          <a:custGeom>
            <a:avLst/>
            <a:gdLst>
              <a:gd name="connsiteX0" fmla="*/ 2963333 w 2963333"/>
              <a:gd name="connsiteY0" fmla="*/ 0 h 2148417"/>
              <a:gd name="connsiteX1" fmla="*/ 1121833 w 2963333"/>
              <a:gd name="connsiteY1" fmla="*/ 592667 h 2148417"/>
              <a:gd name="connsiteX2" fmla="*/ 0 w 2963333"/>
              <a:gd name="connsiteY2" fmla="*/ 2148417 h 2148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63333" h="2148417">
                <a:moveTo>
                  <a:pt x="2963333" y="0"/>
                </a:moveTo>
                <a:cubicBezTo>
                  <a:pt x="2289527" y="117299"/>
                  <a:pt x="1615722" y="234598"/>
                  <a:pt x="1121833" y="592667"/>
                </a:cubicBezTo>
                <a:cubicBezTo>
                  <a:pt x="627944" y="950737"/>
                  <a:pt x="0" y="2148417"/>
                  <a:pt x="0" y="2148417"/>
                </a:cubicBezTo>
              </a:path>
            </a:pathLst>
          </a:custGeom>
          <a:ln w="508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2624667" y="2688167"/>
            <a:ext cx="1192125" cy="1778000"/>
          </a:xfrm>
          <a:custGeom>
            <a:avLst/>
            <a:gdLst>
              <a:gd name="connsiteX0" fmla="*/ 0 w 1192125"/>
              <a:gd name="connsiteY0" fmla="*/ 0 h 1778000"/>
              <a:gd name="connsiteX1" fmla="*/ 1121833 w 1192125"/>
              <a:gd name="connsiteY1" fmla="*/ 793750 h 1778000"/>
              <a:gd name="connsiteX2" fmla="*/ 1079500 w 1192125"/>
              <a:gd name="connsiteY2" fmla="*/ 1778000 h 177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92125" h="1778000">
                <a:moveTo>
                  <a:pt x="0" y="0"/>
                </a:moveTo>
                <a:cubicBezTo>
                  <a:pt x="470958" y="248708"/>
                  <a:pt x="941916" y="497417"/>
                  <a:pt x="1121833" y="793750"/>
                </a:cubicBezTo>
                <a:cubicBezTo>
                  <a:pt x="1301750" y="1090083"/>
                  <a:pt x="1079500" y="1778000"/>
                  <a:pt x="1079500" y="1778000"/>
                </a:cubicBezTo>
              </a:path>
            </a:pathLst>
          </a:custGeom>
          <a:ln w="508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>
          <a:xfrm>
            <a:off x="3841750" y="2667000"/>
            <a:ext cx="2571750" cy="1852083"/>
          </a:xfrm>
          <a:custGeom>
            <a:avLst/>
            <a:gdLst>
              <a:gd name="connsiteX0" fmla="*/ 2571750 w 2571750"/>
              <a:gd name="connsiteY0" fmla="*/ 0 h 1852083"/>
              <a:gd name="connsiteX1" fmla="*/ 582083 w 2571750"/>
              <a:gd name="connsiteY1" fmla="*/ 740833 h 1852083"/>
              <a:gd name="connsiteX2" fmla="*/ 0 w 2571750"/>
              <a:gd name="connsiteY2" fmla="*/ 1852083 h 1852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71750" h="1852083">
                <a:moveTo>
                  <a:pt x="2571750" y="0"/>
                </a:moveTo>
                <a:cubicBezTo>
                  <a:pt x="1791229" y="216076"/>
                  <a:pt x="1010708" y="432153"/>
                  <a:pt x="582083" y="740833"/>
                </a:cubicBezTo>
                <a:cubicBezTo>
                  <a:pt x="153458" y="1049514"/>
                  <a:pt x="0" y="1852083"/>
                  <a:pt x="0" y="1852083"/>
                </a:cubicBezTo>
              </a:path>
            </a:pathLst>
          </a:custGeom>
          <a:ln w="508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/>
        </p:nvSpPr>
        <p:spPr>
          <a:xfrm>
            <a:off x="2635250" y="2963333"/>
            <a:ext cx="1534583" cy="1545167"/>
          </a:xfrm>
          <a:custGeom>
            <a:avLst/>
            <a:gdLst>
              <a:gd name="connsiteX0" fmla="*/ 0 w 1534583"/>
              <a:gd name="connsiteY0" fmla="*/ 0 h 1545167"/>
              <a:gd name="connsiteX1" fmla="*/ 1270000 w 1534583"/>
              <a:gd name="connsiteY1" fmla="*/ 560917 h 1545167"/>
              <a:gd name="connsiteX2" fmla="*/ 1534583 w 1534583"/>
              <a:gd name="connsiteY2" fmla="*/ 1545167 h 154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34583" h="1545167">
                <a:moveTo>
                  <a:pt x="0" y="0"/>
                </a:moveTo>
                <a:cubicBezTo>
                  <a:pt x="507118" y="151694"/>
                  <a:pt x="1014236" y="303389"/>
                  <a:pt x="1270000" y="560917"/>
                </a:cubicBezTo>
                <a:cubicBezTo>
                  <a:pt x="1525764" y="818445"/>
                  <a:pt x="1534583" y="1545167"/>
                  <a:pt x="1534583" y="1545167"/>
                </a:cubicBezTo>
              </a:path>
            </a:pathLst>
          </a:custGeom>
          <a:ln w="508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>
            <a:off x="5048250" y="2921000"/>
            <a:ext cx="1344083" cy="2497667"/>
          </a:xfrm>
          <a:custGeom>
            <a:avLst/>
            <a:gdLst>
              <a:gd name="connsiteX0" fmla="*/ 1344083 w 1344083"/>
              <a:gd name="connsiteY0" fmla="*/ 0 h 2497667"/>
              <a:gd name="connsiteX1" fmla="*/ 381000 w 1344083"/>
              <a:gd name="connsiteY1" fmla="*/ 592667 h 2497667"/>
              <a:gd name="connsiteX2" fmla="*/ 0 w 1344083"/>
              <a:gd name="connsiteY2" fmla="*/ 2497667 h 2497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44083" h="2497667">
                <a:moveTo>
                  <a:pt x="1344083" y="0"/>
                </a:moveTo>
                <a:cubicBezTo>
                  <a:pt x="974548" y="88194"/>
                  <a:pt x="605014" y="176389"/>
                  <a:pt x="381000" y="592667"/>
                </a:cubicBezTo>
                <a:cubicBezTo>
                  <a:pt x="156986" y="1008945"/>
                  <a:pt x="0" y="2497667"/>
                  <a:pt x="0" y="2497667"/>
                </a:cubicBezTo>
              </a:path>
            </a:pathLst>
          </a:custGeom>
          <a:ln w="508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57200" y="274638"/>
            <a:ext cx="2264880" cy="1446550"/>
          </a:xfrm>
          <a:prstGeom prst="rect">
            <a:avLst/>
          </a:prstGeom>
          <a:solidFill>
            <a:srgbClr val="D99694">
              <a:alpha val="90000"/>
            </a:srgb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sz="4400" i="1" dirty="0" smtClean="0"/>
              <a:t> small</a:t>
            </a:r>
            <a:br>
              <a:rPr lang="en-US" sz="4400" i="1" dirty="0" smtClean="0"/>
            </a:br>
            <a:r>
              <a:rPr lang="en-US" sz="4400" i="1" dirty="0" smtClean="0"/>
              <a:t> “recipe”</a:t>
            </a:r>
            <a:endParaRPr lang="en-US" sz="4400" i="1" dirty="0"/>
          </a:p>
        </p:txBody>
      </p:sp>
    </p:spTree>
    <p:extLst>
      <p:ext uri="{BB962C8B-B14F-4D97-AF65-F5344CB8AC3E}">
        <p14:creationId xmlns:p14="http://schemas.microsoft.com/office/powerpoint/2010/main" val="16825150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3" grpId="0" animBg="1"/>
      <p:bldP spid="13" grpId="1" animBg="1"/>
      <p:bldP spid="14" grpId="0" animBg="1"/>
      <p:bldP spid="14" grpId="1" animBg="1"/>
      <p:bldP spid="17" grpId="0" animBg="1"/>
      <p:bldP spid="17" grpId="1" animBg="1"/>
      <p:bldP spid="20" grpId="0" animBg="1"/>
      <p:bldP spid="2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dedup</a:t>
            </a:r>
            <a:r>
              <a:rPr lang="en-US" dirty="0" smtClean="0"/>
              <a:t>. for disk images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images are often derived from other images</a:t>
            </a:r>
          </a:p>
          <a:p>
            <a:pPr lvl="1"/>
            <a:r>
              <a:rPr lang="en-US" dirty="0" smtClean="0"/>
              <a:t>users add packages to </a:t>
            </a:r>
            <a:r>
              <a:rPr lang="en-US" dirty="0" err="1" smtClean="0"/>
              <a:t>testbed</a:t>
            </a:r>
            <a:r>
              <a:rPr lang="en-US" dirty="0" smtClean="0"/>
              <a:t> “base” images</a:t>
            </a:r>
          </a:p>
          <a:p>
            <a:pPr lvl="1"/>
            <a:r>
              <a:rPr lang="en-US" dirty="0" smtClean="0"/>
              <a:t>users’ work-in-progress snapshots</a:t>
            </a:r>
          </a:p>
          <a:p>
            <a:pPr lvl="1"/>
            <a:r>
              <a:rPr lang="en-US" dirty="0" smtClean="0"/>
              <a:t>…</a:t>
            </a:r>
          </a:p>
          <a:p>
            <a:pPr lvl="1"/>
            <a:endParaRPr lang="en-US" dirty="0"/>
          </a:p>
          <a:p>
            <a:r>
              <a:rPr lang="en-US" dirty="0" smtClean="0"/>
              <a:t>a lot of duplicated data across images!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0A52A-DFE5-2D43-A087-B3074EEC0B9B}" type="slidenum">
              <a:rPr lang="en-US" smtClean="0"/>
              <a:t>8</a:t>
            </a:fld>
            <a:endParaRPr lang="en-US"/>
          </a:p>
        </p:txBody>
      </p:sp>
      <p:pic>
        <p:nvPicPr>
          <p:cNvPr id="7" name="Picture 6" descr="BU00945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727" y="1600200"/>
            <a:ext cx="910167" cy="910167"/>
          </a:xfrm>
          <a:prstGeom prst="rect">
            <a:avLst/>
          </a:prstGeom>
        </p:spPr>
      </p:pic>
      <p:pic>
        <p:nvPicPr>
          <p:cNvPr id="8" name="Picture 7" descr="BU00945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9505" y="1600200"/>
            <a:ext cx="910167" cy="910167"/>
          </a:xfrm>
          <a:prstGeom prst="rect">
            <a:avLst/>
          </a:prstGeom>
        </p:spPr>
      </p:pic>
      <p:pic>
        <p:nvPicPr>
          <p:cNvPr id="9" name="Picture 8" descr="BU00945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3266017"/>
            <a:ext cx="910167" cy="910167"/>
          </a:xfrm>
          <a:prstGeom prst="rect">
            <a:avLst/>
          </a:prstGeom>
        </p:spPr>
      </p:pic>
      <p:pic>
        <p:nvPicPr>
          <p:cNvPr id="10" name="Picture 9" descr="BU00945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0811" y="3266017"/>
            <a:ext cx="910167" cy="910167"/>
          </a:xfrm>
          <a:prstGeom prst="rect">
            <a:avLst/>
          </a:prstGeom>
        </p:spPr>
      </p:pic>
      <p:pic>
        <p:nvPicPr>
          <p:cNvPr id="11" name="Picture 10" descr="BU00945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033" y="3266017"/>
            <a:ext cx="910167" cy="910167"/>
          </a:xfrm>
          <a:prstGeom prst="rect">
            <a:avLst/>
          </a:prstGeom>
        </p:spPr>
      </p:pic>
      <p:pic>
        <p:nvPicPr>
          <p:cNvPr id="12" name="Picture 11" descr="BU00945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5096933"/>
            <a:ext cx="910167" cy="910167"/>
          </a:xfrm>
          <a:prstGeom prst="rect">
            <a:avLst/>
          </a:prstGeom>
        </p:spPr>
      </p:pic>
      <p:pic>
        <p:nvPicPr>
          <p:cNvPr id="13" name="Picture 12" descr="BU00945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0811" y="5096933"/>
            <a:ext cx="910167" cy="910167"/>
          </a:xfrm>
          <a:prstGeom prst="rect">
            <a:avLst/>
          </a:prstGeom>
        </p:spPr>
      </p:pic>
      <p:pic>
        <p:nvPicPr>
          <p:cNvPr id="14" name="Picture 13" descr="BU00945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4422" y="5096933"/>
            <a:ext cx="910167" cy="910167"/>
          </a:xfrm>
          <a:prstGeom prst="rect">
            <a:avLst/>
          </a:prstGeom>
        </p:spPr>
      </p:pic>
      <p:pic>
        <p:nvPicPr>
          <p:cNvPr id="15" name="Picture 14" descr="BU00945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033" y="5096933"/>
            <a:ext cx="910167" cy="910167"/>
          </a:xfrm>
          <a:prstGeom prst="rect">
            <a:avLst/>
          </a:prstGeom>
        </p:spPr>
      </p:pic>
      <p:pic>
        <p:nvPicPr>
          <p:cNvPr id="16" name="Picture 15" descr="BU00945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4422" y="3266017"/>
            <a:ext cx="910167" cy="910167"/>
          </a:xfrm>
          <a:prstGeom prst="rect">
            <a:avLst/>
          </a:prstGeom>
        </p:spPr>
      </p:pic>
      <p:sp>
        <p:nvSpPr>
          <p:cNvPr id="17" name="Right Arrow 16"/>
          <p:cNvSpPr/>
          <p:nvPr/>
        </p:nvSpPr>
        <p:spPr>
          <a:xfrm rot="7025428">
            <a:off x="721873" y="2594479"/>
            <a:ext cx="747708" cy="575345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 rot="4150165">
            <a:off x="1550051" y="2606608"/>
            <a:ext cx="747708" cy="575345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 rot="6766512">
            <a:off x="2830866" y="2602256"/>
            <a:ext cx="747708" cy="575345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 rot="3598270">
            <a:off x="3616884" y="2594479"/>
            <a:ext cx="747708" cy="575345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 rot="5400000">
            <a:off x="543381" y="4331370"/>
            <a:ext cx="747708" cy="575345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 rot="5400000">
            <a:off x="1632039" y="4331371"/>
            <a:ext cx="747708" cy="575345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 rot="3639952">
            <a:off x="2030925" y="4375481"/>
            <a:ext cx="1097782" cy="575345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/>
          <p:cNvSpPr/>
          <p:nvPr/>
        </p:nvSpPr>
        <p:spPr>
          <a:xfrm rot="5400000">
            <a:off x="3884238" y="4331370"/>
            <a:ext cx="747708" cy="575345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/>
          <p:cNvSpPr/>
          <p:nvPr/>
        </p:nvSpPr>
        <p:spPr>
          <a:xfrm rot="5400000">
            <a:off x="543381" y="6184401"/>
            <a:ext cx="747708" cy="575345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5"/>
          <p:cNvSpPr/>
          <p:nvPr/>
        </p:nvSpPr>
        <p:spPr>
          <a:xfrm rot="5400000">
            <a:off x="1632040" y="6184402"/>
            <a:ext cx="747708" cy="575345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 rot="7214687">
            <a:off x="2346357" y="6090389"/>
            <a:ext cx="747708" cy="575345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Arrow 27"/>
          <p:cNvSpPr/>
          <p:nvPr/>
        </p:nvSpPr>
        <p:spPr>
          <a:xfrm rot="5400000">
            <a:off x="3817675" y="6184401"/>
            <a:ext cx="747708" cy="575345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Arrow 28"/>
          <p:cNvSpPr/>
          <p:nvPr/>
        </p:nvSpPr>
        <p:spPr>
          <a:xfrm rot="4193502">
            <a:off x="2987233" y="6120362"/>
            <a:ext cx="747708" cy="575345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1384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0A52A-DFE5-2D43-A087-B3074EEC0B9B}" type="slidenum">
              <a:rPr lang="en-US" smtClean="0"/>
              <a:t>9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641942" y="2922692"/>
            <a:ext cx="1744975" cy="1270848"/>
          </a:xfrm>
          <a:prstGeom prst="rect">
            <a:avLst/>
          </a:prstGeom>
          <a:solidFill>
            <a:srgbClr val="C4BD97"/>
          </a:solidFill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en-US" sz="2800" dirty="0" smtClean="0">
                <a:solidFill>
                  <a:srgbClr val="000000"/>
                </a:solidFill>
              </a:rPr>
              <a:t>disk image server</a:t>
            </a:r>
            <a:endParaRPr lang="en-US" sz="2800" dirty="0">
              <a:solidFill>
                <a:srgbClr val="000000"/>
              </a:solidFill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7266796" y="607482"/>
            <a:ext cx="907644" cy="5748868"/>
            <a:chOff x="7266796" y="607482"/>
            <a:chExt cx="907644" cy="5748868"/>
          </a:xfrm>
        </p:grpSpPr>
        <p:pic>
          <p:nvPicPr>
            <p:cNvPr id="5" name="Picture 4" descr="jcartier-computer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66796" y="607482"/>
              <a:ext cx="907644" cy="1322917"/>
            </a:xfrm>
            <a:prstGeom prst="rect">
              <a:avLst/>
            </a:prstGeom>
          </p:spPr>
        </p:pic>
        <p:pic>
          <p:nvPicPr>
            <p:cNvPr id="7" name="Picture 6" descr="jcartier-computer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66796" y="2082799"/>
              <a:ext cx="907644" cy="1322917"/>
            </a:xfrm>
            <a:prstGeom prst="rect">
              <a:avLst/>
            </a:prstGeom>
          </p:spPr>
        </p:pic>
        <p:pic>
          <p:nvPicPr>
            <p:cNvPr id="8" name="Picture 7" descr="jcartier-computer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66796" y="3558116"/>
              <a:ext cx="907644" cy="1322917"/>
            </a:xfrm>
            <a:prstGeom prst="rect">
              <a:avLst/>
            </a:prstGeom>
          </p:spPr>
        </p:pic>
        <p:pic>
          <p:nvPicPr>
            <p:cNvPr id="9" name="Picture 8" descr="jcartier-computer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66796" y="5033433"/>
              <a:ext cx="907644" cy="1322917"/>
            </a:xfrm>
            <a:prstGeom prst="rect">
              <a:avLst/>
            </a:prstGeom>
          </p:spPr>
        </p:pic>
      </p:grpSp>
      <p:grpSp>
        <p:nvGrpSpPr>
          <p:cNvPr id="29" name="Group 28"/>
          <p:cNvGrpSpPr/>
          <p:nvPr/>
        </p:nvGrpSpPr>
        <p:grpSpPr>
          <a:xfrm>
            <a:off x="5386917" y="1268941"/>
            <a:ext cx="1879879" cy="4425951"/>
            <a:chOff x="5386917" y="1268941"/>
            <a:chExt cx="1879879" cy="4425951"/>
          </a:xfrm>
        </p:grpSpPr>
        <p:cxnSp>
          <p:nvCxnSpPr>
            <p:cNvPr id="11" name="Straight Connector 10"/>
            <p:cNvCxnSpPr>
              <a:endCxn id="5" idx="1"/>
            </p:cNvCxnSpPr>
            <p:nvPr/>
          </p:nvCxnSpPr>
          <p:spPr>
            <a:xfrm flipV="1">
              <a:off x="5386917" y="1268941"/>
              <a:ext cx="1879879" cy="184255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endCxn id="7" idx="1"/>
            </p:cNvCxnSpPr>
            <p:nvPr/>
          </p:nvCxnSpPr>
          <p:spPr>
            <a:xfrm flipV="1">
              <a:off x="5386917" y="2744258"/>
              <a:ext cx="1879879" cy="661458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endCxn id="8" idx="1"/>
            </p:cNvCxnSpPr>
            <p:nvPr/>
          </p:nvCxnSpPr>
          <p:spPr>
            <a:xfrm>
              <a:off x="5386917" y="3778250"/>
              <a:ext cx="1879879" cy="44132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endCxn id="9" idx="1"/>
            </p:cNvCxnSpPr>
            <p:nvPr/>
          </p:nvCxnSpPr>
          <p:spPr>
            <a:xfrm>
              <a:off x="5386917" y="4000500"/>
              <a:ext cx="1879879" cy="1694392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/>
          <p:cNvGrpSpPr/>
          <p:nvPr/>
        </p:nvGrpSpPr>
        <p:grpSpPr>
          <a:xfrm>
            <a:off x="719667" y="607482"/>
            <a:ext cx="910167" cy="5748868"/>
            <a:chOff x="719667" y="607482"/>
            <a:chExt cx="910167" cy="5748868"/>
          </a:xfrm>
        </p:grpSpPr>
        <p:pic>
          <p:nvPicPr>
            <p:cNvPr id="3" name="Picture 2" descr="BU009454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9667" y="607482"/>
              <a:ext cx="910167" cy="910167"/>
            </a:xfrm>
            <a:prstGeom prst="rect">
              <a:avLst/>
            </a:prstGeom>
          </p:spPr>
        </p:pic>
        <p:pic>
          <p:nvPicPr>
            <p:cNvPr id="30" name="Picture 29" descr="BU009454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9667" y="2289174"/>
              <a:ext cx="910167" cy="910167"/>
            </a:xfrm>
            <a:prstGeom prst="rect">
              <a:avLst/>
            </a:prstGeom>
          </p:spPr>
        </p:pic>
        <p:pic>
          <p:nvPicPr>
            <p:cNvPr id="31" name="Picture 30" descr="BU009454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9667" y="3970866"/>
              <a:ext cx="910167" cy="910167"/>
            </a:xfrm>
            <a:prstGeom prst="rect">
              <a:avLst/>
            </a:prstGeom>
          </p:spPr>
        </p:pic>
        <p:pic>
          <p:nvPicPr>
            <p:cNvPr id="32" name="Picture 31" descr="BU009454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9667" y="5446183"/>
              <a:ext cx="910167" cy="910167"/>
            </a:xfrm>
            <a:prstGeom prst="rect">
              <a:avLst/>
            </a:prstGeom>
          </p:spPr>
        </p:pic>
      </p:grpSp>
      <p:grpSp>
        <p:nvGrpSpPr>
          <p:cNvPr id="33" name="Group 32"/>
          <p:cNvGrpSpPr/>
          <p:nvPr/>
        </p:nvGrpSpPr>
        <p:grpSpPr>
          <a:xfrm flipH="1">
            <a:off x="1750490" y="1272115"/>
            <a:ext cx="1879879" cy="4425951"/>
            <a:chOff x="5386917" y="1268941"/>
            <a:chExt cx="1879879" cy="4425951"/>
          </a:xfrm>
        </p:grpSpPr>
        <p:cxnSp>
          <p:nvCxnSpPr>
            <p:cNvPr id="34" name="Straight Connector 33"/>
            <p:cNvCxnSpPr/>
            <p:nvPr/>
          </p:nvCxnSpPr>
          <p:spPr>
            <a:xfrm flipV="1">
              <a:off x="5386917" y="1268941"/>
              <a:ext cx="1879879" cy="184255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V="1">
              <a:off x="5386917" y="2744258"/>
              <a:ext cx="1879879" cy="661458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5386917" y="3778250"/>
              <a:ext cx="1879879" cy="44132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5386917" y="4000500"/>
              <a:ext cx="1879879" cy="1694392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9" name="Picture 38" descr="BU00945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0490" y="607482"/>
            <a:ext cx="910167" cy="910167"/>
          </a:xfrm>
          <a:prstGeom prst="rect">
            <a:avLst/>
          </a:prstGeom>
        </p:spPr>
      </p:pic>
      <p:pic>
        <p:nvPicPr>
          <p:cNvPr id="40" name="Picture 39" descr="BU00945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0490" y="2289174"/>
            <a:ext cx="910167" cy="910167"/>
          </a:xfrm>
          <a:prstGeom prst="rect">
            <a:avLst/>
          </a:prstGeom>
        </p:spPr>
      </p:pic>
      <p:pic>
        <p:nvPicPr>
          <p:cNvPr id="43" name="Picture 42" descr="BU00945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0490" y="3970866"/>
            <a:ext cx="910167" cy="910167"/>
          </a:xfrm>
          <a:prstGeom prst="rect">
            <a:avLst/>
          </a:prstGeom>
        </p:spPr>
      </p:pic>
      <p:pic>
        <p:nvPicPr>
          <p:cNvPr id="44" name="Picture 43" descr="BU00945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0490" y="5446183"/>
            <a:ext cx="910167" cy="910167"/>
          </a:xfrm>
          <a:prstGeom prst="rect">
            <a:avLst/>
          </a:prstGeom>
        </p:spPr>
      </p:pic>
      <p:pic>
        <p:nvPicPr>
          <p:cNvPr id="45" name="Picture 44" descr="BU00945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7942" y="607482"/>
            <a:ext cx="910167" cy="910167"/>
          </a:xfrm>
          <a:prstGeom prst="rect">
            <a:avLst/>
          </a:prstGeom>
        </p:spPr>
      </p:pic>
      <p:pic>
        <p:nvPicPr>
          <p:cNvPr id="46" name="Picture 45" descr="BU00945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7942" y="2289174"/>
            <a:ext cx="910167" cy="910167"/>
          </a:xfrm>
          <a:prstGeom prst="rect">
            <a:avLst/>
          </a:prstGeom>
        </p:spPr>
      </p:pic>
      <p:pic>
        <p:nvPicPr>
          <p:cNvPr id="47" name="Picture 46" descr="BU00945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7942" y="3970866"/>
            <a:ext cx="910167" cy="910167"/>
          </a:xfrm>
          <a:prstGeom prst="rect">
            <a:avLst/>
          </a:prstGeom>
        </p:spPr>
      </p:pic>
      <p:pic>
        <p:nvPicPr>
          <p:cNvPr id="48" name="Picture 47" descr="BU00945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7942" y="5446183"/>
            <a:ext cx="910167" cy="910167"/>
          </a:xfrm>
          <a:prstGeom prst="rect">
            <a:avLst/>
          </a:prstGeom>
        </p:spPr>
      </p:pic>
      <p:pic>
        <p:nvPicPr>
          <p:cNvPr id="49" name="Picture 48" descr="BU00945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583" y="1020232"/>
            <a:ext cx="910167" cy="910167"/>
          </a:xfrm>
          <a:prstGeom prst="rect">
            <a:avLst/>
          </a:prstGeom>
        </p:spPr>
      </p:pic>
      <p:pic>
        <p:nvPicPr>
          <p:cNvPr id="50" name="Picture 49" descr="BU00945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583" y="2747432"/>
            <a:ext cx="910167" cy="910167"/>
          </a:xfrm>
          <a:prstGeom prst="rect">
            <a:avLst/>
          </a:prstGeom>
        </p:spPr>
      </p:pic>
      <p:pic>
        <p:nvPicPr>
          <p:cNvPr id="51" name="Picture 50" descr="BU00945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583" y="4474632"/>
            <a:ext cx="910167" cy="910167"/>
          </a:xfrm>
          <a:prstGeom prst="rect">
            <a:avLst/>
          </a:prstGeom>
        </p:spPr>
      </p:pic>
      <p:pic>
        <p:nvPicPr>
          <p:cNvPr id="52" name="Picture 51" descr="BU00945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583" y="5901266"/>
            <a:ext cx="910167" cy="910167"/>
          </a:xfrm>
          <a:prstGeom prst="rect">
            <a:avLst/>
          </a:prstGeom>
        </p:spPr>
      </p:pic>
      <p:pic>
        <p:nvPicPr>
          <p:cNvPr id="53" name="Picture 52" descr="BU00945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6" y="1020232"/>
            <a:ext cx="910167" cy="910167"/>
          </a:xfrm>
          <a:prstGeom prst="rect">
            <a:avLst/>
          </a:prstGeom>
        </p:spPr>
      </p:pic>
      <p:pic>
        <p:nvPicPr>
          <p:cNvPr id="54" name="Picture 53" descr="BU00945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6" y="2744257"/>
            <a:ext cx="910167" cy="910167"/>
          </a:xfrm>
          <a:prstGeom prst="rect">
            <a:avLst/>
          </a:prstGeom>
        </p:spPr>
      </p:pic>
      <p:pic>
        <p:nvPicPr>
          <p:cNvPr id="55" name="Picture 54" descr="BU00945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6" y="4468282"/>
            <a:ext cx="910167" cy="910167"/>
          </a:xfrm>
          <a:prstGeom prst="rect">
            <a:avLst/>
          </a:prstGeom>
        </p:spPr>
      </p:pic>
      <p:pic>
        <p:nvPicPr>
          <p:cNvPr id="56" name="Picture 55" descr="BU00945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6" y="5899403"/>
            <a:ext cx="910167" cy="910167"/>
          </a:xfrm>
          <a:prstGeom prst="rect">
            <a:avLst/>
          </a:prstGeom>
        </p:spPr>
      </p:pic>
      <p:pic>
        <p:nvPicPr>
          <p:cNvPr id="57" name="Picture 56" descr="BU00945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2858" y="1062565"/>
            <a:ext cx="910167" cy="910167"/>
          </a:xfrm>
          <a:prstGeom prst="rect">
            <a:avLst/>
          </a:prstGeom>
        </p:spPr>
      </p:pic>
      <p:pic>
        <p:nvPicPr>
          <p:cNvPr id="58" name="Picture 57" descr="BU00945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2858" y="2744257"/>
            <a:ext cx="910167" cy="910167"/>
          </a:xfrm>
          <a:prstGeom prst="rect">
            <a:avLst/>
          </a:prstGeom>
        </p:spPr>
      </p:pic>
      <p:pic>
        <p:nvPicPr>
          <p:cNvPr id="59" name="Picture 58" descr="BU00945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2858" y="4425949"/>
            <a:ext cx="910167" cy="910167"/>
          </a:xfrm>
          <a:prstGeom prst="rect">
            <a:avLst/>
          </a:prstGeom>
        </p:spPr>
      </p:pic>
      <p:pic>
        <p:nvPicPr>
          <p:cNvPr id="60" name="Picture 59" descr="BU00945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2858" y="5901266"/>
            <a:ext cx="910167" cy="910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1877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4398</TotalTime>
  <Words>1142</Words>
  <Application>Microsoft Macintosh PowerPoint</Application>
  <PresentationFormat>On-screen Show (4:3)</PresentationFormat>
  <Paragraphs>467</Paragraphs>
  <Slides>42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Office Theme</vt:lpstr>
      <vt:lpstr>Using Deduplicating Storage for Efficient Disk Image Deployment</vt:lpstr>
      <vt:lpstr>this talk</vt:lpstr>
      <vt:lpstr>PowerPoint Presentation</vt:lpstr>
      <vt:lpstr>PowerPoint Presentation</vt:lpstr>
      <vt:lpstr>PowerPoint Presentation</vt:lpstr>
      <vt:lpstr>deduplication</vt:lpstr>
      <vt:lpstr>deduplication</vt:lpstr>
      <vt:lpstr>dedup. for disk images</vt:lpstr>
      <vt:lpstr>PowerPoint Presentation</vt:lpstr>
      <vt:lpstr>PowerPoint Presentation</vt:lpstr>
      <vt:lpstr>why is frisbee fast?</vt:lpstr>
      <vt:lpstr>from frisbee to VF</vt:lpstr>
      <vt:lpstr>image corpus</vt:lpstr>
      <vt:lpstr>addressing the challenges</vt:lpstr>
      <vt:lpstr>compression</vt:lpstr>
      <vt:lpstr>compression</vt:lpstr>
      <vt:lpstr>compression</vt:lpstr>
      <vt:lpstr>compression</vt:lpstr>
      <vt:lpstr>compression</vt:lpstr>
      <vt:lpstr>compression</vt:lpstr>
      <vt:lpstr>addressing the challenges</vt:lpstr>
      <vt:lpstr>use filesystem info</vt:lpstr>
      <vt:lpstr>PowerPoint Presentation</vt:lpstr>
      <vt:lpstr>PowerPoint Presentation</vt:lpstr>
      <vt:lpstr>aligned fixed-size chunking</vt:lpstr>
      <vt:lpstr>how big should dedup blocks be?</vt:lpstr>
      <vt:lpstr>addressing the challenges</vt:lpstr>
      <vt:lpstr>pipeline</vt:lpstr>
      <vt:lpstr>PowerPoint Presentation</vt:lpstr>
      <vt:lpstr>image corpus @ 32K</vt:lpstr>
      <vt:lpstr>addressing the challenges</vt:lpstr>
      <vt:lpstr>independent chunks</vt:lpstr>
      <vt:lpstr>independent chunks</vt:lpstr>
      <vt:lpstr>evaluation</vt:lpstr>
      <vt:lpstr>storage savings</vt:lpstr>
      <vt:lpstr>PowerPoint Presentation</vt:lpstr>
      <vt:lpstr>disk image deployment setup</vt:lpstr>
      <vt:lpstr>synchronized deployment</vt:lpstr>
      <vt:lpstr>PowerPoint Presentation</vt:lpstr>
      <vt:lpstr>staggered deployment</vt:lpstr>
      <vt:lpstr>PowerPoint Presentation</vt:lpstr>
      <vt:lpstr>conclusions</vt:lpstr>
    </vt:vector>
  </TitlesOfParts>
  <Manager/>
  <Company>University of Utah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Deduplicating Storage for Efficient Disk Image Deployment</dc:title>
  <dc:subject>Venti-Frisbee (VF)</dc:subject>
  <dc:creator>Eric Eide</dc:creator>
  <cp:keywords>deduplication; image deployment</cp:keywords>
  <dc:description>Slides for Eric Eide's paper presentation at the TRIDENTCOM 2015 conference, Vancouver, BC, June 2015</dc:description>
  <cp:lastModifiedBy>Eric Eide</cp:lastModifiedBy>
  <cp:revision>154</cp:revision>
  <dcterms:created xsi:type="dcterms:W3CDTF">2015-06-18T17:00:01Z</dcterms:created>
  <dcterms:modified xsi:type="dcterms:W3CDTF">2015-06-30T18:55:37Z</dcterms:modified>
  <cp:category/>
</cp:coreProperties>
</file>