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sh Sankaran" initials="AS" lastIdx="16" clrIdx="0">
    <p:extLst>
      <p:ext uri="{19B8F6BF-5375-455C-9EA6-DF929625EA0E}">
        <p15:presenceInfo xmlns:p15="http://schemas.microsoft.com/office/powerpoint/2012/main" userId="Anush Sanka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5147" autoAdjust="0"/>
  </p:normalViewPr>
  <p:slideViewPr>
    <p:cSldViewPr>
      <p:cViewPr varScale="1">
        <p:scale>
          <a:sx n="18" d="100"/>
          <a:sy n="18" d="100"/>
        </p:scale>
        <p:origin x="1709" y="77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341EF-46DD-4D49-B805-A826B5219CE5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1C9D2-4CFF-4BB8-93F3-BB2F2B464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1C9D2-4CFF-4BB8-93F3-BB2F2B464E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4D94-54DD-4BA8-9ED7-67E490CB073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3954-10F1-4ECF-A41B-B0C86F2A2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jp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jpe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"/>
          <p:cNvSpPr/>
          <p:nvPr/>
        </p:nvSpPr>
        <p:spPr>
          <a:xfrm>
            <a:off x="457200" y="152402"/>
            <a:ext cx="42976800" cy="2971798"/>
          </a:xfrm>
          <a:prstGeom prst="roundRect">
            <a:avLst>
              <a:gd name="adj" fmla="val 10870"/>
            </a:avLst>
          </a:prstGeom>
          <a:solidFill>
            <a:schemeClr val="accent6">
              <a:lumMod val="20000"/>
              <a:lumOff val="80000"/>
            </a:schemeClr>
          </a:solidFill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940" y="293131"/>
            <a:ext cx="42824400" cy="45550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buSzPct val="25000"/>
            </a:pPr>
            <a:r>
              <a:rPr lang="en-US" sz="7200" b="1" dirty="0">
                <a:solidFill>
                  <a:srgbClr val="002060"/>
                </a:solidFill>
                <a:ea typeface="Arial"/>
                <a:cs typeface="Arial" pitchFamily="34" charset="0"/>
                <a:sym typeface="Arial"/>
              </a:rPr>
              <a:t>A Machine Learning Approach for Evaluating Creative Artifacts</a:t>
            </a:r>
            <a:endParaRPr lang="en-US" sz="7200" b="1" i="0" u="none" strike="noStrike" cap="none" baseline="0" dirty="0">
              <a:solidFill>
                <a:srgbClr val="002060"/>
              </a:solidFill>
              <a:ea typeface="Arial"/>
              <a:cs typeface="Arial" pitchFamily="34" charset="0"/>
              <a:sym typeface="Arial"/>
            </a:endParaRPr>
          </a:p>
          <a:p>
            <a:pPr marL="1143000" lvl="0" indent="-1143000" algn="ctr">
              <a:buSzPct val="25000"/>
            </a:pPr>
            <a:r>
              <a:rPr lang="en-US" sz="4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Disha Shrivastava, </a:t>
            </a:r>
            <a:r>
              <a:rPr lang="en-US" sz="4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Saneem</a:t>
            </a:r>
            <a:r>
              <a:rPr lang="en-US" sz="4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Ahmed CG, </a:t>
            </a:r>
            <a:r>
              <a:rPr lang="en-US" sz="4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Anirban</a:t>
            </a:r>
            <a:r>
              <a:rPr lang="en-US" sz="4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Laha</a:t>
            </a:r>
            <a:r>
              <a:rPr lang="en-US" sz="4400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, Karthik </a:t>
            </a:r>
            <a:r>
              <a:rPr lang="en-US" sz="44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Sankaranarayanan</a:t>
            </a:r>
            <a:endParaRPr lang="en-US" sz="4400"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1143000" indent="-1143000" algn="ctr">
              <a:buSzPct val="25000"/>
            </a:pPr>
            <a:r>
              <a:rPr lang="en-US" sz="4000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{</a:t>
            </a:r>
            <a:r>
              <a:rPr lang="en-US" sz="4000" dirty="0" err="1">
                <a:solidFill>
                  <a:srgbClr val="002060"/>
                </a:solidFill>
                <a:ea typeface="Arial"/>
                <a:cs typeface="Arial"/>
                <a:sym typeface="Arial"/>
              </a:rPr>
              <a:t>dishriva</a:t>
            </a:r>
            <a:r>
              <a:rPr lang="en-US" sz="4000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, saneem.cg, </a:t>
            </a:r>
            <a:r>
              <a:rPr lang="en-US" sz="4000" dirty="0" err="1">
                <a:solidFill>
                  <a:srgbClr val="002060"/>
                </a:solidFill>
                <a:ea typeface="Arial"/>
                <a:cs typeface="Arial"/>
                <a:sym typeface="Arial"/>
              </a:rPr>
              <a:t>anirlaha</a:t>
            </a:r>
            <a:r>
              <a:rPr lang="en-US" sz="4000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4000" dirty="0" err="1">
                <a:solidFill>
                  <a:srgbClr val="002060"/>
                </a:solidFill>
                <a:ea typeface="Arial"/>
                <a:cs typeface="Arial"/>
                <a:sym typeface="Arial"/>
              </a:rPr>
              <a:t>kartsank</a:t>
            </a:r>
            <a:r>
              <a:rPr lang="en-US" sz="4000" dirty="0">
                <a:solidFill>
                  <a:srgbClr val="002060"/>
                </a:solidFill>
                <a:ea typeface="Arial"/>
                <a:cs typeface="Arial"/>
                <a:sym typeface="Arial"/>
              </a:rPr>
              <a:t>}@in.ibm.com  </a:t>
            </a:r>
            <a:r>
              <a:rPr lang="en-US" sz="4000" b="1" dirty="0">
                <a:solidFill>
                  <a:schemeClr val="dk1"/>
                </a:solidFill>
                <a:latin typeface="Cambria" panose="02040503050406030204" pitchFamily="18" charset="0"/>
                <a:ea typeface="Arial"/>
                <a:cs typeface="Arial"/>
                <a:sym typeface="Arial"/>
              </a:rPr>
              <a:t>(IBM Research, India)</a:t>
            </a:r>
            <a:endParaRPr lang="en-US" sz="4000" b="1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Arial"/>
              <a:cs typeface="Arial"/>
              <a:sym typeface="Arial"/>
            </a:endParaRPr>
          </a:p>
          <a:p>
            <a:pPr marL="1143000" lvl="0" indent="-1143000" algn="ctr">
              <a:buSzPct val="25000"/>
            </a:pPr>
            <a:endParaRPr lang="en-US" sz="4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1143000" lvl="0" indent="-1143000" algn="ctr">
              <a:buSzPct val="25000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1143000" lvl="0" indent="-1143000" algn="ctr">
              <a:buSzPct val="25000"/>
            </a:pPr>
            <a:endParaRPr lang="en-US" sz="500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Shape 13"/>
          <p:cNvSpPr/>
          <p:nvPr/>
        </p:nvSpPr>
        <p:spPr>
          <a:xfrm>
            <a:off x="14846700" y="16664088"/>
            <a:ext cx="14839882" cy="15949511"/>
          </a:xfrm>
          <a:prstGeom prst="roundRect">
            <a:avLst>
              <a:gd name="adj" fmla="val 1998"/>
            </a:avLst>
          </a:prstGeom>
          <a:solidFill>
            <a:srgbClr val="FFFFFF"/>
          </a:solidFill>
          <a:ln w="152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090797" y="3505200"/>
            <a:ext cx="13501214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 w="1016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Results</a:t>
            </a:r>
          </a:p>
        </p:txBody>
      </p:sp>
      <p:sp>
        <p:nvSpPr>
          <p:cNvPr id="22" name="Shape 26"/>
          <p:cNvSpPr txBox="1"/>
          <p:nvPr/>
        </p:nvSpPr>
        <p:spPr>
          <a:xfrm>
            <a:off x="0" y="24590470"/>
            <a:ext cx="4114800" cy="762000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0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8" name="Shape 13"/>
          <p:cNvSpPr/>
          <p:nvPr/>
        </p:nvSpPr>
        <p:spPr>
          <a:xfrm>
            <a:off x="30241235" y="28868260"/>
            <a:ext cx="13375644" cy="3821540"/>
          </a:xfrm>
          <a:prstGeom prst="roundRect">
            <a:avLst>
              <a:gd name="adj" fmla="val 8586"/>
            </a:avLst>
          </a:prstGeom>
          <a:noFill/>
          <a:ln w="152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167042" y="28868260"/>
            <a:ext cx="13495557" cy="72171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25000"/>
            </a:pPr>
            <a:r>
              <a:rPr lang="en-US" sz="6000" b="1" dirty="0">
                <a:solidFill>
                  <a:schemeClr val="bg1"/>
                </a:solidFill>
                <a:ea typeface="Arial"/>
                <a:cs typeface="Arial" pitchFamily="34" charset="0"/>
                <a:sym typeface="Arial"/>
              </a:rPr>
              <a:t>References</a:t>
            </a:r>
            <a:endParaRPr lang="en-US" sz="60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15"/>
          <p:cNvSpPr txBox="1"/>
          <p:nvPr/>
        </p:nvSpPr>
        <p:spPr>
          <a:xfrm>
            <a:off x="15231199" y="17902723"/>
            <a:ext cx="14041810" cy="151460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2" indent="-742950">
              <a:buClr>
                <a:schemeClr val="dk1"/>
              </a:buClr>
              <a:buSzPct val="100000"/>
              <a:buAutoNum type="arabicPeriod"/>
            </a:pPr>
            <a:r>
              <a:rPr lang="en-US" sz="4200" b="1" u="sng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Dataset Collection and Curation:</a:t>
            </a:r>
          </a:p>
          <a:p>
            <a:pPr marL="742950" lvl="2" indent="-7429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4000" b="1" dirty="0">
                <a:solidFill>
                  <a:srgbClr val="0070C0"/>
                </a:solidFill>
              </a:rPr>
              <a:t>Kaggle IMDb 5000 Movie Dataset[2]</a:t>
            </a:r>
          </a:p>
          <a:p>
            <a:pPr marL="742950" lvl="2" indent="-7429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4000" b="1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Meta-data scraped from Rotten Tomatoes(RT) website</a:t>
            </a:r>
          </a:p>
          <a:p>
            <a:pPr marL="742950" lvl="2" indent="-7429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4000" b="1" dirty="0">
                <a:solidFill>
                  <a:srgbClr val="7030A0"/>
                </a:solidFill>
                <a:ea typeface="Arial"/>
                <a:cs typeface="Arial"/>
                <a:sym typeface="Arial"/>
              </a:rPr>
              <a:t>Wikipedia plots</a:t>
            </a:r>
          </a:p>
          <a:p>
            <a:pPr marL="571500" lvl="2" indent="-5715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it-IT" sz="4000" i="1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Preprocessing: </a:t>
            </a: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Removed movies with missing year and features which are redundant/heavily correlated to output labels.</a:t>
            </a:r>
          </a:p>
          <a:p>
            <a:pPr marL="0" lvl="2">
              <a:buClr>
                <a:schemeClr val="dk1"/>
              </a:buClr>
              <a:buSzPct val="100000"/>
            </a:pP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               </a:t>
            </a:r>
            <a:r>
              <a:rPr lang="it-IT" sz="4200" b="1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5021 movies with 21 unique attributes</a:t>
            </a:r>
          </a:p>
          <a:p>
            <a:pPr marL="0" lvl="2">
              <a:buClr>
                <a:schemeClr val="dk1"/>
              </a:buClr>
              <a:buSzPct val="100000"/>
            </a:pP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2. </a:t>
            </a:r>
            <a:r>
              <a:rPr lang="it-IT" sz="4200" b="1" u="sng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Attribute Representation and Computing Similarity</a:t>
            </a: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PCA on word2vec and skip-thought vectors to reduce dimensionality </a:t>
            </a:r>
            <a:r>
              <a:rPr lang="it-IT" sz="4000" b="1" i="1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407 features in total (Baseline)</a:t>
            </a:r>
          </a:p>
          <a:p>
            <a:pPr marL="0" lvl="2">
              <a:buClr>
                <a:schemeClr val="dk1"/>
              </a:buClr>
              <a:buSzPct val="100000"/>
            </a:pP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3. </a:t>
            </a:r>
            <a:r>
              <a:rPr lang="it-IT" sz="4200" b="1" u="sng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Computing Creativity Measures:</a:t>
            </a:r>
          </a:p>
          <a:p>
            <a:pPr marL="571500" lvl="2" indent="-5715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Similarity between two movies used as an </a:t>
            </a:r>
            <a:r>
              <a:rPr lang="it-IT" sz="4000" b="1" i="1" dirty="0">
                <a:solidFill>
                  <a:srgbClr val="7030A0"/>
                </a:solidFill>
                <a:ea typeface="Arial"/>
                <a:cs typeface="Arial"/>
                <a:sym typeface="Arial"/>
              </a:rPr>
              <a:t>edge</a:t>
            </a: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for forming </a:t>
            </a:r>
            <a:r>
              <a:rPr lang="it-IT" sz="4000" b="1" i="1" dirty="0">
                <a:solidFill>
                  <a:srgbClr val="0070C0"/>
                </a:solidFill>
                <a:ea typeface="Arial"/>
                <a:cs typeface="Arial"/>
                <a:sym typeface="Arial"/>
              </a:rPr>
              <a:t>attribute-wise graph </a:t>
            </a:r>
            <a:r>
              <a:rPr lang="it-IT" sz="40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(</a:t>
            </a:r>
            <a:r>
              <a:rPr lang="el-GR" sz="4000" i="1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α</a:t>
            </a:r>
            <a:r>
              <a:rPr lang="en-US" sz="4000" i="1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=0.95</a:t>
            </a:r>
            <a:r>
              <a:rPr lang="en-US" sz="40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, </a:t>
            </a:r>
            <a:r>
              <a:rPr lang="el-GR" sz="400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β</a:t>
            </a:r>
            <a:r>
              <a:rPr lang="en-US" sz="4000" i="1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=0.2, 0.5)</a:t>
            </a: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2">
              <a:buClr>
                <a:schemeClr val="dk1"/>
              </a:buClr>
              <a:buSzPct val="100000"/>
            </a:pP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4.</a:t>
            </a:r>
            <a:r>
              <a:rPr lang="it-IT" sz="4200" b="1" u="sng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Prediction Models: </a:t>
            </a:r>
            <a:r>
              <a:rPr lang="it-IT" sz="4000" b="1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SVR, Random Forest, KNN, Ridge and Bayesian Regression</a:t>
            </a:r>
            <a:r>
              <a:rPr lang="it-IT" sz="4000" dirty="0">
                <a:solidFill>
                  <a:srgbClr val="00B050"/>
                </a:solidFill>
                <a:ea typeface="Arial"/>
                <a:cs typeface="Arial"/>
                <a:sym typeface="Arial"/>
              </a:rPr>
              <a:t> </a:t>
            </a:r>
            <a:r>
              <a:rPr lang="it-IT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for different feature combinations</a:t>
            </a: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2">
              <a:buClr>
                <a:schemeClr val="dk1"/>
              </a:buClr>
              <a:buSzPct val="100000"/>
            </a:pPr>
            <a:endParaRPr lang="it-IT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E1829B94-7CFB-4957-BDD5-8DC0824EE1A5}"/>
              </a:ext>
            </a:extLst>
          </p:cNvPr>
          <p:cNvSpPr/>
          <p:nvPr/>
        </p:nvSpPr>
        <p:spPr>
          <a:xfrm>
            <a:off x="14916126" y="16664089"/>
            <a:ext cx="14735103" cy="85420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016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Experiments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A668A-B20A-4015-A192-EAC532671BBC}"/>
              </a:ext>
            </a:extLst>
          </p:cNvPr>
          <p:cNvSpPr/>
          <p:nvPr/>
        </p:nvSpPr>
        <p:spPr>
          <a:xfrm>
            <a:off x="30480000" y="29840634"/>
            <a:ext cx="1326302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[</a:t>
            </a:r>
            <a:r>
              <a:rPr lang="en-US" sz="3800" dirty="0"/>
              <a:t>1] Ahmed </a:t>
            </a:r>
            <a:r>
              <a:rPr lang="en-US" sz="3800" dirty="0" err="1"/>
              <a:t>Elgammal</a:t>
            </a:r>
            <a:r>
              <a:rPr lang="en-US" sz="3800" dirty="0"/>
              <a:t> and Babak Saleh. 2015. Quantifying Creativity in Art Networks. (ICCC 15)</a:t>
            </a:r>
          </a:p>
          <a:p>
            <a:r>
              <a:rPr lang="en-US" sz="3800" b="0" i="0" dirty="0">
                <a:effectLst/>
              </a:rPr>
              <a:t>[2] </a:t>
            </a:r>
            <a:r>
              <a:rPr lang="en-US" sz="3800" dirty="0"/>
              <a:t>IMDB 5000 Movie </a:t>
            </a:r>
            <a:r>
              <a:rPr lang="en-US" sz="3800" dirty="0" err="1"/>
              <a:t>Dataset.Kaggle</a:t>
            </a:r>
            <a:r>
              <a:rPr lang="en-US" sz="3800" dirty="0"/>
              <a:t>(2016). https://www.kaggle.com/deepmatrix/imdb-5000-movie-dataset</a:t>
            </a:r>
          </a:p>
          <a:p>
            <a:endParaRPr lang="en-US" sz="4000" b="0" i="0" dirty="0">
              <a:effectLst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F80E42E-7701-4C66-88F8-C87EA837C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35810"/>
              </p:ext>
            </p:extLst>
          </p:nvPr>
        </p:nvGraphicFramePr>
        <p:xfrm>
          <a:off x="30326138" y="4611983"/>
          <a:ext cx="13016361" cy="59449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38789">
                  <a:extLst>
                    <a:ext uri="{9D8B030D-6E8A-4147-A177-3AD203B41FA5}">
                      <a16:colId xmlns:a16="http://schemas.microsoft.com/office/drawing/2014/main" val="3272118668"/>
                    </a:ext>
                  </a:extLst>
                </a:gridCol>
                <a:gridCol w="2169393">
                  <a:extLst>
                    <a:ext uri="{9D8B030D-6E8A-4147-A177-3AD203B41FA5}">
                      <a16:colId xmlns:a16="http://schemas.microsoft.com/office/drawing/2014/main" val="4148756799"/>
                    </a:ext>
                  </a:extLst>
                </a:gridCol>
                <a:gridCol w="2169393">
                  <a:extLst>
                    <a:ext uri="{9D8B030D-6E8A-4147-A177-3AD203B41FA5}">
                      <a16:colId xmlns:a16="http://schemas.microsoft.com/office/drawing/2014/main" val="3687406791"/>
                    </a:ext>
                  </a:extLst>
                </a:gridCol>
                <a:gridCol w="2169393">
                  <a:extLst>
                    <a:ext uri="{9D8B030D-6E8A-4147-A177-3AD203B41FA5}">
                      <a16:colId xmlns:a16="http://schemas.microsoft.com/office/drawing/2014/main" val="447575620"/>
                    </a:ext>
                  </a:extLst>
                </a:gridCol>
                <a:gridCol w="2169393">
                  <a:extLst>
                    <a:ext uri="{9D8B030D-6E8A-4147-A177-3AD203B41FA5}">
                      <a16:colId xmlns:a16="http://schemas.microsoft.com/office/drawing/2014/main" val="3574634209"/>
                    </a:ext>
                  </a:extLst>
                </a:gridCol>
              </a:tblGrid>
              <a:tr h="9983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Feature Combination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IMDB Rating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RT Critic Score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46908"/>
                  </a:ext>
                </a:extLst>
              </a:tr>
              <a:tr h="10508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Prediction  model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KNN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Random Forest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KNN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Random Forest</a:t>
                      </a:r>
                      <a:endParaRPr 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62270"/>
                  </a:ext>
                </a:extLst>
              </a:tr>
              <a:tr h="6466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0.11224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0.09042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0.26919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0.23472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39880"/>
                  </a:ext>
                </a:extLst>
              </a:tr>
              <a:tr h="6466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0.10777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0.08908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0.26782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0.23040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39568"/>
                  </a:ext>
                </a:extLst>
              </a:tr>
              <a:tr h="6466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0.10877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0.08922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0.26776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0.23042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23010"/>
                  </a:ext>
                </a:extLst>
              </a:tr>
              <a:tr h="6466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PUNI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0.10835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0.08936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0.26952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0.23136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904"/>
                  </a:ext>
                </a:extLst>
              </a:tr>
              <a:tr h="6466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0.08891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0.26539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0.23127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469947"/>
                  </a:ext>
                </a:extLst>
              </a:tr>
              <a:tr h="6466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%Improvement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4.58040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1.67013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1.41486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1.8394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6043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0A0D117-5378-4049-B019-90441DBA9766}"/>
              </a:ext>
            </a:extLst>
          </p:cNvPr>
          <p:cNvSpPr txBox="1"/>
          <p:nvPr/>
        </p:nvSpPr>
        <p:spPr>
          <a:xfrm>
            <a:off x="30858142" y="14706600"/>
            <a:ext cx="13173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Fig2: Pearson correlation of aggregate of novelty and influence scores of different attributes with labels.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2CF7B9-FE82-4B04-B472-90ED26E3D2D0}"/>
              </a:ext>
            </a:extLst>
          </p:cNvPr>
          <p:cNvSpPr/>
          <p:nvPr/>
        </p:nvSpPr>
        <p:spPr>
          <a:xfrm>
            <a:off x="32754254" y="21916562"/>
            <a:ext cx="8247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Fig3: Visualization of unexpectedness scores of movies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2CA60D-146C-4CCB-A9C7-C622EAFC03A9}"/>
              </a:ext>
            </a:extLst>
          </p:cNvPr>
          <p:cNvSpPr/>
          <p:nvPr/>
        </p:nvSpPr>
        <p:spPr>
          <a:xfrm>
            <a:off x="30623067" y="10593626"/>
            <a:ext cx="13016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Fig1: Comparison of RMSE for different feature, model and output label combinations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864211D-C3D7-4402-A594-CC5E8FF6E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395" y="11385298"/>
            <a:ext cx="12929104" cy="3378888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BDF3F0F-986A-4C2E-9ADC-A09AD65EF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940454"/>
              </p:ext>
            </p:extLst>
          </p:nvPr>
        </p:nvGraphicFramePr>
        <p:xfrm>
          <a:off x="15860096" y="23039806"/>
          <a:ext cx="12486304" cy="43159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21576">
                  <a:extLst>
                    <a:ext uri="{9D8B030D-6E8A-4147-A177-3AD203B41FA5}">
                      <a16:colId xmlns:a16="http://schemas.microsoft.com/office/drawing/2014/main" val="2677631348"/>
                    </a:ext>
                  </a:extLst>
                </a:gridCol>
                <a:gridCol w="3121576">
                  <a:extLst>
                    <a:ext uri="{9D8B030D-6E8A-4147-A177-3AD203B41FA5}">
                      <a16:colId xmlns:a16="http://schemas.microsoft.com/office/drawing/2014/main" val="2364081278"/>
                    </a:ext>
                  </a:extLst>
                </a:gridCol>
                <a:gridCol w="3121576">
                  <a:extLst>
                    <a:ext uri="{9D8B030D-6E8A-4147-A177-3AD203B41FA5}">
                      <a16:colId xmlns:a16="http://schemas.microsoft.com/office/drawing/2014/main" val="1188921321"/>
                    </a:ext>
                  </a:extLst>
                </a:gridCol>
                <a:gridCol w="3121576">
                  <a:extLst>
                    <a:ext uri="{9D8B030D-6E8A-4147-A177-3AD203B41FA5}">
                      <a16:colId xmlns:a16="http://schemas.microsoft.com/office/drawing/2014/main" val="2546707948"/>
                    </a:ext>
                  </a:extLst>
                </a:gridCol>
              </a:tblGrid>
              <a:tr h="5678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Attribute Type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Representation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Similarity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57387"/>
                  </a:ext>
                </a:extLst>
              </a:tr>
              <a:tr h="937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String with semantic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76628"/>
                  </a:ext>
                </a:extLst>
              </a:tr>
              <a:tr h="937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String with no</a:t>
                      </a:r>
                    </a:p>
                    <a:p>
                      <a:pPr algn="ctr"/>
                      <a:r>
                        <a:rPr lang="en-US" sz="2400" dirty="0"/>
                        <a:t>Semantic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RT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One-Hot Encoded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18814"/>
                  </a:ext>
                </a:extLst>
              </a:tr>
              <a:tr h="937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Wikipedia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Skip-Thought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Cosine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69762"/>
                  </a:ext>
                </a:extLst>
              </a:tr>
              <a:tr h="937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Director Facebook 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Linear, 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51879"/>
                  </a:ext>
                </a:extLst>
              </a:tr>
            </a:tbl>
          </a:graphicData>
        </a:graphic>
      </p:graphicFrame>
      <p:sp>
        <p:nvSpPr>
          <p:cNvPr id="62" name="Shape 13">
            <a:extLst>
              <a:ext uri="{FF2B5EF4-FFF2-40B4-BE49-F238E27FC236}">
                <a16:creationId xmlns:a16="http://schemas.microsoft.com/office/drawing/2014/main" id="{2D0E8207-A6C1-4578-941A-2E9075DDCDAA}"/>
              </a:ext>
            </a:extLst>
          </p:cNvPr>
          <p:cNvSpPr/>
          <p:nvPr/>
        </p:nvSpPr>
        <p:spPr>
          <a:xfrm>
            <a:off x="30055282" y="3505200"/>
            <a:ext cx="13561597" cy="25016427"/>
          </a:xfrm>
          <a:prstGeom prst="roundRect">
            <a:avLst>
              <a:gd name="adj" fmla="val 4488"/>
            </a:avLst>
          </a:prstGeom>
          <a:noFill/>
          <a:ln w="152400" cap="flat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D7AD47-8CA0-41AC-B223-5DE0B7A6BD4E}"/>
              </a:ext>
            </a:extLst>
          </p:cNvPr>
          <p:cNvSpPr txBox="1"/>
          <p:nvPr/>
        </p:nvSpPr>
        <p:spPr>
          <a:xfrm>
            <a:off x="30382600" y="22741494"/>
            <a:ext cx="12914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Inclusion of creativity measures</a:t>
            </a:r>
            <a:r>
              <a:rPr lang="en-US" sz="4000" b="1" dirty="0">
                <a:solidFill>
                  <a:srgbClr val="00B050"/>
                </a:solidFill>
              </a:rPr>
              <a:t> improves prediction 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performance</a:t>
            </a:r>
            <a:r>
              <a:rPr lang="en-US" sz="4000" dirty="0"/>
              <a:t> for all models and output labels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Creativity measures are </a:t>
            </a:r>
            <a:r>
              <a:rPr lang="en-US" sz="4000" b="1" dirty="0">
                <a:solidFill>
                  <a:srgbClr val="7030A0"/>
                </a:solidFill>
              </a:rPr>
              <a:t>positively correlated</a:t>
            </a:r>
            <a:r>
              <a:rPr lang="en-US" sz="4000" dirty="0"/>
              <a:t> with all output labels.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70C0"/>
                </a:solidFill>
              </a:rPr>
              <a:t>Stronger correlation to critic scores as compared to 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audience scores </a:t>
            </a:r>
            <a:r>
              <a:rPr lang="en-US" sz="4000" dirty="0"/>
              <a:t>suggest critics consider creativity measures</a:t>
            </a:r>
          </a:p>
          <a:p>
            <a:r>
              <a:rPr lang="en-US" sz="4000" dirty="0"/>
              <a:t> more as opposed to audience who may be biased by other</a:t>
            </a:r>
          </a:p>
          <a:p>
            <a:r>
              <a:rPr lang="en-US" sz="4000" dirty="0"/>
              <a:t> factors.</a:t>
            </a:r>
          </a:p>
          <a:p>
            <a:endParaRPr lang="en-US" sz="4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799AE0-815A-4865-8DB9-E1D25593F6EF}"/>
              </a:ext>
            </a:extLst>
          </p:cNvPr>
          <p:cNvGrpSpPr/>
          <p:nvPr/>
        </p:nvGrpSpPr>
        <p:grpSpPr>
          <a:xfrm>
            <a:off x="30241235" y="16264138"/>
            <a:ext cx="13246105" cy="5569125"/>
            <a:chOff x="30086371" y="16264138"/>
            <a:chExt cx="13400969" cy="55691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9DFD326-F898-4E10-881A-F4712BE8C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FilmGrain trans="31000" grainSize="5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6371" y="16264138"/>
              <a:ext cx="13400969" cy="5569125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DF1A3F1-9132-4AA7-82EC-2FDE5041A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6800" y="18085488"/>
              <a:ext cx="804586" cy="114696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219A47A-4C28-4B1F-8F47-AACD2172D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4287" y="17725872"/>
              <a:ext cx="885435" cy="126221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C742087-0E42-4248-8476-A302E7BAF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0367" y="18283774"/>
              <a:ext cx="783071" cy="10212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294E1DD-2880-4E5D-B908-9A855D3FF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9400" y="16403506"/>
              <a:ext cx="953473" cy="140701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047C1A1-91B8-4D4E-809F-4762D1EC7BF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273" y="850516"/>
            <a:ext cx="4038600" cy="1758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AAAF3C-A207-4177-89E8-E2D5880D72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24840"/>
            <a:ext cx="4904614" cy="2018360"/>
          </a:xfrm>
          <a:prstGeom prst="rect">
            <a:avLst/>
          </a:prstGeom>
        </p:spPr>
      </p:pic>
      <p:sp>
        <p:nvSpPr>
          <p:cNvPr id="146" name="Shape 13">
            <a:extLst>
              <a:ext uri="{FF2B5EF4-FFF2-40B4-BE49-F238E27FC236}">
                <a16:creationId xmlns:a16="http://schemas.microsoft.com/office/drawing/2014/main" id="{16320CFB-93CF-4C0C-8798-06185DFDC42E}"/>
              </a:ext>
            </a:extLst>
          </p:cNvPr>
          <p:cNvSpPr/>
          <p:nvPr/>
        </p:nvSpPr>
        <p:spPr>
          <a:xfrm>
            <a:off x="457200" y="16078200"/>
            <a:ext cx="14020800" cy="16535400"/>
          </a:xfrm>
          <a:prstGeom prst="roundRect">
            <a:avLst>
              <a:gd name="adj" fmla="val 1896"/>
            </a:avLst>
          </a:prstGeom>
          <a:solidFill>
            <a:srgbClr val="FFFFFF"/>
          </a:solidFill>
          <a:ln w="1524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Rounded Rectangle 8">
            <a:extLst>
              <a:ext uri="{FF2B5EF4-FFF2-40B4-BE49-F238E27FC236}">
                <a16:creationId xmlns:a16="http://schemas.microsoft.com/office/drawing/2014/main" id="{914CA31E-7B5F-4BA3-89CD-EF3DD53A44FB}"/>
              </a:ext>
            </a:extLst>
          </p:cNvPr>
          <p:cNvSpPr/>
          <p:nvPr/>
        </p:nvSpPr>
        <p:spPr>
          <a:xfrm>
            <a:off x="533400" y="16078200"/>
            <a:ext cx="138684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Proposed Approach</a:t>
            </a:r>
          </a:p>
        </p:txBody>
      </p:sp>
      <p:sp>
        <p:nvSpPr>
          <p:cNvPr id="148" name="Shape 13">
            <a:extLst>
              <a:ext uri="{FF2B5EF4-FFF2-40B4-BE49-F238E27FC236}">
                <a16:creationId xmlns:a16="http://schemas.microsoft.com/office/drawing/2014/main" id="{93B93F62-714E-4120-A920-BB8C3D1FBF95}"/>
              </a:ext>
            </a:extLst>
          </p:cNvPr>
          <p:cNvSpPr/>
          <p:nvPr/>
        </p:nvSpPr>
        <p:spPr>
          <a:xfrm>
            <a:off x="457200" y="3430388"/>
            <a:ext cx="13990320" cy="12268200"/>
          </a:xfrm>
          <a:prstGeom prst="roundRect">
            <a:avLst>
              <a:gd name="adj" fmla="val 1896"/>
            </a:avLst>
          </a:prstGeom>
          <a:solidFill>
            <a:srgbClr val="FFFFFF"/>
          </a:solidFill>
          <a:ln w="152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Rounded Rectangle 10">
            <a:extLst>
              <a:ext uri="{FF2B5EF4-FFF2-40B4-BE49-F238E27FC236}">
                <a16:creationId xmlns:a16="http://schemas.microsoft.com/office/drawing/2014/main" id="{74047379-133F-47B4-AAC6-194BC5D39373}"/>
              </a:ext>
            </a:extLst>
          </p:cNvPr>
          <p:cNvSpPr/>
          <p:nvPr/>
        </p:nvSpPr>
        <p:spPr>
          <a:xfrm>
            <a:off x="533400" y="3505200"/>
            <a:ext cx="13868400" cy="914400"/>
          </a:xfrm>
          <a:prstGeom prst="roundRect">
            <a:avLst/>
          </a:prstGeom>
          <a:solidFill>
            <a:srgbClr val="C00000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25000"/>
            </a:pP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Problem Statement</a:t>
            </a:r>
          </a:p>
        </p:txBody>
      </p:sp>
      <p:sp>
        <p:nvSpPr>
          <p:cNvPr id="151" name="Shape 15">
            <a:extLst>
              <a:ext uri="{FF2B5EF4-FFF2-40B4-BE49-F238E27FC236}">
                <a16:creationId xmlns:a16="http://schemas.microsoft.com/office/drawing/2014/main" id="{1B91C065-BEB9-4157-BEAB-49683A953E0F}"/>
              </a:ext>
            </a:extLst>
          </p:cNvPr>
          <p:cNvSpPr txBox="1"/>
          <p:nvPr/>
        </p:nvSpPr>
        <p:spPr>
          <a:xfrm>
            <a:off x="1164111" y="4741669"/>
            <a:ext cx="12477267" cy="104221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System which </a:t>
            </a:r>
            <a:r>
              <a:rPr lang="en-US" sz="4000" b="1" dirty="0">
                <a:solidFill>
                  <a:srgbClr val="C00000"/>
                </a:solidFill>
                <a:ea typeface="Arial"/>
                <a:cs typeface="Arial"/>
                <a:sym typeface="Arial"/>
              </a:rPr>
              <a:t>learns to evaluate creativity</a:t>
            </a:r>
            <a:r>
              <a:rPr lang="en-US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of creative artifacts.</a:t>
            </a: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First attempt to build a </a:t>
            </a:r>
            <a:r>
              <a:rPr lang="en-US" sz="4000" b="1" dirty="0">
                <a:solidFill>
                  <a:srgbClr val="C00000"/>
                </a:solidFill>
                <a:ea typeface="Arial"/>
                <a:cs typeface="Arial"/>
                <a:sym typeface="Arial"/>
              </a:rPr>
              <a:t>domain-independent</a:t>
            </a:r>
            <a:r>
              <a:rPr lang="en-US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prediction model which is inspired from philosophies of creativity.</a:t>
            </a: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This system can assist creative agents which could generate creative products.</a:t>
            </a: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-US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Uses audience/critic rating for the artifact as a proxy ground truth for creativity score.</a:t>
            </a:r>
          </a:p>
        </p:txBody>
      </p:sp>
      <p:sp>
        <p:nvSpPr>
          <p:cNvPr id="152" name="Shape 26">
            <a:extLst>
              <a:ext uri="{FF2B5EF4-FFF2-40B4-BE49-F238E27FC236}">
                <a16:creationId xmlns:a16="http://schemas.microsoft.com/office/drawing/2014/main" id="{6D2A658E-EA3C-40B2-9DDB-139AA78D762E}"/>
              </a:ext>
            </a:extLst>
          </p:cNvPr>
          <p:cNvSpPr txBox="1"/>
          <p:nvPr/>
        </p:nvSpPr>
        <p:spPr>
          <a:xfrm>
            <a:off x="0" y="24590470"/>
            <a:ext cx="4114800" cy="762000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0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3" name="Shape 26">
            <a:extLst>
              <a:ext uri="{FF2B5EF4-FFF2-40B4-BE49-F238E27FC236}">
                <a16:creationId xmlns:a16="http://schemas.microsoft.com/office/drawing/2014/main" id="{A45514A7-E620-49AB-B4E6-2079DBA2AF0E}"/>
              </a:ext>
            </a:extLst>
          </p:cNvPr>
          <p:cNvSpPr txBox="1"/>
          <p:nvPr/>
        </p:nvSpPr>
        <p:spPr>
          <a:xfrm>
            <a:off x="11353800" y="24514270"/>
            <a:ext cx="2743200" cy="762000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endParaRPr lang="en-US" sz="40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4" name="Shape 26">
            <a:extLst>
              <a:ext uri="{FF2B5EF4-FFF2-40B4-BE49-F238E27FC236}">
                <a16:creationId xmlns:a16="http://schemas.microsoft.com/office/drawing/2014/main" id="{01FBD576-BD39-4251-9AEC-BC8B3673D833}"/>
              </a:ext>
            </a:extLst>
          </p:cNvPr>
          <p:cNvSpPr txBox="1"/>
          <p:nvPr/>
        </p:nvSpPr>
        <p:spPr>
          <a:xfrm>
            <a:off x="7315200" y="24514270"/>
            <a:ext cx="3429000" cy="838200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0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5" name="Shape 26">
            <a:extLst>
              <a:ext uri="{FF2B5EF4-FFF2-40B4-BE49-F238E27FC236}">
                <a16:creationId xmlns:a16="http://schemas.microsoft.com/office/drawing/2014/main" id="{704D8930-87FB-4D2A-8D73-CFB138A131E3}"/>
              </a:ext>
            </a:extLst>
          </p:cNvPr>
          <p:cNvSpPr txBox="1"/>
          <p:nvPr/>
        </p:nvSpPr>
        <p:spPr>
          <a:xfrm>
            <a:off x="3581400" y="24514270"/>
            <a:ext cx="3733800" cy="914400"/>
          </a:xfrm>
          <a:prstGeom prst="rect">
            <a:avLst/>
          </a:prstGeom>
          <a:noFill/>
          <a:ln>
            <a:noFill/>
          </a:ln>
        </p:spPr>
        <p:txBody>
          <a:bodyPr lIns="228575" tIns="228575" rIns="228575" bIns="22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0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6" name="Shape 15">
            <a:extLst>
              <a:ext uri="{FF2B5EF4-FFF2-40B4-BE49-F238E27FC236}">
                <a16:creationId xmlns:a16="http://schemas.microsoft.com/office/drawing/2014/main" id="{5FFE0565-4BDB-407A-A274-313B8429A9ED}"/>
              </a:ext>
            </a:extLst>
          </p:cNvPr>
          <p:cNvSpPr txBox="1"/>
          <p:nvPr/>
        </p:nvSpPr>
        <p:spPr>
          <a:xfrm>
            <a:off x="936241" y="17414058"/>
            <a:ext cx="13208963" cy="147423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Creative scores are computed not just looking at the artifact in isolation but also with other artifacts which were created before and after it.</a:t>
            </a: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b="1" u="sng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Creativity Criteria</a:t>
            </a:r>
            <a:r>
              <a:rPr lang="en-US" sz="4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:</a:t>
            </a: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Novelty: </a:t>
            </a:r>
            <a:r>
              <a:rPr lang="en-US" sz="4000" dirty="0">
                <a:ea typeface="Arial"/>
                <a:cs typeface="Arial"/>
                <a:sym typeface="Arial"/>
              </a:rPr>
              <a:t>or originality is about how different the artifact is from prior works.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Influence: </a:t>
            </a:r>
            <a:r>
              <a:rPr lang="en-US" sz="4000" dirty="0">
                <a:ea typeface="Arial"/>
                <a:cs typeface="Arial"/>
                <a:sym typeface="Arial"/>
              </a:rPr>
              <a:t>How much impactful or inspiring it has been for artifacts occurring later in time?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a typeface="Arial"/>
                <a:cs typeface="Arial"/>
                <a:sym typeface="Arial"/>
              </a:rPr>
              <a:t>Unexpectedness: </a:t>
            </a:r>
            <a:r>
              <a:rPr lang="en-US" sz="4000" dirty="0">
                <a:ea typeface="Arial"/>
                <a:cs typeface="Arial"/>
                <a:sym typeface="Arial"/>
              </a:rPr>
              <a:t>Not expected at that point of time.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a typeface="Arial"/>
                <a:cs typeface="Arial"/>
                <a:sym typeface="Arial"/>
              </a:rPr>
              <a:t>Value: </a:t>
            </a:r>
            <a:r>
              <a:rPr lang="en-US" sz="4000" dirty="0">
                <a:ea typeface="Arial"/>
                <a:cs typeface="Arial"/>
                <a:sym typeface="Arial"/>
              </a:rPr>
              <a:t>How the artifact is good in utility, performance or attractiveness? This is independent of other artifacts.</a:t>
            </a: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4000" dirty="0">
              <a:ea typeface="Arial"/>
              <a:cs typeface="Arial"/>
              <a:sym typeface="Arial"/>
            </a:endParaRPr>
          </a:p>
          <a:p>
            <a:pPr marL="571500" lvl="2" indent="-5715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4000" dirty="0">
                <a:ea typeface="Arial"/>
                <a:cs typeface="Arial"/>
                <a:sym typeface="Arial"/>
              </a:rPr>
              <a:t>Regression model to predict </a:t>
            </a:r>
            <a:r>
              <a:rPr lang="en-US" sz="4000" b="1" dirty="0">
                <a:solidFill>
                  <a:srgbClr val="0070C0"/>
                </a:solidFill>
                <a:ea typeface="Arial"/>
                <a:cs typeface="Arial"/>
                <a:sym typeface="Arial"/>
              </a:rPr>
              <a:t>value score</a:t>
            </a:r>
            <a:r>
              <a:rPr lang="en-US" sz="4000" dirty="0">
                <a:ea typeface="Arial"/>
                <a:cs typeface="Arial"/>
                <a:sym typeface="Arial"/>
              </a:rPr>
              <a:t> and to combine novelty, influence, value and unexpectedness scores to get creativity score.</a:t>
            </a: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2" indent="-457200"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sz="4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064DE1B-A250-468F-A12A-07871B6318BC}"/>
              </a:ext>
            </a:extLst>
          </p:cNvPr>
          <p:cNvGrpSpPr/>
          <p:nvPr/>
        </p:nvGrpSpPr>
        <p:grpSpPr>
          <a:xfrm>
            <a:off x="1295400" y="6032059"/>
            <a:ext cx="12746360" cy="5034645"/>
            <a:chOff x="1088829" y="5215665"/>
            <a:chExt cx="12746360" cy="503464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0CDA9E1-2C73-4B1A-A60D-FA947E46D986}"/>
                </a:ext>
              </a:extLst>
            </p:cNvPr>
            <p:cNvSpPr/>
            <p:nvPr/>
          </p:nvSpPr>
          <p:spPr>
            <a:xfrm>
              <a:off x="6781800" y="6219158"/>
              <a:ext cx="3429000" cy="1752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Creativity Evaluator</a:t>
              </a:r>
            </a:p>
          </p:txBody>
        </p:sp>
        <p:sp>
          <p:nvSpPr>
            <p:cNvPr id="159" name="Right Arrow 50">
              <a:extLst>
                <a:ext uri="{FF2B5EF4-FFF2-40B4-BE49-F238E27FC236}">
                  <a16:creationId xmlns:a16="http://schemas.microsoft.com/office/drawing/2014/main" id="{A3CC3D71-7BF5-40AA-856B-6A532A14FB7C}"/>
                </a:ext>
              </a:extLst>
            </p:cNvPr>
            <p:cNvSpPr/>
            <p:nvPr/>
          </p:nvSpPr>
          <p:spPr>
            <a:xfrm>
              <a:off x="5638800" y="7042240"/>
              <a:ext cx="912056" cy="267764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ight Arrow 62">
              <a:extLst>
                <a:ext uri="{FF2B5EF4-FFF2-40B4-BE49-F238E27FC236}">
                  <a16:creationId xmlns:a16="http://schemas.microsoft.com/office/drawing/2014/main" id="{B95A0A23-AA54-4361-A0CF-43D79C881E49}"/>
                </a:ext>
              </a:extLst>
            </p:cNvPr>
            <p:cNvSpPr/>
            <p:nvPr/>
          </p:nvSpPr>
          <p:spPr>
            <a:xfrm>
              <a:off x="10504896" y="6861626"/>
              <a:ext cx="716806" cy="287157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C149512-4D98-4D14-9EBC-D6038E1D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29" y="5367375"/>
              <a:ext cx="1954049" cy="3135068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CCF56EAA-EC8B-43C7-9765-2598C3A2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816" y="5215665"/>
              <a:ext cx="1980069" cy="2983305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FEE48046-100C-4978-91D2-1BD7D3D01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14" b="134"/>
            <a:stretch/>
          </p:blipFill>
          <p:spPr>
            <a:xfrm>
              <a:off x="3447669" y="7042240"/>
              <a:ext cx="1924642" cy="2869373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A6311AB9-B778-4931-A1A2-C187135D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200" y="7230501"/>
              <a:ext cx="1966944" cy="3019809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91114FA-452A-4343-964E-0E8A2A4AA85A}"/>
                </a:ext>
              </a:extLst>
            </p:cNvPr>
            <p:cNvSpPr txBox="1"/>
            <p:nvPr/>
          </p:nvSpPr>
          <p:spPr>
            <a:xfrm>
              <a:off x="11604280" y="6475588"/>
              <a:ext cx="2230909" cy="1314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C00000"/>
                  </a:solidFill>
                </a:rPr>
                <a:t>Creativity Score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6046DC8-6B66-483F-9034-219962F221F4}"/>
              </a:ext>
            </a:extLst>
          </p:cNvPr>
          <p:cNvGrpSpPr/>
          <p:nvPr/>
        </p:nvGrpSpPr>
        <p:grpSpPr>
          <a:xfrm>
            <a:off x="1143000" y="24993882"/>
            <a:ext cx="13617460" cy="4887866"/>
            <a:chOff x="740453" y="24993882"/>
            <a:chExt cx="13617460" cy="4887866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8195D7B-3A84-486A-AFB6-E8BBF93CFC84}"/>
                </a:ext>
              </a:extLst>
            </p:cNvPr>
            <p:cNvGrpSpPr/>
            <p:nvPr/>
          </p:nvGrpSpPr>
          <p:grpSpPr>
            <a:xfrm>
              <a:off x="5562805" y="24993882"/>
              <a:ext cx="8795108" cy="4554773"/>
              <a:chOff x="7282651" y="25984995"/>
              <a:chExt cx="8795108" cy="4554773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BFE0ADB-D1C2-4459-A331-50131F6A31DC}"/>
                  </a:ext>
                </a:extLst>
              </p:cNvPr>
              <p:cNvGrpSpPr/>
              <p:nvPr/>
            </p:nvGrpSpPr>
            <p:grpSpPr>
              <a:xfrm>
                <a:off x="7282651" y="25984995"/>
                <a:ext cx="6150448" cy="4554773"/>
                <a:chOff x="8017282" y="25737615"/>
                <a:chExt cx="6150448" cy="4554773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4020DF98-9BF2-458C-8656-D43A09AAA01F}"/>
                    </a:ext>
                  </a:extLst>
                </p:cNvPr>
                <p:cNvSpPr/>
                <p:nvPr/>
              </p:nvSpPr>
              <p:spPr>
                <a:xfrm>
                  <a:off x="8017282" y="25737615"/>
                  <a:ext cx="163215" cy="188903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4B7B3705-5F41-4B49-943B-2B5904A199C0}"/>
                    </a:ext>
                  </a:extLst>
                </p:cNvPr>
                <p:cNvSpPr/>
                <p:nvPr/>
              </p:nvSpPr>
              <p:spPr>
                <a:xfrm>
                  <a:off x="11130657" y="27782454"/>
                  <a:ext cx="2057400" cy="17860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/>
                    <a:t>Regression</a:t>
                  </a:r>
                  <a:br>
                    <a:rPr lang="en-US" sz="2800"/>
                  </a:br>
                  <a:r>
                    <a:rPr lang="en-US" sz="2800"/>
                    <a:t> </a:t>
                  </a:r>
                  <a:r>
                    <a:rPr lang="en-US" sz="2800" dirty="0"/>
                    <a:t>model</a:t>
                  </a:r>
                </a:p>
              </p:txBody>
            </p: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D2C8DD9F-95B7-4990-A0A3-F4EACEC831B9}"/>
                    </a:ext>
                  </a:extLst>
                </p:cNvPr>
                <p:cNvCxnSpPr>
                  <a:stCxn id="176" idx="3"/>
                </p:cNvCxnSpPr>
                <p:nvPr/>
              </p:nvCxnSpPr>
              <p:spPr>
                <a:xfrm>
                  <a:off x="8180497" y="26682130"/>
                  <a:ext cx="2950160" cy="1397347"/>
                </a:xfrm>
                <a:prstGeom prst="straightConnector1">
                  <a:avLst/>
                </a:prstGeom>
                <a:ln w="603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B87BF4FC-B2B6-4041-B489-84DE9828E2CF}"/>
                    </a:ext>
                  </a:extLst>
                </p:cNvPr>
                <p:cNvCxnSpPr/>
                <p:nvPr/>
              </p:nvCxnSpPr>
              <p:spPr>
                <a:xfrm flipV="1">
                  <a:off x="8078050" y="28346400"/>
                  <a:ext cx="3027804" cy="1695"/>
                </a:xfrm>
                <a:prstGeom prst="straightConnector1">
                  <a:avLst/>
                </a:prstGeom>
                <a:ln w="603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712B2B42-781B-40D4-A1B1-358DADEAF020}"/>
                    </a:ext>
                  </a:extLst>
                </p:cNvPr>
                <p:cNvCxnSpPr/>
                <p:nvPr/>
              </p:nvCxnSpPr>
              <p:spPr>
                <a:xfrm flipV="1">
                  <a:off x="8102853" y="28871971"/>
                  <a:ext cx="3054639" cy="1391"/>
                </a:xfrm>
                <a:prstGeom prst="straightConnector1">
                  <a:avLst/>
                </a:prstGeom>
                <a:ln w="603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506753F3-6A93-442B-8AA9-A9B64798B236}"/>
                    </a:ext>
                  </a:extLst>
                </p:cNvPr>
                <p:cNvCxnSpPr/>
                <p:nvPr/>
              </p:nvCxnSpPr>
              <p:spPr>
                <a:xfrm flipV="1">
                  <a:off x="8550476" y="29298903"/>
                  <a:ext cx="2580181" cy="915774"/>
                </a:xfrm>
                <a:prstGeom prst="straightConnector1">
                  <a:avLst/>
                </a:prstGeom>
                <a:ln w="603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1F64413C-F3CF-4D87-897E-B23A50DE0365}"/>
                    </a:ext>
                  </a:extLst>
                </p:cNvPr>
                <p:cNvSpPr txBox="1"/>
                <p:nvPr/>
              </p:nvSpPr>
              <p:spPr>
                <a:xfrm>
                  <a:off x="8458670" y="28865251"/>
                  <a:ext cx="19752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Novelty score</a:t>
                  </a: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E6B4894-C7A3-428C-AD60-2CBFD8013A66}"/>
                    </a:ext>
                  </a:extLst>
                </p:cNvPr>
                <p:cNvSpPr txBox="1"/>
                <p:nvPr/>
              </p:nvSpPr>
              <p:spPr>
                <a:xfrm>
                  <a:off x="8249646" y="27947133"/>
                  <a:ext cx="24014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Influence score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654350C-59DC-4D2D-84DC-F74CC7F88377}"/>
                    </a:ext>
                  </a:extLst>
                </p:cNvPr>
                <p:cNvSpPr txBox="1"/>
                <p:nvPr/>
              </p:nvSpPr>
              <p:spPr>
                <a:xfrm rot="20358958">
                  <a:off x="8667494" y="29892278"/>
                  <a:ext cx="25479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Unexpectedness score</a:t>
                  </a:r>
                </a:p>
              </p:txBody>
            </p: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74CF5E4E-53D5-4CB4-8632-DB823E5035F0}"/>
                    </a:ext>
                  </a:extLst>
                </p:cNvPr>
                <p:cNvCxnSpPr>
                  <a:cxnSpLocks/>
                  <a:stCxn id="177" idx="3"/>
                </p:cNvCxnSpPr>
                <p:nvPr/>
              </p:nvCxnSpPr>
              <p:spPr>
                <a:xfrm>
                  <a:off x="13188057" y="28675456"/>
                  <a:ext cx="979673" cy="0"/>
                </a:xfrm>
                <a:prstGeom prst="straightConnector1">
                  <a:avLst/>
                </a:prstGeom>
                <a:ln w="603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E087EB5-562D-4228-B437-D07EBFB57424}"/>
                    </a:ext>
                  </a:extLst>
                </p:cNvPr>
                <p:cNvSpPr txBox="1"/>
                <p:nvPr/>
              </p:nvSpPr>
              <p:spPr>
                <a:xfrm>
                  <a:off x="8317571" y="25737615"/>
                  <a:ext cx="119673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/>
                    <a:t>Feature</a:t>
                  </a:r>
                </a:p>
                <a:p>
                  <a:pPr algn="ctr"/>
                  <a:r>
                    <a:rPr lang="en-US" sz="2400" b="1" dirty="0"/>
                    <a:t>vector</a:t>
                  </a:r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ED8C8CB-001D-4F49-B55D-275251DC1E28}"/>
                  </a:ext>
                </a:extLst>
              </p:cNvPr>
              <p:cNvSpPr txBox="1"/>
              <p:nvPr/>
            </p:nvSpPr>
            <p:spPr>
              <a:xfrm>
                <a:off x="12986801" y="28348806"/>
                <a:ext cx="30909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Artifact </a:t>
                </a:r>
                <a:b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Score/Rating</a:t>
                </a:r>
              </a:p>
            </p:txBody>
          </p:sp>
        </p:grpSp>
        <p:sp>
          <p:nvSpPr>
            <p:cNvPr id="169" name="Can 223">
              <a:extLst>
                <a:ext uri="{FF2B5EF4-FFF2-40B4-BE49-F238E27FC236}">
                  <a16:creationId xmlns:a16="http://schemas.microsoft.com/office/drawing/2014/main" id="{1B419B9D-0E49-4CB0-833F-8F1841A24363}"/>
                </a:ext>
              </a:extLst>
            </p:cNvPr>
            <p:cNvSpPr/>
            <p:nvPr/>
          </p:nvSpPr>
          <p:spPr>
            <a:xfrm>
              <a:off x="740453" y="27592533"/>
              <a:ext cx="2021406" cy="18784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Feature </a:t>
              </a:r>
              <a:br>
                <a:rPr lang="en-US" sz="2400" dirty="0"/>
              </a:br>
              <a:r>
                <a:rPr lang="en-US" sz="2400" dirty="0"/>
                <a:t>vector</a:t>
              </a:r>
              <a:br>
                <a:rPr lang="en-US" sz="2400" dirty="0"/>
              </a:br>
              <a:r>
                <a:rPr lang="en-US" sz="2400" dirty="0"/>
                <a:t>database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CAF79E7-221E-4E44-92D7-A0598BA98FAF}"/>
                </a:ext>
              </a:extLst>
            </p:cNvPr>
            <p:cNvSpPr/>
            <p:nvPr/>
          </p:nvSpPr>
          <p:spPr>
            <a:xfrm>
              <a:off x="3711303" y="27243376"/>
              <a:ext cx="1928118" cy="1097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Creativity implication network [1]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D26A01A-9741-435D-AFF2-38CC81449437}"/>
                </a:ext>
              </a:extLst>
            </p:cNvPr>
            <p:cNvCxnSpPr>
              <a:endCxn id="170" idx="1"/>
            </p:cNvCxnSpPr>
            <p:nvPr/>
          </p:nvCxnSpPr>
          <p:spPr>
            <a:xfrm flipV="1">
              <a:off x="2786662" y="27792365"/>
              <a:ext cx="924641" cy="54898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156B0ED-EAB3-4BFD-8E40-C7AA3336A3F3}"/>
                </a:ext>
              </a:extLst>
            </p:cNvPr>
            <p:cNvSpPr/>
            <p:nvPr/>
          </p:nvSpPr>
          <p:spPr>
            <a:xfrm>
              <a:off x="3863702" y="28956000"/>
              <a:ext cx="2232297" cy="925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Unexpectedness computation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7513D5E-2875-4B5B-B817-F7F1403E762A}"/>
                </a:ext>
              </a:extLst>
            </p:cNvPr>
            <p:cNvCxnSpPr>
              <a:endCxn id="172" idx="1"/>
            </p:cNvCxnSpPr>
            <p:nvPr/>
          </p:nvCxnSpPr>
          <p:spPr>
            <a:xfrm>
              <a:off x="2777707" y="28824725"/>
              <a:ext cx="1085995" cy="594149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A332865-C381-40B1-B68E-B546296BCE0C}"/>
              </a:ext>
            </a:extLst>
          </p:cNvPr>
          <p:cNvSpPr txBox="1"/>
          <p:nvPr/>
        </p:nvSpPr>
        <p:spPr>
          <a:xfrm>
            <a:off x="23271836" y="9265356"/>
            <a:ext cx="631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Edge reversal (reverse chronological)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FC265A-7E0D-4B0B-8106-FB921F1CED68}"/>
              </a:ext>
            </a:extLst>
          </p:cNvPr>
          <p:cNvGrpSpPr/>
          <p:nvPr/>
        </p:nvGrpSpPr>
        <p:grpSpPr>
          <a:xfrm>
            <a:off x="14630400" y="3429000"/>
            <a:ext cx="15163800" cy="12799916"/>
            <a:chOff x="14784378" y="3505200"/>
            <a:chExt cx="15163800" cy="12799916"/>
          </a:xfrm>
        </p:grpSpPr>
        <p:sp>
          <p:nvSpPr>
            <p:cNvPr id="144" name="Shape 13">
              <a:extLst>
                <a:ext uri="{FF2B5EF4-FFF2-40B4-BE49-F238E27FC236}">
                  <a16:creationId xmlns:a16="http://schemas.microsoft.com/office/drawing/2014/main" id="{56A34B10-3ECD-4696-A086-7817992B2FB4}"/>
                </a:ext>
              </a:extLst>
            </p:cNvPr>
            <p:cNvSpPr/>
            <p:nvPr/>
          </p:nvSpPr>
          <p:spPr>
            <a:xfrm>
              <a:off x="14784378" y="3526032"/>
              <a:ext cx="15161684" cy="12779084"/>
            </a:xfrm>
            <a:prstGeom prst="roundRect">
              <a:avLst>
                <a:gd name="adj" fmla="val 1896"/>
              </a:avLst>
            </a:prstGeom>
            <a:solidFill>
              <a:srgbClr val="FFFFFF"/>
            </a:solidFill>
            <a:ln w="152400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 defTabSz="914400">
                <a:defRPr/>
              </a:pPr>
              <a:endParaRPr kumimoji="0" sz="8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39779C6-0D63-4398-91DF-D16077A9B09F}"/>
                </a:ext>
              </a:extLst>
            </p:cNvPr>
            <p:cNvSpPr txBox="1"/>
            <p:nvPr/>
          </p:nvSpPr>
          <p:spPr>
            <a:xfrm>
              <a:off x="14935199" y="4495800"/>
              <a:ext cx="14662885" cy="11787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9400" indent="-279400">
                <a:buFont typeface="Arial" pitchFamily="34" charset="0"/>
                <a:buChar char="•"/>
              </a:pPr>
              <a:r>
                <a:rPr lang="en-US" sz="4000" b="1" u="sng" dirty="0"/>
                <a:t>Construction of </a:t>
              </a:r>
              <a:r>
                <a:rPr lang="en-US" sz="4000" b="1" u="sng" dirty="0">
                  <a:solidFill>
                    <a:srgbClr val="7030A0"/>
                  </a:solidFill>
                </a:rPr>
                <a:t>Markov chain</a:t>
              </a:r>
            </a:p>
            <a:p>
              <a:pPr marL="279400" indent="-279400">
                <a:buFont typeface="Arial" pitchFamily="34" charset="0"/>
                <a:buChar char="•"/>
              </a:pPr>
              <a:r>
                <a:rPr lang="en-US" sz="3600" dirty="0"/>
                <a:t>First construct a graph with edges directed</a:t>
              </a:r>
              <a:br>
                <a:rPr lang="en-US" sz="3600" dirty="0"/>
              </a:br>
              <a:r>
                <a:rPr lang="en-US" sz="3600" dirty="0"/>
                <a:t>in chronological order with edge weights</a:t>
              </a:r>
              <a:br>
                <a:rPr lang="en-US" sz="3600" dirty="0"/>
              </a:br>
              <a:r>
                <a:rPr lang="en-US" sz="3600" dirty="0"/>
                <a:t>as similarities (w</a:t>
              </a:r>
              <a:r>
                <a:rPr lang="en-US" sz="3600" baseline="-25000" dirty="0"/>
                <a:t>ij</a:t>
              </a:r>
              <a:r>
                <a:rPr lang="en-US" sz="3600" dirty="0"/>
                <a:t>) between them.</a:t>
              </a:r>
            </a:p>
            <a:p>
              <a:pPr marL="279400" indent="-279400">
                <a:buFont typeface="Arial" pitchFamily="34" charset="0"/>
                <a:buChar char="•"/>
              </a:pPr>
              <a:r>
                <a:rPr lang="en-US" sz="3600" dirty="0"/>
                <a:t>We create a graph with edge weights </a:t>
              </a:r>
              <a:br>
                <a:rPr lang="en-US" sz="3600" dirty="0"/>
              </a:br>
              <a:r>
                <a:rPr lang="en-US" sz="3600" dirty="0"/>
                <a:t>got from following equation.</a:t>
              </a:r>
            </a:p>
            <a:p>
              <a:pPr marL="279400" indent="-279400">
                <a:buFont typeface="Arial" pitchFamily="34" charset="0"/>
                <a:buChar char="•"/>
              </a:pPr>
              <a:endParaRPr lang="en-US" sz="3600" dirty="0"/>
            </a:p>
            <a:p>
              <a:pPr marL="279400" indent="-279400">
                <a:buFont typeface="Arial" pitchFamily="34" charset="0"/>
                <a:buChar char="•"/>
              </a:pPr>
              <a:endParaRPr lang="en-US" sz="3600" dirty="0"/>
            </a:p>
            <a:p>
              <a:pPr marL="279400" indent="-279400">
                <a:buFont typeface="Arial" pitchFamily="34" charset="0"/>
                <a:buChar char="•"/>
              </a:pPr>
              <a:endParaRPr lang="en-US" sz="3600" dirty="0"/>
            </a:p>
            <a:p>
              <a:pPr marL="279400" indent="-279400">
                <a:buFont typeface="Arial" pitchFamily="34" charset="0"/>
                <a:buChar char="•"/>
              </a:pPr>
              <a:endParaRPr lang="en-US" sz="3600" dirty="0"/>
            </a:p>
            <a:p>
              <a:pPr marL="279400" indent="-279400">
                <a:buFont typeface="Arial" pitchFamily="34" charset="0"/>
                <a:buChar char="•"/>
              </a:pPr>
              <a:r>
                <a:rPr lang="en-US" sz="3600" dirty="0"/>
                <a:t>This network reduces the problem of computing </a:t>
              </a:r>
              <a:r>
                <a:rPr lang="en-US" sz="3600" dirty="0" err="1"/>
                <a:t>novelty+influence</a:t>
              </a:r>
              <a:r>
                <a:rPr lang="en-US" sz="3600" dirty="0"/>
                <a:t> scores as a </a:t>
              </a:r>
              <a:r>
                <a:rPr lang="en-US" sz="3600" b="1" dirty="0">
                  <a:solidFill>
                    <a:srgbClr val="7030A0"/>
                  </a:solidFill>
                </a:rPr>
                <a:t>traditional centrality problem</a:t>
              </a:r>
              <a:r>
                <a:rPr lang="en-US" sz="3600" dirty="0"/>
                <a:t>.</a:t>
              </a:r>
            </a:p>
            <a:p>
              <a:pPr marL="279400" indent="-279400">
                <a:buFont typeface="Arial" pitchFamily="34" charset="0"/>
                <a:buChar char="•"/>
              </a:pPr>
              <a:r>
                <a:rPr lang="en-US" sz="3600" dirty="0"/>
                <a:t> Markov chain update rule for  node probability            is given as.       </a:t>
              </a:r>
            </a:p>
            <a:p>
              <a:pPr marL="279400" indent="-279400">
                <a:buFont typeface="Arial" pitchFamily="34" charset="0"/>
                <a:buChar char="•"/>
              </a:pPr>
              <a:endParaRPr lang="en-US" sz="3600" dirty="0"/>
            </a:p>
            <a:p>
              <a:pPr marL="279400" indent="-279400">
                <a:buFont typeface="Arial" pitchFamily="34" charset="0"/>
                <a:buChar char="•"/>
              </a:pPr>
              <a:endParaRPr lang="en-US" sz="3600" dirty="0"/>
            </a:p>
            <a:p>
              <a:pPr marL="279400" indent="-279400">
                <a:buFont typeface="Arial" pitchFamily="34" charset="0"/>
                <a:buChar char="•"/>
              </a:pPr>
              <a:r>
                <a:rPr lang="en-US" sz="3600" dirty="0"/>
                <a:t>Stationary distribution of this network gives </a:t>
              </a:r>
              <a:r>
                <a:rPr lang="en-US" sz="3600" b="1" dirty="0" err="1">
                  <a:solidFill>
                    <a:srgbClr val="7030A0"/>
                  </a:solidFill>
                </a:rPr>
                <a:t>novelty+influence</a:t>
              </a:r>
              <a:r>
                <a:rPr lang="en-US" sz="3600" b="1" dirty="0">
                  <a:solidFill>
                    <a:srgbClr val="7030A0"/>
                  </a:solidFill>
                </a:rPr>
                <a:t> scores.</a:t>
              </a:r>
            </a:p>
            <a:p>
              <a:pPr marL="279400" indent="-279400">
                <a:buFont typeface="Arial" pitchFamily="34" charset="0"/>
                <a:buChar char="•"/>
              </a:pPr>
              <a:endParaRPr lang="en-US" sz="3600" b="1" dirty="0">
                <a:solidFill>
                  <a:srgbClr val="7030A0"/>
                </a:solidFill>
              </a:endParaRPr>
            </a:p>
            <a:p>
              <a:pPr marL="279400" indent="-279400">
                <a:buFont typeface="Arial" pitchFamily="34" charset="0"/>
                <a:buChar char="•"/>
              </a:pPr>
              <a:endParaRPr lang="en-US" sz="3600" b="1" dirty="0">
                <a:solidFill>
                  <a:srgbClr val="7030A0"/>
                </a:solidFill>
              </a:endParaRPr>
            </a:p>
            <a:p>
              <a:pPr marL="279400" indent="-279400">
                <a:buFont typeface="Arial" pitchFamily="34" charset="0"/>
                <a:buChar char="•"/>
              </a:pPr>
              <a:endParaRPr lang="en-US" sz="3600" dirty="0"/>
            </a:p>
            <a:p>
              <a:pPr marL="279400" indent="-279400">
                <a:buFont typeface="Arial" pitchFamily="34" charset="0"/>
                <a:buChar char="•"/>
              </a:pPr>
              <a:r>
                <a:rPr lang="en-US" sz="3600" dirty="0"/>
                <a:t>Computed as </a:t>
              </a:r>
              <a:r>
                <a:rPr lang="en-US" sz="3600" b="1" dirty="0">
                  <a:solidFill>
                    <a:srgbClr val="7030A0"/>
                  </a:solidFill>
                </a:rPr>
                <a:t>negative mean similarity</a:t>
              </a:r>
              <a:r>
                <a:rPr lang="en-US" sz="3600" dirty="0"/>
                <a:t> between the artifact and all the artifacts created in </a:t>
              </a:r>
              <a:r>
                <a:rPr lang="en-US" sz="3600" b="1" dirty="0">
                  <a:solidFill>
                    <a:srgbClr val="7030A0"/>
                  </a:solidFill>
                </a:rPr>
                <a:t>K year </a:t>
              </a:r>
              <a:r>
                <a:rPr lang="en-US" sz="3600" dirty="0"/>
                <a:t>window preceding it.</a:t>
              </a:r>
              <a:endParaRPr lang="en-US" sz="3600" b="1" dirty="0">
                <a:solidFill>
                  <a:srgbClr val="7030A0"/>
                </a:solidFill>
              </a:endParaRPr>
            </a:p>
          </p:txBody>
        </p:sp>
        <p:sp>
          <p:nvSpPr>
            <p:cNvPr id="150" name="Rounded Rectangle 12">
              <a:extLst>
                <a:ext uri="{FF2B5EF4-FFF2-40B4-BE49-F238E27FC236}">
                  <a16:creationId xmlns:a16="http://schemas.microsoft.com/office/drawing/2014/main" id="{0031B386-A111-419E-ABFF-6570DC4046B6}"/>
                </a:ext>
              </a:extLst>
            </p:cNvPr>
            <p:cNvSpPr/>
            <p:nvPr/>
          </p:nvSpPr>
          <p:spPr>
            <a:xfrm>
              <a:off x="14847738" y="3505200"/>
              <a:ext cx="14996160" cy="914400"/>
            </a:xfrm>
            <a:prstGeom prst="roundRect">
              <a:avLst/>
            </a:prstGeom>
            <a:solidFill>
              <a:srgbClr val="7030A0"/>
            </a:solidFill>
            <a:ln w="1016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buSzPct val="25000"/>
              </a:pPr>
              <a:r>
                <a:rPr lang="en-US" sz="6000" b="1" dirty="0">
                  <a:solidFill>
                    <a:schemeClr val="bg1"/>
                  </a:solidFill>
                  <a:cs typeface="Arial" pitchFamily="34" charset="0"/>
                </a:rPr>
                <a:t>Novelty and Influence Scores</a:t>
              </a:r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24F0F0A8-3267-4CF0-9861-CEB148282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9754" y="11622888"/>
              <a:ext cx="5646526" cy="1178712"/>
            </a:xfrm>
            <a:prstGeom prst="rect">
              <a:avLst/>
            </a:prstGeom>
          </p:spPr>
        </p:pic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80759D2-B2D8-48F3-91CF-5F0106CBDDAD}"/>
                </a:ext>
              </a:extLst>
            </p:cNvPr>
            <p:cNvGrpSpPr/>
            <p:nvPr/>
          </p:nvGrpSpPr>
          <p:grpSpPr>
            <a:xfrm>
              <a:off x="23394978" y="4648200"/>
              <a:ext cx="6553200" cy="3497894"/>
              <a:chOff x="23350440" y="6670206"/>
              <a:chExt cx="6553200" cy="349789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48B3B4F-AA23-4951-8D44-05990A22F4E0}"/>
                  </a:ext>
                </a:extLst>
              </p:cNvPr>
              <p:cNvSpPr/>
              <p:nvPr/>
            </p:nvSpPr>
            <p:spPr>
              <a:xfrm>
                <a:off x="23350440" y="6670206"/>
                <a:ext cx="6346278" cy="349789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635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10A6B411-65A4-46F8-BFF6-58ECDA9AE949}"/>
                  </a:ext>
                </a:extLst>
              </p:cNvPr>
              <p:cNvGrpSpPr/>
              <p:nvPr/>
            </p:nvGrpSpPr>
            <p:grpSpPr>
              <a:xfrm>
                <a:off x="24450344" y="6703945"/>
                <a:ext cx="4648199" cy="2016066"/>
                <a:chOff x="24390810" y="7186841"/>
                <a:chExt cx="4568129" cy="1926253"/>
              </a:xfrm>
            </p:grpSpPr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8322D303-DC05-4DC2-AE01-F497274DB0C8}"/>
                    </a:ext>
                  </a:extLst>
                </p:cNvPr>
                <p:cNvCxnSpPr>
                  <a:stCxn id="201" idx="6"/>
                  <a:endCxn id="200" idx="2"/>
                </p:cNvCxnSpPr>
                <p:nvPr/>
              </p:nvCxnSpPr>
              <p:spPr>
                <a:xfrm>
                  <a:off x="25643155" y="7837230"/>
                  <a:ext cx="2063440" cy="0"/>
                </a:xfrm>
                <a:prstGeom prst="straightConnector1">
                  <a:avLst/>
                </a:prstGeom>
                <a:ln w="603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9C241946-9854-4BDD-99FE-2DEE8E82A0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221974" y="7186841"/>
                      <a:ext cx="617783" cy="533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Arial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  <a:sym typeface="Arial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Arial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9C241946-9854-4BDD-99FE-2DEE8E82A0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221974" y="7186841"/>
                      <a:ext cx="617783" cy="53305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A4277FB0-9CD8-4D1C-9AA9-14AD8C57D172}"/>
                    </a:ext>
                  </a:extLst>
                </p:cNvPr>
                <p:cNvCxnSpPr/>
                <p:nvPr/>
              </p:nvCxnSpPr>
              <p:spPr>
                <a:xfrm>
                  <a:off x="24390810" y="8520838"/>
                  <a:ext cx="45681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47167AA8-370B-4E9F-959C-5E3772A066BA}"/>
                    </a:ext>
                  </a:extLst>
                </p:cNvPr>
                <p:cNvSpPr txBox="1"/>
                <p:nvPr/>
              </p:nvSpPr>
              <p:spPr>
                <a:xfrm>
                  <a:off x="26214297" y="8589874"/>
                  <a:ext cx="10090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time</a:t>
                  </a: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77136816-4AA4-4093-969D-12144B6C5B6B}"/>
                    </a:ext>
                  </a:extLst>
                </p:cNvPr>
                <p:cNvSpPr/>
                <p:nvPr/>
              </p:nvSpPr>
              <p:spPr>
                <a:xfrm>
                  <a:off x="27706595" y="7390046"/>
                  <a:ext cx="985219" cy="89436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4000" dirty="0"/>
                    <a:t>p</a:t>
                  </a:r>
                  <a:r>
                    <a:rPr lang="en-US" sz="4000" baseline="-25000" dirty="0"/>
                    <a:t>j</a:t>
                  </a:r>
                  <a:endParaRPr lang="en-US" sz="3200" baseline="-25000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336D16BC-9FA9-44AD-B884-3E70EECF7C8F}"/>
                    </a:ext>
                  </a:extLst>
                </p:cNvPr>
                <p:cNvSpPr/>
                <p:nvPr/>
              </p:nvSpPr>
              <p:spPr>
                <a:xfrm>
                  <a:off x="24728755" y="7390046"/>
                  <a:ext cx="914400" cy="894367"/>
                </a:xfrm>
                <a:prstGeom prst="ellipse">
                  <a:avLst/>
                </a:prstGeom>
                <a:solidFill>
                  <a:schemeClr val="accent1"/>
                </a:solidFill>
                <a:ln w="508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4000" dirty="0"/>
                    <a:t>p</a:t>
                  </a:r>
                  <a:r>
                    <a:rPr lang="en-US" sz="4000" baseline="-25000" dirty="0"/>
                    <a:t>i</a:t>
                  </a:r>
                  <a:endParaRPr lang="en-US" sz="3200" baseline="-25000" dirty="0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3DE4B1B7-E2D7-4B70-BD2F-95B1999C0378}"/>
                  </a:ext>
                </a:extLst>
              </p:cNvPr>
              <p:cNvGrpSpPr/>
              <p:nvPr/>
            </p:nvGrpSpPr>
            <p:grpSpPr>
              <a:xfrm>
                <a:off x="23352557" y="8904427"/>
                <a:ext cx="6551083" cy="1118579"/>
                <a:chOff x="23456549" y="8988150"/>
                <a:chExt cx="6551083" cy="111857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51FF59DF-59FA-4C61-B9D4-026E94183F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56549" y="9526015"/>
                      <a:ext cx="628611" cy="5579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Arial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  <a:sym typeface="Arial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51FF59DF-59FA-4C61-B9D4-026E94183F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56549" y="9526015"/>
                      <a:ext cx="628611" cy="5579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C62B23B0-DFE8-47A9-98B6-A06FB2753CFC}"/>
                    </a:ext>
                  </a:extLst>
                </p:cNvPr>
                <p:cNvSpPr txBox="1"/>
                <p:nvPr/>
              </p:nvSpPr>
              <p:spPr>
                <a:xfrm>
                  <a:off x="23897820" y="8988150"/>
                  <a:ext cx="58601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: High  =&gt; Influence(Pi):High,  novelty(Pj): Low </a:t>
                  </a: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F45EF89A-5480-4C75-830E-0D47514D31C2}"/>
                    </a:ext>
                  </a:extLst>
                </p:cNvPr>
                <p:cNvSpPr txBox="1"/>
                <p:nvPr/>
              </p:nvSpPr>
              <p:spPr>
                <a:xfrm>
                  <a:off x="23909561" y="9645064"/>
                  <a:ext cx="60980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 : Low  =&gt; Influence(Pi):Low,   novelty(Pj): High </a:t>
                  </a:r>
                </a:p>
              </p:txBody>
            </p:sp>
          </p:grpSp>
        </p:grp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C9E14573-6261-49BB-8748-040601727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46"/>
            <a:stretch/>
          </p:blipFill>
          <p:spPr>
            <a:xfrm>
              <a:off x="17468484" y="9286785"/>
              <a:ext cx="5652530" cy="579737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0CBFD2CE-722E-4090-B7C8-B47234F61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0" y="7991729"/>
              <a:ext cx="3104222" cy="528867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9AD079EB-D8A0-4675-A324-9DDBFC04E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64" t="1893" r="35015" b="64351"/>
            <a:stretch/>
          </p:blipFill>
          <p:spPr>
            <a:xfrm>
              <a:off x="22175778" y="6705600"/>
              <a:ext cx="815640" cy="735991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2ED376EE-72BD-4414-9A55-C784BF053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08" t="6594" r="83154" b="15831"/>
            <a:stretch/>
          </p:blipFill>
          <p:spPr>
            <a:xfrm>
              <a:off x="24131461" y="11049000"/>
              <a:ext cx="1109777" cy="914400"/>
            </a:xfrm>
            <a:prstGeom prst="rect">
              <a:avLst/>
            </a:prstGeom>
          </p:spPr>
        </p:pic>
        <p:sp>
          <p:nvSpPr>
            <p:cNvPr id="207" name="Rounded Rectangle 257">
              <a:extLst>
                <a:ext uri="{FF2B5EF4-FFF2-40B4-BE49-F238E27FC236}">
                  <a16:creationId xmlns:a16="http://schemas.microsoft.com/office/drawing/2014/main" id="{72998E8C-B3E5-443A-A0AC-77E3CD18229B}"/>
                </a:ext>
              </a:extLst>
            </p:cNvPr>
            <p:cNvSpPr/>
            <p:nvPr/>
          </p:nvSpPr>
          <p:spPr>
            <a:xfrm>
              <a:off x="14867140" y="13993642"/>
              <a:ext cx="14996160" cy="743786"/>
            </a:xfrm>
            <a:prstGeom prst="roundRect">
              <a:avLst/>
            </a:prstGeom>
            <a:solidFill>
              <a:srgbClr val="7030A0"/>
            </a:solidFill>
            <a:ln w="1016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buSzPct val="25000"/>
              </a:pPr>
              <a:r>
                <a:rPr lang="en-US" sz="6000" b="1" dirty="0">
                  <a:solidFill>
                    <a:schemeClr val="bg1"/>
                  </a:solidFill>
                  <a:cs typeface="Arial" pitchFamily="34" charset="0"/>
                </a:rPr>
                <a:t>Unexpectedness Score</a:t>
              </a:r>
            </a:p>
          </p:txBody>
        </p:sp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4171F559-9924-4F96-B021-D2EBFBB4A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325"/>
            <a:stretch/>
          </p:blipFill>
          <p:spPr>
            <a:xfrm>
              <a:off x="17524400" y="8559462"/>
              <a:ext cx="5652530" cy="635074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7340E7-4C76-41AF-A87F-CD54802B8992}"/>
              </a:ext>
            </a:extLst>
          </p:cNvPr>
          <p:cNvCxnSpPr>
            <a:cxnSpLocks/>
          </p:cNvCxnSpPr>
          <p:nvPr/>
        </p:nvCxnSpPr>
        <p:spPr>
          <a:xfrm>
            <a:off x="30086371" y="11257275"/>
            <a:ext cx="13553057" cy="0"/>
          </a:xfrm>
          <a:prstGeom prst="line">
            <a:avLst/>
          </a:prstGeom>
          <a:ln w="1143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1FAA738-B474-45CF-8AF9-27CC282FDFA5}"/>
              </a:ext>
            </a:extLst>
          </p:cNvPr>
          <p:cNvCxnSpPr>
            <a:cxnSpLocks/>
          </p:cNvCxnSpPr>
          <p:nvPr/>
        </p:nvCxnSpPr>
        <p:spPr>
          <a:xfrm>
            <a:off x="30033343" y="15835808"/>
            <a:ext cx="13553057" cy="0"/>
          </a:xfrm>
          <a:prstGeom prst="line">
            <a:avLst/>
          </a:prstGeom>
          <a:ln w="1143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32C993D-A57B-44C5-8A67-154957485828}"/>
              </a:ext>
            </a:extLst>
          </p:cNvPr>
          <p:cNvCxnSpPr>
            <a:cxnSpLocks/>
          </p:cNvCxnSpPr>
          <p:nvPr/>
        </p:nvCxnSpPr>
        <p:spPr>
          <a:xfrm>
            <a:off x="30010326" y="22576062"/>
            <a:ext cx="13553057" cy="0"/>
          </a:xfrm>
          <a:prstGeom prst="line">
            <a:avLst/>
          </a:prstGeom>
          <a:ln w="1143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C5AEE09-845A-474F-A751-6C701B97CB21}"/>
                  </a:ext>
                </a:extLst>
              </p:cNvPr>
              <p:cNvSpPr txBox="1"/>
              <p:nvPr/>
            </p:nvSpPr>
            <p:spPr>
              <a:xfrm>
                <a:off x="23221989" y="6757290"/>
                <a:ext cx="628611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  <a:sym typeface="Arial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  <a:sym typeface="Arial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C5AEE09-845A-474F-A751-6C701B97C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1989" y="6757290"/>
                <a:ext cx="628611" cy="5579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9678</TotalTime>
  <Words>642</Words>
  <Application>Microsoft Office PowerPoint</Application>
  <PresentationFormat>Custom</PresentationFormat>
  <Paragraphs>169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keshari</dc:creator>
  <cp:lastModifiedBy>Disha Shrivastava</cp:lastModifiedBy>
  <cp:revision>1976</cp:revision>
  <dcterms:created xsi:type="dcterms:W3CDTF">2015-08-26T18:04:47Z</dcterms:created>
  <dcterms:modified xsi:type="dcterms:W3CDTF">2017-09-22T04:47:19Z</dcterms:modified>
</cp:coreProperties>
</file>