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794238" cy="30267275"/>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b="1" kern="1200">
        <a:solidFill>
          <a:srgbClr val="003399"/>
        </a:solidFill>
        <a:latin typeface="Arial" charset="0"/>
        <a:ea typeface="ＭＳ Ｐゴシック" charset="0"/>
        <a:cs typeface="ＭＳ Ｐゴシック" charset="0"/>
      </a:defRPr>
    </a:lvl5pPr>
    <a:lvl6pPr marL="2286000" algn="l" defTabSz="457200" rtl="0" eaLnBrk="1" latinLnBrk="0" hangingPunct="1">
      <a:defRPr sz="4000" b="1" kern="1200">
        <a:solidFill>
          <a:srgbClr val="003399"/>
        </a:solidFill>
        <a:latin typeface="Arial" charset="0"/>
        <a:ea typeface="ＭＳ Ｐゴシック" charset="0"/>
        <a:cs typeface="ＭＳ Ｐゴシック" charset="0"/>
      </a:defRPr>
    </a:lvl6pPr>
    <a:lvl7pPr marL="2743200" algn="l" defTabSz="457200" rtl="0" eaLnBrk="1" latinLnBrk="0" hangingPunct="1">
      <a:defRPr sz="4000" b="1" kern="1200">
        <a:solidFill>
          <a:srgbClr val="003399"/>
        </a:solidFill>
        <a:latin typeface="Arial" charset="0"/>
        <a:ea typeface="ＭＳ Ｐゴシック" charset="0"/>
        <a:cs typeface="ＭＳ Ｐゴシック" charset="0"/>
      </a:defRPr>
    </a:lvl7pPr>
    <a:lvl8pPr marL="3200400" algn="l" defTabSz="457200" rtl="0" eaLnBrk="1" latinLnBrk="0" hangingPunct="1">
      <a:defRPr sz="4000" b="1" kern="1200">
        <a:solidFill>
          <a:srgbClr val="003399"/>
        </a:solidFill>
        <a:latin typeface="Arial" charset="0"/>
        <a:ea typeface="ＭＳ Ｐゴシック" charset="0"/>
        <a:cs typeface="ＭＳ Ｐゴシック" charset="0"/>
      </a:defRPr>
    </a:lvl8pPr>
    <a:lvl9pPr marL="3657600" algn="l" defTabSz="457200" rtl="0" eaLnBrk="1" latinLnBrk="0" hangingPunct="1">
      <a:defRPr sz="4000" b="1" kern="1200">
        <a:solidFill>
          <a:srgbClr val="003399"/>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533">
          <p15:clr>
            <a:srgbClr val="A4A3A4"/>
          </p15:clr>
        </p15:guide>
        <p15:guide id="2" pos="13479">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0BEB"/>
    <a:srgbClr val="FF9933"/>
    <a:srgbClr val="D6D6F5"/>
    <a:srgbClr val="FFFF99"/>
    <a:srgbClr val="FFFF66"/>
    <a:srgbClr val="85FFE0"/>
    <a:srgbClr val="FFFFB3"/>
    <a:srgbClr val="FFFF75"/>
    <a:srgbClr val="9E0000"/>
    <a:srgbClr val="EFF33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44" autoAdjust="0"/>
    <p:restoredTop sz="99462" autoAdjust="0"/>
  </p:normalViewPr>
  <p:slideViewPr>
    <p:cSldViewPr>
      <p:cViewPr varScale="1">
        <p:scale>
          <a:sx n="20" d="100"/>
          <a:sy n="20" d="100"/>
        </p:scale>
        <p:origin x="1584" y="132"/>
      </p:cViewPr>
      <p:guideLst>
        <p:guide orient="horz" pos="9533"/>
        <p:guide pos="134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028"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charset="0"/>
                <a:cs typeface="+mn-cs"/>
              </a:defRPr>
            </a:lvl1pPr>
          </a:lstStyle>
          <a:p>
            <a:pPr>
              <a:defRPr/>
            </a:pPr>
            <a:fld id="{86C94807-2476-D94A-94E6-79AB19A5F318}" type="slidenum">
              <a:rPr lang="en-US"/>
              <a:pPr>
                <a:defRPr/>
              </a:pPr>
              <a:t>‹#›</a:t>
            </a:fld>
            <a:endParaRPr lang="en-US"/>
          </a:p>
        </p:txBody>
      </p:sp>
    </p:spTree>
    <p:extLst>
      <p:ext uri="{BB962C8B-B14F-4D97-AF65-F5344CB8AC3E}">
        <p14:creationId xmlns:p14="http://schemas.microsoft.com/office/powerpoint/2010/main" val="294177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charset="0"/>
                <a:cs typeface="+mn-cs"/>
              </a:defRPr>
            </a:lvl1pPr>
          </a:lstStyle>
          <a:p>
            <a:pPr>
              <a:defRPr/>
            </a:pPr>
            <a:endParaRPr lang="en-US"/>
          </a:p>
        </p:txBody>
      </p:sp>
      <p:sp>
        <p:nvSpPr>
          <p:cNvPr id="3075" name="Rectangle 3"/>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862263" y="549275"/>
            <a:ext cx="3876675" cy="27432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charset="0"/>
                <a:cs typeface="+mn-cs"/>
              </a:defRPr>
            </a:lvl1pPr>
          </a:lstStyle>
          <a:p>
            <a:pPr>
              <a:defRPr/>
            </a:pPr>
            <a:fld id="{A7B4A1EE-3556-5345-821E-3C971BA9B142}" type="slidenum">
              <a:rPr lang="en-US"/>
              <a:pPr>
                <a:defRPr/>
              </a:pPr>
              <a:t>‹#›</a:t>
            </a:fld>
            <a:endParaRPr lang="en-US"/>
          </a:p>
        </p:txBody>
      </p:sp>
    </p:spTree>
    <p:extLst>
      <p:ext uri="{BB962C8B-B14F-4D97-AF65-F5344CB8AC3E}">
        <p14:creationId xmlns:p14="http://schemas.microsoft.com/office/powerpoint/2010/main" val="31841389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62263" y="549275"/>
            <a:ext cx="3876675" cy="2743200"/>
          </a:xfrm>
        </p:spPr>
      </p:sp>
      <p:sp>
        <p:nvSpPr>
          <p:cNvPr id="3" name="Notes Placeholder 2"/>
          <p:cNvSpPr>
            <a:spLocks noGrp="1"/>
          </p:cNvSpPr>
          <p:nvPr>
            <p:ph type="body" idx="1"/>
          </p:nvPr>
        </p:nvSpPr>
        <p:spPr/>
        <p:txBody>
          <a:bodyPr>
            <a:normAutofit/>
          </a:bodyPr>
          <a:lstStyle/>
          <a:p>
            <a:r>
              <a:rPr lang="en-US" dirty="0" smtClean="0"/>
              <a:t>The area under the ROC curve (AUC) is a widely used performance measure in machine learning. Increasingly, however, in several applications, performance is measured not in terms of the full area under the ROC curve, but instead, in terms of the partial area under the ROC curve between two specified false positive rates. In this paper, we develop a structural SVM framework for directly  optimizing the partial AUC between any two false positive rates. Our approach makes use of a cutting plane solver along the lines of the structural SVM based approach for optimizing the full AUC developed by Joachims (2005). Unlike the full AUC, where the combinatorial optimization problem needed to find the most violated constraint in the cutting plane solver can be decomposed easily to yield an efficient algorithm, the corresponding optimization problem in the case of partial AUC is harder to decompose. One of our key technical contributions is an efficient algorithm for solving this combinatorial optimization problem that has the same computational complexity as Joachims’ algorithm for optimizing the AUC. We demonstrate the effectiveness of our approach on several real-world tasks.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7B4A1EE-3556-5345-821E-3C971BA9B142}" type="slidenum">
              <a:rPr lang="en-US" smtClean="0"/>
              <a:pPr>
                <a:defRPr/>
              </a:pPr>
              <a:t>1</a:t>
            </a:fld>
            <a:endParaRPr lang="en-US"/>
          </a:p>
        </p:txBody>
      </p:sp>
    </p:spTree>
    <p:extLst>
      <p:ext uri="{BB962C8B-B14F-4D97-AF65-F5344CB8AC3E}">
        <p14:creationId xmlns:p14="http://schemas.microsoft.com/office/powerpoint/2010/main" val="164108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911" y="9403060"/>
            <a:ext cx="36374428" cy="6486679"/>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811" y="17150874"/>
            <a:ext cx="29954617" cy="7736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2B304D-721A-A444-9FA4-4AD22A6711ED}" type="slidenum">
              <a:rPr lang="en-US"/>
              <a:pPr>
                <a:defRPr/>
              </a:pPr>
              <a:t>‹#›</a:t>
            </a:fld>
            <a:endParaRPr lang="en-US"/>
          </a:p>
        </p:txBody>
      </p:sp>
    </p:spTree>
    <p:extLst>
      <p:ext uri="{BB962C8B-B14F-4D97-AF65-F5344CB8AC3E}">
        <p14:creationId xmlns:p14="http://schemas.microsoft.com/office/powerpoint/2010/main" val="382883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B76FCB-DA75-734D-9AA6-27307748B6D5}" type="slidenum">
              <a:rPr lang="en-US"/>
              <a:pPr>
                <a:defRPr/>
              </a:pPr>
              <a:t>‹#›</a:t>
            </a:fld>
            <a:endParaRPr lang="en-US"/>
          </a:p>
        </p:txBody>
      </p:sp>
    </p:spTree>
    <p:extLst>
      <p:ext uri="{BB962C8B-B14F-4D97-AF65-F5344CB8AC3E}">
        <p14:creationId xmlns:p14="http://schemas.microsoft.com/office/powerpoint/2010/main" val="52128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86509" y="2691593"/>
            <a:ext cx="9089388" cy="2421265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18354" y="2691593"/>
            <a:ext cx="27106058" cy="242126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CECE2F-0646-244B-BF4D-A7B227C24CA0}" type="slidenum">
              <a:rPr lang="en-US"/>
              <a:pPr>
                <a:defRPr/>
              </a:pPr>
              <a:t>‹#›</a:t>
            </a:fld>
            <a:endParaRPr lang="en-US"/>
          </a:p>
        </p:txBody>
      </p:sp>
    </p:spTree>
    <p:extLst>
      <p:ext uri="{BB962C8B-B14F-4D97-AF65-F5344CB8AC3E}">
        <p14:creationId xmlns:p14="http://schemas.microsoft.com/office/powerpoint/2010/main" val="150606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D3EE20-F40E-F048-839C-CBDFFD246B2D}" type="slidenum">
              <a:rPr lang="en-US"/>
              <a:pPr>
                <a:defRPr/>
              </a:pPr>
              <a:t>‹#›</a:t>
            </a:fld>
            <a:endParaRPr lang="en-US"/>
          </a:p>
        </p:txBody>
      </p:sp>
    </p:spTree>
    <p:extLst>
      <p:ext uri="{BB962C8B-B14F-4D97-AF65-F5344CB8AC3E}">
        <p14:creationId xmlns:p14="http://schemas.microsoft.com/office/powerpoint/2010/main" val="244663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0" y="19449825"/>
            <a:ext cx="36374428" cy="60108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380450" y="12828853"/>
            <a:ext cx="36374428" cy="662096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50D737-39FA-CF46-B4AC-C429E7E98CC6}" type="slidenum">
              <a:rPr lang="en-US"/>
              <a:pPr>
                <a:defRPr/>
              </a:pPr>
              <a:t>‹#›</a:t>
            </a:fld>
            <a:endParaRPr lang="en-US"/>
          </a:p>
        </p:txBody>
      </p:sp>
    </p:spTree>
    <p:extLst>
      <p:ext uri="{BB962C8B-B14F-4D97-AF65-F5344CB8AC3E}">
        <p14:creationId xmlns:p14="http://schemas.microsoft.com/office/powerpoint/2010/main" val="198416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18349" y="8722861"/>
            <a:ext cx="18097722" cy="18181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78171" y="8722861"/>
            <a:ext cx="18097722" cy="18181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D0F002-A589-FE45-9EC3-69AFAFDA6D2C}" type="slidenum">
              <a:rPr lang="en-US"/>
              <a:pPr>
                <a:defRPr/>
              </a:pPr>
              <a:t>‹#›</a:t>
            </a:fld>
            <a:endParaRPr lang="en-US"/>
          </a:p>
        </p:txBody>
      </p:sp>
    </p:spTree>
    <p:extLst>
      <p:ext uri="{BB962C8B-B14F-4D97-AF65-F5344CB8AC3E}">
        <p14:creationId xmlns:p14="http://schemas.microsoft.com/office/powerpoint/2010/main" val="143627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9382" y="1211509"/>
            <a:ext cx="38515491" cy="504454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379" y="6775694"/>
            <a:ext cx="18908218" cy="28229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39379" y="9598656"/>
            <a:ext cx="18908218" cy="174384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204" y="6775694"/>
            <a:ext cx="18916662" cy="28229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1738204" y="9598656"/>
            <a:ext cx="18916662" cy="174384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7CFD2BC-CDEF-1F4C-A345-997D885B089E}" type="slidenum">
              <a:rPr lang="en-US"/>
              <a:pPr>
                <a:defRPr/>
              </a:pPr>
              <a:t>‹#›</a:t>
            </a:fld>
            <a:endParaRPr lang="en-US"/>
          </a:p>
        </p:txBody>
      </p:sp>
    </p:spTree>
    <p:extLst>
      <p:ext uri="{BB962C8B-B14F-4D97-AF65-F5344CB8AC3E}">
        <p14:creationId xmlns:p14="http://schemas.microsoft.com/office/powerpoint/2010/main" val="104699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E55A477-E876-2947-A30B-98232DAC480B}" type="slidenum">
              <a:rPr lang="en-US"/>
              <a:pPr>
                <a:defRPr/>
              </a:pPr>
              <a:t>‹#›</a:t>
            </a:fld>
            <a:endParaRPr lang="en-US"/>
          </a:p>
        </p:txBody>
      </p:sp>
    </p:spTree>
    <p:extLst>
      <p:ext uri="{BB962C8B-B14F-4D97-AF65-F5344CB8AC3E}">
        <p14:creationId xmlns:p14="http://schemas.microsoft.com/office/powerpoint/2010/main" val="112015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5F3F1EC-7EB5-5041-9270-38BF12C174C2}" type="slidenum">
              <a:rPr lang="en-US"/>
              <a:pPr>
                <a:defRPr/>
              </a:pPr>
              <a:t>‹#›</a:t>
            </a:fld>
            <a:endParaRPr lang="en-US"/>
          </a:p>
        </p:txBody>
      </p:sp>
    </p:spTree>
    <p:extLst>
      <p:ext uri="{BB962C8B-B14F-4D97-AF65-F5344CB8AC3E}">
        <p14:creationId xmlns:p14="http://schemas.microsoft.com/office/powerpoint/2010/main" val="78047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380" y="1205672"/>
            <a:ext cx="14079007" cy="512774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731699" y="1205673"/>
            <a:ext cx="23923167" cy="258314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380" y="6333416"/>
            <a:ext cx="14079007" cy="207036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FB3F30-EBF7-B84E-A1FF-7E9C5605EE0D}" type="slidenum">
              <a:rPr lang="en-US"/>
              <a:pPr>
                <a:defRPr/>
              </a:pPr>
              <a:t>‹#›</a:t>
            </a:fld>
            <a:endParaRPr lang="en-US"/>
          </a:p>
        </p:txBody>
      </p:sp>
    </p:spTree>
    <p:extLst>
      <p:ext uri="{BB962C8B-B14F-4D97-AF65-F5344CB8AC3E}">
        <p14:creationId xmlns:p14="http://schemas.microsoft.com/office/powerpoint/2010/main" val="209095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8645" y="21186806"/>
            <a:ext cx="25675868" cy="25018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388645" y="2704735"/>
            <a:ext cx="25675868" cy="181594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88645" y="23688645"/>
            <a:ext cx="25675868" cy="35513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FC43EC-E9E0-7B47-9AC7-7CEFAF0AF3BF}" type="slidenum">
              <a:rPr lang="en-US"/>
              <a:pPr>
                <a:defRPr/>
              </a:pPr>
              <a:t>‹#›</a:t>
            </a:fld>
            <a:endParaRPr lang="en-US"/>
          </a:p>
        </p:txBody>
      </p:sp>
    </p:spTree>
    <p:extLst>
      <p:ext uri="{BB962C8B-B14F-4D97-AF65-F5344CB8AC3E}">
        <p14:creationId xmlns:p14="http://schemas.microsoft.com/office/powerpoint/2010/main" val="171931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17930" y="2691593"/>
            <a:ext cx="36358385" cy="5044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34525" tIns="217265" rIns="434525" bIns="21726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17930" y="8722861"/>
            <a:ext cx="36358385" cy="18181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34525" tIns="217265" rIns="434525" bIns="2172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17928" y="27599037"/>
            <a:ext cx="8915467" cy="199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34525" tIns="217265" rIns="434525" bIns="217265" numCol="1" anchor="t" anchorCtr="0" compatLnSpc="1">
            <a:prstTxWarp prst="textNoShape">
              <a:avLst/>
            </a:prstTxWarp>
          </a:bodyPr>
          <a:lstStyle>
            <a:lvl1pPr defTabSz="4351338">
              <a:defRPr sz="6100" b="0">
                <a:solidFill>
                  <a:schemeClr val="tx1"/>
                </a:solidFill>
                <a:latin typeface="+mn-lt"/>
                <a:cs typeface="+mn-cs"/>
              </a:defRPr>
            </a:lvl1pPr>
          </a:lstStyle>
          <a:p>
            <a:pPr>
              <a:defRPr/>
            </a:pPr>
            <a:endParaRPr lang="en-US"/>
          </a:p>
        </p:txBody>
      </p:sp>
      <p:sp>
        <p:nvSpPr>
          <p:cNvPr id="1029" name="Rectangle 5"/>
          <p:cNvSpPr>
            <a:spLocks noGrp="1" noChangeArrowheads="1"/>
          </p:cNvSpPr>
          <p:nvPr>
            <p:ph type="ftr" sz="quarter" idx="3"/>
          </p:nvPr>
        </p:nvSpPr>
        <p:spPr bwMode="auto">
          <a:xfrm>
            <a:off x="14613009" y="27599037"/>
            <a:ext cx="13568226" cy="199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34525" tIns="217265" rIns="434525" bIns="217265" numCol="1" anchor="t" anchorCtr="0" compatLnSpc="1">
            <a:prstTxWarp prst="textNoShape">
              <a:avLst/>
            </a:prstTxWarp>
          </a:bodyPr>
          <a:lstStyle>
            <a:lvl1pPr algn="ctr" defTabSz="4351338">
              <a:defRPr sz="6100" b="0">
                <a:solidFill>
                  <a:schemeClr val="tx1"/>
                </a:solidFill>
                <a:latin typeface="+mn-lt"/>
                <a:cs typeface="+mn-cs"/>
              </a:defRPr>
            </a:lvl1pPr>
          </a:lstStyle>
          <a:p>
            <a:pPr>
              <a:defRPr/>
            </a:pPr>
            <a:endParaRPr lang="en-US"/>
          </a:p>
        </p:txBody>
      </p:sp>
      <p:sp>
        <p:nvSpPr>
          <p:cNvPr id="1030" name="Rectangle 6"/>
          <p:cNvSpPr>
            <a:spLocks noGrp="1" noChangeArrowheads="1"/>
          </p:cNvSpPr>
          <p:nvPr>
            <p:ph type="sldNum" sz="quarter" idx="4"/>
          </p:nvPr>
        </p:nvSpPr>
        <p:spPr bwMode="auto">
          <a:xfrm>
            <a:off x="30660848" y="27599037"/>
            <a:ext cx="8915467" cy="199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34525" tIns="217265" rIns="434525" bIns="217265" numCol="1" anchor="t" anchorCtr="0" compatLnSpc="1">
            <a:prstTxWarp prst="textNoShape">
              <a:avLst/>
            </a:prstTxWarp>
          </a:bodyPr>
          <a:lstStyle>
            <a:lvl1pPr algn="r" defTabSz="4351338">
              <a:defRPr sz="6100" b="0">
                <a:solidFill>
                  <a:schemeClr val="tx1"/>
                </a:solidFill>
                <a:latin typeface="+mn-lt"/>
                <a:cs typeface="+mn-cs"/>
              </a:defRPr>
            </a:lvl1pPr>
          </a:lstStyle>
          <a:p>
            <a:pPr>
              <a:defRPr/>
            </a:pPr>
            <a:fld id="{82ECEF5A-E35C-B945-9B22-6713C0702B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mj-ea"/>
          <a:cs typeface="ＭＳ Ｐゴシック" charset="0"/>
        </a:defRPr>
      </a:lvl1pPr>
      <a:lvl2pPr algn="ctr" defTabSz="4351338" rtl="0" eaLnBrk="0" fontAlgn="base" hangingPunct="0">
        <a:spcBef>
          <a:spcPct val="0"/>
        </a:spcBef>
        <a:spcAft>
          <a:spcPct val="0"/>
        </a:spcAft>
        <a:defRPr sz="21200">
          <a:solidFill>
            <a:schemeClr val="tx2"/>
          </a:solidFill>
          <a:latin typeface="Times New Roman" charset="0"/>
          <a:ea typeface="ＭＳ Ｐゴシック" charset="0"/>
          <a:cs typeface="ＭＳ Ｐゴシック" charset="0"/>
        </a:defRPr>
      </a:lvl2pPr>
      <a:lvl3pPr algn="ctr" defTabSz="4351338" rtl="0" eaLnBrk="0" fontAlgn="base" hangingPunct="0">
        <a:spcBef>
          <a:spcPct val="0"/>
        </a:spcBef>
        <a:spcAft>
          <a:spcPct val="0"/>
        </a:spcAft>
        <a:defRPr sz="21200">
          <a:solidFill>
            <a:schemeClr val="tx2"/>
          </a:solidFill>
          <a:latin typeface="Times New Roman" charset="0"/>
          <a:ea typeface="ＭＳ Ｐゴシック" charset="0"/>
          <a:cs typeface="ＭＳ Ｐゴシック" charset="0"/>
        </a:defRPr>
      </a:lvl3pPr>
      <a:lvl4pPr algn="ctr" defTabSz="4351338" rtl="0" eaLnBrk="0" fontAlgn="base" hangingPunct="0">
        <a:spcBef>
          <a:spcPct val="0"/>
        </a:spcBef>
        <a:spcAft>
          <a:spcPct val="0"/>
        </a:spcAft>
        <a:defRPr sz="21200">
          <a:solidFill>
            <a:schemeClr val="tx2"/>
          </a:solidFill>
          <a:latin typeface="Times New Roman" charset="0"/>
          <a:ea typeface="ＭＳ Ｐゴシック" charset="0"/>
          <a:cs typeface="ＭＳ Ｐゴシック" charset="0"/>
        </a:defRPr>
      </a:lvl4pPr>
      <a:lvl5pPr algn="ctr" defTabSz="4351338" rtl="0" eaLnBrk="0" fontAlgn="base" hangingPunct="0">
        <a:spcBef>
          <a:spcPct val="0"/>
        </a:spcBef>
        <a:spcAft>
          <a:spcPct val="0"/>
        </a:spcAft>
        <a:defRPr sz="21200">
          <a:solidFill>
            <a:schemeClr val="tx2"/>
          </a:solidFill>
          <a:latin typeface="Times New Roman" charset="0"/>
          <a:ea typeface="ＭＳ Ｐゴシック" charset="0"/>
          <a:cs typeface="ＭＳ Ｐゴシック" charset="0"/>
        </a:defRPr>
      </a:lvl5pPr>
      <a:lvl6pPr marL="457200" algn="ctr" defTabSz="4351338" rtl="0" eaLnBrk="0" fontAlgn="base" hangingPunct="0">
        <a:spcBef>
          <a:spcPct val="0"/>
        </a:spcBef>
        <a:spcAft>
          <a:spcPct val="0"/>
        </a:spcAft>
        <a:defRPr sz="21200">
          <a:solidFill>
            <a:schemeClr val="tx2"/>
          </a:solidFill>
          <a:latin typeface="Times New Roman" charset="0"/>
          <a:ea typeface="ＭＳ Ｐゴシック" charset="0"/>
        </a:defRPr>
      </a:lvl6pPr>
      <a:lvl7pPr marL="914400" algn="ctr" defTabSz="4351338" rtl="0" eaLnBrk="0" fontAlgn="base" hangingPunct="0">
        <a:spcBef>
          <a:spcPct val="0"/>
        </a:spcBef>
        <a:spcAft>
          <a:spcPct val="0"/>
        </a:spcAft>
        <a:defRPr sz="21200">
          <a:solidFill>
            <a:schemeClr val="tx2"/>
          </a:solidFill>
          <a:latin typeface="Times New Roman" charset="0"/>
          <a:ea typeface="ＭＳ Ｐゴシック" charset="0"/>
        </a:defRPr>
      </a:lvl7pPr>
      <a:lvl8pPr marL="1371600" algn="ctr" defTabSz="4351338" rtl="0" eaLnBrk="0" fontAlgn="base" hangingPunct="0">
        <a:spcBef>
          <a:spcPct val="0"/>
        </a:spcBef>
        <a:spcAft>
          <a:spcPct val="0"/>
        </a:spcAft>
        <a:defRPr sz="21200">
          <a:solidFill>
            <a:schemeClr val="tx2"/>
          </a:solidFill>
          <a:latin typeface="Times New Roman" charset="0"/>
          <a:ea typeface="ＭＳ Ｐゴシック" charset="0"/>
        </a:defRPr>
      </a:lvl8pPr>
      <a:lvl9pPr marL="1828800" algn="ctr" defTabSz="4351338" rtl="0" eaLnBrk="0" fontAlgn="base" hangingPunct="0">
        <a:spcBef>
          <a:spcPct val="0"/>
        </a:spcBef>
        <a:spcAft>
          <a:spcPct val="0"/>
        </a:spcAft>
        <a:defRPr sz="21200">
          <a:solidFill>
            <a:schemeClr val="tx2"/>
          </a:solidFill>
          <a:latin typeface="Times New Roman" charset="0"/>
          <a:ea typeface="ＭＳ Ｐゴシック"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mn-ea"/>
          <a:cs typeface="ＭＳ Ｐゴシック" charset="0"/>
        </a:defRPr>
      </a:lvl1pPr>
      <a:lvl2pPr marL="3533775" indent="-1362075" algn="l" defTabSz="4351338" rtl="0" eaLnBrk="0" fontAlgn="base" hangingPunct="0">
        <a:spcBef>
          <a:spcPct val="20000"/>
        </a:spcBef>
        <a:spcAft>
          <a:spcPct val="0"/>
        </a:spcAft>
        <a:buChar char="–"/>
        <a:defRPr sz="13200">
          <a:solidFill>
            <a:schemeClr val="tx1"/>
          </a:solidFill>
          <a:latin typeface="+mn-lt"/>
          <a:ea typeface="+mn-ea"/>
        </a:defRPr>
      </a:lvl2pPr>
      <a:lvl3pPr marL="5427663" indent="-1076325" algn="l" defTabSz="4351338" rtl="0" eaLnBrk="0" fontAlgn="base" hangingPunct="0">
        <a:spcBef>
          <a:spcPct val="20000"/>
        </a:spcBef>
        <a:spcAft>
          <a:spcPct val="0"/>
        </a:spcAft>
        <a:buChar char="•"/>
        <a:defRPr sz="11000">
          <a:solidFill>
            <a:schemeClr val="tx1"/>
          </a:solidFill>
          <a:latin typeface="+mn-lt"/>
          <a:ea typeface="+mn-ea"/>
        </a:defRPr>
      </a:lvl3pPr>
      <a:lvl4pPr marL="7607300" indent="-1098550" algn="l" defTabSz="4351338" rtl="0" eaLnBrk="0" fontAlgn="base" hangingPunct="0">
        <a:spcBef>
          <a:spcPct val="20000"/>
        </a:spcBef>
        <a:spcAft>
          <a:spcPct val="0"/>
        </a:spcAft>
        <a:buChar char="–"/>
        <a:defRPr sz="9300">
          <a:solidFill>
            <a:schemeClr val="tx1"/>
          </a:solidFill>
          <a:latin typeface="+mn-lt"/>
          <a:ea typeface="+mn-ea"/>
        </a:defRPr>
      </a:lvl4pPr>
      <a:lvl5pPr marL="9769475" indent="-1081088" algn="l" defTabSz="4351338" rtl="0" eaLnBrk="0" fontAlgn="base" hangingPunct="0">
        <a:spcBef>
          <a:spcPct val="20000"/>
        </a:spcBef>
        <a:spcAft>
          <a:spcPct val="0"/>
        </a:spcAft>
        <a:buChar char="»"/>
        <a:defRPr sz="9300">
          <a:solidFill>
            <a:schemeClr val="tx1"/>
          </a:solidFill>
          <a:latin typeface="+mn-lt"/>
          <a:ea typeface="+mn-ea"/>
        </a:defRPr>
      </a:lvl5pPr>
      <a:lvl6pPr marL="10226675" indent="-1081088" algn="l" defTabSz="4351338" rtl="0" eaLnBrk="0" fontAlgn="base" hangingPunct="0">
        <a:spcBef>
          <a:spcPct val="20000"/>
        </a:spcBef>
        <a:spcAft>
          <a:spcPct val="0"/>
        </a:spcAft>
        <a:buChar char="»"/>
        <a:defRPr sz="9300">
          <a:solidFill>
            <a:schemeClr val="tx1"/>
          </a:solidFill>
          <a:latin typeface="+mn-lt"/>
          <a:ea typeface="+mn-ea"/>
        </a:defRPr>
      </a:lvl6pPr>
      <a:lvl7pPr marL="10683875" indent="-1081088" algn="l" defTabSz="4351338" rtl="0" eaLnBrk="0" fontAlgn="base" hangingPunct="0">
        <a:spcBef>
          <a:spcPct val="20000"/>
        </a:spcBef>
        <a:spcAft>
          <a:spcPct val="0"/>
        </a:spcAft>
        <a:buChar char="»"/>
        <a:defRPr sz="9300">
          <a:solidFill>
            <a:schemeClr val="tx1"/>
          </a:solidFill>
          <a:latin typeface="+mn-lt"/>
          <a:ea typeface="+mn-ea"/>
        </a:defRPr>
      </a:lvl7pPr>
      <a:lvl8pPr marL="11141075" indent="-1081088" algn="l" defTabSz="4351338" rtl="0" eaLnBrk="0" fontAlgn="base" hangingPunct="0">
        <a:spcBef>
          <a:spcPct val="20000"/>
        </a:spcBef>
        <a:spcAft>
          <a:spcPct val="0"/>
        </a:spcAft>
        <a:buChar char="»"/>
        <a:defRPr sz="9300">
          <a:solidFill>
            <a:schemeClr val="tx1"/>
          </a:solidFill>
          <a:latin typeface="+mn-lt"/>
          <a:ea typeface="+mn-ea"/>
        </a:defRPr>
      </a:lvl8pPr>
      <a:lvl9pPr marL="11598275" indent="-1081088" algn="l" defTabSz="4351338" rtl="0" eaLnBrk="0" fontAlgn="base" hangingPunct="0">
        <a:spcBef>
          <a:spcPct val="20000"/>
        </a:spcBef>
        <a:spcAft>
          <a:spcPct val="0"/>
        </a:spcAft>
        <a:buChar char="»"/>
        <a:defRPr sz="93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p:cNvSpPr>
          <p:nvPr/>
        </p:nvSpPr>
        <p:spPr>
          <a:xfrm>
            <a:off x="1732311" y="654984"/>
            <a:ext cx="41071800" cy="2057400"/>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rtlCol="0">
            <a:normAutofit/>
          </a:bodyPr>
          <a:lstStyle/>
          <a:p>
            <a:r>
              <a:rPr lang="en-US" sz="6600" dirty="0" smtClean="0"/>
              <a:t>            An </a:t>
            </a:r>
            <a:r>
              <a:rPr lang="en-US" sz="6600" dirty="0"/>
              <a:t>Empirical Evaluation of various Deep Learning Architectures for Bi-Sequence Classification Tasks</a:t>
            </a:r>
          </a:p>
        </p:txBody>
      </p:sp>
      <p:sp>
        <p:nvSpPr>
          <p:cNvPr id="173" name="Subtitle 2"/>
          <p:cNvSpPr txBox="1">
            <a:spLocks/>
          </p:cNvSpPr>
          <p:nvPr/>
        </p:nvSpPr>
        <p:spPr>
          <a:xfrm>
            <a:off x="1065213" y="2015332"/>
            <a:ext cx="40829706" cy="1600201"/>
          </a:xfrm>
          <a:prstGeom prst="rect">
            <a:avLst/>
          </a:prstGeom>
        </p:spPr>
        <p:txBody>
          <a:bodyPr rtlCol="0">
            <a:noAutofit/>
          </a:bodyPr>
          <a:lstStyle/>
          <a:p>
            <a:pPr marL="1628775" marR="0" lvl="0" indent="-1628775" algn="ctr" defTabSz="4351338" rtl="0" eaLnBrk="1" fontAlgn="auto" latinLnBrk="0" hangingPunct="1">
              <a:lnSpc>
                <a:spcPct val="100000"/>
              </a:lnSpc>
              <a:spcBef>
                <a:spcPct val="20000"/>
              </a:spcBef>
              <a:spcAft>
                <a:spcPts val="0"/>
              </a:spcAft>
              <a:buClrTx/>
              <a:buSzTx/>
              <a:buFont typeface="Arial" pitchFamily="34" charset="0"/>
              <a:buNone/>
              <a:tabLst/>
              <a:defRPr/>
            </a:pPr>
            <a:r>
              <a:rPr kumimoji="0" lang="en-US" sz="5400" b="1" i="0" u="none" strike="noStrike" kern="0" cap="none" spc="0" normalizeH="0" baseline="0" noProof="0" dirty="0" smtClean="0">
                <a:ln>
                  <a:noFill/>
                </a:ln>
                <a:solidFill>
                  <a:srgbClr val="C00000"/>
                </a:solidFill>
                <a:effectLst/>
                <a:uLnTx/>
                <a:uFillTx/>
                <a:latin typeface="Calibri" pitchFamily="34" charset="0"/>
                <a:ea typeface="+mn-ea"/>
                <a:cs typeface="Calibri" pitchFamily="34" charset="0"/>
              </a:rPr>
              <a:t>Anirban Laha and Vikas C. Raykar,  </a:t>
            </a:r>
            <a:r>
              <a:rPr kumimoji="0" lang="en-US" sz="4800" b="1" i="0" u="none" strike="noStrike" kern="0" cap="none" spc="0" normalizeH="0" baseline="0" noProof="0" dirty="0" smtClean="0">
                <a:ln>
                  <a:noFill/>
                </a:ln>
                <a:solidFill>
                  <a:srgbClr val="00B0F0"/>
                </a:solidFill>
                <a:effectLst/>
                <a:uLnTx/>
                <a:uFillTx/>
                <a:latin typeface="Calibri" pitchFamily="34" charset="0"/>
                <a:ea typeface="+mn-ea"/>
                <a:cs typeface="Calibri" pitchFamily="34" charset="0"/>
              </a:rPr>
              <a:t>IBM </a:t>
            </a:r>
            <a:r>
              <a:rPr kumimoji="0" lang="en-US" sz="4800" b="1" i="0" u="none" strike="noStrike" kern="0" cap="none" spc="0" normalizeH="0" noProof="0" dirty="0" smtClean="0">
                <a:ln>
                  <a:noFill/>
                </a:ln>
                <a:solidFill>
                  <a:srgbClr val="00B0F0"/>
                </a:solidFill>
                <a:effectLst/>
                <a:uLnTx/>
                <a:uFillTx/>
                <a:latin typeface="Calibri" pitchFamily="34" charset="0"/>
                <a:ea typeface="+mn-ea"/>
                <a:cs typeface="Calibri" pitchFamily="34" charset="0"/>
              </a:rPr>
              <a:t>Research – India.</a:t>
            </a:r>
          </a:p>
          <a:p>
            <a:pPr marL="1628775" marR="0" lvl="0" indent="-1628775" algn="ctr" defTabSz="4351338" rtl="0" eaLnBrk="1" fontAlgn="auto" latinLnBrk="0" hangingPunct="1">
              <a:lnSpc>
                <a:spcPct val="100000"/>
              </a:lnSpc>
              <a:spcBef>
                <a:spcPct val="20000"/>
              </a:spcBef>
              <a:spcAft>
                <a:spcPts val="0"/>
              </a:spcAft>
              <a:buClrTx/>
              <a:buSzTx/>
              <a:buFont typeface="Arial" pitchFamily="34" charset="0"/>
              <a:buNone/>
              <a:tabLst/>
              <a:defRPr/>
            </a:pPr>
            <a:r>
              <a:rPr lang="en-US" sz="4800" kern="0" baseline="0" dirty="0" smtClean="0">
                <a:solidFill>
                  <a:schemeClr val="tx1"/>
                </a:solidFill>
                <a:latin typeface="Calibri" pitchFamily="34" charset="0"/>
                <a:ea typeface="+mn-ea"/>
                <a:cs typeface="Calibri" pitchFamily="34" charset="0"/>
              </a:rPr>
              <a:t>   </a:t>
            </a:r>
            <a:r>
              <a:rPr lang="en-US" sz="4800" kern="0" baseline="0" dirty="0" smtClean="0">
                <a:solidFill>
                  <a:srgbClr val="00B050"/>
                </a:solidFill>
                <a:latin typeface="Calibri" pitchFamily="34" charset="0"/>
                <a:ea typeface="+mn-ea"/>
                <a:cs typeface="Calibri" pitchFamily="34" charset="0"/>
              </a:rPr>
              <a:t>anirlaha@in.ibm.com, viraykar@in.ibm.com </a:t>
            </a:r>
            <a:endParaRPr kumimoji="0" lang="en-US" sz="4800" b="1" i="0" u="none" strike="noStrike" kern="0" cap="none" spc="0" normalizeH="0" baseline="0" noProof="0" dirty="0" smtClean="0">
              <a:ln>
                <a:noFill/>
              </a:ln>
              <a:solidFill>
                <a:srgbClr val="00B050"/>
              </a:solidFill>
              <a:effectLst/>
              <a:uLnTx/>
              <a:uFillTx/>
              <a:latin typeface="Calibri" pitchFamily="34" charset="0"/>
              <a:ea typeface="+mn-ea"/>
              <a:cs typeface="Calibri" pitchFamily="34" charset="0"/>
            </a:endParaRPr>
          </a:p>
        </p:txBody>
      </p:sp>
      <p:grpSp>
        <p:nvGrpSpPr>
          <p:cNvPr id="175" name="Group 174"/>
          <p:cNvGrpSpPr/>
          <p:nvPr/>
        </p:nvGrpSpPr>
        <p:grpSpPr>
          <a:xfrm>
            <a:off x="685799" y="4179092"/>
            <a:ext cx="13350240" cy="13787175"/>
            <a:chOff x="1522411" y="4712492"/>
            <a:chExt cx="15172179" cy="8667205"/>
          </a:xfrm>
        </p:grpSpPr>
        <p:sp>
          <p:nvSpPr>
            <p:cNvPr id="176" name="Rounded Rectangle 175"/>
            <p:cNvSpPr/>
            <p:nvPr/>
          </p:nvSpPr>
          <p:spPr bwMode="auto">
            <a:xfrm>
              <a:off x="1522411" y="4712493"/>
              <a:ext cx="15172178" cy="8667204"/>
            </a:xfrm>
            <a:prstGeom prst="roundRect">
              <a:avLst>
                <a:gd name="adj" fmla="val 1572"/>
              </a:avLst>
            </a:prstGeom>
            <a:no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177" name="Rectangle 176"/>
            <p:cNvSpPr/>
            <p:nvPr/>
          </p:nvSpPr>
          <p:spPr bwMode="auto">
            <a:xfrm>
              <a:off x="1522412" y="4712492"/>
              <a:ext cx="15172178" cy="763591"/>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08050" rtl="0" eaLnBrk="0" fontAlgn="base" latinLnBrk="0" hangingPunct="0">
                <a:lnSpc>
                  <a:spcPct val="100000"/>
                </a:lnSpc>
                <a:spcBef>
                  <a:spcPct val="0"/>
                </a:spcBef>
                <a:spcAft>
                  <a:spcPct val="0"/>
                </a:spcAft>
                <a:buClrTx/>
                <a:buSzTx/>
                <a:buFontTx/>
                <a:buNone/>
                <a:tabLst/>
              </a:pPr>
              <a:r>
                <a:rPr lang="en-US" sz="4400" dirty="0" smtClean="0">
                  <a:solidFill>
                    <a:schemeClr val="bg1"/>
                  </a:solidFill>
                  <a:latin typeface="Calibri" pitchFamily="34" charset="0"/>
                  <a:ea typeface="ＭＳ Ｐゴシック" charset="0"/>
                  <a:cs typeface="Calibri" pitchFamily="34" charset="0"/>
                </a:rPr>
                <a:t>Bi-Sequence Classification</a:t>
              </a:r>
              <a:endParaRPr kumimoji="0" lang="en-US" sz="4400" b="1" i="0" u="none" strike="noStrike" cap="none" normalizeH="0" baseline="0" dirty="0">
                <a:ln>
                  <a:noFill/>
                </a:ln>
                <a:solidFill>
                  <a:schemeClr val="bg1"/>
                </a:solidFill>
                <a:effectLst/>
                <a:latin typeface="Calibri" pitchFamily="34" charset="0"/>
                <a:ea typeface="ＭＳ Ｐゴシック" charset="0"/>
                <a:cs typeface="Calibri" pitchFamily="34" charset="0"/>
              </a:endParaRPr>
            </a:p>
          </p:txBody>
        </p:sp>
      </p:grpSp>
      <p:grpSp>
        <p:nvGrpSpPr>
          <p:cNvPr id="247" name="Group 246"/>
          <p:cNvGrpSpPr/>
          <p:nvPr/>
        </p:nvGrpSpPr>
        <p:grpSpPr>
          <a:xfrm>
            <a:off x="670717" y="18313178"/>
            <a:ext cx="13350239" cy="2046583"/>
            <a:chOff x="838303" y="16447296"/>
            <a:chExt cx="13441680" cy="1496448"/>
          </a:xfrm>
        </p:grpSpPr>
        <p:sp>
          <p:nvSpPr>
            <p:cNvPr id="239" name="Rounded Rectangle 238"/>
            <p:cNvSpPr/>
            <p:nvPr/>
          </p:nvSpPr>
          <p:spPr bwMode="auto">
            <a:xfrm>
              <a:off x="838303" y="16447296"/>
              <a:ext cx="13441680" cy="1496448"/>
            </a:xfrm>
            <a:prstGeom prst="roundRect">
              <a:avLst>
                <a:gd name="adj" fmla="val 9659"/>
              </a:avLst>
            </a:prstGeom>
            <a:solidFill>
              <a:srgbClr val="FFFF99"/>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243" name="TextBox 242"/>
            <p:cNvSpPr txBox="1"/>
            <p:nvPr/>
          </p:nvSpPr>
          <p:spPr>
            <a:xfrm>
              <a:off x="1204119" y="16604811"/>
              <a:ext cx="12801600" cy="1282752"/>
            </a:xfrm>
            <a:prstGeom prst="rect">
              <a:avLst/>
            </a:prstGeom>
            <a:noFill/>
          </p:spPr>
          <p:txBody>
            <a:bodyPr wrap="square" rtlCol="0">
              <a:spAutoFit/>
            </a:bodyPr>
            <a:lstStyle/>
            <a:p>
              <a:r>
                <a:rPr lang="en-US" sz="3600" dirty="0" smtClean="0">
                  <a:solidFill>
                    <a:srgbClr val="3B0BEB"/>
                  </a:solidFill>
                  <a:latin typeface="Calibri" pitchFamily="34" charset="0"/>
                  <a:cs typeface="Calibri" pitchFamily="34" charset="0"/>
                </a:rPr>
                <a:t>Our Goal: </a:t>
              </a:r>
            </a:p>
            <a:p>
              <a:r>
                <a:rPr lang="en-US" sz="3600" dirty="0" smtClean="0">
                  <a:solidFill>
                    <a:schemeClr val="tx1"/>
                  </a:solidFill>
                  <a:latin typeface="Calibri" pitchFamily="34" charset="0"/>
                  <a:cs typeface="Calibri" pitchFamily="34" charset="0"/>
                </a:rPr>
                <a:t>Deep Learning based solution for modelling context for the purpose of classifying a target sentence.</a:t>
              </a:r>
              <a:endParaRPr lang="en-US" sz="3600" dirty="0">
                <a:solidFill>
                  <a:schemeClr val="tx1"/>
                </a:solidFill>
                <a:latin typeface="Calibri" pitchFamily="34" charset="0"/>
                <a:cs typeface="Calibri" pitchFamily="34" charset="0"/>
              </a:endParaRPr>
            </a:p>
          </p:txBody>
        </p:sp>
      </p:grpSp>
      <p:grpSp>
        <p:nvGrpSpPr>
          <p:cNvPr id="251" name="Group 250"/>
          <p:cNvGrpSpPr/>
          <p:nvPr/>
        </p:nvGrpSpPr>
        <p:grpSpPr>
          <a:xfrm>
            <a:off x="28559919" y="4160835"/>
            <a:ext cx="13441681" cy="6181753"/>
            <a:chOff x="1522411" y="4712492"/>
            <a:chExt cx="15224138" cy="4679160"/>
          </a:xfrm>
        </p:grpSpPr>
        <p:sp>
          <p:nvSpPr>
            <p:cNvPr id="252" name="Rounded Rectangle 251"/>
            <p:cNvSpPr/>
            <p:nvPr/>
          </p:nvSpPr>
          <p:spPr bwMode="auto">
            <a:xfrm>
              <a:off x="1522411" y="4712494"/>
              <a:ext cx="15224137" cy="4679158"/>
            </a:xfrm>
            <a:prstGeom prst="roundRect">
              <a:avLst>
                <a:gd name="adj" fmla="val 1572"/>
              </a:avLst>
            </a:prstGeom>
            <a:noFill/>
            <a:ln>
              <a:solidFill>
                <a:srgbClr val="9E0000"/>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253" name="Rectangle 252"/>
            <p:cNvSpPr/>
            <p:nvPr/>
          </p:nvSpPr>
          <p:spPr bwMode="auto">
            <a:xfrm>
              <a:off x="1522412" y="4712492"/>
              <a:ext cx="15224137" cy="619539"/>
            </a:xfrm>
            <a:prstGeom prst="rect">
              <a:avLst/>
            </a:prstGeom>
            <a:solidFill>
              <a:srgbClr val="C00000"/>
            </a:solidFill>
            <a:ln>
              <a:solidFill>
                <a:srgbClr val="9E0000"/>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08050" rtl="0" eaLnBrk="0" fontAlgn="base" latinLnBrk="0" hangingPunct="0">
                <a:lnSpc>
                  <a:spcPct val="100000"/>
                </a:lnSpc>
                <a:spcBef>
                  <a:spcPct val="0"/>
                </a:spcBef>
                <a:spcAft>
                  <a:spcPct val="0"/>
                </a:spcAft>
                <a:buClrTx/>
                <a:buSzTx/>
                <a:buFontTx/>
                <a:buNone/>
                <a:tabLst/>
              </a:pPr>
              <a:r>
                <a:rPr kumimoji="0" lang="en-US" sz="4400" b="1" i="0" u="none" strike="noStrike" cap="none" normalizeH="0" baseline="0" dirty="0" smtClean="0">
                  <a:ln>
                    <a:noFill/>
                  </a:ln>
                  <a:solidFill>
                    <a:schemeClr val="bg1"/>
                  </a:solidFill>
                  <a:effectLst/>
                  <a:latin typeface="Calibri" pitchFamily="34" charset="0"/>
                  <a:ea typeface="ＭＳ Ｐゴシック" charset="0"/>
                  <a:cs typeface="Calibri" pitchFamily="34" charset="0"/>
                </a:rPr>
                <a:t>Experiments</a:t>
              </a:r>
              <a:endParaRPr kumimoji="0" lang="en-US" sz="4400" b="1" i="0" u="none" strike="noStrike" cap="none" normalizeH="0" baseline="0" dirty="0">
                <a:ln>
                  <a:noFill/>
                </a:ln>
                <a:solidFill>
                  <a:schemeClr val="bg1"/>
                </a:solidFill>
                <a:effectLst/>
                <a:latin typeface="Calibri" pitchFamily="34" charset="0"/>
                <a:ea typeface="ＭＳ Ｐゴシック" charset="0"/>
                <a:cs typeface="Calibri" pitchFamily="34" charset="0"/>
              </a:endParaRPr>
            </a:p>
          </p:txBody>
        </p:sp>
      </p:grpSp>
      <p:grpSp>
        <p:nvGrpSpPr>
          <p:cNvPr id="422" name="Group 421"/>
          <p:cNvGrpSpPr/>
          <p:nvPr/>
        </p:nvGrpSpPr>
        <p:grpSpPr>
          <a:xfrm>
            <a:off x="14615319" y="4148936"/>
            <a:ext cx="13441681" cy="4659712"/>
            <a:chOff x="1522411" y="4712491"/>
            <a:chExt cx="15224138" cy="3736741"/>
          </a:xfrm>
        </p:grpSpPr>
        <p:sp>
          <p:nvSpPr>
            <p:cNvPr id="423" name="Rounded Rectangle 422"/>
            <p:cNvSpPr/>
            <p:nvPr/>
          </p:nvSpPr>
          <p:spPr bwMode="auto">
            <a:xfrm>
              <a:off x="1522411" y="4712493"/>
              <a:ext cx="15224137" cy="3736739"/>
            </a:xfrm>
            <a:prstGeom prst="roundRect">
              <a:avLst>
                <a:gd name="adj" fmla="val 2711"/>
              </a:avLst>
            </a:prstGeom>
            <a:no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424" name="Rectangle 423"/>
            <p:cNvSpPr/>
            <p:nvPr/>
          </p:nvSpPr>
          <p:spPr bwMode="auto">
            <a:xfrm>
              <a:off x="1522412" y="4712491"/>
              <a:ext cx="15224137" cy="696903"/>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08050" rtl="0" eaLnBrk="0" fontAlgn="base" latinLnBrk="0" hangingPunct="0">
                <a:lnSpc>
                  <a:spcPct val="100000"/>
                </a:lnSpc>
                <a:spcBef>
                  <a:spcPct val="0"/>
                </a:spcBef>
                <a:spcAft>
                  <a:spcPct val="0"/>
                </a:spcAft>
                <a:buClrTx/>
                <a:buSzTx/>
                <a:buFontTx/>
                <a:buNone/>
                <a:tabLst/>
              </a:pPr>
              <a:r>
                <a:rPr lang="en-US" sz="4400" dirty="0" smtClean="0">
                  <a:solidFill>
                    <a:schemeClr val="bg1"/>
                  </a:solidFill>
                  <a:latin typeface="Calibri" pitchFamily="34" charset="0"/>
                  <a:ea typeface="ＭＳ Ｐゴシック" charset="0"/>
                  <a:cs typeface="Calibri" pitchFamily="34" charset="0"/>
                </a:rPr>
                <a:t>Tasks being Considered</a:t>
              </a:r>
              <a:endParaRPr kumimoji="0" lang="en-US" sz="4400" b="1" i="0" u="none" strike="noStrike" cap="none" normalizeH="0" baseline="0" dirty="0">
                <a:ln>
                  <a:noFill/>
                </a:ln>
                <a:solidFill>
                  <a:schemeClr val="bg1"/>
                </a:solidFill>
                <a:effectLst/>
                <a:latin typeface="Calibri" pitchFamily="34" charset="0"/>
                <a:ea typeface="ＭＳ Ｐゴシック" charset="0"/>
                <a:cs typeface="Calibri" pitchFamily="34" charset="0"/>
              </a:endParaRPr>
            </a:p>
          </p:txBody>
        </p:sp>
      </p:grpSp>
      <p:grpSp>
        <p:nvGrpSpPr>
          <p:cNvPr id="140" name="Group 139"/>
          <p:cNvGrpSpPr/>
          <p:nvPr/>
        </p:nvGrpSpPr>
        <p:grpSpPr>
          <a:xfrm>
            <a:off x="14667643" y="9226508"/>
            <a:ext cx="13441680" cy="1940312"/>
            <a:chOff x="835232" y="16447296"/>
            <a:chExt cx="13533747" cy="2005509"/>
          </a:xfrm>
        </p:grpSpPr>
        <p:sp>
          <p:nvSpPr>
            <p:cNvPr id="141" name="Rounded Rectangle 140"/>
            <p:cNvSpPr/>
            <p:nvPr/>
          </p:nvSpPr>
          <p:spPr bwMode="auto">
            <a:xfrm>
              <a:off x="835232" y="16447296"/>
              <a:ext cx="13533747" cy="2005509"/>
            </a:xfrm>
            <a:prstGeom prst="roundRect">
              <a:avLst>
                <a:gd name="adj" fmla="val 9659"/>
              </a:avLst>
            </a:prstGeom>
            <a:solidFill>
              <a:srgbClr val="FFFF99"/>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142" name="TextBox 141"/>
            <p:cNvSpPr txBox="1"/>
            <p:nvPr/>
          </p:nvSpPr>
          <p:spPr>
            <a:xfrm>
              <a:off x="1204119" y="16604811"/>
              <a:ext cx="12801600" cy="1813274"/>
            </a:xfrm>
            <a:prstGeom prst="rect">
              <a:avLst/>
            </a:prstGeom>
            <a:noFill/>
          </p:spPr>
          <p:txBody>
            <a:bodyPr wrap="square" rtlCol="0">
              <a:spAutoFit/>
            </a:bodyPr>
            <a:lstStyle/>
            <a:p>
              <a:pPr lvl="0" algn="ctr"/>
              <a:r>
                <a:rPr lang="en-US" sz="3600" dirty="0" smtClean="0">
                  <a:solidFill>
                    <a:srgbClr val="3B0BEB"/>
                  </a:solidFill>
                  <a:latin typeface="Calibri" pitchFamily="34" charset="0"/>
                  <a:cs typeface="Calibri" pitchFamily="34" charset="0"/>
                </a:rPr>
                <a:t>Key idea:</a:t>
              </a:r>
              <a:r>
                <a:rPr lang="en-US" sz="3600" dirty="0" smtClean="0">
                  <a:solidFill>
                    <a:schemeClr val="tx1"/>
                  </a:solidFill>
                  <a:latin typeface="Calibri" pitchFamily="34" charset="0"/>
                  <a:cs typeface="Calibri" pitchFamily="34" charset="0"/>
                </a:rPr>
                <a:t>  </a:t>
              </a:r>
            </a:p>
            <a:p>
              <a:pPr lvl="0" algn="ctr"/>
              <a:r>
                <a:rPr lang="en-US" sz="3600" dirty="0" smtClean="0">
                  <a:solidFill>
                    <a:schemeClr val="tx1"/>
                  </a:solidFill>
                  <a:latin typeface="Calibri" pitchFamily="34" charset="0"/>
                  <a:cs typeface="Calibri" pitchFamily="34" charset="0"/>
                </a:rPr>
                <a:t>Extend from Single Sequence (or Context-free)</a:t>
              </a:r>
            </a:p>
            <a:p>
              <a:pPr lvl="0" algn="ctr"/>
              <a:r>
                <a:rPr lang="en-US" sz="3600" dirty="0" smtClean="0">
                  <a:solidFill>
                    <a:schemeClr val="tx1"/>
                  </a:solidFill>
                  <a:latin typeface="Calibri" pitchFamily="34" charset="0"/>
                  <a:cs typeface="Calibri" pitchFamily="34" charset="0"/>
                </a:rPr>
                <a:t> to Bi-Sequence (or Context-based) Classification</a:t>
              </a:r>
            </a:p>
          </p:txBody>
        </p:sp>
      </p:grpSp>
      <p:grpSp>
        <p:nvGrpSpPr>
          <p:cNvPr id="478" name="Group 477"/>
          <p:cNvGrpSpPr/>
          <p:nvPr/>
        </p:nvGrpSpPr>
        <p:grpSpPr>
          <a:xfrm>
            <a:off x="28513301" y="10674304"/>
            <a:ext cx="13441681" cy="13653822"/>
            <a:chOff x="1522411" y="4712492"/>
            <a:chExt cx="15224138" cy="5502583"/>
          </a:xfrm>
        </p:grpSpPr>
        <p:sp>
          <p:nvSpPr>
            <p:cNvPr id="479" name="Rounded Rectangle 478"/>
            <p:cNvSpPr/>
            <p:nvPr/>
          </p:nvSpPr>
          <p:spPr bwMode="auto">
            <a:xfrm>
              <a:off x="1522411" y="4712493"/>
              <a:ext cx="15224137" cy="5502582"/>
            </a:xfrm>
            <a:prstGeom prst="roundRect">
              <a:avLst>
                <a:gd name="adj" fmla="val 2095"/>
              </a:avLst>
            </a:prstGeom>
            <a:no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480" name="Rectangle 479"/>
            <p:cNvSpPr/>
            <p:nvPr/>
          </p:nvSpPr>
          <p:spPr bwMode="auto">
            <a:xfrm>
              <a:off x="1522412" y="4712492"/>
              <a:ext cx="15224137" cy="291494"/>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08050" rtl="0" eaLnBrk="0" fontAlgn="base" latinLnBrk="0" hangingPunct="0">
                <a:lnSpc>
                  <a:spcPct val="100000"/>
                </a:lnSpc>
                <a:spcBef>
                  <a:spcPct val="0"/>
                </a:spcBef>
                <a:spcAft>
                  <a:spcPct val="0"/>
                </a:spcAft>
                <a:buClrTx/>
                <a:buSzTx/>
                <a:buFontTx/>
                <a:buNone/>
                <a:tabLst/>
              </a:pPr>
              <a:r>
                <a:rPr lang="en-US" sz="4400" dirty="0" smtClean="0">
                  <a:solidFill>
                    <a:schemeClr val="bg1"/>
                  </a:solidFill>
                  <a:latin typeface="Calibri" pitchFamily="34" charset="0"/>
                  <a:ea typeface="ＭＳ Ｐゴシック" charset="0"/>
                  <a:cs typeface="Calibri" pitchFamily="34" charset="0"/>
                </a:rPr>
                <a:t>Experimental Results</a:t>
              </a:r>
              <a:endParaRPr kumimoji="0" lang="en-US" sz="4400" b="1" i="0" u="none" strike="noStrike" cap="none" normalizeH="0" baseline="0" dirty="0">
                <a:ln>
                  <a:noFill/>
                </a:ln>
                <a:solidFill>
                  <a:schemeClr val="bg1"/>
                </a:solidFill>
                <a:effectLst/>
                <a:latin typeface="Calibri" pitchFamily="34" charset="0"/>
                <a:ea typeface="ＭＳ Ｐゴシック" charset="0"/>
                <a:cs typeface="Calibri" pitchFamily="34" charset="0"/>
              </a:endParaRPr>
            </a:p>
          </p:txBody>
        </p:sp>
      </p:grpSp>
      <p:grpSp>
        <p:nvGrpSpPr>
          <p:cNvPr id="373" name="Group 372"/>
          <p:cNvGrpSpPr/>
          <p:nvPr/>
        </p:nvGrpSpPr>
        <p:grpSpPr>
          <a:xfrm>
            <a:off x="670718" y="20752657"/>
            <a:ext cx="13350240" cy="8935182"/>
            <a:chOff x="1522411" y="4712490"/>
            <a:chExt cx="15172179" cy="10807101"/>
          </a:xfrm>
        </p:grpSpPr>
        <p:sp>
          <p:nvSpPr>
            <p:cNvPr id="374" name="Rounded Rectangle 373"/>
            <p:cNvSpPr/>
            <p:nvPr/>
          </p:nvSpPr>
          <p:spPr bwMode="auto">
            <a:xfrm>
              <a:off x="1522411" y="4712493"/>
              <a:ext cx="15172178" cy="10807098"/>
            </a:xfrm>
            <a:prstGeom prst="roundRect">
              <a:avLst>
                <a:gd name="adj" fmla="val 1572"/>
              </a:avLst>
            </a:prstGeom>
            <a:noFill/>
            <a:ln>
              <a:solidFill>
                <a:srgbClr val="C00000"/>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375" name="Rectangle 374"/>
            <p:cNvSpPr/>
            <p:nvPr/>
          </p:nvSpPr>
          <p:spPr bwMode="auto">
            <a:xfrm>
              <a:off x="1522412" y="4712490"/>
              <a:ext cx="15172178" cy="796576"/>
            </a:xfrm>
            <a:prstGeom prst="rect">
              <a:avLst/>
            </a:prstGeom>
            <a:solidFill>
              <a:srgbClr val="C00000"/>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08050" rtl="0" eaLnBrk="0" fontAlgn="base" latinLnBrk="0" hangingPunct="0">
                <a:lnSpc>
                  <a:spcPct val="100000"/>
                </a:lnSpc>
                <a:spcBef>
                  <a:spcPct val="0"/>
                </a:spcBef>
                <a:spcAft>
                  <a:spcPct val="0"/>
                </a:spcAft>
                <a:buClrTx/>
                <a:buSzTx/>
                <a:buFontTx/>
                <a:buNone/>
                <a:tabLst/>
              </a:pPr>
              <a:r>
                <a:rPr kumimoji="0" lang="en-US" sz="4400" i="0" u="none" strike="noStrike" cap="none" normalizeH="0" baseline="0" dirty="0" smtClean="0">
                  <a:ln>
                    <a:noFill/>
                  </a:ln>
                  <a:solidFill>
                    <a:schemeClr val="bg1"/>
                  </a:solidFill>
                  <a:effectLst/>
                  <a:latin typeface="Calibri" pitchFamily="34" charset="0"/>
                  <a:ea typeface="ＭＳ Ｐゴシック" charset="0"/>
                  <a:cs typeface="Calibri" pitchFamily="34" charset="0"/>
                </a:rPr>
                <a:t>Single Sequence Classification</a:t>
              </a:r>
              <a:endParaRPr kumimoji="0" lang="en-US" sz="4400" i="0" u="none" strike="noStrike" cap="none" normalizeH="0" baseline="0" dirty="0">
                <a:ln>
                  <a:noFill/>
                </a:ln>
                <a:solidFill>
                  <a:schemeClr val="bg1"/>
                </a:solidFill>
                <a:effectLst/>
                <a:latin typeface="Calibri" pitchFamily="34" charset="0"/>
                <a:ea typeface="ＭＳ Ｐゴシック" charset="0"/>
                <a:cs typeface="Calibri" pitchFamily="34" charset="0"/>
              </a:endParaRPr>
            </a:p>
          </p:txBody>
        </p:sp>
      </p:gr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454" y="2089751"/>
            <a:ext cx="4013798" cy="1605519"/>
          </a:xfrm>
          <a:prstGeom prst="rect">
            <a:avLst/>
          </a:prstGeom>
        </p:spPr>
      </p:pic>
      <p:grpSp>
        <p:nvGrpSpPr>
          <p:cNvPr id="526" name="Group 525"/>
          <p:cNvGrpSpPr/>
          <p:nvPr/>
        </p:nvGrpSpPr>
        <p:grpSpPr>
          <a:xfrm>
            <a:off x="14667643" y="24848920"/>
            <a:ext cx="13441681" cy="4838919"/>
            <a:chOff x="1522411" y="4712492"/>
            <a:chExt cx="15224138" cy="6419682"/>
          </a:xfrm>
        </p:grpSpPr>
        <p:sp>
          <p:nvSpPr>
            <p:cNvPr id="528" name="Rounded Rectangle 527"/>
            <p:cNvSpPr/>
            <p:nvPr/>
          </p:nvSpPr>
          <p:spPr bwMode="auto">
            <a:xfrm>
              <a:off x="1522411" y="4712494"/>
              <a:ext cx="15224137" cy="6419680"/>
            </a:xfrm>
            <a:prstGeom prst="roundRect">
              <a:avLst>
                <a:gd name="adj" fmla="val 1572"/>
              </a:avLst>
            </a:prstGeom>
            <a:noFill/>
            <a:ln>
              <a:solidFill>
                <a:srgbClr val="9E0000"/>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531" name="Rectangle 530"/>
            <p:cNvSpPr/>
            <p:nvPr/>
          </p:nvSpPr>
          <p:spPr bwMode="auto">
            <a:xfrm>
              <a:off x="1522412" y="4712492"/>
              <a:ext cx="15224137" cy="1005767"/>
            </a:xfrm>
            <a:prstGeom prst="rect">
              <a:avLst/>
            </a:prstGeom>
            <a:solidFill>
              <a:srgbClr val="3B0BEB"/>
            </a:solidFill>
            <a:ln>
              <a:solidFill>
                <a:srgbClr val="9E0000"/>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08050" rtl="0" eaLnBrk="0" fontAlgn="base" latinLnBrk="0" hangingPunct="0">
                <a:lnSpc>
                  <a:spcPct val="100000"/>
                </a:lnSpc>
                <a:spcBef>
                  <a:spcPct val="0"/>
                </a:spcBef>
                <a:spcAft>
                  <a:spcPct val="0"/>
                </a:spcAft>
                <a:buClrTx/>
                <a:buSzTx/>
                <a:buFontTx/>
                <a:buNone/>
                <a:tabLst/>
              </a:pPr>
              <a:r>
                <a:rPr lang="en-US" sz="4400" dirty="0" smtClean="0">
                  <a:solidFill>
                    <a:schemeClr val="bg1"/>
                  </a:solidFill>
                  <a:latin typeface="Calibri" pitchFamily="34" charset="0"/>
                  <a:ea typeface="ＭＳ Ｐゴシック" charset="0"/>
                  <a:cs typeface="Calibri" pitchFamily="34" charset="0"/>
                </a:rPr>
                <a:t>More variations</a:t>
              </a:r>
              <a:endParaRPr kumimoji="0" lang="en-US" sz="4400" b="1" i="0" u="none" strike="noStrike" cap="none" normalizeH="0" baseline="0" dirty="0">
                <a:ln>
                  <a:noFill/>
                </a:ln>
                <a:solidFill>
                  <a:schemeClr val="bg1"/>
                </a:solidFill>
                <a:effectLst/>
                <a:latin typeface="Calibri" pitchFamily="34" charset="0"/>
                <a:ea typeface="ＭＳ Ｐゴシック" charset="0"/>
                <a:cs typeface="Calibri" pitchFamily="34" charset="0"/>
              </a:endParaRPr>
            </a:p>
          </p:txBody>
        </p:sp>
      </p:grpSp>
      <p:grpSp>
        <p:nvGrpSpPr>
          <p:cNvPr id="551" name="Group 550"/>
          <p:cNvGrpSpPr/>
          <p:nvPr/>
        </p:nvGrpSpPr>
        <p:grpSpPr>
          <a:xfrm>
            <a:off x="14667643" y="11442335"/>
            <a:ext cx="13441681" cy="12972824"/>
            <a:chOff x="1522411" y="4712492"/>
            <a:chExt cx="15224138" cy="6419682"/>
          </a:xfrm>
        </p:grpSpPr>
        <p:sp>
          <p:nvSpPr>
            <p:cNvPr id="552" name="Rounded Rectangle 551"/>
            <p:cNvSpPr/>
            <p:nvPr/>
          </p:nvSpPr>
          <p:spPr bwMode="auto">
            <a:xfrm>
              <a:off x="1522411" y="4712494"/>
              <a:ext cx="15224137" cy="6419680"/>
            </a:xfrm>
            <a:prstGeom prst="roundRect">
              <a:avLst>
                <a:gd name="adj" fmla="val 1572"/>
              </a:avLst>
            </a:prstGeom>
            <a:noFill/>
            <a:ln>
              <a:solidFill>
                <a:srgbClr val="3B0BEB"/>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553" name="Rectangle 552"/>
            <p:cNvSpPr/>
            <p:nvPr/>
          </p:nvSpPr>
          <p:spPr bwMode="auto">
            <a:xfrm>
              <a:off x="1522412" y="4712492"/>
              <a:ext cx="15224137" cy="450939"/>
            </a:xfrm>
            <a:prstGeom prst="rect">
              <a:avLst/>
            </a:prstGeom>
            <a:solidFill>
              <a:srgbClr val="C00000"/>
            </a:solidFill>
            <a:ln>
              <a:solidFill>
                <a:srgbClr val="9E0000"/>
              </a:solidFill>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08050" rtl="0" eaLnBrk="0" fontAlgn="base" latinLnBrk="0" hangingPunct="0">
                <a:lnSpc>
                  <a:spcPct val="100000"/>
                </a:lnSpc>
                <a:spcBef>
                  <a:spcPct val="0"/>
                </a:spcBef>
                <a:spcAft>
                  <a:spcPct val="0"/>
                </a:spcAft>
                <a:buClrTx/>
                <a:buSzTx/>
                <a:buFontTx/>
                <a:buNone/>
                <a:tabLst/>
              </a:pPr>
              <a:r>
                <a:rPr lang="en-US" sz="4400" dirty="0" smtClean="0">
                  <a:solidFill>
                    <a:schemeClr val="bg1"/>
                  </a:solidFill>
                  <a:latin typeface="Calibri" pitchFamily="34" charset="0"/>
                  <a:ea typeface="ＭＳ Ｐゴシック" charset="0"/>
                  <a:cs typeface="Calibri" pitchFamily="34" charset="0"/>
                </a:rPr>
                <a:t>Deep-Learning based Architectures</a:t>
              </a:r>
              <a:endParaRPr kumimoji="0" lang="en-US" sz="4400" b="1" i="0" u="none" strike="noStrike" cap="none" normalizeH="0" baseline="0" dirty="0">
                <a:ln>
                  <a:noFill/>
                </a:ln>
                <a:solidFill>
                  <a:schemeClr val="bg1"/>
                </a:solidFill>
                <a:effectLst/>
                <a:latin typeface="Calibri" pitchFamily="34" charset="0"/>
                <a:ea typeface="ＭＳ Ｐゴシック" charset="0"/>
                <a:cs typeface="Calibri" pitchFamily="34" charset="0"/>
              </a:endParaRPr>
            </a:p>
          </p:txBody>
        </p:sp>
      </p:grpSp>
      <p:grpSp>
        <p:nvGrpSpPr>
          <p:cNvPr id="222" name="Group 221"/>
          <p:cNvGrpSpPr/>
          <p:nvPr/>
        </p:nvGrpSpPr>
        <p:grpSpPr>
          <a:xfrm>
            <a:off x="28453239" y="24718415"/>
            <a:ext cx="13441680" cy="4969423"/>
            <a:chOff x="835233" y="16447293"/>
            <a:chExt cx="13533747" cy="1496448"/>
          </a:xfrm>
        </p:grpSpPr>
        <p:sp>
          <p:nvSpPr>
            <p:cNvPr id="223" name="Rounded Rectangle 222"/>
            <p:cNvSpPr/>
            <p:nvPr/>
          </p:nvSpPr>
          <p:spPr bwMode="auto">
            <a:xfrm>
              <a:off x="835233" y="16447293"/>
              <a:ext cx="13533747" cy="1496448"/>
            </a:xfrm>
            <a:prstGeom prst="roundRect">
              <a:avLst>
                <a:gd name="adj" fmla="val 9659"/>
              </a:avLst>
            </a:prstGeom>
            <a:solidFill>
              <a:srgbClr val="FFFF99"/>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003399"/>
                </a:solidFill>
                <a:effectLst/>
                <a:latin typeface="Arial" charset="0"/>
                <a:ea typeface="ＭＳ Ｐゴシック" charset="0"/>
              </a:endParaRPr>
            </a:p>
          </p:txBody>
        </p:sp>
        <p:sp>
          <p:nvSpPr>
            <p:cNvPr id="224" name="TextBox 223"/>
            <p:cNvSpPr txBox="1"/>
            <p:nvPr/>
          </p:nvSpPr>
          <p:spPr>
            <a:xfrm>
              <a:off x="1204119" y="16604811"/>
              <a:ext cx="12801600" cy="1130709"/>
            </a:xfrm>
            <a:prstGeom prst="rect">
              <a:avLst/>
            </a:prstGeom>
            <a:noFill/>
          </p:spPr>
          <p:txBody>
            <a:bodyPr wrap="square" rtlCol="0">
              <a:spAutoFit/>
            </a:bodyPr>
            <a:lstStyle/>
            <a:p>
              <a:pPr lvl="0" algn="ctr"/>
              <a:r>
                <a:rPr lang="en-US" sz="3600" dirty="0" smtClean="0">
                  <a:solidFill>
                    <a:srgbClr val="3B0BEB"/>
                  </a:solidFill>
                  <a:latin typeface="Calibri" pitchFamily="34" charset="0"/>
                  <a:cs typeface="Calibri" pitchFamily="34" charset="0"/>
                </a:rPr>
                <a:t>Contribution/Takeaways:</a:t>
              </a:r>
            </a:p>
            <a:p>
              <a:pPr lvl="0" algn="ctr"/>
              <a:endParaRPr lang="en-US" sz="1000" dirty="0" smtClean="0">
                <a:solidFill>
                  <a:srgbClr val="3B0BEB"/>
                </a:solidFill>
                <a:latin typeface="Calibri" pitchFamily="34" charset="0"/>
                <a:cs typeface="Calibri" pitchFamily="34" charset="0"/>
              </a:endParaRPr>
            </a:p>
            <a:p>
              <a:pPr marL="571500" lvl="0" indent="-571500">
                <a:buFont typeface="Arial" panose="020B0604020202020204" pitchFamily="34" charset="0"/>
                <a:buChar char="•"/>
              </a:pPr>
              <a:r>
                <a:rPr lang="en-US" sz="3200" dirty="0" smtClean="0">
                  <a:solidFill>
                    <a:schemeClr val="tx1"/>
                  </a:solidFill>
                  <a:latin typeface="Calibri" pitchFamily="34" charset="0"/>
                  <a:cs typeface="Calibri" pitchFamily="34" charset="0"/>
                </a:rPr>
                <a:t>Exhaustive empirical evaluation of various ways of handling context for bi-sequence classification tasks.</a:t>
              </a:r>
            </a:p>
            <a:p>
              <a:pPr marL="571500" lvl="0" indent="-571500">
                <a:buFont typeface="Arial" panose="020B0604020202020204" pitchFamily="34" charset="0"/>
                <a:buChar char="•"/>
              </a:pPr>
              <a:r>
                <a:rPr lang="en-US" sz="3200" dirty="0" smtClean="0">
                  <a:solidFill>
                    <a:schemeClr val="tx1"/>
                  </a:solidFill>
                  <a:latin typeface="Calibri" pitchFamily="34" charset="0"/>
                  <a:cs typeface="Calibri" pitchFamily="34" charset="0"/>
                </a:rPr>
                <a:t>Insights and recommendations based on different kinds of datasets used – symmetric vs asymmetric, binary vs multiclass, etc.</a:t>
              </a:r>
            </a:p>
            <a:p>
              <a:pPr marL="571500" lvl="0" indent="-571500">
                <a:buFont typeface="Arial" panose="020B0604020202020204" pitchFamily="34" charset="0"/>
                <a:buChar char="•"/>
              </a:pPr>
              <a:r>
                <a:rPr lang="en-US" sz="3200" dirty="0" smtClean="0">
                  <a:solidFill>
                    <a:schemeClr val="tx1"/>
                  </a:solidFill>
                  <a:latin typeface="Calibri" pitchFamily="34" charset="0"/>
                  <a:cs typeface="Calibri" pitchFamily="34" charset="0"/>
                </a:rPr>
                <a:t>First deep-learning baselines (zero feature-engineered) for argumentation mining datasets.</a:t>
              </a:r>
            </a:p>
          </p:txBody>
        </p:sp>
      </p:grpSp>
      <p:pic>
        <p:nvPicPr>
          <p:cNvPr id="9" name="Picture 8"/>
          <p:cNvPicPr>
            <a:picLocks noChangeAspect="1"/>
          </p:cNvPicPr>
          <p:nvPr/>
        </p:nvPicPr>
        <p:blipFill>
          <a:blip r:embed="rId4"/>
          <a:stretch>
            <a:fillRect/>
          </a:stretch>
        </p:blipFill>
        <p:spPr>
          <a:xfrm>
            <a:off x="21368703" y="13071425"/>
            <a:ext cx="6191250" cy="2644996"/>
          </a:xfrm>
          <a:prstGeom prst="rect">
            <a:avLst/>
          </a:prstGeom>
        </p:spPr>
      </p:pic>
      <p:pic>
        <p:nvPicPr>
          <p:cNvPr id="16" name="Picture 15"/>
          <p:cNvPicPr>
            <a:picLocks noChangeAspect="1"/>
          </p:cNvPicPr>
          <p:nvPr/>
        </p:nvPicPr>
        <p:blipFill>
          <a:blip r:embed="rId5"/>
          <a:stretch>
            <a:fillRect/>
          </a:stretch>
        </p:blipFill>
        <p:spPr>
          <a:xfrm>
            <a:off x="14902072" y="17259764"/>
            <a:ext cx="6221091" cy="2106823"/>
          </a:xfrm>
          <a:prstGeom prst="rect">
            <a:avLst/>
          </a:prstGeom>
        </p:spPr>
      </p:pic>
      <p:pic>
        <p:nvPicPr>
          <p:cNvPr id="17" name="Picture 16"/>
          <p:cNvPicPr>
            <a:picLocks noChangeAspect="1"/>
          </p:cNvPicPr>
          <p:nvPr/>
        </p:nvPicPr>
        <p:blipFill>
          <a:blip r:embed="rId6"/>
          <a:stretch>
            <a:fillRect/>
          </a:stretch>
        </p:blipFill>
        <p:spPr>
          <a:xfrm>
            <a:off x="21357592" y="17196568"/>
            <a:ext cx="6239860" cy="2233213"/>
          </a:xfrm>
          <a:prstGeom prst="rect">
            <a:avLst/>
          </a:prstGeom>
        </p:spPr>
      </p:pic>
      <p:pic>
        <p:nvPicPr>
          <p:cNvPr id="29" name="Picture 28"/>
          <p:cNvPicPr>
            <a:picLocks noChangeAspect="1"/>
          </p:cNvPicPr>
          <p:nvPr/>
        </p:nvPicPr>
        <p:blipFill>
          <a:blip r:embed="rId7"/>
          <a:stretch>
            <a:fillRect/>
          </a:stretch>
        </p:blipFill>
        <p:spPr>
          <a:xfrm>
            <a:off x="17791065" y="20508555"/>
            <a:ext cx="7378001" cy="2644501"/>
          </a:xfrm>
          <a:prstGeom prst="rect">
            <a:avLst/>
          </a:prstGeom>
        </p:spPr>
      </p:pic>
      <p:sp>
        <p:nvSpPr>
          <p:cNvPr id="30" name="Rounded Rectangle 29"/>
          <p:cNvSpPr/>
          <p:nvPr/>
        </p:nvSpPr>
        <p:spPr bwMode="auto">
          <a:xfrm>
            <a:off x="14902072" y="12787256"/>
            <a:ext cx="6221091" cy="3641781"/>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3399"/>
              </a:solidFill>
              <a:effectLst/>
              <a:latin typeface="Arial" charset="0"/>
              <a:ea typeface="ＭＳ Ｐゴシック" charset="0"/>
            </a:endParaRPr>
          </a:p>
        </p:txBody>
      </p:sp>
      <p:sp>
        <p:nvSpPr>
          <p:cNvPr id="342" name="Rounded Rectangle 341"/>
          <p:cNvSpPr/>
          <p:nvPr/>
        </p:nvSpPr>
        <p:spPr bwMode="auto">
          <a:xfrm>
            <a:off x="21368702" y="12787256"/>
            <a:ext cx="6379833" cy="3640490"/>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3399"/>
              </a:solidFill>
              <a:effectLst/>
              <a:latin typeface="Arial" charset="0"/>
              <a:ea typeface="ＭＳ Ｐゴシック" charset="0"/>
            </a:endParaRPr>
          </a:p>
        </p:txBody>
      </p:sp>
      <p:sp>
        <p:nvSpPr>
          <p:cNvPr id="343" name="Rounded Rectangle 342"/>
          <p:cNvSpPr/>
          <p:nvPr/>
        </p:nvSpPr>
        <p:spPr bwMode="auto">
          <a:xfrm>
            <a:off x="14902072" y="16648551"/>
            <a:ext cx="6300462" cy="3361886"/>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3399"/>
              </a:solidFill>
              <a:effectLst/>
              <a:latin typeface="Arial" charset="0"/>
              <a:ea typeface="ＭＳ Ｐゴシック" charset="0"/>
            </a:endParaRPr>
          </a:p>
        </p:txBody>
      </p:sp>
      <p:sp>
        <p:nvSpPr>
          <p:cNvPr id="344" name="Rounded Rectangle 343"/>
          <p:cNvSpPr/>
          <p:nvPr/>
        </p:nvSpPr>
        <p:spPr bwMode="auto">
          <a:xfrm>
            <a:off x="21380610" y="16607282"/>
            <a:ext cx="6300462" cy="3361886"/>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3399"/>
              </a:solidFill>
              <a:effectLst/>
              <a:latin typeface="Arial" charset="0"/>
              <a:ea typeface="ＭＳ Ｐゴシック" charset="0"/>
            </a:endParaRPr>
          </a:p>
        </p:txBody>
      </p:sp>
      <p:sp>
        <p:nvSpPr>
          <p:cNvPr id="345" name="Rounded Rectangle 344"/>
          <p:cNvSpPr/>
          <p:nvPr/>
        </p:nvSpPr>
        <p:spPr bwMode="auto">
          <a:xfrm>
            <a:off x="17791063" y="20244683"/>
            <a:ext cx="7720855" cy="3575754"/>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3399"/>
              </a:solidFill>
              <a:effectLst/>
              <a:latin typeface="Arial" charset="0"/>
              <a:ea typeface="ＭＳ Ｐゴシック" charset="0"/>
            </a:endParaRPr>
          </a:p>
        </p:txBody>
      </p:sp>
      <p:sp>
        <p:nvSpPr>
          <p:cNvPr id="1026" name="Rectangle 1025"/>
          <p:cNvSpPr/>
          <p:nvPr/>
        </p:nvSpPr>
        <p:spPr>
          <a:xfrm>
            <a:off x="1065213" y="5822683"/>
            <a:ext cx="3586238" cy="523220"/>
          </a:xfrm>
          <a:prstGeom prst="rect">
            <a:avLst/>
          </a:prstGeom>
          <a:noFill/>
        </p:spPr>
        <p:txBody>
          <a:bodyPr wrap="none" lIns="91440" tIns="45720" rIns="91440" bIns="45720">
            <a:spAutoFit/>
          </a:bodyPr>
          <a:lstStyle/>
          <a:p>
            <a:pPr algn="ctr"/>
            <a:r>
              <a:rPr kumimoji="0" lang="en-US" sz="2800" b="1" i="0" u="none" strike="noStrike" kern="0" cap="none" spc="0" normalizeH="0" baseline="0" noProof="0" dirty="0" smtClean="0">
                <a:ln w="12700" cmpd="sng">
                  <a:solidFill>
                    <a:schemeClr val="accent4"/>
                  </a:solidFill>
                  <a:prstDash val="solid"/>
                </a:ln>
                <a:solidFill>
                  <a:srgbClr val="FF0000"/>
                </a:solidFill>
                <a:effectLst/>
                <a:uLnTx/>
                <a:uFillTx/>
                <a:latin typeface="Calibri" pitchFamily="34" charset="0"/>
                <a:ea typeface="+mn-ea"/>
                <a:cs typeface="Calibri" pitchFamily="34" charset="0"/>
              </a:rPr>
              <a:t>Argumentation Mining</a:t>
            </a:r>
            <a:endParaRPr lang="en-US" sz="2800" b="1" cap="none" spc="0" dirty="0">
              <a:ln w="12700" cmpd="sng">
                <a:solidFill>
                  <a:schemeClr val="accent4"/>
                </a:solidFill>
                <a:prstDash val="solid"/>
              </a:ln>
              <a:solidFill>
                <a:srgbClr val="FF0000"/>
              </a:solidFill>
              <a:effectLst/>
            </a:endParaRPr>
          </a:p>
        </p:txBody>
      </p:sp>
      <p:sp>
        <p:nvSpPr>
          <p:cNvPr id="347" name="Rectangle 346"/>
          <p:cNvSpPr/>
          <p:nvPr/>
        </p:nvSpPr>
        <p:spPr>
          <a:xfrm>
            <a:off x="24197352" y="15912529"/>
            <a:ext cx="995785" cy="400110"/>
          </a:xfrm>
          <a:prstGeom prst="rect">
            <a:avLst/>
          </a:prstGeom>
          <a:noFill/>
        </p:spPr>
        <p:txBody>
          <a:bodyPr wrap="none" lIns="91440" tIns="45720" rIns="91440" bIns="45720">
            <a:spAutoFit/>
          </a:bodyPr>
          <a:lstStyle/>
          <a:p>
            <a:pPr algn="ctr"/>
            <a:r>
              <a:rPr kumimoji="0" lang="en-US" sz="2000" b="1" i="0" u="none" strike="noStrike" kern="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Calibri" pitchFamily="34" charset="0"/>
                <a:ea typeface="+mn-ea"/>
                <a:cs typeface="Calibri" pitchFamily="34" charset="0"/>
              </a:rPr>
              <a:t>bilinear</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48" name="Rectangle 347"/>
          <p:cNvSpPr/>
          <p:nvPr/>
        </p:nvSpPr>
        <p:spPr>
          <a:xfrm>
            <a:off x="17129919" y="19548935"/>
            <a:ext cx="1997663" cy="400110"/>
          </a:xfrm>
          <a:prstGeom prst="rect">
            <a:avLst/>
          </a:prstGeom>
          <a:noFill/>
        </p:spPr>
        <p:txBody>
          <a:bodyPr wrap="none" lIns="91440" tIns="45720" rIns="91440" bIns="45720">
            <a:spAutoFit/>
          </a:bodyPr>
          <a:lstStyle/>
          <a:p>
            <a:pPr algn="ctr"/>
            <a:r>
              <a:rPr kumimoji="0" lang="en-US" sz="2000" b="1" i="0" u="none" strike="noStrike" kern="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Calibri" pitchFamily="34" charset="0"/>
                <a:ea typeface="+mn-ea"/>
                <a:cs typeface="Calibri" pitchFamily="34" charset="0"/>
              </a:rPr>
              <a:t>conditional-state</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49" name="Rectangle 348"/>
          <p:cNvSpPr/>
          <p:nvPr/>
        </p:nvSpPr>
        <p:spPr>
          <a:xfrm>
            <a:off x="23681985" y="19527395"/>
            <a:ext cx="2026517" cy="400110"/>
          </a:xfrm>
          <a:prstGeom prst="rect">
            <a:avLst/>
          </a:prstGeom>
          <a:noFill/>
        </p:spPr>
        <p:txBody>
          <a:bodyPr wrap="none" lIns="91440" tIns="45720" rIns="91440" bIns="45720">
            <a:spAutoFit/>
          </a:bodyPr>
          <a:lstStyle/>
          <a:p>
            <a:pPr algn="ctr"/>
            <a:r>
              <a:rPr kumimoji="0" lang="en-US" sz="2000" b="1" i="0" u="none" strike="noStrike" kern="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Calibri" pitchFamily="34" charset="0"/>
                <a:ea typeface="+mn-ea"/>
                <a:cs typeface="Calibri" pitchFamily="34" charset="0"/>
              </a:rPr>
              <a:t>conditional-input</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50" name="Rectangle 349"/>
          <p:cNvSpPr/>
          <p:nvPr/>
        </p:nvSpPr>
        <p:spPr>
          <a:xfrm>
            <a:off x="20406519" y="23377753"/>
            <a:ext cx="2640467" cy="400110"/>
          </a:xfrm>
          <a:prstGeom prst="rect">
            <a:avLst/>
          </a:prstGeom>
          <a:noFill/>
        </p:spPr>
        <p:txBody>
          <a:bodyPr wrap="none" lIns="91440" tIns="45720" rIns="91440" bIns="45720">
            <a:spAutoFit/>
          </a:bodyPr>
          <a:lstStyle/>
          <a:p>
            <a:pPr algn="ctr"/>
            <a:r>
              <a:rPr kumimoji="0" lang="en-US" sz="2000" b="1" i="0" u="none" strike="noStrike" kern="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Calibri" pitchFamily="34" charset="0"/>
                <a:ea typeface="+mn-ea"/>
                <a:cs typeface="Calibri" pitchFamily="34" charset="0"/>
              </a:rPr>
              <a:t>conditional-state-input</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54" name="Rounded Rectangle 353"/>
          <p:cNvSpPr/>
          <p:nvPr/>
        </p:nvSpPr>
        <p:spPr bwMode="auto">
          <a:xfrm>
            <a:off x="14843919" y="25916133"/>
            <a:ext cx="6358615" cy="3543103"/>
          </a:xfrm>
          <a:prstGeom prst="roundRect">
            <a:avLst/>
          </a:prstGeom>
          <a:noFill/>
          <a:ln w="1905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3399"/>
              </a:solidFill>
              <a:effectLst/>
              <a:latin typeface="Arial" charset="0"/>
              <a:ea typeface="ＭＳ Ｐゴシック" charset="0"/>
            </a:endParaRPr>
          </a:p>
        </p:txBody>
      </p:sp>
      <p:sp>
        <p:nvSpPr>
          <p:cNvPr id="355" name="Rounded Rectangle 354"/>
          <p:cNvSpPr/>
          <p:nvPr/>
        </p:nvSpPr>
        <p:spPr bwMode="auto">
          <a:xfrm>
            <a:off x="21459068" y="25916133"/>
            <a:ext cx="6531047" cy="3543103"/>
          </a:xfrm>
          <a:prstGeom prst="roundRect">
            <a:avLst/>
          </a:prstGeom>
          <a:noFill/>
          <a:ln w="1905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smtClean="0">
              <a:ln>
                <a:noFill/>
              </a:ln>
              <a:solidFill>
                <a:srgbClr val="003399"/>
              </a:solidFill>
              <a:effectLst/>
              <a:latin typeface="Arial" charset="0"/>
              <a:ea typeface="ＭＳ Ｐゴシック" charset="0"/>
            </a:endParaRPr>
          </a:p>
        </p:txBody>
      </p:sp>
      <p:pic>
        <p:nvPicPr>
          <p:cNvPr id="1031" name="Picture 1030"/>
          <p:cNvPicPr>
            <a:picLocks noChangeAspect="1"/>
          </p:cNvPicPr>
          <p:nvPr/>
        </p:nvPicPr>
        <p:blipFill>
          <a:blip r:embed="rId8"/>
          <a:stretch>
            <a:fillRect/>
          </a:stretch>
        </p:blipFill>
        <p:spPr>
          <a:xfrm>
            <a:off x="15088442" y="5773346"/>
            <a:ext cx="5848350" cy="2324100"/>
          </a:xfrm>
          <a:prstGeom prst="rect">
            <a:avLst/>
          </a:prstGeom>
        </p:spPr>
      </p:pic>
      <p:pic>
        <p:nvPicPr>
          <p:cNvPr id="1035" name="Picture 1034"/>
          <p:cNvPicPr>
            <a:picLocks noChangeAspect="1"/>
          </p:cNvPicPr>
          <p:nvPr/>
        </p:nvPicPr>
        <p:blipFill>
          <a:blip r:embed="rId9"/>
          <a:stretch>
            <a:fillRect/>
          </a:stretch>
        </p:blipFill>
        <p:spPr>
          <a:xfrm>
            <a:off x="22218743" y="5850370"/>
            <a:ext cx="4953000" cy="1028700"/>
          </a:xfrm>
          <a:prstGeom prst="rect">
            <a:avLst/>
          </a:prstGeom>
        </p:spPr>
      </p:pic>
      <p:pic>
        <p:nvPicPr>
          <p:cNvPr id="1036" name="Picture 1035"/>
          <p:cNvPicPr>
            <a:picLocks noChangeAspect="1"/>
          </p:cNvPicPr>
          <p:nvPr/>
        </p:nvPicPr>
        <p:blipFill>
          <a:blip r:embed="rId10"/>
          <a:stretch>
            <a:fillRect/>
          </a:stretch>
        </p:blipFill>
        <p:spPr>
          <a:xfrm>
            <a:off x="21961568" y="7163313"/>
            <a:ext cx="5467350" cy="809625"/>
          </a:xfrm>
          <a:prstGeom prst="rect">
            <a:avLst/>
          </a:prstGeom>
        </p:spPr>
      </p:pic>
      <p:pic>
        <p:nvPicPr>
          <p:cNvPr id="1038" name="Picture 1037"/>
          <p:cNvPicPr>
            <a:picLocks noChangeAspect="1"/>
          </p:cNvPicPr>
          <p:nvPr/>
        </p:nvPicPr>
        <p:blipFill>
          <a:blip r:embed="rId11"/>
          <a:stretch>
            <a:fillRect/>
          </a:stretch>
        </p:blipFill>
        <p:spPr>
          <a:xfrm>
            <a:off x="29822892" y="16263118"/>
            <a:ext cx="10239375" cy="1866900"/>
          </a:xfrm>
          <a:prstGeom prst="rect">
            <a:avLst/>
          </a:prstGeom>
        </p:spPr>
      </p:pic>
      <p:pic>
        <p:nvPicPr>
          <p:cNvPr id="1040" name="Picture 1039"/>
          <p:cNvPicPr>
            <a:picLocks noChangeAspect="1"/>
          </p:cNvPicPr>
          <p:nvPr/>
        </p:nvPicPr>
        <p:blipFill>
          <a:blip r:embed="rId12"/>
          <a:stretch>
            <a:fillRect/>
          </a:stretch>
        </p:blipFill>
        <p:spPr>
          <a:xfrm>
            <a:off x="29822892" y="19494062"/>
            <a:ext cx="10239375" cy="1762125"/>
          </a:xfrm>
          <a:prstGeom prst="rect">
            <a:avLst/>
          </a:prstGeom>
        </p:spPr>
      </p:pic>
      <p:pic>
        <p:nvPicPr>
          <p:cNvPr id="1046" name="Picture 1045"/>
          <p:cNvPicPr>
            <a:picLocks noChangeAspect="1"/>
          </p:cNvPicPr>
          <p:nvPr/>
        </p:nvPicPr>
        <p:blipFill>
          <a:blip r:embed="rId13"/>
          <a:stretch>
            <a:fillRect/>
          </a:stretch>
        </p:blipFill>
        <p:spPr>
          <a:xfrm>
            <a:off x="29822892" y="22398793"/>
            <a:ext cx="10210800" cy="952500"/>
          </a:xfrm>
          <a:prstGeom prst="rect">
            <a:avLst/>
          </a:prstGeom>
        </p:spPr>
      </p:pic>
      <p:pic>
        <p:nvPicPr>
          <p:cNvPr id="1047" name="Picture 1046"/>
          <p:cNvPicPr>
            <a:picLocks noChangeAspect="1"/>
          </p:cNvPicPr>
          <p:nvPr/>
        </p:nvPicPr>
        <p:blipFill>
          <a:blip r:embed="rId14"/>
          <a:stretch>
            <a:fillRect/>
          </a:stretch>
        </p:blipFill>
        <p:spPr>
          <a:xfrm>
            <a:off x="31961254" y="12334910"/>
            <a:ext cx="5934075" cy="2466975"/>
          </a:xfrm>
          <a:prstGeom prst="rect">
            <a:avLst/>
          </a:prstGeom>
        </p:spPr>
      </p:pic>
      <p:sp>
        <p:nvSpPr>
          <p:cNvPr id="364" name="Rectangle 363"/>
          <p:cNvSpPr/>
          <p:nvPr/>
        </p:nvSpPr>
        <p:spPr>
          <a:xfrm>
            <a:off x="30394710" y="14882154"/>
            <a:ext cx="9067161" cy="400110"/>
          </a:xfrm>
          <a:prstGeom prst="rect">
            <a:avLst/>
          </a:prstGeom>
          <a:noFill/>
        </p:spPr>
        <p:txBody>
          <a:bodyPr wrap="none" lIns="91440" tIns="45720" rIns="91440" bIns="45720">
            <a:spAutoFit/>
          </a:bodyPr>
          <a:lstStyle/>
          <a:p>
            <a:pPr algn="ctr"/>
            <a:r>
              <a:rPr lang="en-US" sz="2000" dirty="0"/>
              <a:t>Empirical evaluation based on Average Precision on </a:t>
            </a:r>
            <a:r>
              <a:rPr lang="en-US" sz="2000" dirty="0" smtClean="0"/>
              <a:t>asymmetric </a:t>
            </a:r>
            <a:r>
              <a:rPr lang="en-US" sz="2000" dirty="0"/>
              <a:t>datasets</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65" name="Rectangle 364"/>
          <p:cNvSpPr/>
          <p:nvPr/>
        </p:nvSpPr>
        <p:spPr>
          <a:xfrm>
            <a:off x="30846650" y="18228975"/>
            <a:ext cx="8191858" cy="400110"/>
          </a:xfrm>
          <a:prstGeom prst="rect">
            <a:avLst/>
          </a:prstGeom>
          <a:noFill/>
        </p:spPr>
        <p:txBody>
          <a:bodyPr wrap="none" lIns="91440" tIns="45720" rIns="91440" bIns="45720">
            <a:spAutoFit/>
          </a:bodyPr>
          <a:lstStyle/>
          <a:p>
            <a:pPr algn="ctr"/>
            <a:r>
              <a:rPr lang="en-US" sz="2000" dirty="0"/>
              <a:t>Comparison with the state-of-the-art in Textual Entailment dataset</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66" name="Rectangle 365"/>
          <p:cNvSpPr/>
          <p:nvPr/>
        </p:nvSpPr>
        <p:spPr>
          <a:xfrm>
            <a:off x="31007806" y="21251277"/>
            <a:ext cx="8025146" cy="400110"/>
          </a:xfrm>
          <a:prstGeom prst="rect">
            <a:avLst/>
          </a:prstGeom>
          <a:noFill/>
        </p:spPr>
        <p:txBody>
          <a:bodyPr wrap="none" lIns="91440" tIns="45720" rIns="91440" bIns="45720">
            <a:spAutoFit/>
          </a:bodyPr>
          <a:lstStyle/>
          <a:p>
            <a:pPr algn="ctr"/>
            <a:r>
              <a:rPr lang="en-US" sz="2000" dirty="0"/>
              <a:t>Results in Leave-One-Motion-Out mode for Claim Sentence Task</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67" name="Rectangle 366"/>
          <p:cNvSpPr/>
          <p:nvPr/>
        </p:nvSpPr>
        <p:spPr>
          <a:xfrm>
            <a:off x="29531537" y="23420438"/>
            <a:ext cx="10977684" cy="400110"/>
          </a:xfrm>
          <a:prstGeom prst="rect">
            <a:avLst/>
          </a:prstGeom>
          <a:noFill/>
        </p:spPr>
        <p:txBody>
          <a:bodyPr wrap="none" lIns="91440" tIns="45720" rIns="91440" bIns="45720">
            <a:spAutoFit/>
          </a:bodyPr>
          <a:lstStyle/>
          <a:p>
            <a:pPr algn="ctr"/>
            <a:r>
              <a:rPr lang="en-US" sz="2000" dirty="0"/>
              <a:t>Numbers in Leave-One-Motion-Out mode for all three debating tasks using our approach</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048" name="Picture 1047"/>
          <p:cNvPicPr>
            <a:picLocks noChangeAspect="1"/>
          </p:cNvPicPr>
          <p:nvPr/>
        </p:nvPicPr>
        <p:blipFill>
          <a:blip r:embed="rId15"/>
          <a:stretch>
            <a:fillRect/>
          </a:stretch>
        </p:blipFill>
        <p:spPr>
          <a:xfrm>
            <a:off x="1661319" y="6583793"/>
            <a:ext cx="12140636" cy="2192910"/>
          </a:xfrm>
          <a:prstGeom prst="rect">
            <a:avLst/>
          </a:prstGeom>
        </p:spPr>
      </p:pic>
      <p:sp>
        <p:nvSpPr>
          <p:cNvPr id="369" name="Rectangle 368"/>
          <p:cNvSpPr/>
          <p:nvPr/>
        </p:nvSpPr>
        <p:spPr>
          <a:xfrm>
            <a:off x="17537640" y="15921716"/>
            <a:ext cx="889988" cy="400110"/>
          </a:xfrm>
          <a:prstGeom prst="rect">
            <a:avLst/>
          </a:prstGeom>
          <a:noFill/>
        </p:spPr>
        <p:txBody>
          <a:bodyPr wrap="none" lIns="91440" tIns="45720" rIns="91440" bIns="45720">
            <a:spAutoFit/>
          </a:bodyPr>
          <a:lstStyle/>
          <a:p>
            <a:pPr algn="ctr"/>
            <a:r>
              <a:rPr kumimoji="0" lang="en-US" sz="2000" b="1" i="0" u="none" strike="noStrike" kern="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Calibri" pitchFamily="34" charset="0"/>
                <a:ea typeface="+mn-ea"/>
                <a:cs typeface="Calibri" pitchFamily="34" charset="0"/>
              </a:rPr>
              <a:t>concat</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049" name="Picture 1048"/>
          <p:cNvPicPr>
            <a:picLocks noChangeAspect="1"/>
          </p:cNvPicPr>
          <p:nvPr/>
        </p:nvPicPr>
        <p:blipFill>
          <a:blip r:embed="rId16"/>
          <a:stretch>
            <a:fillRect/>
          </a:stretch>
        </p:blipFill>
        <p:spPr>
          <a:xfrm>
            <a:off x="14999890" y="13785401"/>
            <a:ext cx="5853177" cy="1842553"/>
          </a:xfrm>
          <a:prstGeom prst="rect">
            <a:avLst/>
          </a:prstGeom>
        </p:spPr>
      </p:pic>
      <p:pic>
        <p:nvPicPr>
          <p:cNvPr id="131" name="Picture 130"/>
          <p:cNvPicPr>
            <a:picLocks noChangeAspect="1"/>
          </p:cNvPicPr>
          <p:nvPr/>
        </p:nvPicPr>
        <p:blipFill>
          <a:blip r:embed="rId17"/>
          <a:stretch>
            <a:fillRect/>
          </a:stretch>
        </p:blipFill>
        <p:spPr>
          <a:xfrm>
            <a:off x="3883353" y="8653513"/>
            <a:ext cx="5724525" cy="2295525"/>
          </a:xfrm>
          <a:prstGeom prst="rect">
            <a:avLst/>
          </a:prstGeom>
        </p:spPr>
      </p:pic>
      <p:pic>
        <p:nvPicPr>
          <p:cNvPr id="134" name="Picture 133"/>
          <p:cNvPicPr>
            <a:picLocks noChangeAspect="1"/>
          </p:cNvPicPr>
          <p:nvPr/>
        </p:nvPicPr>
        <p:blipFill>
          <a:blip r:embed="rId18"/>
          <a:stretch>
            <a:fillRect/>
          </a:stretch>
        </p:blipFill>
        <p:spPr>
          <a:xfrm>
            <a:off x="2849115" y="10900202"/>
            <a:ext cx="8924925" cy="2428875"/>
          </a:xfrm>
          <a:prstGeom prst="rect">
            <a:avLst/>
          </a:prstGeom>
        </p:spPr>
      </p:pic>
      <p:sp>
        <p:nvSpPr>
          <p:cNvPr id="386" name="Rectangle 385"/>
          <p:cNvSpPr/>
          <p:nvPr/>
        </p:nvSpPr>
        <p:spPr>
          <a:xfrm>
            <a:off x="999786" y="13570249"/>
            <a:ext cx="3010761" cy="523220"/>
          </a:xfrm>
          <a:prstGeom prst="rect">
            <a:avLst/>
          </a:prstGeom>
          <a:noFill/>
        </p:spPr>
        <p:txBody>
          <a:bodyPr wrap="none" lIns="91440" tIns="45720" rIns="91440" bIns="45720">
            <a:spAutoFit/>
          </a:bodyPr>
          <a:lstStyle/>
          <a:p>
            <a:pPr algn="ctr"/>
            <a:r>
              <a:rPr kumimoji="0" lang="en-US" sz="2800" b="1" i="0" u="none" strike="noStrike" kern="0" cap="none" spc="0" normalizeH="0" baseline="0" noProof="0" dirty="0" smtClean="0">
                <a:ln w="12700" cmpd="sng">
                  <a:solidFill>
                    <a:schemeClr val="accent4"/>
                  </a:solidFill>
                  <a:prstDash val="solid"/>
                </a:ln>
                <a:solidFill>
                  <a:srgbClr val="FF0000"/>
                </a:solidFill>
                <a:effectLst/>
                <a:uLnTx/>
                <a:uFillTx/>
                <a:latin typeface="Calibri" pitchFamily="34" charset="0"/>
                <a:ea typeface="+mn-ea"/>
                <a:cs typeface="Calibri" pitchFamily="34" charset="0"/>
              </a:rPr>
              <a:t>Textual Entailment</a:t>
            </a:r>
            <a:endParaRPr lang="en-US" sz="2800" b="1" cap="none" spc="0" dirty="0">
              <a:ln w="12700" cmpd="sng">
                <a:solidFill>
                  <a:schemeClr val="accent4"/>
                </a:solidFill>
                <a:prstDash val="solid"/>
              </a:ln>
              <a:solidFill>
                <a:srgbClr val="FF0000"/>
              </a:solidFill>
              <a:effectLst/>
            </a:endParaRPr>
          </a:p>
        </p:txBody>
      </p:sp>
      <p:pic>
        <p:nvPicPr>
          <p:cNvPr id="136" name="Picture 135"/>
          <p:cNvPicPr>
            <a:picLocks noChangeAspect="1"/>
          </p:cNvPicPr>
          <p:nvPr/>
        </p:nvPicPr>
        <p:blipFill>
          <a:blip r:embed="rId19"/>
          <a:stretch>
            <a:fillRect/>
          </a:stretch>
        </p:blipFill>
        <p:spPr>
          <a:xfrm>
            <a:off x="1222746" y="13699170"/>
            <a:ext cx="12412532" cy="2554445"/>
          </a:xfrm>
          <a:prstGeom prst="rect">
            <a:avLst/>
          </a:prstGeom>
        </p:spPr>
      </p:pic>
      <p:sp>
        <p:nvSpPr>
          <p:cNvPr id="443" name="Rectangle 442"/>
          <p:cNvSpPr/>
          <p:nvPr/>
        </p:nvSpPr>
        <p:spPr>
          <a:xfrm>
            <a:off x="999786" y="15844159"/>
            <a:ext cx="2765501" cy="523220"/>
          </a:xfrm>
          <a:prstGeom prst="rect">
            <a:avLst/>
          </a:prstGeom>
          <a:noFill/>
        </p:spPr>
        <p:txBody>
          <a:bodyPr wrap="none" lIns="91440" tIns="45720" rIns="91440" bIns="45720">
            <a:spAutoFit/>
          </a:bodyPr>
          <a:lstStyle/>
          <a:p>
            <a:pPr algn="ctr"/>
            <a:r>
              <a:rPr kumimoji="0" lang="en-US" sz="2800" b="1" i="0" u="none" strike="noStrike" kern="0" cap="none" spc="0" normalizeH="0" baseline="0" noProof="0" dirty="0" smtClean="0">
                <a:ln w="12700" cmpd="sng">
                  <a:solidFill>
                    <a:schemeClr val="accent4"/>
                  </a:solidFill>
                  <a:prstDash val="solid"/>
                </a:ln>
                <a:solidFill>
                  <a:srgbClr val="FF0000"/>
                </a:solidFill>
                <a:effectLst/>
                <a:uLnTx/>
                <a:uFillTx/>
                <a:latin typeface="Calibri" pitchFamily="34" charset="0"/>
                <a:ea typeface="+mn-ea"/>
                <a:cs typeface="Calibri" pitchFamily="34" charset="0"/>
              </a:rPr>
              <a:t>Answer Selection</a:t>
            </a:r>
            <a:endParaRPr lang="en-US" sz="2800" b="1" cap="none" spc="0" dirty="0">
              <a:ln w="12700" cmpd="sng">
                <a:solidFill>
                  <a:schemeClr val="accent4"/>
                </a:solidFill>
                <a:prstDash val="solid"/>
              </a:ln>
              <a:solidFill>
                <a:srgbClr val="FF0000"/>
              </a:solidFill>
              <a:effectLst/>
            </a:endParaRPr>
          </a:p>
        </p:txBody>
      </p:sp>
      <p:pic>
        <p:nvPicPr>
          <p:cNvPr id="137" name="Picture 136"/>
          <p:cNvPicPr>
            <a:picLocks noChangeAspect="1"/>
          </p:cNvPicPr>
          <p:nvPr/>
        </p:nvPicPr>
        <p:blipFill>
          <a:blip r:embed="rId20"/>
          <a:stretch>
            <a:fillRect/>
          </a:stretch>
        </p:blipFill>
        <p:spPr>
          <a:xfrm>
            <a:off x="2036135" y="16204745"/>
            <a:ext cx="10626249" cy="2042337"/>
          </a:xfrm>
          <a:prstGeom prst="rect">
            <a:avLst/>
          </a:prstGeom>
        </p:spPr>
      </p:pic>
      <p:sp>
        <p:nvSpPr>
          <p:cNvPr id="444" name="Rectangle 443"/>
          <p:cNvSpPr/>
          <p:nvPr/>
        </p:nvSpPr>
        <p:spPr>
          <a:xfrm>
            <a:off x="11505401" y="9766683"/>
            <a:ext cx="1919116" cy="400110"/>
          </a:xfrm>
          <a:prstGeom prst="rect">
            <a:avLst/>
          </a:prstGeom>
          <a:noFill/>
        </p:spPr>
        <p:txBody>
          <a:bodyPr wrap="none" lIns="91440" tIns="45720" rIns="91440" bIns="45720">
            <a:spAutoFit/>
          </a:bodyPr>
          <a:lstStyle/>
          <a:p>
            <a:pPr algn="ctr"/>
            <a:r>
              <a:rPr kumimoji="0" lang="en-US" sz="2000" b="1" i="0" u="none" strike="noStrike" kern="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Calibri" pitchFamily="34" charset="0"/>
                <a:ea typeface="+mn-ea"/>
                <a:cs typeface="Calibri" pitchFamily="34" charset="0"/>
              </a:rPr>
              <a:t>CLAIM Sentence</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45" name="Rectangle 444"/>
          <p:cNvSpPr/>
          <p:nvPr/>
        </p:nvSpPr>
        <p:spPr>
          <a:xfrm>
            <a:off x="11519828" y="11988756"/>
            <a:ext cx="1904689" cy="400110"/>
          </a:xfrm>
          <a:prstGeom prst="rect">
            <a:avLst/>
          </a:prstGeom>
          <a:noFill/>
        </p:spPr>
        <p:txBody>
          <a:bodyPr wrap="none" lIns="91440" tIns="45720" rIns="91440" bIns="45720">
            <a:spAutoFit/>
          </a:bodyPr>
          <a:lstStyle/>
          <a:p>
            <a:pPr algn="ctr"/>
            <a:r>
              <a:rPr kumimoji="0" lang="en-US" sz="2000" b="1" i="0" u="none" strike="noStrike" kern="0" cap="none" spc="0" normalizeH="0" baseline="0" noProof="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Calibri" pitchFamily="34" charset="0"/>
                <a:ea typeface="+mn-ea"/>
                <a:cs typeface="Calibri" pitchFamily="34" charset="0"/>
              </a:rPr>
              <a:t>STUDY Evidence</a:t>
            </a:r>
            <a:endParaRPr 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139" name="Picture 138"/>
          <p:cNvPicPr>
            <a:picLocks noChangeAspect="1"/>
          </p:cNvPicPr>
          <p:nvPr/>
        </p:nvPicPr>
        <p:blipFill>
          <a:blip r:embed="rId21"/>
          <a:stretch>
            <a:fillRect/>
          </a:stretch>
        </p:blipFill>
        <p:spPr>
          <a:xfrm>
            <a:off x="1876454" y="22269974"/>
            <a:ext cx="4941825" cy="2879574"/>
          </a:xfrm>
          <a:prstGeom prst="rect">
            <a:avLst/>
          </a:prstGeom>
        </p:spPr>
      </p:pic>
      <p:pic>
        <p:nvPicPr>
          <p:cNvPr id="508" name="Picture 32"/>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569109" y="23067122"/>
            <a:ext cx="48958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 name="Rectangle 509"/>
          <p:cNvSpPr/>
          <p:nvPr/>
        </p:nvSpPr>
        <p:spPr>
          <a:xfrm>
            <a:off x="2805358" y="22236593"/>
            <a:ext cx="861133" cy="523220"/>
          </a:xfrm>
          <a:prstGeom prst="rect">
            <a:avLst/>
          </a:prstGeom>
          <a:noFill/>
        </p:spPr>
        <p:txBody>
          <a:bodyPr wrap="none" lIns="91440" tIns="45720" rIns="91440" bIns="45720">
            <a:spAutoFit/>
          </a:bodyPr>
          <a:lstStyle/>
          <a:p>
            <a:pPr algn="ctr"/>
            <a:r>
              <a:rPr kumimoji="0" lang="en-US" sz="2800" b="1" i="0" u="none" strike="noStrike" kern="0" cap="none" spc="0" normalizeH="0" baseline="0" noProof="0" dirty="0" smtClean="0">
                <a:ln w="12700" cmpd="sng">
                  <a:solidFill>
                    <a:schemeClr val="accent4"/>
                  </a:solidFill>
                  <a:prstDash val="solid"/>
                </a:ln>
                <a:solidFill>
                  <a:srgbClr val="FF0000"/>
                </a:solidFill>
                <a:effectLst/>
                <a:uLnTx/>
                <a:uFillTx/>
                <a:latin typeface="Calibri" pitchFamily="34" charset="0"/>
                <a:ea typeface="+mn-ea"/>
                <a:cs typeface="Calibri" pitchFamily="34" charset="0"/>
              </a:rPr>
              <a:t>RNN</a:t>
            </a:r>
            <a:endParaRPr lang="en-US" sz="2800" b="1" cap="none" spc="0" dirty="0">
              <a:ln w="12700" cmpd="sng">
                <a:solidFill>
                  <a:schemeClr val="accent4"/>
                </a:solidFill>
                <a:prstDash val="solid"/>
              </a:ln>
              <a:solidFill>
                <a:srgbClr val="FF0000"/>
              </a:solidFill>
              <a:effectLst/>
            </a:endParaRPr>
          </a:p>
        </p:txBody>
      </p:sp>
      <p:sp>
        <p:nvSpPr>
          <p:cNvPr id="515" name="Rectangle 514"/>
          <p:cNvSpPr/>
          <p:nvPr/>
        </p:nvSpPr>
        <p:spPr>
          <a:xfrm>
            <a:off x="8547198" y="22347453"/>
            <a:ext cx="3789820" cy="523220"/>
          </a:xfrm>
          <a:prstGeom prst="rect">
            <a:avLst/>
          </a:prstGeom>
          <a:noFill/>
        </p:spPr>
        <p:txBody>
          <a:bodyPr wrap="none" lIns="91440" tIns="45720" rIns="91440" bIns="45720">
            <a:spAutoFit/>
          </a:bodyPr>
          <a:lstStyle/>
          <a:p>
            <a:pPr algn="ctr"/>
            <a:r>
              <a:rPr lang="en-US" sz="2800" kern="0" dirty="0" smtClean="0">
                <a:ln w="12700" cmpd="sng">
                  <a:solidFill>
                    <a:schemeClr val="accent4"/>
                  </a:solidFill>
                  <a:prstDash val="solid"/>
                </a:ln>
                <a:solidFill>
                  <a:srgbClr val="FF0000"/>
                </a:solidFill>
                <a:latin typeface="Calibri" pitchFamily="34" charset="0"/>
                <a:ea typeface="+mn-ea"/>
                <a:cs typeface="Calibri" pitchFamily="34" charset="0"/>
              </a:rPr>
              <a:t>C</a:t>
            </a:r>
            <a:r>
              <a:rPr kumimoji="0" lang="en-US" sz="2800" b="1" i="0" u="none" strike="noStrike" kern="0" cap="none" spc="0" normalizeH="0" baseline="0" noProof="0" dirty="0" smtClean="0">
                <a:ln w="12700" cmpd="sng">
                  <a:solidFill>
                    <a:schemeClr val="accent4"/>
                  </a:solidFill>
                  <a:prstDash val="solid"/>
                </a:ln>
                <a:solidFill>
                  <a:srgbClr val="FF0000"/>
                </a:solidFill>
                <a:effectLst/>
                <a:uLnTx/>
                <a:uFillTx/>
                <a:latin typeface="Calibri" pitchFamily="34" charset="0"/>
                <a:ea typeface="+mn-ea"/>
                <a:cs typeface="Calibri" pitchFamily="34" charset="0"/>
              </a:rPr>
              <a:t>NN (Kim, EMNLP 2014)</a:t>
            </a:r>
            <a:endParaRPr lang="en-US" sz="2800" b="1" cap="none" spc="0" dirty="0">
              <a:ln w="12700" cmpd="sng">
                <a:solidFill>
                  <a:schemeClr val="accent4"/>
                </a:solidFill>
                <a:prstDash val="solid"/>
              </a:ln>
              <a:solidFill>
                <a:srgbClr val="FF0000"/>
              </a:solidFill>
              <a:effectLst/>
            </a:endParaRPr>
          </a:p>
        </p:txBody>
      </p:sp>
      <p:sp>
        <p:nvSpPr>
          <p:cNvPr id="521" name="Rectangle 520"/>
          <p:cNvSpPr/>
          <p:nvPr/>
        </p:nvSpPr>
        <p:spPr>
          <a:xfrm>
            <a:off x="2382536" y="25742754"/>
            <a:ext cx="2900153" cy="523220"/>
          </a:xfrm>
          <a:prstGeom prst="rect">
            <a:avLst/>
          </a:prstGeom>
          <a:noFill/>
        </p:spPr>
        <p:txBody>
          <a:bodyPr wrap="none" lIns="91440" tIns="45720" rIns="91440" bIns="45720">
            <a:spAutoFit/>
          </a:bodyPr>
          <a:lstStyle/>
          <a:p>
            <a:pPr algn="ctr"/>
            <a:r>
              <a:rPr lang="en-US" sz="2800" b="1" cap="none" spc="0" dirty="0" smtClean="0">
                <a:ln w="12700" cmpd="sng">
                  <a:solidFill>
                    <a:schemeClr val="accent4"/>
                  </a:solidFill>
                  <a:prstDash val="solid"/>
                </a:ln>
                <a:solidFill>
                  <a:srgbClr val="FF0000"/>
                </a:solidFill>
                <a:effectLst/>
              </a:rPr>
              <a:t>Simple baseline</a:t>
            </a:r>
            <a:endParaRPr lang="en-US" sz="2800" b="1" cap="none" spc="0" dirty="0">
              <a:ln w="12700" cmpd="sng">
                <a:solidFill>
                  <a:schemeClr val="accent4"/>
                </a:solidFill>
                <a:prstDash val="solid"/>
              </a:ln>
              <a:solidFill>
                <a:srgbClr val="FF0000"/>
              </a:solidFill>
              <a:effectLst/>
            </a:endParaRPr>
          </a:p>
        </p:txBody>
      </p:sp>
      <p:pic>
        <p:nvPicPr>
          <p:cNvPr id="143" name="Picture 142"/>
          <p:cNvPicPr>
            <a:picLocks noChangeAspect="1"/>
          </p:cNvPicPr>
          <p:nvPr/>
        </p:nvPicPr>
        <p:blipFill>
          <a:blip r:embed="rId23"/>
          <a:stretch>
            <a:fillRect/>
          </a:stretch>
        </p:blipFill>
        <p:spPr>
          <a:xfrm>
            <a:off x="1945184" y="26113560"/>
            <a:ext cx="10967655" cy="3267739"/>
          </a:xfrm>
          <a:prstGeom prst="rect">
            <a:avLst/>
          </a:prstGeom>
        </p:spPr>
      </p:pic>
      <p:pic>
        <p:nvPicPr>
          <p:cNvPr id="144" name="Picture 143"/>
          <p:cNvPicPr>
            <a:picLocks noChangeAspect="1"/>
          </p:cNvPicPr>
          <p:nvPr/>
        </p:nvPicPr>
        <p:blipFill>
          <a:blip r:embed="rId24"/>
          <a:stretch>
            <a:fillRect/>
          </a:stretch>
        </p:blipFill>
        <p:spPr>
          <a:xfrm>
            <a:off x="28773311" y="6073497"/>
            <a:ext cx="8625808" cy="3506634"/>
          </a:xfrm>
          <a:prstGeom prst="rect">
            <a:avLst/>
          </a:prstGeom>
        </p:spPr>
      </p:pic>
      <p:sp>
        <p:nvSpPr>
          <p:cNvPr id="522" name="Rectangle 521"/>
          <p:cNvSpPr/>
          <p:nvPr/>
        </p:nvSpPr>
        <p:spPr>
          <a:xfrm>
            <a:off x="30239754" y="5393758"/>
            <a:ext cx="1213795" cy="523220"/>
          </a:xfrm>
          <a:prstGeom prst="rect">
            <a:avLst/>
          </a:prstGeom>
          <a:noFill/>
        </p:spPr>
        <p:txBody>
          <a:bodyPr wrap="none" lIns="91440" tIns="45720" rIns="91440" bIns="45720">
            <a:spAutoFit/>
          </a:bodyPr>
          <a:lstStyle/>
          <a:p>
            <a:pPr algn="ctr"/>
            <a:r>
              <a:rPr kumimoji="0" lang="en-US" sz="2800" b="1" i="0" u="none" strike="noStrike" kern="0" cap="none" spc="0" normalizeH="0" baseline="0" noProof="0" dirty="0" smtClean="0">
                <a:ln w="12700" cmpd="sng">
                  <a:solidFill>
                    <a:schemeClr val="accent4"/>
                  </a:solidFill>
                  <a:prstDash val="solid"/>
                </a:ln>
                <a:solidFill>
                  <a:srgbClr val="FF0000"/>
                </a:solidFill>
                <a:effectLst/>
                <a:uLnTx/>
                <a:uFillTx/>
                <a:latin typeface="Calibri" pitchFamily="34" charset="0"/>
                <a:ea typeface="+mn-ea"/>
                <a:cs typeface="Calibri" pitchFamily="34" charset="0"/>
              </a:rPr>
              <a:t>Details</a:t>
            </a:r>
            <a:endParaRPr lang="en-US" sz="2800" b="1" cap="none" spc="0" dirty="0">
              <a:ln w="12700" cmpd="sng">
                <a:solidFill>
                  <a:schemeClr val="accent4"/>
                </a:solidFill>
                <a:prstDash val="solid"/>
              </a:ln>
              <a:solidFill>
                <a:srgbClr val="FF0000"/>
              </a:solidFill>
              <a:effectLst/>
            </a:endParaRPr>
          </a:p>
        </p:txBody>
      </p:sp>
      <p:sp>
        <p:nvSpPr>
          <p:cNvPr id="523" name="Rectangle 522"/>
          <p:cNvSpPr/>
          <p:nvPr/>
        </p:nvSpPr>
        <p:spPr>
          <a:xfrm>
            <a:off x="37820827" y="5393904"/>
            <a:ext cx="2808782" cy="523220"/>
          </a:xfrm>
          <a:prstGeom prst="rect">
            <a:avLst/>
          </a:prstGeom>
          <a:noFill/>
        </p:spPr>
        <p:txBody>
          <a:bodyPr wrap="none" lIns="91440" tIns="45720" rIns="91440" bIns="45720">
            <a:spAutoFit/>
          </a:bodyPr>
          <a:lstStyle/>
          <a:p>
            <a:pPr algn="ctr"/>
            <a:r>
              <a:rPr kumimoji="0" lang="en-US" sz="2800" b="1" i="0" u="none" strike="noStrike" kern="0" cap="none" spc="0" normalizeH="0" baseline="0" noProof="0" dirty="0" smtClean="0">
                <a:ln w="12700" cmpd="sng">
                  <a:solidFill>
                    <a:schemeClr val="accent4"/>
                  </a:solidFill>
                  <a:prstDash val="solid"/>
                </a:ln>
                <a:solidFill>
                  <a:srgbClr val="FF0000"/>
                </a:solidFill>
                <a:effectLst/>
                <a:uLnTx/>
                <a:uFillTx/>
                <a:latin typeface="Calibri" pitchFamily="34" charset="0"/>
                <a:ea typeface="+mn-ea"/>
                <a:cs typeface="Calibri" pitchFamily="34" charset="0"/>
              </a:rPr>
              <a:t>Hyperparameters</a:t>
            </a:r>
            <a:endParaRPr lang="en-US" sz="2800" b="1" cap="none" spc="0" dirty="0">
              <a:ln w="12700" cmpd="sng">
                <a:solidFill>
                  <a:schemeClr val="accent4"/>
                </a:solidFill>
                <a:prstDash val="solid"/>
              </a:ln>
              <a:solidFill>
                <a:srgbClr val="FF0000"/>
              </a:solidFill>
              <a:effectLst/>
            </a:endParaRPr>
          </a:p>
        </p:txBody>
      </p:sp>
      <p:pic>
        <p:nvPicPr>
          <p:cNvPr id="145" name="Picture 144"/>
          <p:cNvPicPr>
            <a:picLocks noChangeAspect="1"/>
          </p:cNvPicPr>
          <p:nvPr/>
        </p:nvPicPr>
        <p:blipFill>
          <a:blip r:embed="rId25"/>
          <a:stretch>
            <a:fillRect/>
          </a:stretch>
        </p:blipFill>
        <p:spPr>
          <a:xfrm>
            <a:off x="37701270" y="6364720"/>
            <a:ext cx="3521201" cy="3149766"/>
          </a:xfrm>
          <a:prstGeom prst="rect">
            <a:avLst/>
          </a:prstGeom>
        </p:spPr>
      </p:pic>
      <p:pic>
        <p:nvPicPr>
          <p:cNvPr id="2" name="Picture 1"/>
          <p:cNvPicPr>
            <a:picLocks noChangeAspect="1"/>
          </p:cNvPicPr>
          <p:nvPr/>
        </p:nvPicPr>
        <p:blipFill>
          <a:blip r:embed="rId26"/>
          <a:stretch>
            <a:fillRect/>
          </a:stretch>
        </p:blipFill>
        <p:spPr>
          <a:xfrm>
            <a:off x="14865078" y="26039914"/>
            <a:ext cx="6302350" cy="2956461"/>
          </a:xfrm>
          <a:prstGeom prst="rect">
            <a:avLst/>
          </a:prstGeom>
        </p:spPr>
      </p:pic>
      <p:pic>
        <p:nvPicPr>
          <p:cNvPr id="3" name="Picture 2"/>
          <p:cNvPicPr>
            <a:picLocks noChangeAspect="1"/>
          </p:cNvPicPr>
          <p:nvPr/>
        </p:nvPicPr>
        <p:blipFill>
          <a:blip r:embed="rId27"/>
          <a:stretch>
            <a:fillRect/>
          </a:stretch>
        </p:blipFill>
        <p:spPr>
          <a:xfrm>
            <a:off x="21459068" y="26754466"/>
            <a:ext cx="6531047" cy="21282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sz="4000" b="1" i="0" u="none" strike="noStrike" cap="none" normalizeH="0" baseline="0" dirty="0" smtClean="0">
            <a:ln>
              <a:noFill/>
            </a:ln>
            <a:solidFill>
              <a:srgbClr val="003399"/>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a:ln>
              <a:noFill/>
            </a:ln>
            <a:solidFill>
              <a:srgbClr val="003399"/>
            </a:solidFill>
            <a:effectLst/>
            <a:latin typeface="Arial"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15157</TotalTime>
  <Words>402</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Blank Presentation</vt:lpstr>
      <vt:lpstr>PowerPoint Presentation</vt:lpstr>
    </vt:vector>
  </TitlesOfParts>
  <Company>Mechanical Engineering VT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ADMINIBM</cp:lastModifiedBy>
  <cp:revision>470</cp:revision>
  <cp:lastPrinted>2012-08-25T01:33:57Z</cp:lastPrinted>
  <dcterms:created xsi:type="dcterms:W3CDTF">2003-04-11T15:30:44Z</dcterms:created>
  <dcterms:modified xsi:type="dcterms:W3CDTF">2016-12-07T08:58:55Z</dcterms:modified>
</cp:coreProperties>
</file>