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004000" cy="45720000"/>
  <p:notesSz cx="7315200" cy="9601200"/>
  <p:defaultTextStyle>
    <a:defPPr>
      <a:defRPr lang="en-US"/>
    </a:defPPr>
    <a:lvl1pPr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5pPr>
    <a:lvl6pPr marL="2286000" algn="l" defTabSz="457200" rtl="0" eaLnBrk="1" latinLnBrk="0" hangingPunct="1">
      <a:defRPr sz="4000" b="1" kern="1200">
        <a:solidFill>
          <a:srgbClr val="003399"/>
        </a:solidFill>
        <a:latin typeface="Arial" charset="0"/>
        <a:ea typeface="ＭＳ Ｐゴシック" charset="0"/>
        <a:cs typeface="ＭＳ Ｐゴシック" charset="0"/>
      </a:defRPr>
    </a:lvl6pPr>
    <a:lvl7pPr marL="2743200" algn="l" defTabSz="457200" rtl="0" eaLnBrk="1" latinLnBrk="0" hangingPunct="1">
      <a:defRPr sz="4000" b="1" kern="1200">
        <a:solidFill>
          <a:srgbClr val="003399"/>
        </a:solidFill>
        <a:latin typeface="Arial" charset="0"/>
        <a:ea typeface="ＭＳ Ｐゴシック" charset="0"/>
        <a:cs typeface="ＭＳ Ｐゴシック" charset="0"/>
      </a:defRPr>
    </a:lvl7pPr>
    <a:lvl8pPr marL="3200400" algn="l" defTabSz="457200" rtl="0" eaLnBrk="1" latinLnBrk="0" hangingPunct="1">
      <a:defRPr sz="4000" b="1" kern="1200">
        <a:solidFill>
          <a:srgbClr val="003399"/>
        </a:solidFill>
        <a:latin typeface="Arial" charset="0"/>
        <a:ea typeface="ＭＳ Ｐゴシック" charset="0"/>
        <a:cs typeface="ＭＳ Ｐゴシック" charset="0"/>
      </a:defRPr>
    </a:lvl8pPr>
    <a:lvl9pPr marL="3657600" algn="l" defTabSz="457200" rtl="0" eaLnBrk="1" latinLnBrk="0" hangingPunct="1">
      <a:defRPr sz="4000" b="1" kern="1200">
        <a:solidFill>
          <a:srgbClr val="003399"/>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4400" userDrawn="1">
          <p15:clr>
            <a:srgbClr val="A4A3A4"/>
          </p15:clr>
        </p15:guide>
        <p15:guide id="2" pos="10081"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BEB"/>
    <a:srgbClr val="FF9933"/>
    <a:srgbClr val="D6D6F5"/>
    <a:srgbClr val="FFFF99"/>
    <a:srgbClr val="FFFF66"/>
    <a:srgbClr val="85FFE0"/>
    <a:srgbClr val="FFFFB3"/>
    <a:srgbClr val="FFFF75"/>
    <a:srgbClr val="9E0000"/>
    <a:srgbClr val="EFF33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28" autoAdjust="0"/>
    <p:restoredTop sz="99462" autoAdjust="0"/>
  </p:normalViewPr>
  <p:slideViewPr>
    <p:cSldViewPr>
      <p:cViewPr>
        <p:scale>
          <a:sx n="51" d="100"/>
          <a:sy n="51" d="100"/>
        </p:scale>
        <p:origin x="216" y="-9232"/>
      </p:cViewPr>
      <p:guideLst>
        <p:guide orient="horz" pos="14400"/>
        <p:guide pos="10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02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3"/>
            <a:ext cx="3170162"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4142622" y="3"/>
            <a:ext cx="3171371"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9119894"/>
            <a:ext cx="3170162"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2622" y="9119894"/>
            <a:ext cx="3171371"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fld id="{86C94807-2476-D94A-94E6-79AB19A5F318}" type="slidenum">
              <a:rPr lang="en-US"/>
              <a:pPr>
                <a:defRPr/>
              </a:pPr>
              <a:t>‹#›</a:t>
            </a:fld>
            <a:endParaRPr lang="en-US"/>
          </a:p>
        </p:txBody>
      </p:sp>
    </p:spTree>
    <p:extLst>
      <p:ext uri="{BB962C8B-B14F-4D97-AF65-F5344CB8AC3E}">
        <p14:creationId xmlns:p14="http://schemas.microsoft.com/office/powerpoint/2010/main" val="294177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3"/>
            <a:ext cx="3170162"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3075" name="Rectangle 3"/>
          <p:cNvSpPr>
            <a:spLocks noGrp="1" noChangeArrowheads="1"/>
          </p:cNvSpPr>
          <p:nvPr>
            <p:ph type="dt" idx="1"/>
          </p:nvPr>
        </p:nvSpPr>
        <p:spPr bwMode="auto">
          <a:xfrm>
            <a:off x="4142622" y="3"/>
            <a:ext cx="3171371"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398713" y="720725"/>
            <a:ext cx="2517775" cy="36004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731762" y="4560991"/>
            <a:ext cx="5852885" cy="4319289"/>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19894"/>
            <a:ext cx="3170162"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2622" y="9119894"/>
            <a:ext cx="3171371" cy="47922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fld id="{A7B4A1EE-3556-5345-821E-3C971BA9B142}" type="slidenum">
              <a:rPr lang="en-US"/>
              <a:pPr>
                <a:defRPr/>
              </a:pPr>
              <a:t>‹#›</a:t>
            </a:fld>
            <a:endParaRPr lang="en-US"/>
          </a:p>
        </p:txBody>
      </p:sp>
    </p:spTree>
    <p:extLst>
      <p:ext uri="{BB962C8B-B14F-4D97-AF65-F5344CB8AC3E}">
        <p14:creationId xmlns:p14="http://schemas.microsoft.com/office/powerpoint/2010/main" val="3184138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8713" y="720725"/>
            <a:ext cx="2517775" cy="3600450"/>
          </a:xfrm>
        </p:spPr>
      </p:sp>
      <p:sp>
        <p:nvSpPr>
          <p:cNvPr id="3" name="Notes Placeholder 2"/>
          <p:cNvSpPr>
            <a:spLocks noGrp="1"/>
          </p:cNvSpPr>
          <p:nvPr>
            <p:ph type="body" idx="1"/>
          </p:nvPr>
        </p:nvSpPr>
        <p:spPr/>
        <p:txBody>
          <a:bodyPr>
            <a:normAutofit/>
          </a:bodyPr>
          <a:lstStyle/>
          <a:p>
            <a:r>
              <a:rPr lang="en-US" dirty="0"/>
              <a:t>The area under the ROC curve (AUC) is a widely used performance measure in machine learning. Increasingly, however, in several applications, performance is measured not in terms of the full area under the ROC curve, but instead, in terms of the partial area under the ROC curve between two specified false positive rates. In this paper, we develop a structural SVM framework for directly  optimizing the partial AUC between any two false positive rates. Our approach makes use of a cutting plane solver along the lines of the structural SVM based approach for optimizing the full AUC developed by Joachims (2005). Unlike the full AUC, where the combinatorial optimization problem needed to find the most violated constraint in the cutting plane solver can be decomposed easily to yield an efficient algorithm, the corresponding optimization problem in the case of partial AUC is harder to decompose. One of our key technical contributions is an efficient algorithm for solving this combinatorial optimization problem that has the same computational complexity as Joachims’ algorithm for optimizing the AUC. We demonstrate the effectiveness of our approach on several real-world tasks.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7B4A1EE-3556-5345-821E-3C971BA9B142}" type="slidenum">
              <a:rPr lang="en-US" smtClean="0"/>
              <a:pPr>
                <a:defRPr/>
              </a:pPr>
              <a:t>1</a:t>
            </a:fld>
            <a:endParaRPr lang="en-US"/>
          </a:p>
        </p:txBody>
      </p:sp>
    </p:spTree>
    <p:extLst>
      <p:ext uri="{BB962C8B-B14F-4D97-AF65-F5344CB8AC3E}">
        <p14:creationId xmlns:p14="http://schemas.microsoft.com/office/powerpoint/2010/main" val="16410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558" y="14203739"/>
            <a:ext cx="27202896" cy="9798407"/>
          </a:xfrm>
        </p:spPr>
        <p:txBody>
          <a:bodyPr/>
          <a:lstStyle/>
          <a:p>
            <a:r>
              <a:rPr lang="en-US"/>
              <a:t>Click to edit Master title style</a:t>
            </a:r>
          </a:p>
        </p:txBody>
      </p:sp>
      <p:sp>
        <p:nvSpPr>
          <p:cNvPr id="3" name="Subtitle 2"/>
          <p:cNvSpPr>
            <a:spLocks noGrp="1"/>
          </p:cNvSpPr>
          <p:nvPr>
            <p:ph type="subTitle" idx="1"/>
          </p:nvPr>
        </p:nvSpPr>
        <p:spPr>
          <a:xfrm>
            <a:off x="4801106" y="25907125"/>
            <a:ext cx="22401791" cy="11685764"/>
          </a:xfrm>
        </p:spPr>
        <p:txBody>
          <a:bodyPr/>
          <a:lstStyle>
            <a:lvl1pPr marL="0" indent="0" algn="ctr">
              <a:buNone/>
              <a:defRPr/>
            </a:lvl1pPr>
            <a:lvl2pPr marL="690616" indent="0" algn="ctr">
              <a:buNone/>
              <a:defRPr/>
            </a:lvl2pPr>
            <a:lvl3pPr marL="1381230" indent="0" algn="ctr">
              <a:buNone/>
              <a:defRPr/>
            </a:lvl3pPr>
            <a:lvl4pPr marL="2071844" indent="0" algn="ctr">
              <a:buNone/>
              <a:defRPr/>
            </a:lvl4pPr>
            <a:lvl5pPr marL="2762456" indent="0" algn="ctr">
              <a:buNone/>
              <a:defRPr/>
            </a:lvl5pPr>
            <a:lvl6pPr marL="3453074" indent="0" algn="ctr">
              <a:buNone/>
              <a:defRPr/>
            </a:lvl6pPr>
            <a:lvl7pPr marL="4143686" indent="0" algn="ctr">
              <a:buNone/>
              <a:defRPr/>
            </a:lvl7pPr>
            <a:lvl8pPr marL="4834301" indent="0" algn="ctr">
              <a:buNone/>
              <a:defRPr/>
            </a:lvl8pPr>
            <a:lvl9pPr marL="552491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2B304D-721A-A444-9FA4-4AD22A6711ED}" type="slidenum">
              <a:rPr lang="en-US"/>
              <a:pPr>
                <a:defRPr/>
              </a:pPr>
              <a:t>‹#›</a:t>
            </a:fld>
            <a:endParaRPr lang="en-US"/>
          </a:p>
        </p:txBody>
      </p:sp>
    </p:spTree>
    <p:extLst>
      <p:ext uri="{BB962C8B-B14F-4D97-AF65-F5344CB8AC3E}">
        <p14:creationId xmlns:p14="http://schemas.microsoft.com/office/powerpoint/2010/main" val="382883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B76FCB-DA75-734D-9AA6-27307748B6D5}" type="slidenum">
              <a:rPr lang="en-US"/>
              <a:pPr>
                <a:defRPr/>
              </a:pPr>
              <a:t>‹#›</a:t>
            </a:fld>
            <a:endParaRPr lang="en-US"/>
          </a:p>
        </p:txBody>
      </p:sp>
    </p:spTree>
    <p:extLst>
      <p:ext uri="{BB962C8B-B14F-4D97-AF65-F5344CB8AC3E}">
        <p14:creationId xmlns:p14="http://schemas.microsoft.com/office/powerpoint/2010/main" val="5212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799576" y="4065782"/>
            <a:ext cx="6797569" cy="36574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06871" y="4065782"/>
            <a:ext cx="20271474" cy="36574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CECE2F-0646-244B-BF4D-A7B227C24CA0}" type="slidenum">
              <a:rPr lang="en-US"/>
              <a:pPr>
                <a:defRPr/>
              </a:pPr>
              <a:t>‹#›</a:t>
            </a:fld>
            <a:endParaRPr lang="en-US"/>
          </a:p>
        </p:txBody>
      </p:sp>
    </p:spTree>
    <p:extLst>
      <p:ext uri="{BB962C8B-B14F-4D97-AF65-F5344CB8AC3E}">
        <p14:creationId xmlns:p14="http://schemas.microsoft.com/office/powerpoint/2010/main" val="150606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D3EE20-F40E-F048-839C-CBDFFD246B2D}" type="slidenum">
              <a:rPr lang="en-US"/>
              <a:pPr>
                <a:defRPr/>
              </a:pPr>
              <a:t>‹#›</a:t>
            </a:fld>
            <a:endParaRPr lang="en-US"/>
          </a:p>
        </p:txBody>
      </p:sp>
    </p:spTree>
    <p:extLst>
      <p:ext uri="{BB962C8B-B14F-4D97-AF65-F5344CB8AC3E}">
        <p14:creationId xmlns:p14="http://schemas.microsoft.com/office/powerpoint/2010/main" val="244663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29379804"/>
            <a:ext cx="27202896" cy="9079621"/>
          </a:xfrm>
        </p:spPr>
        <p:txBody>
          <a:bodyPr anchor="t"/>
          <a:lstStyle>
            <a:lvl1pPr algn="l">
              <a:defRPr sz="6043" b="1" cap="all"/>
            </a:lvl1pPr>
          </a:lstStyle>
          <a:p>
            <a:r>
              <a:rPr lang="en-US"/>
              <a:t>Click to edit Master title style</a:t>
            </a:r>
          </a:p>
        </p:txBody>
      </p:sp>
      <p:sp>
        <p:nvSpPr>
          <p:cNvPr id="3" name="Text Placeholder 2"/>
          <p:cNvSpPr>
            <a:spLocks noGrp="1"/>
          </p:cNvSpPr>
          <p:nvPr>
            <p:ph type="body" idx="1"/>
          </p:nvPr>
        </p:nvSpPr>
        <p:spPr>
          <a:xfrm>
            <a:off x="2528096" y="19378532"/>
            <a:ext cx="27202896" cy="10001250"/>
          </a:xfrm>
        </p:spPr>
        <p:txBody>
          <a:bodyPr anchor="b"/>
          <a:lstStyle>
            <a:lvl1pPr marL="0" indent="0">
              <a:buNone/>
              <a:defRPr sz="3023"/>
            </a:lvl1pPr>
            <a:lvl2pPr marL="690616" indent="0">
              <a:buNone/>
              <a:defRPr sz="2720"/>
            </a:lvl2pPr>
            <a:lvl3pPr marL="1381230" indent="0">
              <a:buNone/>
              <a:defRPr sz="2418"/>
            </a:lvl3pPr>
            <a:lvl4pPr marL="2071844" indent="0">
              <a:buNone/>
              <a:defRPr sz="2114"/>
            </a:lvl4pPr>
            <a:lvl5pPr marL="2762456" indent="0">
              <a:buNone/>
              <a:defRPr sz="2114"/>
            </a:lvl5pPr>
            <a:lvl6pPr marL="3453074" indent="0">
              <a:buNone/>
              <a:defRPr sz="2114"/>
            </a:lvl6pPr>
            <a:lvl7pPr marL="4143686" indent="0">
              <a:buNone/>
              <a:defRPr sz="2114"/>
            </a:lvl7pPr>
            <a:lvl8pPr marL="4834301" indent="0">
              <a:buNone/>
              <a:defRPr sz="2114"/>
            </a:lvl8pPr>
            <a:lvl9pPr marL="5524918" indent="0">
              <a:buNone/>
              <a:defRPr sz="211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50D737-39FA-CF46-B4AC-C429E7E98CC6}" type="slidenum">
              <a:rPr lang="en-US"/>
              <a:pPr>
                <a:defRPr/>
              </a:pPr>
              <a:t>‹#›</a:t>
            </a:fld>
            <a:endParaRPr lang="en-US"/>
          </a:p>
        </p:txBody>
      </p:sp>
    </p:spTree>
    <p:extLst>
      <p:ext uri="{BB962C8B-B14F-4D97-AF65-F5344CB8AC3E}">
        <p14:creationId xmlns:p14="http://schemas.microsoft.com/office/powerpoint/2010/main" val="198416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6873" y="13176268"/>
            <a:ext cx="13534521" cy="27463750"/>
          </a:xfrm>
        </p:spPr>
        <p:txBody>
          <a:bodyPr/>
          <a:lstStyle>
            <a:lvl1pPr>
              <a:defRPr sz="4232"/>
            </a:lvl1pPr>
            <a:lvl2pPr>
              <a:defRPr sz="3625"/>
            </a:lvl2pPr>
            <a:lvl3pPr>
              <a:defRPr sz="3023"/>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062621" y="13176268"/>
            <a:ext cx="13534521" cy="27463750"/>
          </a:xfrm>
        </p:spPr>
        <p:txBody>
          <a:bodyPr/>
          <a:lstStyle>
            <a:lvl1pPr>
              <a:defRPr sz="4232"/>
            </a:lvl1pPr>
            <a:lvl2pPr>
              <a:defRPr sz="3625"/>
            </a:lvl2pPr>
            <a:lvl3pPr>
              <a:defRPr sz="3023"/>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D0F002-A589-FE45-9EC3-69AFAFDA6D2C}" type="slidenum">
              <a:rPr lang="en-US"/>
              <a:pPr>
                <a:defRPr/>
              </a:pPr>
              <a:t>‹#›</a:t>
            </a:fld>
            <a:endParaRPr lang="en-US"/>
          </a:p>
        </p:txBody>
      </p:sp>
    </p:spTree>
    <p:extLst>
      <p:ext uri="{BB962C8B-B14F-4D97-AF65-F5344CB8AC3E}">
        <p14:creationId xmlns:p14="http://schemas.microsoft.com/office/powerpoint/2010/main" val="143627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9955" y="1830036"/>
            <a:ext cx="28804106" cy="762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99951" y="10234971"/>
            <a:ext cx="14140656" cy="4264200"/>
          </a:xfrm>
        </p:spPr>
        <p:txBody>
          <a:bodyPr anchor="b"/>
          <a:lstStyle>
            <a:lvl1pPr marL="0" indent="0">
              <a:buNone/>
              <a:defRPr sz="3625" b="1"/>
            </a:lvl1pPr>
            <a:lvl2pPr marL="690616" indent="0">
              <a:buNone/>
              <a:defRPr sz="3023" b="1"/>
            </a:lvl2pPr>
            <a:lvl3pPr marL="1381230" indent="0">
              <a:buNone/>
              <a:defRPr sz="2720" b="1"/>
            </a:lvl3pPr>
            <a:lvl4pPr marL="2071844" indent="0">
              <a:buNone/>
              <a:defRPr sz="2418" b="1"/>
            </a:lvl4pPr>
            <a:lvl5pPr marL="2762456" indent="0">
              <a:buNone/>
              <a:defRPr sz="2418" b="1"/>
            </a:lvl5pPr>
            <a:lvl6pPr marL="3453074" indent="0">
              <a:buNone/>
              <a:defRPr sz="2418" b="1"/>
            </a:lvl6pPr>
            <a:lvl7pPr marL="4143686" indent="0">
              <a:buNone/>
              <a:defRPr sz="2418" b="1"/>
            </a:lvl7pPr>
            <a:lvl8pPr marL="4834301" indent="0">
              <a:buNone/>
              <a:defRPr sz="2418" b="1"/>
            </a:lvl8pPr>
            <a:lvl9pPr marL="5524918" indent="0">
              <a:buNone/>
              <a:defRPr sz="2418" b="1"/>
            </a:lvl9pPr>
          </a:lstStyle>
          <a:p>
            <a:pPr lvl="0"/>
            <a:r>
              <a:rPr lang="en-US"/>
              <a:t>Click to edit Master text styles</a:t>
            </a:r>
          </a:p>
        </p:txBody>
      </p:sp>
      <p:sp>
        <p:nvSpPr>
          <p:cNvPr id="4" name="Content Placeholder 3"/>
          <p:cNvSpPr>
            <a:spLocks noGrp="1"/>
          </p:cNvSpPr>
          <p:nvPr>
            <p:ph sz="half" idx="2"/>
          </p:nvPr>
        </p:nvSpPr>
        <p:spPr>
          <a:xfrm>
            <a:off x="1599951" y="14499196"/>
            <a:ext cx="14140656" cy="26341479"/>
          </a:xfrm>
        </p:spPr>
        <p:txBody>
          <a:bodyPr/>
          <a:lstStyle>
            <a:lvl1pPr>
              <a:defRPr sz="3625"/>
            </a:lvl1pPr>
            <a:lvl2pPr>
              <a:defRPr sz="3023"/>
            </a:lvl2pPr>
            <a:lvl3pPr>
              <a:defRPr sz="2720"/>
            </a:lvl3pPr>
            <a:lvl4pPr>
              <a:defRPr sz="2418"/>
            </a:lvl4pPr>
            <a:lvl5pPr>
              <a:defRPr sz="2418"/>
            </a:lvl5pPr>
            <a:lvl6pPr>
              <a:defRPr sz="2418"/>
            </a:lvl6pPr>
            <a:lvl7pPr>
              <a:defRPr sz="2418"/>
            </a:lvl7pPr>
            <a:lvl8pPr>
              <a:defRPr sz="2418"/>
            </a:lvl8pPr>
            <a:lvl9pPr>
              <a:defRPr sz="24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257088" y="10234971"/>
            <a:ext cx="14146971" cy="4264200"/>
          </a:xfrm>
        </p:spPr>
        <p:txBody>
          <a:bodyPr anchor="b"/>
          <a:lstStyle>
            <a:lvl1pPr marL="0" indent="0">
              <a:buNone/>
              <a:defRPr sz="3625" b="1"/>
            </a:lvl1pPr>
            <a:lvl2pPr marL="690616" indent="0">
              <a:buNone/>
              <a:defRPr sz="3023" b="1"/>
            </a:lvl2pPr>
            <a:lvl3pPr marL="1381230" indent="0">
              <a:buNone/>
              <a:defRPr sz="2720" b="1"/>
            </a:lvl3pPr>
            <a:lvl4pPr marL="2071844" indent="0">
              <a:buNone/>
              <a:defRPr sz="2418" b="1"/>
            </a:lvl4pPr>
            <a:lvl5pPr marL="2762456" indent="0">
              <a:buNone/>
              <a:defRPr sz="2418" b="1"/>
            </a:lvl5pPr>
            <a:lvl6pPr marL="3453074" indent="0">
              <a:buNone/>
              <a:defRPr sz="2418" b="1"/>
            </a:lvl6pPr>
            <a:lvl7pPr marL="4143686" indent="0">
              <a:buNone/>
              <a:defRPr sz="2418" b="1"/>
            </a:lvl7pPr>
            <a:lvl8pPr marL="4834301" indent="0">
              <a:buNone/>
              <a:defRPr sz="2418" b="1"/>
            </a:lvl8pPr>
            <a:lvl9pPr marL="5524918" indent="0">
              <a:buNone/>
              <a:defRPr sz="2418" b="1"/>
            </a:lvl9pPr>
          </a:lstStyle>
          <a:p>
            <a:pPr lvl="0"/>
            <a:r>
              <a:rPr lang="en-US"/>
              <a:t>Click to edit Master text styles</a:t>
            </a:r>
          </a:p>
        </p:txBody>
      </p:sp>
      <p:sp>
        <p:nvSpPr>
          <p:cNvPr id="6" name="Content Placeholder 5"/>
          <p:cNvSpPr>
            <a:spLocks noGrp="1"/>
          </p:cNvSpPr>
          <p:nvPr>
            <p:ph sz="quarter" idx="4"/>
          </p:nvPr>
        </p:nvSpPr>
        <p:spPr>
          <a:xfrm>
            <a:off x="16257088" y="14499196"/>
            <a:ext cx="14146971" cy="26341479"/>
          </a:xfrm>
        </p:spPr>
        <p:txBody>
          <a:bodyPr/>
          <a:lstStyle>
            <a:lvl1pPr>
              <a:defRPr sz="3625"/>
            </a:lvl1pPr>
            <a:lvl2pPr>
              <a:defRPr sz="3023"/>
            </a:lvl2pPr>
            <a:lvl3pPr>
              <a:defRPr sz="2720"/>
            </a:lvl3pPr>
            <a:lvl4pPr>
              <a:defRPr sz="2418"/>
            </a:lvl4pPr>
            <a:lvl5pPr>
              <a:defRPr sz="2418"/>
            </a:lvl5pPr>
            <a:lvl6pPr>
              <a:defRPr sz="2418"/>
            </a:lvl6pPr>
            <a:lvl7pPr>
              <a:defRPr sz="2418"/>
            </a:lvl7pPr>
            <a:lvl8pPr>
              <a:defRPr sz="2418"/>
            </a:lvl8pPr>
            <a:lvl9pPr>
              <a:defRPr sz="24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CFD2BC-CDEF-1F4C-A345-997D885B089E}" type="slidenum">
              <a:rPr lang="en-US"/>
              <a:pPr>
                <a:defRPr/>
              </a:pPr>
              <a:t>‹#›</a:t>
            </a:fld>
            <a:endParaRPr lang="en-US"/>
          </a:p>
        </p:txBody>
      </p:sp>
    </p:spTree>
    <p:extLst>
      <p:ext uri="{BB962C8B-B14F-4D97-AF65-F5344CB8AC3E}">
        <p14:creationId xmlns:p14="http://schemas.microsoft.com/office/powerpoint/2010/main" val="104699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E55A477-E876-2947-A30B-98232DAC480B}" type="slidenum">
              <a:rPr lang="en-US"/>
              <a:pPr>
                <a:defRPr/>
              </a:pPr>
              <a:t>‹#›</a:t>
            </a:fld>
            <a:endParaRPr lang="en-US"/>
          </a:p>
        </p:txBody>
      </p:sp>
    </p:spTree>
    <p:extLst>
      <p:ext uri="{BB962C8B-B14F-4D97-AF65-F5344CB8AC3E}">
        <p14:creationId xmlns:p14="http://schemas.microsoft.com/office/powerpoint/2010/main" val="112015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F3F1EC-7EB5-5041-9270-38BF12C174C2}" type="slidenum">
              <a:rPr lang="en-US"/>
              <a:pPr>
                <a:defRPr/>
              </a:pPr>
              <a:t>‹#›</a:t>
            </a:fld>
            <a:endParaRPr lang="en-US"/>
          </a:p>
        </p:txBody>
      </p:sp>
    </p:spTree>
    <p:extLst>
      <p:ext uri="{BB962C8B-B14F-4D97-AF65-F5344CB8AC3E}">
        <p14:creationId xmlns:p14="http://schemas.microsoft.com/office/powerpoint/2010/main" val="7804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9952" y="1821239"/>
            <a:ext cx="10529094" cy="7745679"/>
          </a:xfrm>
        </p:spPr>
        <p:txBody>
          <a:bodyPr anchor="b"/>
          <a:lstStyle>
            <a:lvl1pPr algn="l">
              <a:defRPr sz="3023" b="1"/>
            </a:lvl1pPr>
          </a:lstStyle>
          <a:p>
            <a:r>
              <a:rPr lang="en-US"/>
              <a:t>Click to edit Master title style</a:t>
            </a:r>
          </a:p>
        </p:txBody>
      </p:sp>
      <p:sp>
        <p:nvSpPr>
          <p:cNvPr id="3" name="Content Placeholder 2"/>
          <p:cNvSpPr>
            <a:spLocks noGrp="1"/>
          </p:cNvSpPr>
          <p:nvPr>
            <p:ph idx="1"/>
          </p:nvPr>
        </p:nvSpPr>
        <p:spPr>
          <a:xfrm>
            <a:off x="12512931" y="1821228"/>
            <a:ext cx="17891124" cy="39019429"/>
          </a:xfrm>
        </p:spPr>
        <p:txBody>
          <a:bodyPr/>
          <a:lstStyle>
            <a:lvl1pPr>
              <a:defRPr sz="4834"/>
            </a:lvl1pPr>
            <a:lvl2pPr>
              <a:defRPr sz="4232"/>
            </a:lvl2pPr>
            <a:lvl3pPr>
              <a:defRPr sz="3625"/>
            </a:lvl3pPr>
            <a:lvl4pPr>
              <a:defRPr sz="3023"/>
            </a:lvl4pPr>
            <a:lvl5pPr>
              <a:defRPr sz="3023"/>
            </a:lvl5pPr>
            <a:lvl6pPr>
              <a:defRPr sz="3023"/>
            </a:lvl6pPr>
            <a:lvl7pPr>
              <a:defRPr sz="3023"/>
            </a:lvl7pPr>
            <a:lvl8pPr>
              <a:defRPr sz="3023"/>
            </a:lvl8pPr>
            <a:lvl9pPr>
              <a:defRPr sz="30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99952" y="9566896"/>
            <a:ext cx="10529094" cy="31273750"/>
          </a:xfrm>
        </p:spPr>
        <p:txBody>
          <a:bodyPr/>
          <a:lstStyle>
            <a:lvl1pPr marL="0" indent="0">
              <a:buNone/>
              <a:defRPr sz="2114"/>
            </a:lvl1pPr>
            <a:lvl2pPr marL="690616" indent="0">
              <a:buNone/>
              <a:defRPr sz="1811"/>
            </a:lvl2pPr>
            <a:lvl3pPr marL="1381230" indent="0">
              <a:buNone/>
              <a:defRPr sz="1511"/>
            </a:lvl3pPr>
            <a:lvl4pPr marL="2071844" indent="0">
              <a:buNone/>
              <a:defRPr sz="1361"/>
            </a:lvl4pPr>
            <a:lvl5pPr marL="2762456" indent="0">
              <a:buNone/>
              <a:defRPr sz="1361"/>
            </a:lvl5pPr>
            <a:lvl6pPr marL="3453074" indent="0">
              <a:buNone/>
              <a:defRPr sz="1361"/>
            </a:lvl6pPr>
            <a:lvl7pPr marL="4143686" indent="0">
              <a:buNone/>
              <a:defRPr sz="1361"/>
            </a:lvl7pPr>
            <a:lvl8pPr marL="4834301" indent="0">
              <a:buNone/>
              <a:defRPr sz="1361"/>
            </a:lvl8pPr>
            <a:lvl9pPr marL="5524918" indent="0">
              <a:buNone/>
              <a:defRPr sz="136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FB3F30-EBF7-B84E-A1FF-7E9C5605EE0D}" type="slidenum">
              <a:rPr lang="en-US"/>
              <a:pPr>
                <a:defRPr/>
              </a:pPr>
              <a:t>‹#›</a:t>
            </a:fld>
            <a:endParaRPr lang="en-US"/>
          </a:p>
        </p:txBody>
      </p:sp>
    </p:spTree>
    <p:extLst>
      <p:ext uri="{BB962C8B-B14F-4D97-AF65-F5344CB8AC3E}">
        <p14:creationId xmlns:p14="http://schemas.microsoft.com/office/powerpoint/2010/main" val="20909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513" y="32003582"/>
            <a:ext cx="19201896" cy="3779136"/>
          </a:xfrm>
        </p:spPr>
        <p:txBody>
          <a:bodyPr anchor="b"/>
          <a:lstStyle>
            <a:lvl1pPr algn="l">
              <a:defRPr sz="3023" b="1"/>
            </a:lvl1pPr>
          </a:lstStyle>
          <a:p>
            <a:r>
              <a:rPr lang="en-US"/>
              <a:t>Click to edit Master title style</a:t>
            </a:r>
          </a:p>
        </p:txBody>
      </p:sp>
      <p:sp>
        <p:nvSpPr>
          <p:cNvPr id="3" name="Picture Placeholder 2"/>
          <p:cNvSpPr>
            <a:spLocks noGrp="1"/>
          </p:cNvSpPr>
          <p:nvPr>
            <p:ph type="pic" idx="1"/>
          </p:nvPr>
        </p:nvSpPr>
        <p:spPr>
          <a:xfrm>
            <a:off x="6273513" y="4085639"/>
            <a:ext cx="19201896" cy="27430679"/>
          </a:xfrm>
        </p:spPr>
        <p:txBody>
          <a:bodyPr/>
          <a:lstStyle>
            <a:lvl1pPr marL="0" indent="0">
              <a:buNone/>
              <a:defRPr sz="4834"/>
            </a:lvl1pPr>
            <a:lvl2pPr marL="690616" indent="0">
              <a:buNone/>
              <a:defRPr sz="4232"/>
            </a:lvl2pPr>
            <a:lvl3pPr marL="1381230" indent="0">
              <a:buNone/>
              <a:defRPr sz="3625"/>
            </a:lvl3pPr>
            <a:lvl4pPr marL="2071844" indent="0">
              <a:buNone/>
              <a:defRPr sz="3023"/>
            </a:lvl4pPr>
            <a:lvl5pPr marL="2762456" indent="0">
              <a:buNone/>
              <a:defRPr sz="3023"/>
            </a:lvl5pPr>
            <a:lvl6pPr marL="3453074" indent="0">
              <a:buNone/>
              <a:defRPr sz="3023"/>
            </a:lvl6pPr>
            <a:lvl7pPr marL="4143686" indent="0">
              <a:buNone/>
              <a:defRPr sz="3023"/>
            </a:lvl7pPr>
            <a:lvl8pPr marL="4834301" indent="0">
              <a:buNone/>
              <a:defRPr sz="3023"/>
            </a:lvl8pPr>
            <a:lvl9pPr marL="5524918" indent="0">
              <a:buNone/>
              <a:defRPr sz="3023"/>
            </a:lvl9pPr>
          </a:lstStyle>
          <a:p>
            <a:pPr lvl="0"/>
            <a:endParaRPr lang="en-US" noProof="0"/>
          </a:p>
        </p:txBody>
      </p:sp>
      <p:sp>
        <p:nvSpPr>
          <p:cNvPr id="4" name="Text Placeholder 3"/>
          <p:cNvSpPr>
            <a:spLocks noGrp="1"/>
          </p:cNvSpPr>
          <p:nvPr>
            <p:ph type="body" sz="half" idx="2"/>
          </p:nvPr>
        </p:nvSpPr>
        <p:spPr>
          <a:xfrm>
            <a:off x="6273513" y="35782707"/>
            <a:ext cx="19201896" cy="5364429"/>
          </a:xfrm>
        </p:spPr>
        <p:txBody>
          <a:bodyPr/>
          <a:lstStyle>
            <a:lvl1pPr marL="0" indent="0">
              <a:buNone/>
              <a:defRPr sz="2114"/>
            </a:lvl1pPr>
            <a:lvl2pPr marL="690616" indent="0">
              <a:buNone/>
              <a:defRPr sz="1811"/>
            </a:lvl2pPr>
            <a:lvl3pPr marL="1381230" indent="0">
              <a:buNone/>
              <a:defRPr sz="1511"/>
            </a:lvl3pPr>
            <a:lvl4pPr marL="2071844" indent="0">
              <a:buNone/>
              <a:defRPr sz="1361"/>
            </a:lvl4pPr>
            <a:lvl5pPr marL="2762456" indent="0">
              <a:buNone/>
              <a:defRPr sz="1361"/>
            </a:lvl5pPr>
            <a:lvl6pPr marL="3453074" indent="0">
              <a:buNone/>
              <a:defRPr sz="1361"/>
            </a:lvl6pPr>
            <a:lvl7pPr marL="4143686" indent="0">
              <a:buNone/>
              <a:defRPr sz="1361"/>
            </a:lvl7pPr>
            <a:lvl8pPr marL="4834301" indent="0">
              <a:buNone/>
              <a:defRPr sz="1361"/>
            </a:lvl8pPr>
            <a:lvl9pPr marL="5524918" indent="0">
              <a:buNone/>
              <a:defRPr sz="136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FC43EC-E9E0-7B47-9AC7-7CEFAF0AF3BF}" type="slidenum">
              <a:rPr lang="en-US"/>
              <a:pPr>
                <a:defRPr/>
              </a:pPr>
              <a:t>‹#›</a:t>
            </a:fld>
            <a:endParaRPr lang="en-US"/>
          </a:p>
        </p:txBody>
      </p:sp>
    </p:spTree>
    <p:extLst>
      <p:ext uri="{BB962C8B-B14F-4D97-AF65-F5344CB8AC3E}">
        <p14:creationId xmlns:p14="http://schemas.microsoft.com/office/powerpoint/2010/main" val="17193186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6555" y="4065764"/>
            <a:ext cx="27190898" cy="7620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34525" tIns="217265" rIns="434525" bIns="21726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06555" y="13176268"/>
            <a:ext cx="27190898" cy="274637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34525" tIns="217265" rIns="434525" bIns="2172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06558" y="41689532"/>
            <a:ext cx="6667501" cy="30162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34525" tIns="217265" rIns="434525" bIns="217265" numCol="1" anchor="t" anchorCtr="0" compatLnSpc="1">
            <a:prstTxWarp prst="textNoShape">
              <a:avLst/>
            </a:prstTxWarp>
          </a:bodyPr>
          <a:lstStyle>
            <a:lvl1pPr defTabSz="6572830">
              <a:defRPr sz="9214" b="0">
                <a:solidFill>
                  <a:schemeClr val="tx1"/>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auto">
          <a:xfrm>
            <a:off x="10928452" y="41689532"/>
            <a:ext cx="10147102" cy="30162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34525" tIns="217265" rIns="434525" bIns="217265" numCol="1" anchor="t" anchorCtr="0" compatLnSpc="1">
            <a:prstTxWarp prst="textNoShape">
              <a:avLst/>
            </a:prstTxWarp>
          </a:bodyPr>
          <a:lstStyle>
            <a:lvl1pPr algn="ctr" defTabSz="6572830">
              <a:defRPr sz="9214" b="0">
                <a:solidFill>
                  <a:schemeClr val="tx1"/>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22929958" y="41689532"/>
            <a:ext cx="6667501" cy="30162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34525" tIns="217265" rIns="434525" bIns="217265" numCol="1" anchor="t" anchorCtr="0" compatLnSpc="1">
            <a:prstTxWarp prst="textNoShape">
              <a:avLst/>
            </a:prstTxWarp>
          </a:bodyPr>
          <a:lstStyle>
            <a:lvl1pPr algn="r" defTabSz="6572830">
              <a:defRPr sz="9214" b="0">
                <a:solidFill>
                  <a:schemeClr val="tx1"/>
                </a:solidFill>
                <a:latin typeface="+mn-lt"/>
                <a:cs typeface="+mn-cs"/>
              </a:defRPr>
            </a:lvl1pPr>
          </a:lstStyle>
          <a:p>
            <a:pPr>
              <a:defRPr/>
            </a:pPr>
            <a:fld id="{82ECEF5A-E35C-B945-9B22-6713C0702B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572830" rtl="0" eaLnBrk="0" fontAlgn="base" hangingPunct="0">
        <a:spcBef>
          <a:spcPct val="0"/>
        </a:spcBef>
        <a:spcAft>
          <a:spcPct val="0"/>
        </a:spcAft>
        <a:defRPr sz="32023">
          <a:solidFill>
            <a:schemeClr val="tx2"/>
          </a:solidFill>
          <a:latin typeface="+mj-lt"/>
          <a:ea typeface="+mj-ea"/>
          <a:cs typeface="ＭＳ Ｐゴシック" charset="0"/>
        </a:defRPr>
      </a:lvl1pPr>
      <a:lvl2pPr algn="ctr" defTabSz="6572830" rtl="0" eaLnBrk="0" fontAlgn="base" hangingPunct="0">
        <a:spcBef>
          <a:spcPct val="0"/>
        </a:spcBef>
        <a:spcAft>
          <a:spcPct val="0"/>
        </a:spcAft>
        <a:defRPr sz="32023">
          <a:solidFill>
            <a:schemeClr val="tx2"/>
          </a:solidFill>
          <a:latin typeface="Times New Roman" charset="0"/>
          <a:ea typeface="ＭＳ Ｐゴシック" charset="0"/>
          <a:cs typeface="ＭＳ Ｐゴシック" charset="0"/>
        </a:defRPr>
      </a:lvl2pPr>
      <a:lvl3pPr algn="ctr" defTabSz="6572830" rtl="0" eaLnBrk="0" fontAlgn="base" hangingPunct="0">
        <a:spcBef>
          <a:spcPct val="0"/>
        </a:spcBef>
        <a:spcAft>
          <a:spcPct val="0"/>
        </a:spcAft>
        <a:defRPr sz="32023">
          <a:solidFill>
            <a:schemeClr val="tx2"/>
          </a:solidFill>
          <a:latin typeface="Times New Roman" charset="0"/>
          <a:ea typeface="ＭＳ Ｐゴシック" charset="0"/>
          <a:cs typeface="ＭＳ Ｐゴシック" charset="0"/>
        </a:defRPr>
      </a:lvl3pPr>
      <a:lvl4pPr algn="ctr" defTabSz="6572830" rtl="0" eaLnBrk="0" fontAlgn="base" hangingPunct="0">
        <a:spcBef>
          <a:spcPct val="0"/>
        </a:spcBef>
        <a:spcAft>
          <a:spcPct val="0"/>
        </a:spcAft>
        <a:defRPr sz="32023">
          <a:solidFill>
            <a:schemeClr val="tx2"/>
          </a:solidFill>
          <a:latin typeface="Times New Roman" charset="0"/>
          <a:ea typeface="ＭＳ Ｐゴシック" charset="0"/>
          <a:cs typeface="ＭＳ Ｐゴシック" charset="0"/>
        </a:defRPr>
      </a:lvl4pPr>
      <a:lvl5pPr algn="ctr" defTabSz="6572830" rtl="0" eaLnBrk="0" fontAlgn="base" hangingPunct="0">
        <a:spcBef>
          <a:spcPct val="0"/>
        </a:spcBef>
        <a:spcAft>
          <a:spcPct val="0"/>
        </a:spcAft>
        <a:defRPr sz="32023">
          <a:solidFill>
            <a:schemeClr val="tx2"/>
          </a:solidFill>
          <a:latin typeface="Times New Roman" charset="0"/>
          <a:ea typeface="ＭＳ Ｐゴシック" charset="0"/>
          <a:cs typeface="ＭＳ Ｐゴシック" charset="0"/>
        </a:defRPr>
      </a:lvl5pPr>
      <a:lvl6pPr marL="690616" algn="ctr" defTabSz="6572830" rtl="0" eaLnBrk="0" fontAlgn="base" hangingPunct="0">
        <a:spcBef>
          <a:spcPct val="0"/>
        </a:spcBef>
        <a:spcAft>
          <a:spcPct val="0"/>
        </a:spcAft>
        <a:defRPr sz="32023">
          <a:solidFill>
            <a:schemeClr val="tx2"/>
          </a:solidFill>
          <a:latin typeface="Times New Roman" charset="0"/>
          <a:ea typeface="ＭＳ Ｐゴシック" charset="0"/>
        </a:defRPr>
      </a:lvl6pPr>
      <a:lvl7pPr marL="1381230" algn="ctr" defTabSz="6572830" rtl="0" eaLnBrk="0" fontAlgn="base" hangingPunct="0">
        <a:spcBef>
          <a:spcPct val="0"/>
        </a:spcBef>
        <a:spcAft>
          <a:spcPct val="0"/>
        </a:spcAft>
        <a:defRPr sz="32023">
          <a:solidFill>
            <a:schemeClr val="tx2"/>
          </a:solidFill>
          <a:latin typeface="Times New Roman" charset="0"/>
          <a:ea typeface="ＭＳ Ｐゴシック" charset="0"/>
        </a:defRPr>
      </a:lvl7pPr>
      <a:lvl8pPr marL="2071844" algn="ctr" defTabSz="6572830" rtl="0" eaLnBrk="0" fontAlgn="base" hangingPunct="0">
        <a:spcBef>
          <a:spcPct val="0"/>
        </a:spcBef>
        <a:spcAft>
          <a:spcPct val="0"/>
        </a:spcAft>
        <a:defRPr sz="32023">
          <a:solidFill>
            <a:schemeClr val="tx2"/>
          </a:solidFill>
          <a:latin typeface="Times New Roman" charset="0"/>
          <a:ea typeface="ＭＳ Ｐゴシック" charset="0"/>
        </a:defRPr>
      </a:lvl8pPr>
      <a:lvl9pPr marL="2762456" algn="ctr" defTabSz="6572830" rtl="0" eaLnBrk="0" fontAlgn="base" hangingPunct="0">
        <a:spcBef>
          <a:spcPct val="0"/>
        </a:spcBef>
        <a:spcAft>
          <a:spcPct val="0"/>
        </a:spcAft>
        <a:defRPr sz="32023">
          <a:solidFill>
            <a:schemeClr val="tx2"/>
          </a:solidFill>
          <a:latin typeface="Times New Roman" charset="0"/>
          <a:ea typeface="ＭＳ Ｐゴシック" charset="0"/>
        </a:defRPr>
      </a:lvl9pPr>
    </p:titleStyle>
    <p:bodyStyle>
      <a:lvl1pPr marL="2460314" indent="-2460314" algn="l" defTabSz="6572830" rtl="0" eaLnBrk="0" fontAlgn="base" hangingPunct="0">
        <a:spcBef>
          <a:spcPct val="20000"/>
        </a:spcBef>
        <a:spcAft>
          <a:spcPct val="0"/>
        </a:spcAft>
        <a:buChar char="•"/>
        <a:defRPr sz="21903">
          <a:solidFill>
            <a:schemeClr val="tx1"/>
          </a:solidFill>
          <a:latin typeface="+mn-lt"/>
          <a:ea typeface="+mn-ea"/>
          <a:cs typeface="ＭＳ Ｐゴシック" charset="0"/>
        </a:defRPr>
      </a:lvl1pPr>
      <a:lvl2pPr marL="5337875" indent="-2057457" algn="l" defTabSz="6572830" rtl="0" eaLnBrk="0" fontAlgn="base" hangingPunct="0">
        <a:spcBef>
          <a:spcPct val="20000"/>
        </a:spcBef>
        <a:spcAft>
          <a:spcPct val="0"/>
        </a:spcAft>
        <a:buChar char="–"/>
        <a:defRPr sz="19939">
          <a:solidFill>
            <a:schemeClr val="tx1"/>
          </a:solidFill>
          <a:latin typeface="+mn-lt"/>
          <a:ea typeface="+mn-ea"/>
        </a:defRPr>
      </a:lvl2pPr>
      <a:lvl3pPr marL="8198652" indent="-1625821" algn="l" defTabSz="6572830" rtl="0" eaLnBrk="0" fontAlgn="base" hangingPunct="0">
        <a:spcBef>
          <a:spcPct val="20000"/>
        </a:spcBef>
        <a:spcAft>
          <a:spcPct val="0"/>
        </a:spcAft>
        <a:buChar char="•"/>
        <a:defRPr sz="16618">
          <a:solidFill>
            <a:schemeClr val="tx1"/>
          </a:solidFill>
          <a:latin typeface="+mn-lt"/>
          <a:ea typeface="+mn-ea"/>
        </a:defRPr>
      </a:lvl3pPr>
      <a:lvl4pPr marL="11491060" indent="-1659394" algn="l" defTabSz="6572830" rtl="0" eaLnBrk="0" fontAlgn="base" hangingPunct="0">
        <a:spcBef>
          <a:spcPct val="20000"/>
        </a:spcBef>
        <a:spcAft>
          <a:spcPct val="0"/>
        </a:spcAft>
        <a:buChar char="–"/>
        <a:defRPr sz="14048">
          <a:solidFill>
            <a:schemeClr val="tx1"/>
          </a:solidFill>
          <a:latin typeface="+mn-lt"/>
          <a:ea typeface="+mn-ea"/>
        </a:defRPr>
      </a:lvl4pPr>
      <a:lvl5pPr marL="12801498" indent="-1633017" algn="l" defTabSz="6572830" rtl="0" eaLnBrk="0" fontAlgn="base" hangingPunct="0">
        <a:spcBef>
          <a:spcPct val="20000"/>
        </a:spcBef>
        <a:spcAft>
          <a:spcPct val="0"/>
        </a:spcAft>
        <a:buChar char="»"/>
        <a:defRPr sz="14048">
          <a:solidFill>
            <a:schemeClr val="tx1"/>
          </a:solidFill>
          <a:latin typeface="+mn-lt"/>
          <a:ea typeface="+mn-ea"/>
        </a:defRPr>
      </a:lvl5pPr>
      <a:lvl6pPr marL="12801498" indent="-1633017" algn="l" defTabSz="6572830" rtl="0" eaLnBrk="0" fontAlgn="base" hangingPunct="0">
        <a:spcBef>
          <a:spcPct val="20000"/>
        </a:spcBef>
        <a:spcAft>
          <a:spcPct val="0"/>
        </a:spcAft>
        <a:buChar char="»"/>
        <a:defRPr sz="14048">
          <a:solidFill>
            <a:schemeClr val="tx1"/>
          </a:solidFill>
          <a:latin typeface="+mn-lt"/>
          <a:ea typeface="+mn-ea"/>
        </a:defRPr>
      </a:lvl6pPr>
      <a:lvl7pPr marL="12801498" indent="-1633017" algn="l" defTabSz="6572830" rtl="0" eaLnBrk="0" fontAlgn="base" hangingPunct="0">
        <a:spcBef>
          <a:spcPct val="20000"/>
        </a:spcBef>
        <a:spcAft>
          <a:spcPct val="0"/>
        </a:spcAft>
        <a:buChar char="»"/>
        <a:defRPr sz="14048">
          <a:solidFill>
            <a:schemeClr val="tx1"/>
          </a:solidFill>
          <a:latin typeface="+mn-lt"/>
          <a:ea typeface="+mn-ea"/>
        </a:defRPr>
      </a:lvl7pPr>
      <a:lvl8pPr marL="12801498" indent="-1633017" algn="l" defTabSz="6572830" rtl="0" eaLnBrk="0" fontAlgn="base" hangingPunct="0">
        <a:spcBef>
          <a:spcPct val="20000"/>
        </a:spcBef>
        <a:spcAft>
          <a:spcPct val="0"/>
        </a:spcAft>
        <a:buChar char="»"/>
        <a:defRPr sz="14048">
          <a:solidFill>
            <a:schemeClr val="tx1"/>
          </a:solidFill>
          <a:latin typeface="+mn-lt"/>
          <a:ea typeface="+mn-ea"/>
        </a:defRPr>
      </a:lvl8pPr>
      <a:lvl9pPr marL="12801498" indent="-1633017" algn="l" defTabSz="6572830" rtl="0" eaLnBrk="0" fontAlgn="base" hangingPunct="0">
        <a:spcBef>
          <a:spcPct val="20000"/>
        </a:spcBef>
        <a:spcAft>
          <a:spcPct val="0"/>
        </a:spcAft>
        <a:buChar char="»"/>
        <a:defRPr sz="14048">
          <a:solidFill>
            <a:schemeClr val="tx1"/>
          </a:solidFill>
          <a:latin typeface="+mn-lt"/>
          <a:ea typeface="+mn-ea"/>
        </a:defRPr>
      </a:lvl9pPr>
    </p:bodyStyle>
    <p:otherStyle>
      <a:defPPr>
        <a:defRPr lang="en-US"/>
      </a:defPPr>
      <a:lvl1pPr marL="0" algn="l" defTabSz="690616" rtl="0" eaLnBrk="1" latinLnBrk="0" hangingPunct="1">
        <a:defRPr sz="2720" kern="1200">
          <a:solidFill>
            <a:schemeClr val="tx1"/>
          </a:solidFill>
          <a:latin typeface="+mn-lt"/>
          <a:ea typeface="+mn-ea"/>
          <a:cs typeface="+mn-cs"/>
        </a:defRPr>
      </a:lvl1pPr>
      <a:lvl2pPr marL="690616" algn="l" defTabSz="690616" rtl="0" eaLnBrk="1" latinLnBrk="0" hangingPunct="1">
        <a:defRPr sz="2720" kern="1200">
          <a:solidFill>
            <a:schemeClr val="tx1"/>
          </a:solidFill>
          <a:latin typeface="+mn-lt"/>
          <a:ea typeface="+mn-ea"/>
          <a:cs typeface="+mn-cs"/>
        </a:defRPr>
      </a:lvl2pPr>
      <a:lvl3pPr marL="1381230" algn="l" defTabSz="690616" rtl="0" eaLnBrk="1" latinLnBrk="0" hangingPunct="1">
        <a:defRPr sz="2720" kern="1200">
          <a:solidFill>
            <a:schemeClr val="tx1"/>
          </a:solidFill>
          <a:latin typeface="+mn-lt"/>
          <a:ea typeface="+mn-ea"/>
          <a:cs typeface="+mn-cs"/>
        </a:defRPr>
      </a:lvl3pPr>
      <a:lvl4pPr marL="2071844" algn="l" defTabSz="690616" rtl="0" eaLnBrk="1" latinLnBrk="0" hangingPunct="1">
        <a:defRPr sz="2720" kern="1200">
          <a:solidFill>
            <a:schemeClr val="tx1"/>
          </a:solidFill>
          <a:latin typeface="+mn-lt"/>
          <a:ea typeface="+mn-ea"/>
          <a:cs typeface="+mn-cs"/>
        </a:defRPr>
      </a:lvl4pPr>
      <a:lvl5pPr marL="2762456" algn="l" defTabSz="690616" rtl="0" eaLnBrk="1" latinLnBrk="0" hangingPunct="1">
        <a:defRPr sz="2720" kern="1200">
          <a:solidFill>
            <a:schemeClr val="tx1"/>
          </a:solidFill>
          <a:latin typeface="+mn-lt"/>
          <a:ea typeface="+mn-ea"/>
          <a:cs typeface="+mn-cs"/>
        </a:defRPr>
      </a:lvl5pPr>
      <a:lvl6pPr marL="3453074" algn="l" defTabSz="690616" rtl="0" eaLnBrk="1" latinLnBrk="0" hangingPunct="1">
        <a:defRPr sz="2720" kern="1200">
          <a:solidFill>
            <a:schemeClr val="tx1"/>
          </a:solidFill>
          <a:latin typeface="+mn-lt"/>
          <a:ea typeface="+mn-ea"/>
          <a:cs typeface="+mn-cs"/>
        </a:defRPr>
      </a:lvl6pPr>
      <a:lvl7pPr marL="4143686" algn="l" defTabSz="690616" rtl="0" eaLnBrk="1" latinLnBrk="0" hangingPunct="1">
        <a:defRPr sz="2720" kern="1200">
          <a:solidFill>
            <a:schemeClr val="tx1"/>
          </a:solidFill>
          <a:latin typeface="+mn-lt"/>
          <a:ea typeface="+mn-ea"/>
          <a:cs typeface="+mn-cs"/>
        </a:defRPr>
      </a:lvl7pPr>
      <a:lvl8pPr marL="4834301" algn="l" defTabSz="690616" rtl="0" eaLnBrk="1" latinLnBrk="0" hangingPunct="1">
        <a:defRPr sz="2720" kern="1200">
          <a:solidFill>
            <a:schemeClr val="tx1"/>
          </a:solidFill>
          <a:latin typeface="+mn-lt"/>
          <a:ea typeface="+mn-ea"/>
          <a:cs typeface="+mn-cs"/>
        </a:defRPr>
      </a:lvl8pPr>
      <a:lvl9pPr marL="5524918" algn="l" defTabSz="690616" rtl="0" eaLnBrk="1" latinLnBrk="0" hangingPunct="1">
        <a:defRPr sz="2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p:cNvSpPr>
          <p:nvPr/>
        </p:nvSpPr>
        <p:spPr>
          <a:xfrm>
            <a:off x="3499797" y="457760"/>
            <a:ext cx="25050760" cy="2628753"/>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rtlCol="0">
            <a:normAutofit/>
          </a:bodyPr>
          <a:lstStyle/>
          <a:p>
            <a:pPr algn="ctr"/>
            <a:r>
              <a:rPr lang="en-US" sz="7200" dirty="0"/>
              <a:t>Joint Learning of Correlated Sequence Labeling Tasks </a:t>
            </a:r>
          </a:p>
          <a:p>
            <a:pPr algn="ctr"/>
            <a:r>
              <a:rPr lang="en-US" sz="7200" dirty="0"/>
              <a:t>Using Bidirectional Recurrent Neural Networks</a:t>
            </a:r>
            <a:endParaRPr lang="en-US" sz="8800" dirty="0"/>
          </a:p>
        </p:txBody>
      </p:sp>
      <p:sp>
        <p:nvSpPr>
          <p:cNvPr id="173" name="Subtitle 2"/>
          <p:cNvSpPr txBox="1">
            <a:spLocks/>
          </p:cNvSpPr>
          <p:nvPr/>
        </p:nvSpPr>
        <p:spPr>
          <a:xfrm>
            <a:off x="0" y="2961861"/>
            <a:ext cx="31751974" cy="2417171"/>
          </a:xfrm>
          <a:prstGeom prst="rect">
            <a:avLst/>
          </a:prstGeom>
        </p:spPr>
        <p:txBody>
          <a:bodyPr rtlCol="0">
            <a:noAutofit/>
          </a:bodyPr>
          <a:lstStyle/>
          <a:p>
            <a:pPr marL="2460314" indent="-2460314" algn="ctr" defTabSz="6572830" eaLnBrk="1" fontAlgn="auto" hangingPunct="1">
              <a:spcBef>
                <a:spcPct val="20000"/>
              </a:spcBef>
              <a:spcAft>
                <a:spcPts val="0"/>
              </a:spcAft>
              <a:defRPr/>
            </a:pPr>
            <a:r>
              <a:rPr lang="sv-SE" b="0" dirty="0"/>
              <a:t>Vardaan Pahuja, </a:t>
            </a:r>
            <a:r>
              <a:rPr lang="sv-SE" dirty="0"/>
              <a:t>Anirban Laha</a:t>
            </a:r>
            <a:r>
              <a:rPr lang="sv-SE" b="0" dirty="0"/>
              <a:t>, Shachar Mirkin, Vikas Raykar, Lili Kotlerman, </a:t>
            </a:r>
            <a:r>
              <a:rPr lang="sv-SE" dirty="0"/>
              <a:t>Guy Lev</a:t>
            </a:r>
            <a:endParaRPr lang="en-US" kern="0" dirty="0">
              <a:solidFill>
                <a:srgbClr val="00B0F0"/>
              </a:solidFill>
              <a:latin typeface="Calibri" pitchFamily="34" charset="0"/>
              <a:ea typeface="+mn-ea"/>
              <a:cs typeface="Calibri" pitchFamily="34" charset="0"/>
            </a:endParaRPr>
          </a:p>
          <a:p>
            <a:pPr algn="ctr"/>
            <a:r>
              <a:rPr lang="en-US" kern="0" dirty="0">
                <a:solidFill>
                  <a:schemeClr val="tx1"/>
                </a:solidFill>
                <a:latin typeface="Calibri" pitchFamily="34" charset="0"/>
                <a:ea typeface="+mn-ea"/>
                <a:cs typeface="Calibri" pitchFamily="34" charset="0"/>
              </a:rPr>
              <a:t>   </a:t>
            </a:r>
            <a:r>
              <a:rPr lang="en-US" b="0" dirty="0"/>
              <a:t>vapahuja@in.ibm.com, anirlaha@in.ibm.com, shacharm@il.ibm.com, viraykar@in.ibm.com, lili.kotlerman@il.ibm.com, guylev@il.ibm.com</a:t>
            </a:r>
            <a:endParaRPr lang="en-US" sz="4800" kern="0" dirty="0">
              <a:solidFill>
                <a:srgbClr val="00B050"/>
              </a:solidFill>
              <a:latin typeface="Calibri" pitchFamily="34" charset="0"/>
              <a:ea typeface="+mn-ea"/>
              <a:cs typeface="Calibri" pitchFamily="34" charset="0"/>
            </a:endParaRPr>
          </a:p>
        </p:txBody>
      </p:sp>
      <p:grpSp>
        <p:nvGrpSpPr>
          <p:cNvPr id="247" name="Group 246"/>
          <p:cNvGrpSpPr/>
          <p:nvPr/>
        </p:nvGrpSpPr>
        <p:grpSpPr>
          <a:xfrm>
            <a:off x="486088" y="42523291"/>
            <a:ext cx="14930533" cy="2846552"/>
            <a:chOff x="838303" y="16447298"/>
            <a:chExt cx="13441681" cy="1496448"/>
          </a:xfrm>
        </p:grpSpPr>
        <p:sp>
          <p:nvSpPr>
            <p:cNvPr id="239" name="Rounded Rectangle 238"/>
            <p:cNvSpPr/>
            <p:nvPr/>
          </p:nvSpPr>
          <p:spPr bwMode="auto">
            <a:xfrm>
              <a:off x="838303" y="16447298"/>
              <a:ext cx="13441680" cy="1496448"/>
            </a:xfrm>
            <a:prstGeom prst="roundRect">
              <a:avLst>
                <a:gd name="adj" fmla="val 9659"/>
              </a:avLst>
            </a:prstGeom>
            <a:solidFill>
              <a:srgbClr val="FFFF99"/>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243" name="TextBox 242"/>
            <p:cNvSpPr txBox="1"/>
            <p:nvPr/>
          </p:nvSpPr>
          <p:spPr>
            <a:xfrm>
              <a:off x="1015119" y="16493892"/>
              <a:ext cx="13264865" cy="1088551"/>
            </a:xfrm>
            <a:prstGeom prst="rect">
              <a:avLst/>
            </a:prstGeom>
            <a:noFill/>
          </p:spPr>
          <p:txBody>
            <a:bodyPr wrap="square" rtlCol="0">
              <a:spAutoFit/>
            </a:bodyPr>
            <a:lstStyle/>
            <a:p>
              <a:r>
                <a:rPr lang="en-US" sz="4400" dirty="0">
                  <a:solidFill>
                    <a:srgbClr val="3B0BEB"/>
                  </a:solidFill>
                  <a:latin typeface="Calibri" pitchFamily="34" charset="0"/>
                  <a:cs typeface="Calibri" pitchFamily="34" charset="0"/>
                </a:rPr>
                <a:t>Our Goal: </a:t>
              </a:r>
            </a:p>
            <a:p>
              <a:r>
                <a:rPr lang="en-US" b="0" dirty="0"/>
                <a:t>To jointly model multiple correlated tasks such as punctuation and capitalization using bidirectional recurrent neural networks, which leads to improved performance for each of these tasks.</a:t>
              </a:r>
              <a:endParaRPr lang="en-US" dirty="0">
                <a:solidFill>
                  <a:schemeClr val="tx1"/>
                </a:solidFill>
                <a:latin typeface="Calibri" pitchFamily="34" charset="0"/>
                <a:cs typeface="Calibri" pitchFamily="34" charset="0"/>
              </a:endParaRPr>
            </a:p>
          </p:txBody>
        </p:sp>
      </p:grpSp>
      <p:grpSp>
        <p:nvGrpSpPr>
          <p:cNvPr id="30" name="Group 29">
            <a:extLst>
              <a:ext uri="{FF2B5EF4-FFF2-40B4-BE49-F238E27FC236}">
                <a16:creationId xmlns:a16="http://schemas.microsoft.com/office/drawing/2014/main" xmlns="" id="{036664F3-D717-461A-B4A5-395E583D9C3C}"/>
              </a:ext>
            </a:extLst>
          </p:cNvPr>
          <p:cNvGrpSpPr/>
          <p:nvPr/>
        </p:nvGrpSpPr>
        <p:grpSpPr>
          <a:xfrm>
            <a:off x="15735675" y="4803668"/>
            <a:ext cx="15761365" cy="5956635"/>
            <a:chOff x="15735675" y="4803668"/>
            <a:chExt cx="15761365" cy="5956635"/>
          </a:xfrm>
        </p:grpSpPr>
        <p:sp>
          <p:nvSpPr>
            <p:cNvPr id="423" name="Rounded Rectangle 422"/>
            <p:cNvSpPr/>
            <p:nvPr/>
          </p:nvSpPr>
          <p:spPr bwMode="auto">
            <a:xfrm>
              <a:off x="15735675" y="4803672"/>
              <a:ext cx="15761364" cy="5956631"/>
            </a:xfrm>
            <a:prstGeom prst="roundRect">
              <a:avLst>
                <a:gd name="adj" fmla="val 2711"/>
              </a:avLst>
            </a:prstGeom>
            <a:no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424" name="Rectangle 423"/>
            <p:cNvSpPr/>
            <p:nvPr/>
          </p:nvSpPr>
          <p:spPr bwMode="auto">
            <a:xfrm>
              <a:off x="15735676" y="4803668"/>
              <a:ext cx="15761364" cy="1110914"/>
            </a:xfrm>
            <a:prstGeom prst="rect">
              <a:avLst/>
            </a:prstGeom>
            <a:solidFill>
              <a:schemeClr val="accent1">
                <a:lumMod val="5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4800" dirty="0">
                  <a:solidFill>
                    <a:schemeClr val="bg1"/>
                  </a:solidFill>
                  <a:latin typeface="Calibri" pitchFamily="34" charset="0"/>
                  <a:ea typeface="ＭＳ Ｐゴシック" charset="0"/>
                  <a:cs typeface="Calibri" pitchFamily="34" charset="0"/>
                </a:rPr>
                <a:t>Tasks labels</a:t>
              </a:r>
            </a:p>
          </p:txBody>
        </p:sp>
      </p:grpSp>
      <p:grpSp>
        <p:nvGrpSpPr>
          <p:cNvPr id="140" name="Group 139"/>
          <p:cNvGrpSpPr/>
          <p:nvPr/>
        </p:nvGrpSpPr>
        <p:grpSpPr>
          <a:xfrm>
            <a:off x="372704" y="16954282"/>
            <a:ext cx="15042240" cy="2051853"/>
            <a:chOff x="835232" y="16447296"/>
            <a:chExt cx="13533747" cy="2005509"/>
          </a:xfrm>
        </p:grpSpPr>
        <p:sp>
          <p:nvSpPr>
            <p:cNvPr id="141" name="Rounded Rectangle 140"/>
            <p:cNvSpPr/>
            <p:nvPr/>
          </p:nvSpPr>
          <p:spPr bwMode="auto">
            <a:xfrm>
              <a:off x="835232" y="16447296"/>
              <a:ext cx="13533747" cy="2005509"/>
            </a:xfrm>
            <a:prstGeom prst="roundRect">
              <a:avLst>
                <a:gd name="adj" fmla="val 9659"/>
              </a:avLst>
            </a:prstGeom>
            <a:solidFill>
              <a:srgbClr val="FFFF99"/>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142" name="TextBox 141"/>
            <p:cNvSpPr txBox="1"/>
            <p:nvPr/>
          </p:nvSpPr>
          <p:spPr>
            <a:xfrm>
              <a:off x="1063360" y="16453602"/>
              <a:ext cx="12801601" cy="1742977"/>
            </a:xfrm>
            <a:prstGeom prst="rect">
              <a:avLst/>
            </a:prstGeom>
            <a:noFill/>
          </p:spPr>
          <p:txBody>
            <a:bodyPr wrap="square" rtlCol="0">
              <a:spAutoFit/>
            </a:bodyPr>
            <a:lstStyle/>
            <a:p>
              <a:pPr lvl="0" algn="ctr"/>
              <a:r>
                <a:rPr lang="en-US" sz="4800" dirty="0">
                  <a:solidFill>
                    <a:srgbClr val="3B0BEB"/>
                  </a:solidFill>
                  <a:latin typeface="Calibri" pitchFamily="34" charset="0"/>
                  <a:cs typeface="Calibri" pitchFamily="34" charset="0"/>
                </a:rPr>
                <a:t>Key idea:</a:t>
              </a:r>
              <a:r>
                <a:rPr lang="en-US" sz="4800" dirty="0">
                  <a:solidFill>
                    <a:schemeClr val="tx1"/>
                  </a:solidFill>
                  <a:latin typeface="Calibri" pitchFamily="34" charset="0"/>
                  <a:cs typeface="Calibri" pitchFamily="34" charset="0"/>
                </a:rPr>
                <a:t>  </a:t>
              </a:r>
            </a:p>
            <a:p>
              <a:pPr algn="ctr"/>
              <a:r>
                <a:rPr lang="en-US" b="0" dirty="0">
                  <a:latin typeface="Calibri" panose="020F0502020204030204" pitchFamily="34" charset="0"/>
                </a:rPr>
                <a:t>Punctuation and Capitalization are two correlated tasks that could benefit from each other</a:t>
              </a:r>
              <a:endParaRPr lang="en-US" dirty="0">
                <a:solidFill>
                  <a:schemeClr val="tx1"/>
                </a:solidFill>
                <a:latin typeface="Calibri" panose="020F0502020204030204" pitchFamily="34" charset="0"/>
                <a:cs typeface="Calibri" pitchFamily="34" charset="0"/>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04" y="861303"/>
            <a:ext cx="3546699" cy="1418679"/>
          </a:xfrm>
          <a:prstGeom prst="rect">
            <a:avLst/>
          </a:prstGeom>
        </p:spPr>
      </p:pic>
      <p:grpSp>
        <p:nvGrpSpPr>
          <p:cNvPr id="29" name="Group 28">
            <a:extLst>
              <a:ext uri="{FF2B5EF4-FFF2-40B4-BE49-F238E27FC236}">
                <a16:creationId xmlns:a16="http://schemas.microsoft.com/office/drawing/2014/main" xmlns="" id="{0CADBE4B-8AEA-48CB-A384-D2AADFA13A93}"/>
              </a:ext>
            </a:extLst>
          </p:cNvPr>
          <p:cNvGrpSpPr/>
          <p:nvPr/>
        </p:nvGrpSpPr>
        <p:grpSpPr>
          <a:xfrm>
            <a:off x="15702717" y="41300402"/>
            <a:ext cx="15796062" cy="3989474"/>
            <a:chOff x="15702717" y="42203464"/>
            <a:chExt cx="15796062" cy="3200367"/>
          </a:xfrm>
        </p:grpSpPr>
        <p:sp>
          <p:nvSpPr>
            <p:cNvPr id="223" name="Rounded Rectangle 222"/>
            <p:cNvSpPr/>
            <p:nvPr/>
          </p:nvSpPr>
          <p:spPr bwMode="auto">
            <a:xfrm>
              <a:off x="15702717" y="42203464"/>
              <a:ext cx="15720627" cy="3200367"/>
            </a:xfrm>
            <a:prstGeom prst="roundRect">
              <a:avLst>
                <a:gd name="adj" fmla="val 9659"/>
              </a:avLst>
            </a:prstGeom>
            <a:solidFill>
              <a:srgbClr val="FFFF99"/>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224" name="TextBox 223"/>
            <p:cNvSpPr txBox="1"/>
            <p:nvPr/>
          </p:nvSpPr>
          <p:spPr>
            <a:xfrm>
              <a:off x="15901555" y="42203464"/>
              <a:ext cx="15597224" cy="2938101"/>
            </a:xfrm>
            <a:prstGeom prst="rect">
              <a:avLst/>
            </a:prstGeom>
            <a:noFill/>
          </p:spPr>
          <p:txBody>
            <a:bodyPr wrap="square" rtlCol="0">
              <a:spAutoFit/>
            </a:bodyPr>
            <a:lstStyle/>
            <a:p>
              <a:pPr lvl="0" algn="ctr"/>
              <a:r>
                <a:rPr lang="en-US" dirty="0">
                  <a:solidFill>
                    <a:srgbClr val="3B0BEB"/>
                  </a:solidFill>
                  <a:latin typeface="Calibri" pitchFamily="34" charset="0"/>
                  <a:cs typeface="Calibri" pitchFamily="34" charset="0"/>
                </a:rPr>
                <a:t>Contribution/Takeaways:</a:t>
              </a:r>
              <a:endParaRPr lang="en-US" sz="3200" dirty="0">
                <a:solidFill>
                  <a:srgbClr val="3B0BEB"/>
                </a:solidFill>
                <a:latin typeface="Calibri" pitchFamily="34" charset="0"/>
                <a:cs typeface="Calibri" pitchFamily="34" charset="0"/>
              </a:endParaRPr>
            </a:p>
            <a:p>
              <a:pPr marL="1020535" indent="-1020535">
                <a:buFont typeface="Wingdings" panose="05000000000000000000" pitchFamily="2" charset="2"/>
                <a:buChar char="§"/>
              </a:pPr>
              <a:r>
                <a:rPr lang="en-US" sz="3200" b="0" dirty="0"/>
                <a:t>An RNN (</a:t>
              </a:r>
              <a:r>
                <a:rPr lang="en-US" sz="3200" b="0" dirty="0" err="1"/>
                <a:t>BiRNN</a:t>
              </a:r>
              <a:r>
                <a:rPr lang="en-US" sz="3200" b="0" dirty="0"/>
                <a:t>)-based joint learning framework for multiple correlated sequence labeling tasks, with no feature engineering, </a:t>
              </a:r>
              <a:r>
                <a:rPr lang="en-US" sz="3200" dirty="0"/>
                <a:t>applicable for any correlated multiple sequence labeling tasks</a:t>
              </a:r>
              <a:r>
                <a:rPr lang="en-US" sz="3200" b="0" dirty="0"/>
                <a:t>.</a:t>
              </a:r>
            </a:p>
            <a:p>
              <a:pPr marL="1020535" indent="-1020535">
                <a:buFont typeface="Wingdings" panose="05000000000000000000" pitchFamily="2" charset="2"/>
                <a:buChar char="§"/>
              </a:pPr>
              <a:r>
                <a:rPr lang="en-US" sz="3200" b="0" dirty="0"/>
                <a:t>Improvement in punctuation prediction on speech transcripts by jointly training it with capitalization, without using any prosodic features.</a:t>
              </a:r>
            </a:p>
            <a:p>
              <a:pPr marL="1020535" indent="-1020535">
                <a:buFont typeface="Wingdings" panose="05000000000000000000" pitchFamily="2" charset="2"/>
                <a:buChar char="§"/>
              </a:pPr>
              <a:r>
                <a:rPr lang="en-US" sz="3200" b="0" dirty="0"/>
                <a:t>A similar improvement is also observed </a:t>
              </a:r>
              <a:r>
                <a:rPr lang="en-US" sz="3200" b="0"/>
                <a:t>in </a:t>
              </a:r>
              <a:r>
                <a:rPr lang="en-US" sz="3200" b="0" smtClean="0"/>
                <a:t>capitalization.</a:t>
              </a:r>
              <a:endParaRPr lang="en-US" sz="3200" b="0" dirty="0"/>
            </a:p>
          </p:txBody>
        </p:sp>
      </p:grpSp>
      <p:sp>
        <p:nvSpPr>
          <p:cNvPr id="176" name="Rounded Rectangle 175"/>
          <p:cNvSpPr/>
          <p:nvPr/>
        </p:nvSpPr>
        <p:spPr bwMode="auto">
          <a:xfrm>
            <a:off x="383859" y="4803669"/>
            <a:ext cx="15031085" cy="11802111"/>
          </a:xfrm>
          <a:prstGeom prst="roundRect">
            <a:avLst>
              <a:gd name="adj" fmla="val 1572"/>
            </a:avLst>
          </a:prstGeom>
          <a:no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177" name="Rectangle 176"/>
          <p:cNvSpPr/>
          <p:nvPr/>
        </p:nvSpPr>
        <p:spPr bwMode="auto">
          <a:xfrm>
            <a:off x="383860" y="4803668"/>
            <a:ext cx="15031085" cy="1096124"/>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4800" dirty="0">
                <a:latin typeface="Calibri" panose="020F0502020204030204" pitchFamily="34" charset="0"/>
              </a:rPr>
              <a:t>Correlated Multiple Sequence Labeling</a:t>
            </a:r>
            <a:endParaRPr lang="en-US" sz="5400" dirty="0">
              <a:solidFill>
                <a:schemeClr val="bg1"/>
              </a:solidFill>
              <a:latin typeface="Calibri" panose="020F0502020204030204" pitchFamily="34" charset="0"/>
              <a:ea typeface="ＭＳ Ｐゴシック" charset="0"/>
              <a:cs typeface="Calibri" pitchFamily="34" charset="0"/>
            </a:endParaRPr>
          </a:p>
        </p:txBody>
      </p:sp>
      <p:grpSp>
        <p:nvGrpSpPr>
          <p:cNvPr id="10" name="Group 9">
            <a:extLst>
              <a:ext uri="{FF2B5EF4-FFF2-40B4-BE49-F238E27FC236}">
                <a16:creationId xmlns:a16="http://schemas.microsoft.com/office/drawing/2014/main" xmlns="" id="{C70C0FC2-3788-4D20-B5B5-4381F770A245}"/>
              </a:ext>
            </a:extLst>
          </p:cNvPr>
          <p:cNvGrpSpPr/>
          <p:nvPr/>
        </p:nvGrpSpPr>
        <p:grpSpPr>
          <a:xfrm>
            <a:off x="682766" y="6200240"/>
            <a:ext cx="13865496" cy="10618291"/>
            <a:chOff x="682766" y="6200240"/>
            <a:chExt cx="13865496" cy="10618291"/>
          </a:xfrm>
        </p:grpSpPr>
        <p:sp>
          <p:nvSpPr>
            <p:cNvPr id="4" name="Rectangle 3">
              <a:extLst>
                <a:ext uri="{FF2B5EF4-FFF2-40B4-BE49-F238E27FC236}">
                  <a16:creationId xmlns:a16="http://schemas.microsoft.com/office/drawing/2014/main" xmlns="" id="{70C13D48-5D48-44C1-9E7A-12D0071AD84A}"/>
                </a:ext>
              </a:extLst>
            </p:cNvPr>
            <p:cNvSpPr/>
            <p:nvPr/>
          </p:nvSpPr>
          <p:spPr>
            <a:xfrm>
              <a:off x="682766" y="6200240"/>
              <a:ext cx="12547280" cy="10618291"/>
            </a:xfrm>
            <a:prstGeom prst="rect">
              <a:avLst/>
            </a:prstGeom>
          </p:spPr>
          <p:txBody>
            <a:bodyPr wrap="square">
              <a:spAutoFit/>
            </a:bodyPr>
            <a:lstStyle/>
            <a:p>
              <a:pPr marL="816427" indent="-816427">
                <a:buFont typeface="Wingdings" panose="05000000000000000000" pitchFamily="2" charset="2"/>
                <a:buChar char="Ø"/>
              </a:pPr>
              <a:r>
                <a:rPr lang="en-US" sz="3600" b="0" dirty="0">
                  <a:solidFill>
                    <a:schemeClr val="tx1"/>
                  </a:solidFill>
                  <a:latin typeface="Calibri" panose="020F0502020204030204" pitchFamily="34" charset="0"/>
                </a:rPr>
                <a:t>Given a sequence of words                                                       from a vocabulary V , the objective is to predict K labels                         corresponding to each word      , one label for each of the K sequence labeling tasks</a:t>
              </a:r>
              <a:r>
                <a:rPr lang="en-US" sz="3600" b="0" dirty="0" smtClean="0">
                  <a:solidFill>
                    <a:schemeClr val="tx1"/>
                  </a:solidFill>
                  <a:latin typeface="Calibri" panose="020F0502020204030204" pitchFamily="34" charset="0"/>
                </a:rPr>
                <a:t>.</a:t>
              </a: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smtClean="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smtClean="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smtClean="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a:p>
              <a:pPr marL="816427" indent="-816427">
                <a:buFont typeface="Wingdings" panose="05000000000000000000" pitchFamily="2" charset="2"/>
                <a:buChar char="Ø"/>
              </a:pPr>
              <a:endParaRPr lang="en-US" sz="3600" b="0" dirty="0" smtClean="0">
                <a:solidFill>
                  <a:schemeClr val="tx1"/>
                </a:solidFill>
                <a:latin typeface="Calibri" panose="020F0502020204030204" pitchFamily="34" charset="0"/>
              </a:endParaRPr>
            </a:p>
            <a:p>
              <a:pPr marL="816427" indent="-816427">
                <a:buFont typeface="Wingdings" panose="05000000000000000000" pitchFamily="2" charset="2"/>
                <a:buChar char="Ø"/>
              </a:pPr>
              <a:r>
                <a:rPr lang="en-US" sz="3600" b="0" dirty="0" smtClean="0">
                  <a:solidFill>
                    <a:schemeClr val="tx1"/>
                  </a:solidFill>
                  <a:latin typeface="Calibri" panose="020F0502020204030204" pitchFamily="34" charset="0"/>
                </a:rPr>
                <a:t>This </a:t>
              </a:r>
              <a:r>
                <a:rPr lang="en-US" sz="3600" b="0" dirty="0">
                  <a:solidFill>
                    <a:schemeClr val="tx1"/>
                  </a:solidFill>
                  <a:latin typeface="Calibri" panose="020F0502020204030204" pitchFamily="34" charset="0"/>
                </a:rPr>
                <a:t>will produce K </a:t>
              </a:r>
              <a:r>
                <a:rPr lang="en-US" sz="3600" b="0" dirty="0" smtClean="0">
                  <a:solidFill>
                    <a:schemeClr val="tx1"/>
                  </a:solidFill>
                  <a:latin typeface="Calibri" panose="020F0502020204030204" pitchFamily="34" charset="0"/>
                </a:rPr>
                <a:t>output </a:t>
              </a:r>
              <a:r>
                <a:rPr lang="en-US" sz="3600" b="0" dirty="0">
                  <a:solidFill>
                    <a:schemeClr val="tx1"/>
                  </a:solidFill>
                  <a:latin typeface="Calibri" panose="020F0502020204030204" pitchFamily="34" charset="0"/>
                </a:rPr>
                <a:t>sequences of the form</a:t>
              </a:r>
            </a:p>
            <a:p>
              <a:pPr marL="816427" indent="-816427">
                <a:buFont typeface="Wingdings" panose="05000000000000000000" pitchFamily="2" charset="2"/>
                <a:buChar char="Ø"/>
              </a:pPr>
              <a:endParaRPr lang="en-US" sz="3600" dirty="0">
                <a:solidFill>
                  <a:schemeClr val="tx1"/>
                </a:solidFill>
                <a:latin typeface="Calibri" panose="020F0502020204030204" pitchFamily="34" charset="0"/>
              </a:endParaRPr>
            </a:p>
            <a:p>
              <a:pPr marL="816427" indent="-816427">
                <a:buFont typeface="Wingdings" panose="05000000000000000000" pitchFamily="2" charset="2"/>
                <a:buChar char="Ø"/>
              </a:pPr>
              <a:r>
                <a:rPr lang="en-US" sz="3600" b="0" dirty="0" smtClean="0">
                  <a:solidFill>
                    <a:schemeClr val="tx1"/>
                  </a:solidFill>
                  <a:latin typeface="Calibri" panose="020F0502020204030204" pitchFamily="34" charset="0"/>
                </a:rPr>
                <a:t>Here</a:t>
              </a:r>
              <a:r>
                <a:rPr lang="en-US" sz="3600" b="0" dirty="0">
                  <a:solidFill>
                    <a:schemeClr val="tx1"/>
                  </a:solidFill>
                  <a:latin typeface="Calibri" panose="020F0502020204030204" pitchFamily="34" charset="0"/>
                </a:rPr>
                <a:t>, labels for different tasks come from different label spaces, as </a:t>
              </a:r>
              <a:r>
                <a:rPr lang="en-US" sz="3600" b="0" dirty="0" smtClean="0">
                  <a:solidFill>
                    <a:schemeClr val="tx1"/>
                  </a:solidFill>
                  <a:latin typeface="Calibri" panose="020F0502020204030204" pitchFamily="34" charset="0"/>
                </a:rPr>
                <a:t>in</a:t>
              </a: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a:p>
              <a:pPr marL="816427" indent="-816427">
                <a:buFont typeface="Wingdings" panose="05000000000000000000" pitchFamily="2" charset="2"/>
                <a:buChar char="Ø"/>
              </a:pPr>
              <a:r>
                <a:rPr lang="en-US" sz="3600" b="0" dirty="0" smtClean="0">
                  <a:solidFill>
                    <a:schemeClr val="tx1"/>
                  </a:solidFill>
                  <a:latin typeface="Calibri" panose="020F0502020204030204" pitchFamily="34" charset="0"/>
                </a:rPr>
                <a:t> </a:t>
              </a:r>
              <a:r>
                <a:rPr lang="en-US" sz="3600" b="0" dirty="0">
                  <a:solidFill>
                    <a:schemeClr val="tx1"/>
                  </a:solidFill>
                  <a:latin typeface="Calibri" panose="020F0502020204030204" pitchFamily="34" charset="0"/>
                </a:rPr>
                <a:t>K output sequences </a:t>
              </a:r>
              <a:r>
                <a:rPr lang="en-US" sz="3600" b="0" dirty="0" smtClean="0">
                  <a:solidFill>
                    <a:schemeClr val="tx1"/>
                  </a:solidFill>
                  <a:latin typeface="Calibri" panose="020F0502020204030204" pitchFamily="34" charset="0"/>
                </a:rPr>
                <a:t> correlated </a:t>
              </a:r>
            </a:p>
            <a:p>
              <a:pPr marL="816427" indent="-816427">
                <a:buFont typeface="Wingdings" panose="05000000000000000000" pitchFamily="2" charset="2"/>
                <a:buChar char="Ø"/>
              </a:pPr>
              <a:endParaRPr lang="en-US" sz="3600" b="0" dirty="0">
                <a:solidFill>
                  <a:schemeClr val="tx1"/>
                </a:solidFill>
                <a:latin typeface="Calibri" panose="020F0502020204030204" pitchFamily="34" charset="0"/>
              </a:endParaRPr>
            </a:p>
          </p:txBody>
        </p:sp>
        <p:pic>
          <p:nvPicPr>
            <p:cNvPr id="86" name="Picture 85">
              <a:extLst>
                <a:ext uri="{FF2B5EF4-FFF2-40B4-BE49-F238E27FC236}">
                  <a16:creationId xmlns:a16="http://schemas.microsoft.com/office/drawing/2014/main" xmlns="" id="{5AB9CA3B-747B-47F0-886E-52393C9B4FD7}"/>
                </a:ext>
              </a:extLst>
            </p:cNvPr>
            <p:cNvPicPr>
              <a:picLocks noChangeAspect="1"/>
            </p:cNvPicPr>
            <p:nvPr/>
          </p:nvPicPr>
          <p:blipFill rotWithShape="1">
            <a:blip r:embed="rId4"/>
            <a:srcRect l="45240" t="24652" r="13989" b="67518"/>
            <a:stretch/>
          </p:blipFill>
          <p:spPr>
            <a:xfrm>
              <a:off x="6829319" y="6280481"/>
              <a:ext cx="4913787" cy="530784"/>
            </a:xfrm>
            <a:prstGeom prst="rect">
              <a:avLst/>
            </a:prstGeom>
          </p:spPr>
        </p:pic>
        <p:pic>
          <p:nvPicPr>
            <p:cNvPr id="87" name="Picture 86">
              <a:extLst>
                <a:ext uri="{FF2B5EF4-FFF2-40B4-BE49-F238E27FC236}">
                  <a16:creationId xmlns:a16="http://schemas.microsoft.com/office/drawing/2014/main" xmlns="" id="{CC6B8645-32E1-44CC-A2FA-1894B0299986}"/>
                </a:ext>
              </a:extLst>
            </p:cNvPr>
            <p:cNvPicPr>
              <a:picLocks noChangeAspect="1"/>
            </p:cNvPicPr>
            <p:nvPr/>
          </p:nvPicPr>
          <p:blipFill rotWithShape="1">
            <a:blip r:embed="rId4"/>
            <a:srcRect l="10212" t="39149" r="69043" b="52482"/>
            <a:stretch/>
          </p:blipFill>
          <p:spPr>
            <a:xfrm>
              <a:off x="11992994" y="6803888"/>
              <a:ext cx="2555268" cy="579849"/>
            </a:xfrm>
            <a:prstGeom prst="rect">
              <a:avLst/>
            </a:prstGeom>
          </p:spPr>
        </p:pic>
        <p:pic>
          <p:nvPicPr>
            <p:cNvPr id="88" name="Picture 87">
              <a:extLst>
                <a:ext uri="{FF2B5EF4-FFF2-40B4-BE49-F238E27FC236}">
                  <a16:creationId xmlns:a16="http://schemas.microsoft.com/office/drawing/2014/main" xmlns="" id="{7804A990-C389-464D-93F6-13B62BDFDCFA}"/>
                </a:ext>
              </a:extLst>
            </p:cNvPr>
            <p:cNvPicPr>
              <a:picLocks noChangeAspect="1"/>
            </p:cNvPicPr>
            <p:nvPr/>
          </p:nvPicPr>
          <p:blipFill rotWithShape="1">
            <a:blip r:embed="rId4"/>
            <a:srcRect l="3271" t="61654" r="67447" b="31064"/>
            <a:stretch/>
          </p:blipFill>
          <p:spPr>
            <a:xfrm>
              <a:off x="5334000" y="13408557"/>
              <a:ext cx="3520998" cy="492551"/>
            </a:xfrm>
            <a:prstGeom prst="rect">
              <a:avLst/>
            </a:prstGeom>
          </p:spPr>
        </p:pic>
        <p:pic>
          <p:nvPicPr>
            <p:cNvPr id="89" name="Picture 88">
              <a:extLst>
                <a:ext uri="{FF2B5EF4-FFF2-40B4-BE49-F238E27FC236}">
                  <a16:creationId xmlns:a16="http://schemas.microsoft.com/office/drawing/2014/main" xmlns="" id="{A9DB37D3-4C1F-47CF-85FB-9133E1182B9D}"/>
                </a:ext>
              </a:extLst>
            </p:cNvPr>
            <p:cNvPicPr>
              <a:picLocks noChangeAspect="1"/>
            </p:cNvPicPr>
            <p:nvPr/>
          </p:nvPicPr>
          <p:blipFill rotWithShape="1">
            <a:blip r:embed="rId4"/>
            <a:srcRect l="50000" t="69025" r="37846" b="23688"/>
            <a:stretch/>
          </p:blipFill>
          <p:spPr>
            <a:xfrm>
              <a:off x="4166611" y="14508235"/>
              <a:ext cx="1475739" cy="497684"/>
            </a:xfrm>
            <a:prstGeom prst="rect">
              <a:avLst/>
            </a:prstGeom>
          </p:spPr>
        </p:pic>
      </p:grpSp>
      <p:grpSp>
        <p:nvGrpSpPr>
          <p:cNvPr id="24" name="Group 23">
            <a:extLst>
              <a:ext uri="{FF2B5EF4-FFF2-40B4-BE49-F238E27FC236}">
                <a16:creationId xmlns:a16="http://schemas.microsoft.com/office/drawing/2014/main" xmlns="" id="{EF6BB5E8-9801-4A3F-B53A-4B1FE77A9FA1}"/>
              </a:ext>
            </a:extLst>
          </p:cNvPr>
          <p:cNvGrpSpPr/>
          <p:nvPr/>
        </p:nvGrpSpPr>
        <p:grpSpPr>
          <a:xfrm>
            <a:off x="504064" y="37695759"/>
            <a:ext cx="15002253" cy="4118295"/>
            <a:chOff x="504064" y="37695759"/>
            <a:chExt cx="15002253" cy="4118295"/>
          </a:xfrm>
        </p:grpSpPr>
        <p:grpSp>
          <p:nvGrpSpPr>
            <p:cNvPr id="373" name="Group 372"/>
            <p:cNvGrpSpPr/>
            <p:nvPr/>
          </p:nvGrpSpPr>
          <p:grpSpPr>
            <a:xfrm>
              <a:off x="504064" y="37695759"/>
              <a:ext cx="15002253" cy="4118295"/>
              <a:chOff x="1522411" y="4039458"/>
              <a:chExt cx="15172179" cy="11480133"/>
            </a:xfrm>
          </p:grpSpPr>
          <p:sp>
            <p:nvSpPr>
              <p:cNvPr id="374" name="Rounded Rectangle 373"/>
              <p:cNvSpPr/>
              <p:nvPr/>
            </p:nvSpPr>
            <p:spPr bwMode="auto">
              <a:xfrm>
                <a:off x="1522411" y="4712493"/>
                <a:ext cx="15172178" cy="10807098"/>
              </a:xfrm>
              <a:prstGeom prst="roundRect">
                <a:avLst>
                  <a:gd name="adj" fmla="val 1572"/>
                </a:avLst>
              </a:prstGeom>
              <a:noFill/>
              <a:ln>
                <a:solidFill>
                  <a:schemeClr val="accent2"/>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375" name="Rectangle 374"/>
              <p:cNvSpPr/>
              <p:nvPr/>
            </p:nvSpPr>
            <p:spPr bwMode="auto">
              <a:xfrm>
                <a:off x="1522412" y="4039458"/>
                <a:ext cx="15172178" cy="1469608"/>
              </a:xfrm>
              <a:prstGeom prst="rect">
                <a:avLst/>
              </a:prstGeom>
              <a:ln>
                <a:solidFill>
                  <a:schemeClr val="accent6"/>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2"/>
              </a:fillRef>
              <a:effectRef idx="1">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4800" dirty="0">
                    <a:solidFill>
                      <a:schemeClr val="bg1"/>
                    </a:solidFill>
                    <a:latin typeface="Calibri" pitchFamily="34" charset="0"/>
                    <a:ea typeface="ＭＳ Ｐゴシック" charset="0"/>
                    <a:cs typeface="Calibri" pitchFamily="34" charset="0"/>
                  </a:rPr>
                  <a:t>Datasets</a:t>
                </a:r>
              </a:p>
            </p:txBody>
          </p:sp>
        </p:grpSp>
        <p:sp>
          <p:nvSpPr>
            <p:cNvPr id="6" name="TextBox 5">
              <a:extLst>
                <a:ext uri="{FF2B5EF4-FFF2-40B4-BE49-F238E27FC236}">
                  <a16:creationId xmlns:a16="http://schemas.microsoft.com/office/drawing/2014/main" xmlns="" id="{2AAB9C8E-D543-4B62-A88E-0380501D5E9D}"/>
                </a:ext>
              </a:extLst>
            </p:cNvPr>
            <p:cNvSpPr txBox="1"/>
            <p:nvPr/>
          </p:nvSpPr>
          <p:spPr>
            <a:xfrm>
              <a:off x="553508" y="38274140"/>
              <a:ext cx="14762515" cy="3539430"/>
            </a:xfrm>
            <a:prstGeom prst="rect">
              <a:avLst/>
            </a:prstGeom>
            <a:noFill/>
          </p:spPr>
          <p:txBody>
            <a:bodyPr wrap="square" rtlCol="0">
              <a:spAutoFit/>
            </a:bodyPr>
            <a:lstStyle/>
            <a:p>
              <a:pPr marL="816427" indent="-816427">
                <a:buFont typeface="Wingdings" panose="05000000000000000000" pitchFamily="2" charset="2"/>
                <a:buChar char="v"/>
              </a:pPr>
              <a:r>
                <a:rPr lang="en-US" sz="2800" dirty="0"/>
                <a:t>Intelligence Squared: </a:t>
              </a:r>
            </a:p>
            <a:p>
              <a:pPr marL="1632855" lvl="1" indent="-816427">
                <a:buFont typeface="Wingdings" panose="05000000000000000000" pitchFamily="2" charset="2"/>
                <a:buChar char="Ø"/>
              </a:pPr>
              <a:r>
                <a:rPr lang="en-US" sz="2800" b="0" dirty="0"/>
                <a:t>Contains 45 debate transcripts from the Intelligence </a:t>
              </a:r>
              <a:r>
                <a:rPr lang="en-US" sz="2800" b="0" dirty="0" smtClean="0"/>
                <a:t>Squared (IQ2) </a:t>
              </a:r>
              <a:r>
                <a:rPr lang="en-US" sz="2800" b="0" dirty="0"/>
                <a:t>debating television show</a:t>
              </a:r>
            </a:p>
            <a:p>
              <a:pPr marL="816427" indent="-816427">
                <a:buFont typeface="Wingdings" panose="05000000000000000000" pitchFamily="2" charset="2"/>
                <a:buChar char="v"/>
              </a:pPr>
              <a:r>
                <a:rPr lang="en-US" sz="2800" dirty="0"/>
                <a:t>IWSLT TED Talks:</a:t>
              </a:r>
            </a:p>
            <a:p>
              <a:pPr marL="1632855" lvl="1" indent="-816427">
                <a:buFont typeface="Wingdings" panose="05000000000000000000" pitchFamily="2" charset="2"/>
                <a:buChar char="Ø"/>
              </a:pPr>
              <a:r>
                <a:rPr lang="en-US" sz="2800" b="0" i="1" dirty="0"/>
                <a:t>Training data</a:t>
              </a:r>
              <a:r>
                <a:rPr lang="en-US" sz="2800" b="0" dirty="0"/>
                <a:t>: English transcripts of the English-to-French machine translation task in IWSLT 2012.</a:t>
              </a:r>
            </a:p>
            <a:p>
              <a:pPr marL="1632855" lvl="1" indent="-816427">
                <a:buFont typeface="Wingdings" panose="05000000000000000000" pitchFamily="2" charset="2"/>
                <a:buChar char="Ø"/>
              </a:pPr>
              <a:r>
                <a:rPr lang="en-US" sz="2800" b="0" i="1" dirty="0"/>
                <a:t>Test sets</a:t>
              </a:r>
              <a:r>
                <a:rPr lang="en-US" sz="2800" b="0" dirty="0"/>
                <a:t>: Development data and Test-dataset-2 of the IWSLT 2011 ASR and SLT tasks</a:t>
              </a:r>
            </a:p>
          </p:txBody>
        </p:sp>
      </p:grpSp>
      <p:graphicFrame>
        <p:nvGraphicFramePr>
          <p:cNvPr id="7" name="Table 6">
            <a:extLst>
              <a:ext uri="{FF2B5EF4-FFF2-40B4-BE49-F238E27FC236}">
                <a16:creationId xmlns:a16="http://schemas.microsoft.com/office/drawing/2014/main" xmlns="" id="{E8BAE9E2-7DC0-44EB-8CF7-07D28052AF27}"/>
              </a:ext>
            </a:extLst>
          </p:cNvPr>
          <p:cNvGraphicFramePr>
            <a:graphicFrameLocks noGrp="1"/>
          </p:cNvGraphicFramePr>
          <p:nvPr>
            <p:extLst>
              <p:ext uri="{D42A27DB-BD31-4B8C-83A1-F6EECF244321}">
                <p14:modId xmlns:p14="http://schemas.microsoft.com/office/powerpoint/2010/main" val="449372333"/>
              </p:ext>
            </p:extLst>
          </p:nvPr>
        </p:nvGraphicFramePr>
        <p:xfrm>
          <a:off x="17087602" y="6111261"/>
          <a:ext cx="13213726" cy="4346676"/>
        </p:xfrm>
        <a:graphic>
          <a:graphicData uri="http://schemas.openxmlformats.org/drawingml/2006/table">
            <a:tbl>
              <a:tblPr firstRow="1" bandRow="1">
                <a:tableStyleId>{5C22544A-7EE6-4342-B048-85BDC9FD1C3A}</a:tableStyleId>
              </a:tblPr>
              <a:tblGrid>
                <a:gridCol w="6606863">
                  <a:extLst>
                    <a:ext uri="{9D8B030D-6E8A-4147-A177-3AD203B41FA5}">
                      <a16:colId xmlns:a16="http://schemas.microsoft.com/office/drawing/2014/main" xmlns="" val="3071756793"/>
                    </a:ext>
                  </a:extLst>
                </a:gridCol>
                <a:gridCol w="6606863">
                  <a:extLst>
                    <a:ext uri="{9D8B030D-6E8A-4147-A177-3AD203B41FA5}">
                      <a16:colId xmlns:a16="http://schemas.microsoft.com/office/drawing/2014/main" xmlns="" val="1708829863"/>
                    </a:ext>
                  </a:extLst>
                </a:gridCol>
              </a:tblGrid>
              <a:tr h="880929">
                <a:tc>
                  <a:txBody>
                    <a:bodyPr/>
                    <a:lstStyle/>
                    <a:p>
                      <a:r>
                        <a:rPr lang="en-US" sz="4300"/>
                        <a:t>Punctuation </a:t>
                      </a:r>
                      <a:r>
                        <a:rPr lang="en-US" sz="4300" smtClean="0"/>
                        <a:t>Labels</a:t>
                      </a:r>
                      <a:endParaRPr lang="en-US" sz="4300" dirty="0">
                        <a:latin typeface="Calibri" panose="020F0502020204030204" pitchFamily="34" charset="0"/>
                      </a:endParaRPr>
                    </a:p>
                  </a:txBody>
                  <a:tcPr marL="163286" marR="163286" marT="81643" marB="81643"/>
                </a:tc>
                <a:tc>
                  <a:txBody>
                    <a:bodyPr/>
                    <a:lstStyle/>
                    <a:p>
                      <a:r>
                        <a:rPr lang="en-US" sz="4300" dirty="0"/>
                        <a:t>Capitalization Labels</a:t>
                      </a:r>
                      <a:endParaRPr lang="en-US" sz="4300" dirty="0">
                        <a:latin typeface="Calibri" panose="020F0502020204030204" pitchFamily="34" charset="0"/>
                      </a:endParaRPr>
                    </a:p>
                  </a:txBody>
                  <a:tcPr marL="163286" marR="163286" marT="81643" marB="81643"/>
                </a:tc>
                <a:extLst>
                  <a:ext uri="{0D108BD9-81ED-4DB2-BD59-A6C34878D82A}">
                    <a16:rowId xmlns:a16="http://schemas.microsoft.com/office/drawing/2014/main" xmlns="" val="1441307228"/>
                  </a:ext>
                </a:extLst>
              </a:tr>
              <a:tr h="880929">
                <a:tc>
                  <a:txBody>
                    <a:bodyPr/>
                    <a:lstStyle/>
                    <a:p>
                      <a:r>
                        <a:rPr lang="en-US" sz="3600" dirty="0"/>
                        <a:t>Comma (,)</a:t>
                      </a:r>
                      <a:endParaRPr lang="en-US" sz="3600" dirty="0">
                        <a:latin typeface="Calibri" panose="020F0502020204030204" pitchFamily="34" charset="0"/>
                      </a:endParaRPr>
                    </a:p>
                  </a:txBody>
                  <a:tcPr marL="163286" marR="163286" marT="81643" marB="81643"/>
                </a:tc>
                <a:tc>
                  <a:txBody>
                    <a:bodyPr/>
                    <a:lstStyle/>
                    <a:p>
                      <a:r>
                        <a:rPr lang="en-US" sz="3600" dirty="0"/>
                        <a:t>All-lowercase (hello)/LC</a:t>
                      </a:r>
                      <a:endParaRPr lang="en-US" sz="3600" dirty="0">
                        <a:latin typeface="Calibri" panose="020F0502020204030204" pitchFamily="34" charset="0"/>
                      </a:endParaRPr>
                    </a:p>
                  </a:txBody>
                  <a:tcPr marL="163286" marR="163286" marT="81643" marB="81643"/>
                </a:tc>
                <a:extLst>
                  <a:ext uri="{0D108BD9-81ED-4DB2-BD59-A6C34878D82A}">
                    <a16:rowId xmlns:a16="http://schemas.microsoft.com/office/drawing/2014/main" xmlns="" val="1971991173"/>
                  </a:ext>
                </a:extLst>
              </a:tr>
              <a:tr h="880929">
                <a:tc>
                  <a:txBody>
                    <a:bodyPr/>
                    <a:lstStyle/>
                    <a:p>
                      <a:r>
                        <a:rPr lang="en-US" sz="3600" dirty="0"/>
                        <a:t>Period (.)</a:t>
                      </a:r>
                      <a:endParaRPr lang="en-US" sz="3600" dirty="0">
                        <a:latin typeface="Calibri" panose="020F0502020204030204" pitchFamily="34" charset="0"/>
                      </a:endParaRPr>
                    </a:p>
                  </a:txBody>
                  <a:tcPr marL="163286" marR="163286" marT="81643" marB="81643"/>
                </a:tc>
                <a:tc>
                  <a:txBody>
                    <a:bodyPr/>
                    <a:lstStyle/>
                    <a:p>
                      <a:r>
                        <a:rPr lang="en-US" sz="3600" dirty="0"/>
                        <a:t>All-uppercase (NASA)/UC</a:t>
                      </a:r>
                      <a:endParaRPr lang="en-US" sz="3600" dirty="0">
                        <a:latin typeface="Calibri" panose="020F0502020204030204" pitchFamily="34" charset="0"/>
                      </a:endParaRPr>
                    </a:p>
                  </a:txBody>
                  <a:tcPr marL="163286" marR="163286" marT="81643" marB="81643"/>
                </a:tc>
                <a:extLst>
                  <a:ext uri="{0D108BD9-81ED-4DB2-BD59-A6C34878D82A}">
                    <a16:rowId xmlns:a16="http://schemas.microsoft.com/office/drawing/2014/main" xmlns="" val="819125822"/>
                  </a:ext>
                </a:extLst>
              </a:tr>
              <a:tr h="880929">
                <a:tc>
                  <a:txBody>
                    <a:bodyPr/>
                    <a:lstStyle/>
                    <a:p>
                      <a:r>
                        <a:rPr lang="en-US" sz="3600" dirty="0"/>
                        <a:t>Q-Mark (?)</a:t>
                      </a:r>
                      <a:endParaRPr lang="en-US" sz="3600" dirty="0">
                        <a:latin typeface="Calibri" panose="020F0502020204030204" pitchFamily="34" charset="0"/>
                      </a:endParaRPr>
                    </a:p>
                  </a:txBody>
                  <a:tcPr marL="163286" marR="163286" marT="81643" marB="81643"/>
                </a:tc>
                <a:tc>
                  <a:txBody>
                    <a:bodyPr/>
                    <a:lstStyle/>
                    <a:p>
                      <a:r>
                        <a:rPr lang="en-US" sz="3600" dirty="0"/>
                        <a:t>Sentence </a:t>
                      </a:r>
                      <a:r>
                        <a:rPr lang="en-US" sz="3600"/>
                        <a:t>case </a:t>
                      </a:r>
                      <a:r>
                        <a:rPr lang="en-US" sz="3600" smtClean="0"/>
                        <a:t>(Lincoln)/</a:t>
                      </a:r>
                      <a:r>
                        <a:rPr lang="en-US" sz="3600" dirty="0"/>
                        <a:t>SC</a:t>
                      </a:r>
                      <a:endParaRPr lang="en-US" sz="3600" dirty="0">
                        <a:latin typeface="Calibri" panose="020F0502020204030204" pitchFamily="34" charset="0"/>
                      </a:endParaRPr>
                    </a:p>
                  </a:txBody>
                  <a:tcPr marL="163286" marR="163286" marT="81643" marB="81643"/>
                </a:tc>
                <a:extLst>
                  <a:ext uri="{0D108BD9-81ED-4DB2-BD59-A6C34878D82A}">
                    <a16:rowId xmlns:a16="http://schemas.microsoft.com/office/drawing/2014/main" xmlns="" val="1004285601"/>
                  </a:ext>
                </a:extLst>
              </a:tr>
              <a:tr h="822960">
                <a:tc>
                  <a:txBody>
                    <a:bodyPr/>
                    <a:lstStyle/>
                    <a:p>
                      <a:r>
                        <a:rPr lang="en-US" sz="3600" dirty="0" smtClean="0"/>
                        <a:t>No</a:t>
                      </a:r>
                      <a:r>
                        <a:rPr lang="en-US" sz="3600" baseline="0" dirty="0" smtClean="0"/>
                        <a:t> P</a:t>
                      </a:r>
                      <a:r>
                        <a:rPr lang="en-US" sz="3600" dirty="0" smtClean="0"/>
                        <a:t>unct (NP)</a:t>
                      </a:r>
                      <a:endParaRPr lang="en-US" sz="3600" dirty="0">
                        <a:latin typeface="Calibri" panose="020F0502020204030204" pitchFamily="34" charset="0"/>
                      </a:endParaRPr>
                    </a:p>
                  </a:txBody>
                  <a:tcPr marL="163286" marR="163286" marT="81643" marB="81643"/>
                </a:tc>
                <a:tc>
                  <a:txBody>
                    <a:bodyPr/>
                    <a:lstStyle/>
                    <a:p>
                      <a:pPr marL="0" marR="0" lvl="0" indent="0" algn="l" defTabSz="386745" rtl="0" eaLnBrk="1" fontAlgn="auto" latinLnBrk="0" hangingPunct="1">
                        <a:lnSpc>
                          <a:spcPct val="100000"/>
                        </a:lnSpc>
                        <a:spcBef>
                          <a:spcPts val="0"/>
                        </a:spcBef>
                        <a:spcAft>
                          <a:spcPts val="0"/>
                        </a:spcAft>
                        <a:buClrTx/>
                        <a:buSzTx/>
                        <a:buFontTx/>
                        <a:buNone/>
                        <a:tabLst/>
                        <a:defRPr/>
                      </a:pPr>
                      <a:r>
                        <a:rPr lang="en-US" sz="3600" dirty="0"/>
                        <a:t>Single-letter-word-case (I)/SLC</a:t>
                      </a:r>
                      <a:endParaRPr lang="en-US" sz="3600" dirty="0">
                        <a:latin typeface="Calibri" panose="020F0502020204030204" pitchFamily="34" charset="0"/>
                      </a:endParaRPr>
                    </a:p>
                  </a:txBody>
                  <a:tcPr marL="163286" marR="163286" marT="81643" marB="81643"/>
                </a:tc>
                <a:extLst>
                  <a:ext uri="{0D108BD9-81ED-4DB2-BD59-A6C34878D82A}">
                    <a16:rowId xmlns:a16="http://schemas.microsoft.com/office/drawing/2014/main" xmlns="" val="1945338497"/>
                  </a:ext>
                </a:extLst>
              </a:tr>
            </a:tbl>
          </a:graphicData>
        </a:graphic>
      </p:graphicFrame>
      <p:grpSp>
        <p:nvGrpSpPr>
          <p:cNvPr id="551" name="Group 550"/>
          <p:cNvGrpSpPr/>
          <p:nvPr/>
        </p:nvGrpSpPr>
        <p:grpSpPr>
          <a:xfrm>
            <a:off x="383859" y="19334352"/>
            <a:ext cx="15031408" cy="17927448"/>
            <a:chOff x="1522411" y="4712492"/>
            <a:chExt cx="15224138" cy="6419682"/>
          </a:xfrm>
        </p:grpSpPr>
        <p:sp>
          <p:nvSpPr>
            <p:cNvPr id="552" name="Rounded Rectangle 551"/>
            <p:cNvSpPr/>
            <p:nvPr/>
          </p:nvSpPr>
          <p:spPr bwMode="auto">
            <a:xfrm>
              <a:off x="1522411" y="4712494"/>
              <a:ext cx="15224137" cy="6419680"/>
            </a:xfrm>
            <a:prstGeom prst="roundRect">
              <a:avLst>
                <a:gd name="adj" fmla="val 1572"/>
              </a:avLst>
            </a:prstGeom>
            <a:noFill/>
            <a:ln>
              <a:solidFill>
                <a:srgbClr val="C00000"/>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553" name="Rectangle 552"/>
            <p:cNvSpPr/>
            <p:nvPr/>
          </p:nvSpPr>
          <p:spPr bwMode="auto">
            <a:xfrm>
              <a:off x="1522412" y="4712492"/>
              <a:ext cx="15224137" cy="310919"/>
            </a:xfrm>
            <a:prstGeom prst="rect">
              <a:avLst/>
            </a:prstGeom>
            <a:solidFill>
              <a:srgbClr val="C00000"/>
            </a:solidFill>
            <a:ln>
              <a:solidFill>
                <a:srgbClr val="9E0000"/>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4800" dirty="0">
                  <a:solidFill>
                    <a:schemeClr val="bg1"/>
                  </a:solidFill>
                  <a:latin typeface="Calibri" pitchFamily="34" charset="0"/>
                  <a:ea typeface="ＭＳ Ｐゴシック" charset="0"/>
                  <a:cs typeface="Calibri" pitchFamily="34" charset="0"/>
                </a:rPr>
                <a:t>Deep-Learning based Architectures</a:t>
              </a:r>
            </a:p>
          </p:txBody>
        </p:sp>
      </p:grpSp>
      <p:pic>
        <p:nvPicPr>
          <p:cNvPr id="93" name="Picture 92">
            <a:extLst>
              <a:ext uri="{FF2B5EF4-FFF2-40B4-BE49-F238E27FC236}">
                <a16:creationId xmlns:a16="http://schemas.microsoft.com/office/drawing/2014/main" xmlns="" id="{8A101DC8-FCD5-4B01-ACF5-09C2D184D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717" y="20262478"/>
            <a:ext cx="9857267" cy="7644886"/>
          </a:xfrm>
          <a:prstGeom prst="rect">
            <a:avLst/>
          </a:prstGeom>
        </p:spPr>
      </p:pic>
      <p:pic>
        <p:nvPicPr>
          <p:cNvPr id="94" name="Picture 93">
            <a:extLst>
              <a:ext uri="{FF2B5EF4-FFF2-40B4-BE49-F238E27FC236}">
                <a16:creationId xmlns:a16="http://schemas.microsoft.com/office/drawing/2014/main" xmlns="" id="{931C150C-D770-44E1-8EBE-583CB0FDD7D1}"/>
              </a:ext>
            </a:extLst>
          </p:cNvPr>
          <p:cNvPicPr>
            <a:picLocks noChangeAspect="1"/>
          </p:cNvPicPr>
          <p:nvPr/>
        </p:nvPicPr>
        <p:blipFill rotWithShape="1">
          <a:blip r:embed="rId6"/>
          <a:srcRect l="19228" t="61986" r="47580" b="15036"/>
          <a:stretch/>
        </p:blipFill>
        <p:spPr>
          <a:xfrm>
            <a:off x="10907296" y="22987861"/>
            <a:ext cx="3716404" cy="1447256"/>
          </a:xfrm>
          <a:prstGeom prst="rect">
            <a:avLst/>
          </a:prstGeom>
        </p:spPr>
      </p:pic>
      <p:grpSp>
        <p:nvGrpSpPr>
          <p:cNvPr id="25" name="Group 24">
            <a:extLst>
              <a:ext uri="{FF2B5EF4-FFF2-40B4-BE49-F238E27FC236}">
                <a16:creationId xmlns:a16="http://schemas.microsoft.com/office/drawing/2014/main" xmlns="" id="{85CD2BC8-8DD2-4D20-AB2C-0D5F72D2E54D}"/>
              </a:ext>
            </a:extLst>
          </p:cNvPr>
          <p:cNvGrpSpPr/>
          <p:nvPr/>
        </p:nvGrpSpPr>
        <p:grpSpPr>
          <a:xfrm>
            <a:off x="15702716" y="11027353"/>
            <a:ext cx="16066228" cy="9925683"/>
            <a:chOff x="15703047" y="4790365"/>
            <a:chExt cx="16087106" cy="9925683"/>
          </a:xfrm>
        </p:grpSpPr>
        <p:grpSp>
          <p:nvGrpSpPr>
            <p:cNvPr id="251" name="Group 250"/>
            <p:cNvGrpSpPr/>
            <p:nvPr/>
          </p:nvGrpSpPr>
          <p:grpSpPr>
            <a:xfrm>
              <a:off x="15703047" y="4790365"/>
              <a:ext cx="15876813" cy="9844480"/>
              <a:chOff x="1522411" y="4712492"/>
              <a:chExt cx="15224138" cy="4679160"/>
            </a:xfrm>
          </p:grpSpPr>
          <p:sp>
            <p:nvSpPr>
              <p:cNvPr id="252" name="Rounded Rectangle 251"/>
              <p:cNvSpPr/>
              <p:nvPr/>
            </p:nvSpPr>
            <p:spPr bwMode="auto">
              <a:xfrm>
                <a:off x="1522411" y="4712494"/>
                <a:ext cx="15224137" cy="4679158"/>
              </a:xfrm>
              <a:prstGeom prst="roundRect">
                <a:avLst>
                  <a:gd name="adj" fmla="val 1572"/>
                </a:avLst>
              </a:prstGeom>
              <a:noFill/>
              <a:ln>
                <a:solidFill>
                  <a:srgbClr val="9E0000"/>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253" name="Rectangle 252"/>
              <p:cNvSpPr/>
              <p:nvPr/>
            </p:nvSpPr>
            <p:spPr bwMode="auto">
              <a:xfrm>
                <a:off x="1522412" y="4712492"/>
                <a:ext cx="15224137" cy="414372"/>
              </a:xfrm>
              <a:prstGeom prst="rect">
                <a:avLst/>
              </a:prstGeom>
              <a:solidFill>
                <a:srgbClr val="C00000"/>
              </a:solidFill>
              <a:ln>
                <a:solidFill>
                  <a:srgbClr val="9E0000"/>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4800" dirty="0">
                    <a:solidFill>
                      <a:schemeClr val="bg1"/>
                    </a:solidFill>
                    <a:latin typeface="Calibri" pitchFamily="34" charset="0"/>
                    <a:ea typeface="ＭＳ Ｐゴシック" charset="0"/>
                    <a:cs typeface="Calibri" pitchFamily="34" charset="0"/>
                  </a:rPr>
                  <a:t>Experiments</a:t>
                </a:r>
              </a:p>
            </p:txBody>
          </p:sp>
        </p:grpSp>
        <p:sp>
          <p:nvSpPr>
            <p:cNvPr id="2" name="Rectangle 1">
              <a:extLst>
                <a:ext uri="{FF2B5EF4-FFF2-40B4-BE49-F238E27FC236}">
                  <a16:creationId xmlns:a16="http://schemas.microsoft.com/office/drawing/2014/main" xmlns="" id="{E5CDDA18-1127-4732-9307-05F4BB7F32C6}"/>
                </a:ext>
              </a:extLst>
            </p:cNvPr>
            <p:cNvSpPr/>
            <p:nvPr/>
          </p:nvSpPr>
          <p:spPr>
            <a:xfrm>
              <a:off x="16402448" y="6035388"/>
              <a:ext cx="4647426" cy="646331"/>
            </a:xfrm>
            <a:prstGeom prst="rect">
              <a:avLst/>
            </a:prstGeom>
          </p:spPr>
          <p:txBody>
            <a:bodyPr wrap="none">
              <a:spAutoFit/>
            </a:bodyPr>
            <a:lstStyle/>
            <a:p>
              <a:r>
                <a:rPr lang="en-US" sz="3600" dirty="0"/>
                <a:t>Data pre-processing</a:t>
              </a:r>
            </a:p>
          </p:txBody>
        </p:sp>
        <p:sp>
          <p:nvSpPr>
            <p:cNvPr id="3" name="TextBox 2">
              <a:extLst>
                <a:ext uri="{FF2B5EF4-FFF2-40B4-BE49-F238E27FC236}">
                  <a16:creationId xmlns:a16="http://schemas.microsoft.com/office/drawing/2014/main" xmlns="" id="{0D53C6D3-C1C6-4B1D-9C8E-E8102250EC77}"/>
                </a:ext>
              </a:extLst>
            </p:cNvPr>
            <p:cNvSpPr txBox="1"/>
            <p:nvPr/>
          </p:nvSpPr>
          <p:spPr>
            <a:xfrm>
              <a:off x="15913340" y="6768320"/>
              <a:ext cx="15876813" cy="4862870"/>
            </a:xfrm>
            <a:prstGeom prst="rect">
              <a:avLst/>
            </a:prstGeom>
            <a:noFill/>
          </p:spPr>
          <p:txBody>
            <a:bodyPr wrap="square" rtlCol="0">
              <a:spAutoFit/>
            </a:bodyPr>
            <a:lstStyle/>
            <a:p>
              <a:pPr marL="612322" indent="-612322">
                <a:buFont typeface="Arial" panose="020B0604020202020204" pitchFamily="34" charset="0"/>
                <a:buChar char="•"/>
              </a:pPr>
              <a:r>
                <a:rPr lang="en-US" sz="3200" dirty="0"/>
                <a:t>Training sequences </a:t>
              </a:r>
            </a:p>
            <a:p>
              <a:pPr marL="1069522" lvl="1" indent="-612322">
                <a:buFont typeface="Arial" panose="020B0604020202020204" pitchFamily="34" charset="0"/>
                <a:buChar char="•"/>
              </a:pPr>
              <a:r>
                <a:rPr lang="en-US" sz="3200" b="0" dirty="0"/>
                <a:t>Consists of a random number of tokens (40 to 70)</a:t>
              </a:r>
            </a:p>
            <a:p>
              <a:pPr marL="1069522" lvl="1" indent="-612322">
                <a:buFont typeface="Arial" panose="020B0604020202020204" pitchFamily="34" charset="0"/>
                <a:buChar char="•"/>
              </a:pPr>
              <a:r>
                <a:rPr lang="en-US" sz="3200" b="0" dirty="0"/>
                <a:t>Each sequence must begin with a new sentence.</a:t>
              </a:r>
            </a:p>
            <a:p>
              <a:pPr marL="571500" indent="-571500">
                <a:buFont typeface="Arial" panose="020B0604020202020204" pitchFamily="34" charset="0"/>
                <a:buChar char="•"/>
              </a:pPr>
              <a:r>
                <a:rPr lang="en-US" sz="3200" dirty="0"/>
                <a:t>Validation and test </a:t>
              </a:r>
              <a:r>
                <a:rPr lang="en-US" sz="3200" dirty="0" smtClean="0"/>
                <a:t>dataset</a:t>
              </a:r>
            </a:p>
            <a:p>
              <a:pPr marL="1028700" lvl="1" indent="-571500">
                <a:buFont typeface="Arial" panose="020B0604020202020204" pitchFamily="34" charset="0"/>
                <a:buChar char="•"/>
              </a:pPr>
              <a:r>
                <a:rPr lang="en-US" sz="3200" b="0" dirty="0"/>
                <a:t>A single consolidated sequence comprising all the sentences, to simulate a real ASR </a:t>
              </a:r>
              <a:r>
                <a:rPr lang="en-US" sz="3200" b="0" dirty="0" smtClean="0"/>
                <a:t>stream</a:t>
              </a:r>
              <a:endParaRPr lang="en-US" sz="3200" dirty="0" smtClean="0"/>
            </a:p>
            <a:p>
              <a:pPr marL="571500" indent="-571500">
                <a:buFont typeface="Arial" panose="020B0604020202020204" pitchFamily="34" charset="0"/>
                <a:buChar char="•"/>
              </a:pPr>
              <a:r>
                <a:rPr lang="en-US" sz="3200" dirty="0" smtClean="0"/>
                <a:t>Reference transcripts and ASR transcripts evaluated.</a:t>
              </a:r>
              <a:endParaRPr lang="en-US" sz="3200" dirty="0"/>
            </a:p>
            <a:p>
              <a:pPr marL="1028700" lvl="1" indent="-571500">
                <a:buFont typeface="Arial" panose="020B0604020202020204" pitchFamily="34" charset="0"/>
                <a:buChar char="•"/>
              </a:pPr>
              <a:endParaRPr lang="en-US" sz="3600" b="0" dirty="0"/>
            </a:p>
            <a:p>
              <a:endParaRPr lang="en-US" sz="5000" b="0" dirty="0"/>
            </a:p>
          </p:txBody>
        </p:sp>
        <p:sp>
          <p:nvSpPr>
            <p:cNvPr id="62" name="Rectangle 61">
              <a:extLst>
                <a:ext uri="{FF2B5EF4-FFF2-40B4-BE49-F238E27FC236}">
                  <a16:creationId xmlns:a16="http://schemas.microsoft.com/office/drawing/2014/main" xmlns="" id="{74F55551-69FC-4AEE-9822-E111A8D12260}"/>
                </a:ext>
              </a:extLst>
            </p:cNvPr>
            <p:cNvSpPr/>
            <p:nvPr/>
          </p:nvSpPr>
          <p:spPr>
            <a:xfrm>
              <a:off x="16402448" y="10654511"/>
              <a:ext cx="3621504" cy="646331"/>
            </a:xfrm>
            <a:prstGeom prst="rect">
              <a:avLst/>
            </a:prstGeom>
          </p:spPr>
          <p:txBody>
            <a:bodyPr wrap="none">
              <a:spAutoFit/>
            </a:bodyPr>
            <a:lstStyle/>
            <a:p>
              <a:r>
                <a:rPr lang="en-US" sz="3600" dirty="0"/>
                <a:t>ASR Evaluation</a:t>
              </a:r>
            </a:p>
          </p:txBody>
        </p:sp>
        <p:sp>
          <p:nvSpPr>
            <p:cNvPr id="9" name="TextBox 8">
              <a:extLst>
                <a:ext uri="{FF2B5EF4-FFF2-40B4-BE49-F238E27FC236}">
                  <a16:creationId xmlns:a16="http://schemas.microsoft.com/office/drawing/2014/main" xmlns="" id="{83496DFF-5084-41C0-85BA-37C74625BAA2}"/>
                </a:ext>
              </a:extLst>
            </p:cNvPr>
            <p:cNvSpPr txBox="1"/>
            <p:nvPr/>
          </p:nvSpPr>
          <p:spPr>
            <a:xfrm>
              <a:off x="15826787" y="11299728"/>
              <a:ext cx="15871328" cy="3416320"/>
            </a:xfrm>
            <a:prstGeom prst="rect">
              <a:avLst/>
            </a:prstGeom>
            <a:noFill/>
          </p:spPr>
          <p:txBody>
            <a:bodyPr wrap="square" rtlCol="0">
              <a:spAutoFit/>
            </a:bodyPr>
            <a:lstStyle/>
            <a:p>
              <a:pPr marL="612322" indent="-612322">
                <a:buFont typeface="Arial" panose="020B0604020202020204" pitchFamily="34" charset="0"/>
                <a:buChar char="•"/>
              </a:pPr>
              <a:r>
                <a:rPr lang="en-US" sz="3600" b="0" dirty="0"/>
                <a:t>Use </a:t>
              </a:r>
              <a:r>
                <a:rPr lang="en-US" sz="3600" b="0" i="1" dirty="0" err="1"/>
                <a:t>Levenshtein</a:t>
              </a:r>
              <a:r>
                <a:rPr lang="en-US" sz="3600" b="0" dirty="0"/>
                <a:t> alignment to map of punctuations and </a:t>
              </a:r>
              <a:r>
                <a:rPr lang="en-US" sz="3600" b="0" dirty="0" smtClean="0"/>
                <a:t>casing from </a:t>
              </a:r>
              <a:r>
                <a:rPr lang="en-US" sz="3600" b="0" dirty="0"/>
                <a:t>the reference transcripts to the ASR </a:t>
              </a:r>
              <a:r>
                <a:rPr lang="en-US" sz="3600" b="0" dirty="0" smtClean="0"/>
                <a:t>transcripts.</a:t>
              </a:r>
              <a:endParaRPr lang="en-US" sz="3600" b="0" dirty="0"/>
            </a:p>
            <a:p>
              <a:pPr marL="612322" indent="-612322">
                <a:buFont typeface="Arial" panose="020B0604020202020204" pitchFamily="34" charset="0"/>
                <a:buChar char="•"/>
              </a:pPr>
              <a:r>
                <a:rPr lang="en-US" sz="3600" b="0" dirty="0"/>
                <a:t>Evaluation restricted </a:t>
              </a:r>
              <a:r>
                <a:rPr lang="en-US" sz="3600" b="0" dirty="0" smtClean="0"/>
                <a:t>to </a:t>
              </a:r>
              <a:r>
                <a:rPr lang="en-US" sz="3600" b="0" dirty="0"/>
                <a:t>those punctuations for which the left and right context words were recognized correctly by the ASR</a:t>
              </a:r>
              <a:r>
                <a:rPr lang="en-US" sz="3600" b="0" dirty="0" smtClean="0"/>
                <a:t>.</a:t>
              </a:r>
            </a:p>
            <a:p>
              <a:pPr marL="612322" indent="-612322">
                <a:buFont typeface="Arial" panose="020B0604020202020204" pitchFamily="34" charset="0"/>
                <a:buChar char="•"/>
              </a:pPr>
              <a:r>
                <a:rPr lang="en-US" sz="3600" b="0" dirty="0" smtClean="0"/>
                <a:t>For casing, evaluation restricted to those words which were correctly recognized by the ASR.</a:t>
              </a:r>
              <a:endParaRPr lang="en-US" sz="3600" b="0" dirty="0"/>
            </a:p>
          </p:txBody>
        </p:sp>
      </p:grpSp>
      <p:grpSp>
        <p:nvGrpSpPr>
          <p:cNvPr id="15" name="Group 14">
            <a:extLst>
              <a:ext uri="{FF2B5EF4-FFF2-40B4-BE49-F238E27FC236}">
                <a16:creationId xmlns:a16="http://schemas.microsoft.com/office/drawing/2014/main" xmlns="" id="{148A5E44-D6DA-402E-BF1C-4A5AC95E4067}"/>
              </a:ext>
            </a:extLst>
          </p:cNvPr>
          <p:cNvGrpSpPr/>
          <p:nvPr/>
        </p:nvGrpSpPr>
        <p:grpSpPr>
          <a:xfrm>
            <a:off x="15826295" y="35122312"/>
            <a:ext cx="15719868" cy="5464545"/>
            <a:chOff x="-70174611" y="44341562"/>
            <a:chExt cx="44904370" cy="24373620"/>
          </a:xfrm>
        </p:grpSpPr>
        <p:sp>
          <p:nvSpPr>
            <p:cNvPr id="531" name="Rectangle 530"/>
            <p:cNvSpPr/>
            <p:nvPr/>
          </p:nvSpPr>
          <p:spPr bwMode="auto">
            <a:xfrm>
              <a:off x="-70174611" y="44341562"/>
              <a:ext cx="44857308" cy="2054018"/>
            </a:xfrm>
            <a:prstGeom prst="rect">
              <a:avLst/>
            </a:prstGeom>
            <a:solidFill>
              <a:schemeClr val="accent1">
                <a:lumMod val="50000"/>
              </a:schemeClr>
            </a:solidFill>
            <a:ln>
              <a:solidFill>
                <a:schemeClr val="accent4">
                  <a:lumMod val="95000"/>
                  <a:lumOff val="5000"/>
                </a:schemeClr>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3600" dirty="0">
                  <a:solidFill>
                    <a:schemeClr val="bg1"/>
                  </a:solidFill>
                  <a:latin typeface="Calibri" pitchFamily="34" charset="0"/>
                  <a:ea typeface="ＭＳ Ｐゴシック" charset="0"/>
                  <a:cs typeface="Calibri" pitchFamily="34" charset="0"/>
                </a:rPr>
                <a:t>Sample performance of Single vs Corr. models</a:t>
              </a:r>
            </a:p>
          </p:txBody>
        </p:sp>
        <p:graphicFrame>
          <p:nvGraphicFramePr>
            <p:cNvPr id="67" name="Content Placeholder 3">
              <a:extLst>
                <a:ext uri="{FF2B5EF4-FFF2-40B4-BE49-F238E27FC236}">
                  <a16:creationId xmlns:a16="http://schemas.microsoft.com/office/drawing/2014/main" xmlns="" id="{F026C1F5-385D-49E6-99F5-79DEBF43D5A7}"/>
                </a:ext>
              </a:extLst>
            </p:cNvPr>
            <p:cNvGraphicFramePr>
              <a:graphicFrameLocks/>
            </p:cNvGraphicFramePr>
            <p:nvPr>
              <p:extLst>
                <p:ext uri="{D42A27DB-BD31-4B8C-83A1-F6EECF244321}">
                  <p14:modId xmlns:p14="http://schemas.microsoft.com/office/powerpoint/2010/main" val="1613352395"/>
                </p:ext>
              </p:extLst>
            </p:nvPr>
          </p:nvGraphicFramePr>
          <p:xfrm>
            <a:off x="-70127555" y="46533163"/>
            <a:ext cx="44857314" cy="22182019"/>
          </p:xfrm>
          <a:graphic>
            <a:graphicData uri="http://schemas.openxmlformats.org/drawingml/2006/table">
              <a:tbl>
                <a:tblPr firstRow="1" bandRow="1">
                  <a:tableStyleId>{0660B408-B3CF-4A94-85FC-2B1E0A45F4A2}</a:tableStyleId>
                </a:tblPr>
                <a:tblGrid>
                  <a:gridCol w="5234465">
                    <a:extLst>
                      <a:ext uri="{9D8B030D-6E8A-4147-A177-3AD203B41FA5}">
                        <a16:colId xmlns:a16="http://schemas.microsoft.com/office/drawing/2014/main" xmlns="" val="32667406"/>
                      </a:ext>
                    </a:extLst>
                  </a:gridCol>
                  <a:gridCol w="5234465">
                    <a:extLst>
                      <a:ext uri="{9D8B030D-6E8A-4147-A177-3AD203B41FA5}">
                        <a16:colId xmlns:a16="http://schemas.microsoft.com/office/drawing/2014/main" xmlns="" val="3656296625"/>
                      </a:ext>
                    </a:extLst>
                  </a:gridCol>
                  <a:gridCol w="5234465">
                    <a:extLst>
                      <a:ext uri="{9D8B030D-6E8A-4147-A177-3AD203B41FA5}">
                        <a16:colId xmlns:a16="http://schemas.microsoft.com/office/drawing/2014/main" xmlns="" val="1401796230"/>
                      </a:ext>
                    </a:extLst>
                  </a:gridCol>
                </a:tblGrid>
                <a:tr h="623258">
                  <a:tc>
                    <a:txBody>
                      <a:bodyPr/>
                      <a:lstStyle/>
                      <a:p>
                        <a:endParaRPr lang="en-US" sz="2800" dirty="0"/>
                      </a:p>
                    </a:txBody>
                    <a:tcPr marL="163286" marR="163286" marT="81643" marB="81643"/>
                  </a:tc>
                  <a:tc>
                    <a:txBody>
                      <a:bodyPr/>
                      <a:lstStyle/>
                      <a:p>
                        <a:r>
                          <a:rPr lang="en-US" sz="2800" u="none" strike="noStrike" kern="1200" baseline="0" dirty="0"/>
                          <a:t>Punctuation</a:t>
                        </a:r>
                        <a:endParaRPr lang="en-US" sz="2800" dirty="0"/>
                      </a:p>
                    </a:txBody>
                    <a:tcPr marL="163286" marR="163286" marT="81643" marB="81643"/>
                  </a:tc>
                  <a:tc>
                    <a:txBody>
                      <a:bodyPr/>
                      <a:lstStyle/>
                      <a:p>
                        <a:r>
                          <a:rPr lang="en-US" sz="2800" u="none" strike="noStrike" kern="1200" baseline="0" dirty="0"/>
                          <a:t>Capitalization</a:t>
                        </a:r>
                        <a:endParaRPr lang="en-US" sz="2800" dirty="0"/>
                      </a:p>
                    </a:txBody>
                    <a:tcPr marL="163286" marR="163286" marT="81643" marB="81643"/>
                  </a:tc>
                  <a:extLst>
                    <a:ext uri="{0D108BD9-81ED-4DB2-BD59-A6C34878D82A}">
                      <a16:rowId xmlns:a16="http://schemas.microsoft.com/office/drawing/2014/main" xmlns="" val="705484680"/>
                    </a:ext>
                  </a:extLst>
                </a:tr>
                <a:tr h="1371600">
                  <a:tc>
                    <a:txBody>
                      <a:bodyPr/>
                      <a:lstStyle/>
                      <a:p>
                        <a:r>
                          <a:rPr lang="en-US" sz="2800" i="1" u="none" strike="noStrike" kern="1200" baseline="0" dirty="0"/>
                          <a:t>Gold</a:t>
                        </a:r>
                        <a:endParaRPr lang="en-US" sz="2800" i="1" dirty="0"/>
                      </a:p>
                    </a:txBody>
                    <a:tcPr marL="163286" marR="163286" marT="81643" marB="81643"/>
                  </a:tc>
                  <a:tc>
                    <a:txBody>
                      <a:bodyPr/>
                      <a:lstStyle/>
                      <a:p>
                        <a:r>
                          <a:rPr lang="en-US" sz="2800" u="none" strike="noStrike" kern="1200" baseline="0" dirty="0"/>
                          <a:t>I ended up hiking up Mount Kilimanjaro </a:t>
                        </a:r>
                        <a:r>
                          <a:rPr lang="en-US" sz="2800" b="1" u="none" strike="noStrike" kern="1200" baseline="0" dirty="0">
                            <a:solidFill>
                              <a:srgbClr val="C00000"/>
                            </a:solidFill>
                          </a:rPr>
                          <a:t>,</a:t>
                        </a:r>
                        <a:r>
                          <a:rPr lang="en-US" sz="2800" u="none" strike="noStrike" kern="1200" baseline="0" dirty="0"/>
                          <a:t> the</a:t>
                        </a:r>
                      </a:p>
                      <a:p>
                        <a:r>
                          <a:rPr lang="en-US" sz="2800" u="none" strike="noStrike" kern="1200" baseline="0" dirty="0"/>
                          <a:t>highest mountain in Africa .</a:t>
                        </a:r>
                        <a:endParaRPr lang="en-US" sz="2800" dirty="0"/>
                      </a:p>
                    </a:txBody>
                    <a:tcPr marL="163286" marR="163286" marT="81643" marB="81643"/>
                  </a:tc>
                  <a:tc>
                    <a:txBody>
                      <a:bodyPr/>
                      <a:lstStyle/>
                      <a:p>
                        <a:r>
                          <a:rPr lang="en-US" sz="2800" u="none" strike="noStrike" kern="1200" baseline="0" dirty="0"/>
                          <a:t>I wish you luck . </a:t>
                        </a:r>
                        <a:r>
                          <a:rPr lang="en-US" sz="2800" b="1" u="none" strike="noStrike" kern="1200" baseline="0" dirty="0">
                            <a:solidFill>
                              <a:srgbClr val="C00000"/>
                            </a:solidFill>
                          </a:rPr>
                          <a:t>M</a:t>
                        </a:r>
                        <a:r>
                          <a:rPr lang="en-US" sz="2800" u="none" strike="noStrike" kern="1200" baseline="0" dirty="0"/>
                          <a:t>ay none of your non cancer cells become endangered species .</a:t>
                        </a:r>
                        <a:endParaRPr lang="en-US" sz="2800" dirty="0"/>
                      </a:p>
                    </a:txBody>
                    <a:tcPr marL="163286" marR="163286" marT="81643" marB="81643"/>
                  </a:tc>
                  <a:extLst>
                    <a:ext uri="{0D108BD9-81ED-4DB2-BD59-A6C34878D82A}">
                      <a16:rowId xmlns:a16="http://schemas.microsoft.com/office/drawing/2014/main" xmlns="" val="3129644733"/>
                    </a:ext>
                  </a:extLst>
                </a:tr>
                <a:tr h="1371600">
                  <a:tc>
                    <a:txBody>
                      <a:bodyPr/>
                      <a:lstStyle/>
                      <a:p>
                        <a:r>
                          <a:rPr lang="en-US" sz="2800" i="1" u="none" strike="noStrike" kern="1200" baseline="0" dirty="0"/>
                          <a:t>Single-</a:t>
                        </a:r>
                        <a:r>
                          <a:rPr lang="en-US" sz="2800" i="1" u="none" strike="noStrike" kern="1200" baseline="0" dirty="0" err="1"/>
                          <a:t>BiRNN</a:t>
                        </a:r>
                        <a:endParaRPr lang="en-US" sz="2800" i="1" dirty="0"/>
                      </a:p>
                    </a:txBody>
                    <a:tcPr marL="163286" marR="163286" marT="81643" marB="81643"/>
                  </a:tc>
                  <a:tc>
                    <a:txBody>
                      <a:bodyPr/>
                      <a:lstStyle/>
                      <a:p>
                        <a:r>
                          <a:rPr lang="en-US" sz="2800" u="none" strike="noStrike" kern="1200" baseline="0" dirty="0" err="1"/>
                          <a:t>i</a:t>
                        </a:r>
                        <a:r>
                          <a:rPr lang="en-US" sz="2800" u="none" strike="noStrike" kern="1200" baseline="0" dirty="0"/>
                          <a:t> ended up hiking up mount </a:t>
                        </a:r>
                        <a:r>
                          <a:rPr lang="en-US" sz="2800" u="none" strike="noStrike" kern="1200" baseline="0" dirty="0" err="1"/>
                          <a:t>kilimanjaro</a:t>
                        </a:r>
                        <a:r>
                          <a:rPr lang="en-US" sz="2800" u="none" strike="noStrike" kern="1200" baseline="0" dirty="0"/>
                          <a:t> </a:t>
                        </a:r>
                        <a:r>
                          <a:rPr lang="en-US" sz="2800" b="1" u="none" strike="noStrike" kern="1200" baseline="0" dirty="0">
                            <a:solidFill>
                              <a:srgbClr val="FF0000"/>
                            </a:solidFill>
                          </a:rPr>
                          <a:t>.</a:t>
                        </a:r>
                        <a:r>
                          <a:rPr lang="en-US" sz="2800" u="none" strike="noStrike" kern="1200" baseline="0" dirty="0"/>
                          <a:t> the highest mountain in </a:t>
                        </a:r>
                        <a:r>
                          <a:rPr lang="en-US" sz="2800" u="none" strike="noStrike" kern="1200" baseline="0" dirty="0" err="1"/>
                          <a:t>africa</a:t>
                        </a:r>
                        <a:r>
                          <a:rPr lang="en-US" sz="2800" u="none" strike="noStrike" kern="1200" baseline="0" dirty="0"/>
                          <a:t> .</a:t>
                        </a:r>
                        <a:endParaRPr lang="en-US" sz="2800" dirty="0"/>
                      </a:p>
                    </a:txBody>
                    <a:tcPr marL="163286" marR="163286" marT="81643" marB="81643"/>
                  </a:tc>
                  <a:tc>
                    <a:txBody>
                      <a:bodyPr/>
                      <a:lstStyle/>
                      <a:p>
                        <a:r>
                          <a:rPr lang="en-US" sz="2800" u="none" strike="noStrike" kern="1200" baseline="0" dirty="0"/>
                          <a:t>I wish you luck </a:t>
                        </a:r>
                        <a:r>
                          <a:rPr lang="en-US" sz="2800" b="1" u="none" strike="noStrike" kern="1200" baseline="0" dirty="0">
                            <a:solidFill>
                              <a:srgbClr val="FF0000"/>
                            </a:solidFill>
                          </a:rPr>
                          <a:t>m</a:t>
                        </a:r>
                        <a:r>
                          <a:rPr lang="en-US" sz="2800" u="none" strike="noStrike" kern="1200" baseline="0" dirty="0"/>
                          <a:t>ay none of your non cancer cells become endangered species</a:t>
                        </a:r>
                        <a:endParaRPr lang="en-US" sz="2800" dirty="0"/>
                      </a:p>
                    </a:txBody>
                    <a:tcPr marL="163286" marR="163286" marT="81643" marB="81643"/>
                  </a:tc>
                  <a:extLst>
                    <a:ext uri="{0D108BD9-81ED-4DB2-BD59-A6C34878D82A}">
                      <a16:rowId xmlns:a16="http://schemas.microsoft.com/office/drawing/2014/main" xmlns="" val="3215429855"/>
                    </a:ext>
                  </a:extLst>
                </a:tr>
                <a:tr h="1463040">
                  <a:tc>
                    <a:txBody>
                      <a:bodyPr/>
                      <a:lstStyle/>
                      <a:p>
                        <a:r>
                          <a:rPr lang="en-US" sz="2800" i="1" u="none" strike="noStrike" kern="1200" baseline="0" dirty="0" err="1"/>
                          <a:t>Corr-BiRNN</a:t>
                        </a:r>
                        <a:endParaRPr lang="en-US" sz="2800" i="1" dirty="0"/>
                      </a:p>
                    </a:txBody>
                    <a:tcPr marL="163286" marR="163286" marT="81643" marB="81643"/>
                  </a:tc>
                  <a:tc>
                    <a:txBody>
                      <a:bodyPr/>
                      <a:lstStyle/>
                      <a:p>
                        <a:r>
                          <a:rPr lang="en-US" sz="2800" u="none" strike="noStrike" kern="1200" baseline="0" dirty="0"/>
                          <a:t>I ended up hiking up Mount Kilimanjaro </a:t>
                        </a:r>
                        <a:r>
                          <a:rPr lang="en-US" sz="2800" b="1" u="none" strike="noStrike" kern="1200" baseline="0" dirty="0">
                            <a:solidFill>
                              <a:srgbClr val="C00000"/>
                            </a:solidFill>
                          </a:rPr>
                          <a:t>,</a:t>
                        </a:r>
                        <a:r>
                          <a:rPr lang="en-US" sz="2800" u="none" strike="noStrike" kern="1200" baseline="0" dirty="0"/>
                          <a:t> the</a:t>
                        </a:r>
                      </a:p>
                      <a:p>
                        <a:r>
                          <a:rPr lang="en-US" sz="2800" u="none" strike="noStrike" kern="1200" baseline="0" dirty="0"/>
                          <a:t>highest mountain in Africa .</a:t>
                        </a:r>
                        <a:endParaRPr lang="en-US" sz="2800" b="0" i="0" u="none" strike="noStrike" kern="1200" baseline="0" dirty="0">
                          <a:solidFill>
                            <a:schemeClr val="dk1"/>
                          </a:solidFill>
                          <a:latin typeface="+mn-lt"/>
                          <a:ea typeface="+mn-ea"/>
                          <a:cs typeface="+mn-cs"/>
                        </a:endParaRPr>
                      </a:p>
                    </a:txBody>
                    <a:tcPr marL="45720" marR="45720"/>
                  </a:tc>
                  <a:tc>
                    <a:txBody>
                      <a:bodyPr/>
                      <a:lstStyle/>
                      <a:p>
                        <a:r>
                          <a:rPr lang="en-US" sz="2800" u="none" strike="noStrike" kern="1200" baseline="0" dirty="0"/>
                          <a:t>I wish you luck . </a:t>
                        </a:r>
                        <a:r>
                          <a:rPr lang="en-US" sz="2800" b="1" u="none" strike="noStrike" kern="1200" baseline="0" dirty="0">
                            <a:solidFill>
                              <a:srgbClr val="C00000"/>
                            </a:solidFill>
                          </a:rPr>
                          <a:t>M</a:t>
                        </a:r>
                        <a:r>
                          <a:rPr lang="en-US" sz="2800" u="none" strike="noStrike" kern="1200" baseline="0" dirty="0"/>
                          <a:t>ay none of your non cancer cells become endangered species .</a:t>
                        </a:r>
                        <a:endParaRPr lang="en-US" sz="2800" dirty="0"/>
                      </a:p>
                    </a:txBody>
                    <a:tcPr marL="163286" marR="163286" marT="81643" marB="81643"/>
                  </a:tc>
                  <a:extLst>
                    <a:ext uri="{0D108BD9-81ED-4DB2-BD59-A6C34878D82A}">
                      <a16:rowId xmlns:a16="http://schemas.microsoft.com/office/drawing/2014/main" xmlns="" val="2635710964"/>
                    </a:ext>
                  </a:extLst>
                </a:tr>
              </a:tbl>
            </a:graphicData>
          </a:graphic>
        </p:graphicFrame>
      </p:grpSp>
      <p:grpSp>
        <p:nvGrpSpPr>
          <p:cNvPr id="17" name="Group 16">
            <a:extLst>
              <a:ext uri="{FF2B5EF4-FFF2-40B4-BE49-F238E27FC236}">
                <a16:creationId xmlns:a16="http://schemas.microsoft.com/office/drawing/2014/main" xmlns="" id="{5ADCD1C8-7394-42F8-81F2-C1117F444B1E}"/>
              </a:ext>
            </a:extLst>
          </p:cNvPr>
          <p:cNvGrpSpPr/>
          <p:nvPr/>
        </p:nvGrpSpPr>
        <p:grpSpPr>
          <a:xfrm>
            <a:off x="15792772" y="21432639"/>
            <a:ext cx="15787258" cy="12878456"/>
            <a:chOff x="15682240" y="22702252"/>
            <a:chExt cx="15787258" cy="12878456"/>
          </a:xfrm>
        </p:grpSpPr>
        <p:grpSp>
          <p:nvGrpSpPr>
            <p:cNvPr id="478" name="Group 477"/>
            <p:cNvGrpSpPr/>
            <p:nvPr/>
          </p:nvGrpSpPr>
          <p:grpSpPr>
            <a:xfrm>
              <a:off x="15682240" y="22702252"/>
              <a:ext cx="15787258" cy="12878456"/>
              <a:chOff x="1522411" y="4640511"/>
              <a:chExt cx="15224138" cy="5574564"/>
            </a:xfrm>
          </p:grpSpPr>
          <p:sp>
            <p:nvSpPr>
              <p:cNvPr id="479" name="Rounded Rectangle 478"/>
              <p:cNvSpPr/>
              <p:nvPr/>
            </p:nvSpPr>
            <p:spPr bwMode="auto">
              <a:xfrm>
                <a:off x="1522411" y="4712493"/>
                <a:ext cx="15224137" cy="5502582"/>
              </a:xfrm>
              <a:prstGeom prst="roundRect">
                <a:avLst>
                  <a:gd name="adj" fmla="val 2095"/>
                </a:avLst>
              </a:prstGeom>
              <a:no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38123" tIns="69063" rIns="138123" bIns="69063" numCol="1" rtlCol="0" anchor="t" anchorCtr="0" compatLnSpc="1">
                <a:prstTxWarp prst="textNoShape">
                  <a:avLst/>
                </a:prstTxWarp>
              </a:bodyPr>
              <a:lstStyle/>
              <a:p>
                <a:pPr defTabSz="1371637"/>
                <a:endParaRPr lang="en-US" sz="6043" dirty="0">
                  <a:solidFill>
                    <a:srgbClr val="003399"/>
                  </a:solidFill>
                  <a:latin typeface="Arial" charset="0"/>
                  <a:ea typeface="ＭＳ Ｐゴシック" charset="0"/>
                </a:endParaRPr>
              </a:p>
            </p:txBody>
          </p:sp>
          <p:sp>
            <p:nvSpPr>
              <p:cNvPr id="480" name="Rectangle 479"/>
              <p:cNvSpPr/>
              <p:nvPr/>
            </p:nvSpPr>
            <p:spPr bwMode="auto">
              <a:xfrm>
                <a:off x="1522412" y="4640511"/>
                <a:ext cx="15224137" cy="363475"/>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138123" tIns="69063" rIns="138123" bIns="69063" numCol="1" rtlCol="0" anchor="ctr" anchorCtr="0" compatLnSpc="1">
                <a:prstTxWarp prst="textNoShape">
                  <a:avLst/>
                </a:prstTxWarp>
              </a:bodyPr>
              <a:lstStyle/>
              <a:p>
                <a:pPr algn="ctr" defTabSz="1371637"/>
                <a:r>
                  <a:rPr lang="en-US" sz="6646" dirty="0">
                    <a:solidFill>
                      <a:schemeClr val="bg1"/>
                    </a:solidFill>
                    <a:latin typeface="Calibri" pitchFamily="34" charset="0"/>
                    <a:ea typeface="ＭＳ Ｐゴシック" charset="0"/>
                    <a:cs typeface="Calibri" pitchFamily="34" charset="0"/>
                  </a:rPr>
                  <a:t>Experimental Results</a:t>
                </a:r>
              </a:p>
            </p:txBody>
          </p:sp>
        </p:grpSp>
        <p:pic>
          <p:nvPicPr>
            <p:cNvPr id="12" name="Picture 11">
              <a:extLst>
                <a:ext uri="{FF2B5EF4-FFF2-40B4-BE49-F238E27FC236}">
                  <a16:creationId xmlns:a16="http://schemas.microsoft.com/office/drawing/2014/main" xmlns="" id="{0761A631-2262-419D-8450-AED25E5FA29F}"/>
                </a:ext>
              </a:extLst>
            </p:cNvPr>
            <p:cNvPicPr>
              <a:picLocks noChangeAspect="1"/>
            </p:cNvPicPr>
            <p:nvPr/>
          </p:nvPicPr>
          <p:blipFill rotWithShape="1">
            <a:blip r:embed="rId7"/>
            <a:srcRect l="5416" t="27139" r="16626" b="44063"/>
            <a:stretch/>
          </p:blipFill>
          <p:spPr>
            <a:xfrm>
              <a:off x="16290677" y="24072702"/>
              <a:ext cx="14659938" cy="3046228"/>
            </a:xfrm>
            <a:prstGeom prst="rect">
              <a:avLst/>
            </a:prstGeom>
          </p:spPr>
        </p:pic>
        <p:pic>
          <p:nvPicPr>
            <p:cNvPr id="13" name="Picture 12">
              <a:extLst>
                <a:ext uri="{FF2B5EF4-FFF2-40B4-BE49-F238E27FC236}">
                  <a16:creationId xmlns:a16="http://schemas.microsoft.com/office/drawing/2014/main" xmlns="" id="{48B4E09B-83BF-4BAC-BC40-FB75D8F98AF2}"/>
                </a:ext>
              </a:extLst>
            </p:cNvPr>
            <p:cNvPicPr>
              <a:picLocks noChangeAspect="1"/>
            </p:cNvPicPr>
            <p:nvPr/>
          </p:nvPicPr>
          <p:blipFill rotWithShape="1">
            <a:blip r:embed="rId8"/>
            <a:srcRect l="5861" t="32862" r="16628" b="21257"/>
            <a:stretch/>
          </p:blipFill>
          <p:spPr>
            <a:xfrm>
              <a:off x="16146795" y="27384436"/>
              <a:ext cx="14803820" cy="4929191"/>
            </a:xfrm>
            <a:prstGeom prst="rect">
              <a:avLst/>
            </a:prstGeom>
          </p:spPr>
        </p:pic>
        <p:pic>
          <p:nvPicPr>
            <p:cNvPr id="14" name="Picture 13">
              <a:extLst>
                <a:ext uri="{FF2B5EF4-FFF2-40B4-BE49-F238E27FC236}">
                  <a16:creationId xmlns:a16="http://schemas.microsoft.com/office/drawing/2014/main" xmlns="" id="{03E6FEE3-AD0F-4497-8A8F-652DA7F493F6}"/>
                </a:ext>
              </a:extLst>
            </p:cNvPr>
            <p:cNvPicPr>
              <a:picLocks noChangeAspect="1"/>
            </p:cNvPicPr>
            <p:nvPr/>
          </p:nvPicPr>
          <p:blipFill rotWithShape="1">
            <a:blip r:embed="rId9"/>
            <a:srcRect l="5416" t="57177" r="16626" b="20323"/>
            <a:stretch/>
          </p:blipFill>
          <p:spPr>
            <a:xfrm>
              <a:off x="16308291" y="32797772"/>
              <a:ext cx="14803820" cy="2403446"/>
            </a:xfrm>
            <a:prstGeom prst="rect">
              <a:avLst/>
            </a:prstGeom>
          </p:spPr>
        </p:pic>
      </p:grpSp>
      <p:pic>
        <p:nvPicPr>
          <p:cNvPr id="16" name="Picture 15">
            <a:extLst>
              <a:ext uri="{FF2B5EF4-FFF2-40B4-BE49-F238E27FC236}">
                <a16:creationId xmlns:a16="http://schemas.microsoft.com/office/drawing/2014/main" xmlns="" id="{518BA7B7-BADB-4BDC-A2CE-3C736AB0D55D}"/>
              </a:ext>
            </a:extLst>
          </p:cNvPr>
          <p:cNvPicPr>
            <a:picLocks noChangeAspect="1"/>
          </p:cNvPicPr>
          <p:nvPr/>
        </p:nvPicPr>
        <p:blipFill rotWithShape="1">
          <a:blip r:embed="rId10"/>
          <a:srcRect l="80000" t="64932" r="15417" b="28973"/>
          <a:stretch/>
        </p:blipFill>
        <p:spPr>
          <a:xfrm>
            <a:off x="6829319" y="7447966"/>
            <a:ext cx="559385" cy="418439"/>
          </a:xfrm>
          <a:prstGeom prst="rect">
            <a:avLst/>
          </a:prstGeom>
        </p:spPr>
      </p:pic>
      <p:cxnSp>
        <p:nvCxnSpPr>
          <p:cNvPr id="31" name="Straight Connector 30">
            <a:extLst>
              <a:ext uri="{FF2B5EF4-FFF2-40B4-BE49-F238E27FC236}">
                <a16:creationId xmlns:a16="http://schemas.microsoft.com/office/drawing/2014/main" xmlns="" id="{5FFC624F-CCAA-4816-8D6B-C2D5BC82ADCE}"/>
              </a:ext>
            </a:extLst>
          </p:cNvPr>
          <p:cNvCxnSpPr>
            <a:cxnSpLocks/>
          </p:cNvCxnSpPr>
          <p:nvPr/>
        </p:nvCxnSpPr>
        <p:spPr bwMode="auto">
          <a:xfrm flipV="1">
            <a:off x="851302" y="33269541"/>
            <a:ext cx="14249400" cy="3744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xmlns="" id="{68662DBD-B7E5-4539-BBEE-4B3DDC710055}"/>
              </a:ext>
            </a:extLst>
          </p:cNvPr>
          <p:cNvSpPr txBox="1"/>
          <p:nvPr/>
        </p:nvSpPr>
        <p:spPr>
          <a:xfrm>
            <a:off x="950290" y="11739459"/>
            <a:ext cx="13653057" cy="707886"/>
          </a:xfrm>
          <a:prstGeom prst="rect">
            <a:avLst/>
          </a:prstGeom>
          <a:noFill/>
        </p:spPr>
        <p:txBody>
          <a:bodyPr wrap="square" rtlCol="0">
            <a:spAutoFit/>
          </a:bodyPr>
          <a:lstStyle/>
          <a:p>
            <a:r>
              <a:rPr lang="en-US" sz="3200" b="0" dirty="0" smtClean="0">
                <a:solidFill>
                  <a:schemeClr val="accent2"/>
                </a:solidFill>
                <a:latin typeface="Calibri" panose="020F0502020204030204" pitchFamily="34" charset="0"/>
              </a:rPr>
              <a:t>Output :</a:t>
            </a:r>
            <a:r>
              <a:rPr lang="en-US" b="0" dirty="0" smtClean="0">
                <a:solidFill>
                  <a:schemeClr val="accent2"/>
                </a:solidFill>
                <a:latin typeface="Calibri" panose="020F0502020204030204" pitchFamily="34" charset="0"/>
              </a:rPr>
              <a:t> (</a:t>
            </a:r>
            <a:r>
              <a:rPr lang="en-US" sz="3200" b="0" dirty="0" smtClean="0">
                <a:solidFill>
                  <a:schemeClr val="accent2"/>
                </a:solidFill>
                <a:latin typeface="Calibri" panose="020F0502020204030204" pitchFamily="34" charset="0"/>
              </a:rPr>
              <a:t>punctuated </a:t>
            </a:r>
            <a:r>
              <a:rPr lang="en-US" sz="3200" b="0" dirty="0">
                <a:solidFill>
                  <a:schemeClr val="accent2"/>
                </a:solidFill>
                <a:latin typeface="Calibri" panose="020F0502020204030204" pitchFamily="34" charset="0"/>
              </a:rPr>
              <a:t>and cased stream of words)  </a:t>
            </a:r>
            <a:endParaRPr lang="en-US" b="0" dirty="0">
              <a:solidFill>
                <a:schemeClr val="accent2"/>
              </a:solidFill>
              <a:latin typeface="Calibri" panose="020F0502020204030204" pitchFamily="34" charset="0"/>
            </a:endParaRPr>
          </a:p>
        </p:txBody>
      </p:sp>
      <p:sp>
        <p:nvSpPr>
          <p:cNvPr id="68" name="TextBox 67">
            <a:extLst>
              <a:ext uri="{FF2B5EF4-FFF2-40B4-BE49-F238E27FC236}">
                <a16:creationId xmlns:a16="http://schemas.microsoft.com/office/drawing/2014/main" xmlns="" id="{DA12953E-EF96-4821-AB75-E4C76C31A9A6}"/>
              </a:ext>
            </a:extLst>
          </p:cNvPr>
          <p:cNvSpPr txBox="1"/>
          <p:nvPr/>
        </p:nvSpPr>
        <p:spPr>
          <a:xfrm>
            <a:off x="924855" y="8671200"/>
            <a:ext cx="13653057" cy="584775"/>
          </a:xfrm>
          <a:prstGeom prst="rect">
            <a:avLst/>
          </a:prstGeom>
          <a:noFill/>
        </p:spPr>
        <p:txBody>
          <a:bodyPr wrap="square" rtlCol="0">
            <a:spAutoFit/>
          </a:bodyPr>
          <a:lstStyle/>
          <a:p>
            <a:r>
              <a:rPr lang="en-US" sz="3200" b="0" dirty="0">
                <a:solidFill>
                  <a:schemeClr val="accent2"/>
                </a:solidFill>
                <a:latin typeface="Calibri" panose="020F0502020204030204" pitchFamily="34" charset="0"/>
              </a:rPr>
              <a:t>Input: </a:t>
            </a:r>
            <a:r>
              <a:rPr lang="en-US" sz="3200" b="0" i="1" dirty="0">
                <a:solidFill>
                  <a:schemeClr val="accent2"/>
                </a:solidFill>
                <a:latin typeface="Calibri" panose="020F0502020204030204" pitchFamily="34" charset="0"/>
              </a:rPr>
              <a:t>unpunctuated stream of words devoid of casing</a:t>
            </a:r>
            <a:r>
              <a:rPr lang="en-US" sz="3200" b="0" dirty="0">
                <a:solidFill>
                  <a:schemeClr val="accent2"/>
                </a:solidFill>
                <a:latin typeface="Calibri" panose="020F0502020204030204" pitchFamily="34" charset="0"/>
              </a:rPr>
              <a:t> </a:t>
            </a:r>
            <a:endParaRPr lang="en-US" b="0" dirty="0">
              <a:solidFill>
                <a:schemeClr val="accent2"/>
              </a:solidFill>
              <a:latin typeface="Calibri" panose="020F0502020204030204" pitchFamily="34" charset="0"/>
            </a:endParaRPr>
          </a:p>
        </p:txBody>
      </p:sp>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5198" y="9536051"/>
            <a:ext cx="12638818" cy="2189115"/>
          </a:xfrm>
          <a:prstGeom prst="rect">
            <a:avLst/>
          </a:prstGeom>
        </p:spPr>
      </p:pic>
      <p:sp>
        <p:nvSpPr>
          <p:cNvPr id="23" name="Rectangle 22"/>
          <p:cNvSpPr/>
          <p:nvPr/>
        </p:nvSpPr>
        <p:spPr>
          <a:xfrm>
            <a:off x="665201" y="10287405"/>
            <a:ext cx="1050544" cy="400110"/>
          </a:xfrm>
          <a:prstGeom prst="rect">
            <a:avLst/>
          </a:prstGeom>
          <a:noFill/>
        </p:spPr>
        <p:txBody>
          <a:bodyPr wrap="none" lIns="91440" tIns="45720" rIns="91440" bIns="45720">
            <a:spAutoFit/>
          </a:bodyPr>
          <a:lstStyle/>
          <a:p>
            <a:pPr algn="ctr"/>
            <a:r>
              <a:rPr lang="en-US" sz="2000" b="0" cap="none" spc="0" dirty="0" smtClean="0">
                <a:ln w="0"/>
                <a:solidFill>
                  <a:schemeClr val="accent5">
                    <a:lumMod val="50000"/>
                  </a:schemeClr>
                </a:solidFill>
                <a:effectLst>
                  <a:outerShdw blurRad="38100" dist="25400" dir="5400000" algn="ctr" rotWithShape="0">
                    <a:srgbClr val="6E747A">
                      <a:alpha val="43000"/>
                    </a:srgbClr>
                  </a:outerShdw>
                </a:effectLst>
              </a:rPr>
              <a:t>TASK 1</a:t>
            </a:r>
            <a:endParaRPr lang="en-US" sz="2000" b="0" cap="none" spc="0" dirty="0">
              <a:ln w="0"/>
              <a:solidFill>
                <a:schemeClr val="accent5">
                  <a:lumMod val="50000"/>
                </a:schemeClr>
              </a:solidFill>
              <a:effectLst>
                <a:outerShdw blurRad="38100" dist="25400" dir="5400000" algn="ctr" rotWithShape="0">
                  <a:srgbClr val="6E747A">
                    <a:alpha val="43000"/>
                  </a:srgbClr>
                </a:outerShdw>
              </a:effectLst>
            </a:endParaRPr>
          </a:p>
        </p:txBody>
      </p:sp>
      <p:sp>
        <p:nvSpPr>
          <p:cNvPr id="69" name="Rectangle 68"/>
          <p:cNvSpPr/>
          <p:nvPr/>
        </p:nvSpPr>
        <p:spPr>
          <a:xfrm>
            <a:off x="665201" y="10717611"/>
            <a:ext cx="1050544" cy="400110"/>
          </a:xfrm>
          <a:prstGeom prst="rect">
            <a:avLst/>
          </a:prstGeom>
          <a:noFill/>
        </p:spPr>
        <p:txBody>
          <a:bodyPr wrap="none" lIns="91440" tIns="45720" rIns="91440" bIns="45720">
            <a:spAutoFit/>
          </a:bodyPr>
          <a:lstStyle/>
          <a:p>
            <a:pPr algn="ctr"/>
            <a:r>
              <a:rPr lang="en-US" sz="2000" b="0" cap="none" spc="0" dirty="0" smtClean="0">
                <a:ln w="0"/>
                <a:solidFill>
                  <a:srgbClr val="7030A0"/>
                </a:solidFill>
                <a:effectLst>
                  <a:outerShdw blurRad="38100" dist="25400" dir="5400000" algn="ctr" rotWithShape="0">
                    <a:srgbClr val="6E747A">
                      <a:alpha val="43000"/>
                    </a:srgbClr>
                  </a:outerShdw>
                </a:effectLst>
              </a:rPr>
              <a:t>TASK 2</a:t>
            </a:r>
            <a:endParaRPr lang="en-US" sz="2000" b="0" cap="none" spc="0" dirty="0">
              <a:ln w="0"/>
              <a:solidFill>
                <a:srgbClr val="7030A0"/>
              </a:solidFill>
              <a:effectLst>
                <a:outerShdw blurRad="38100" dist="25400" dir="5400000" algn="ctr" rotWithShape="0">
                  <a:srgbClr val="6E747A">
                    <a:alpha val="43000"/>
                  </a:srgbClr>
                </a:outerShdw>
              </a:effectLst>
            </a:endParaRPr>
          </a:p>
        </p:txBody>
      </p:sp>
      <p:sp>
        <p:nvSpPr>
          <p:cNvPr id="27" name="Rectangle 26"/>
          <p:cNvSpPr/>
          <p:nvPr/>
        </p:nvSpPr>
        <p:spPr>
          <a:xfrm>
            <a:off x="8400867" y="15543246"/>
            <a:ext cx="6816290" cy="523220"/>
          </a:xfrm>
          <a:prstGeom prst="rect">
            <a:avLst/>
          </a:prstGeom>
          <a:noFill/>
        </p:spPr>
        <p:txBody>
          <a:bodyPr wrap="none" lIns="91440" tIns="45720" rIns="91440" bIns="45720">
            <a:spAutoFit/>
          </a:bodyPr>
          <a:lstStyle/>
          <a:p>
            <a:pPr algn="ctr"/>
            <a:r>
              <a:rPr lang="en-US" sz="2800" b="1" cap="none" spc="0" dirty="0" smtClean="0">
                <a:ln w="22225">
                  <a:solidFill>
                    <a:schemeClr val="accent2"/>
                  </a:solidFill>
                  <a:prstDash val="solid"/>
                </a:ln>
                <a:solidFill>
                  <a:srgbClr val="7030A0"/>
                </a:solidFill>
                <a:effectLst/>
              </a:rPr>
              <a:t>Correlated Multiple Sequence Labeling</a:t>
            </a:r>
            <a:endParaRPr lang="en-US" sz="2800" b="1" cap="none" spc="0" dirty="0">
              <a:ln w="22225">
                <a:solidFill>
                  <a:schemeClr val="accent2"/>
                </a:solidFill>
                <a:prstDash val="solid"/>
              </a:ln>
              <a:solidFill>
                <a:srgbClr val="7030A0"/>
              </a:solidFill>
              <a:effectLst/>
            </a:endParaRPr>
          </a:p>
        </p:txBody>
      </p:sp>
      <p:sp>
        <p:nvSpPr>
          <p:cNvPr id="32" name="Striped Right Arrow 31"/>
          <p:cNvSpPr/>
          <p:nvPr/>
        </p:nvSpPr>
        <p:spPr bwMode="auto">
          <a:xfrm>
            <a:off x="7740504" y="15543246"/>
            <a:ext cx="660363" cy="523220"/>
          </a:xfrm>
          <a:prstGeom prst="stripedRightArrow">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pic>
        <p:nvPicPr>
          <p:cNvPr id="33" name="Picture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302" y="28198096"/>
            <a:ext cx="14200104" cy="4873189"/>
          </a:xfrm>
          <a:prstGeom prst="rect">
            <a:avLst/>
          </a:prstGeom>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1317" y="33499167"/>
            <a:ext cx="14189385" cy="350931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sz="4000" b="1" i="0" u="none" strike="noStrike" cap="none" normalizeH="0" baseline="0" dirty="0" smtClean="0">
            <a:ln>
              <a:noFill/>
            </a:ln>
            <a:solidFill>
              <a:srgbClr val="003399"/>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a:ln>
              <a:noFill/>
            </a:ln>
            <a:solidFill>
              <a:srgbClr val="003399"/>
            </a:solidFill>
            <a:effectLst/>
            <a:latin typeface="Arial"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16024</TotalTime>
  <Words>750</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ＭＳ Ｐゴシック</vt:lpstr>
      <vt:lpstr>Times New Roman</vt:lpstr>
      <vt:lpstr>Wingdings</vt:lpstr>
      <vt:lpstr>Arial</vt:lpstr>
      <vt:lpstr>Blank Presentation</vt:lpstr>
      <vt:lpstr>PowerPoint Presentation</vt:lpstr>
    </vt:vector>
  </TitlesOfParts>
  <Company>Mechanical Engineering VT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Anirban Laha</cp:lastModifiedBy>
  <cp:revision>579</cp:revision>
  <cp:lastPrinted>2012-08-25T01:33:57Z</cp:lastPrinted>
  <dcterms:created xsi:type="dcterms:W3CDTF">2003-04-11T15:30:44Z</dcterms:created>
  <dcterms:modified xsi:type="dcterms:W3CDTF">2017-08-15T07:06:34Z</dcterms:modified>
</cp:coreProperties>
</file>