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terinas/asterinas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NexusOS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张家文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异步时， 1. 内核任务则不需要独立的内核栈， 2. 无需保存和恢复寄存器，不需要task_context字段（对于内核线程与用户线程的切换来说，相应的寄存器数据保存到每个cpu都有的内核栈中即可，不需要单独用task_context字段来保存）</a:t>
            </a:r>
          </a:p>
          <a:p>
            <a:pPr lvl="0" indent="-342900" marL="342900">
              <a:buAutoNum startAt="3" type="arabicPeriod"/>
            </a:pPr>
            <a:r>
              <a:rPr/>
              <a:t>没有显式的任务切换（即没有显式的context_switch函数，而是可能在某一个 await 点切换），且此时一个内核任务对应一个future状态机，所以可以把运行的任务存到相应的future状态机中（通过将要运行的任务作为async 函数的参数或 async 闭包的捕获变量，然后把spawn此future）。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进程模型：核心理念 - 异步与解耦</a:t>
            </a:r>
          </a:p>
          <a:p>
            <a:pPr lvl="0"/>
            <a:r>
              <a:rPr b="1"/>
              <a:t>解耦</a:t>
            </a:r>
            <a:r>
              <a:rPr/>
              <a:t>: </a:t>
            </a:r>
            <a:r>
              <a:rPr b="1"/>
              <a:t>可调度实体 (Task)</a:t>
            </a:r>
            <a:r>
              <a:rPr/>
              <a:t> 与 </a:t>
            </a:r>
            <a:r>
              <a:rPr b="1"/>
              <a:t>进程语义 (ThreadGroup)</a:t>
            </a:r>
            <a:r>
              <a:rPr/>
              <a:t> 分离。</a:t>
            </a:r>
          </a:p>
          <a:p>
            <a:pPr lvl="0"/>
            <a:r>
              <a:rPr b="1"/>
              <a:t>异步化</a:t>
            </a:r>
            <a:r>
              <a:rPr/>
              <a:t>:</a:t>
            </a:r>
          </a:p>
          <a:p>
            <a:pPr lvl="1"/>
            <a:r>
              <a:rPr/>
              <a:t>内核控制流由 </a:t>
            </a:r>
            <a:r>
              <a:rPr>
                <a:latin typeface="Courier"/>
              </a:rPr>
              <a:t>Future</a:t>
            </a:r>
            <a:r>
              <a:rPr/>
              <a:t> 状态机隔离与切换。</a:t>
            </a:r>
          </a:p>
          <a:p>
            <a:pPr lvl="1"/>
            <a:r>
              <a:rPr/>
              <a:t>抛弃了传统的独立内核栈与显式上下文切换 (</a:t>
            </a:r>
            <a:r>
              <a:rPr>
                <a:latin typeface="Courier"/>
              </a:rPr>
              <a:t>context_switch</a:t>
            </a:r>
            <a:r>
              <a:rPr/>
              <a:t>)。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进程模型：核心理念 - 状态隔离</a:t>
            </a:r>
          </a:p>
          <a:p>
            <a:pPr lvl="0"/>
            <a:r>
              <a:rPr b="1"/>
              <a:t>信息与状态分离</a:t>
            </a:r>
            <a:r>
              <a:rPr/>
              <a:t>:</a:t>
            </a:r>
          </a:p>
          <a:p>
            <a:pPr lvl="1"/>
            <a:r>
              <a:rPr b="1"/>
              <a:t>信息 (ThreadSharedInfo)</a:t>
            </a:r>
            <a:r>
              <a:rPr/>
              <a:t>: 对外共享，可被其他任务观测。</a:t>
            </a:r>
          </a:p>
          <a:p>
            <a:pPr lvl="1"/>
            <a:r>
              <a:rPr b="1"/>
              <a:t>状态 (ThreadState)</a:t>
            </a:r>
            <a:r>
              <a:rPr/>
              <a:t>: 对内私有，仅任务自身访问。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进程模型：关键数据结构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作用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Task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纯调度实体，内核异步运行的最小单元。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ThreadGroup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用户态所见的”进程”，管理一组 Task，共享资源。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ThreadState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系统调用的”工作集”</a:t>
                      </a:r>
                      <a:r>
                        <a:rPr/>
                        <a:t>，聚合了任务运行所需的所有资源。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ThreadSharedInfo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记录 TID、亲缘关系、生命周期等可被其他线程观测的</a:t>
                      </a:r>
                      <a:r>
                        <a:rPr b="1"/>
                        <a:t>共享状态</a:t>
                      </a:r>
                      <a:r>
                        <a:rPr/>
                        <a:t>。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Lifecycle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原子状态机，管理线程生命周期（如 Running, Zombie）与退出等待。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VFS 设计：整体架构</a:t>
            </a:r>
          </a:p>
          <a:p>
            <a:pPr lvl="0"/>
            <a:r>
              <a:rPr b="1"/>
              <a:t>目标</a:t>
            </a:r>
            <a:r>
              <a:rPr/>
              <a:t>: 纯异步、高性能、易扩展的虚拟文件系统。</a:t>
            </a:r>
          </a:p>
          <a:p>
            <a:pPr lvl="0"/>
            <a:r>
              <a:rPr b="1"/>
              <a:t>特点</a:t>
            </a:r>
            <a:r>
              <a:rPr/>
              <a:t>:</a:t>
            </a:r>
          </a:p>
          <a:p>
            <a:pPr lvl="1"/>
            <a:r>
              <a:rPr b="1"/>
              <a:t>全异步接口</a:t>
            </a:r>
            <a:r>
              <a:rPr/>
              <a:t>: 所有文件操作均返回 </a:t>
            </a:r>
            <a:r>
              <a:rPr>
                <a:latin typeface="Courier"/>
              </a:rPr>
              <a:t>Future</a:t>
            </a:r>
            <a:r>
              <a:rPr/>
              <a:t>。</a:t>
            </a:r>
          </a:p>
          <a:p>
            <a:pPr lvl="1"/>
            <a:r>
              <a:rPr b="1"/>
              <a:t>静态分发</a:t>
            </a:r>
            <a:r>
              <a:rPr/>
              <a:t>: 避免 </a:t>
            </a:r>
            <a:r>
              <a:rPr>
                <a:latin typeface="Courier"/>
              </a:rPr>
              <a:t>dyn Trait</a:t>
            </a:r>
            <a:r>
              <a:rPr/>
              <a:t> 开销，使用 </a:t>
            </a:r>
            <a:r>
              <a:rPr>
                <a:latin typeface="Courier"/>
              </a:rPr>
              <a:t>enum</a:t>
            </a:r>
            <a:r>
              <a:rPr/>
              <a:t> 在编译期确定调用路径。</a:t>
            </a:r>
          </a:p>
          <a:p>
            <a:pPr lvl="1"/>
            <a:r>
              <a:rPr b="1"/>
              <a:t>分层设计</a:t>
            </a:r>
            <a:r>
              <a:rPr/>
              <a:t>: 系统调用适配层、VFS 核心层、具体文件系统实现层。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slide_files/figure-pptx/mermaid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92100"/>
            <a:ext cx="5105400" cy="421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内存管理：基于 Asterinas</a:t>
            </a:r>
          </a:p>
          <a:p>
            <a:pPr lvl="0"/>
            <a:r>
              <a:rPr b="1"/>
              <a:t>模型来源</a:t>
            </a:r>
            <a:r>
              <a:rPr/>
              <a:t>: 完全沿用 </a:t>
            </a:r>
            <a:r>
              <a:rPr>
                <a:hlinkClick r:id="rId2"/>
              </a:rPr>
              <a:t>Asterinas</a:t>
            </a:r>
            <a:r>
              <a:rPr/>
              <a:t> 的安全内存模型。</a:t>
            </a:r>
          </a:p>
          <a:p>
            <a:pPr lvl="0"/>
            <a:r>
              <a:rPr b="1"/>
              <a:t>设计目标</a:t>
            </a:r>
            <a:r>
              <a:rPr/>
              <a:t>: 在单地址空间内实现内核特权分离，提供强大的内存安全保障。</a:t>
            </a:r>
          </a:p>
          <a:p>
            <a:pPr lvl="0"/>
            <a:r>
              <a:rPr b="1"/>
              <a:t>核心组件</a:t>
            </a:r>
            <a:r>
              <a:rPr/>
              <a:t>:</a:t>
            </a:r>
          </a:p>
          <a:p>
            <a:pPr lvl="1"/>
            <a:r>
              <a:rPr b="1"/>
              <a:t>物理内存管理</a:t>
            </a:r>
            <a:r>
              <a:rPr/>
              <a:t>: </a:t>
            </a:r>
            <a:r>
              <a:rPr>
                <a:latin typeface="Courier"/>
              </a:rPr>
              <a:t>buddy_system_allocator</a:t>
            </a:r>
            <a:r>
              <a:rPr/>
              <a:t> + </a:t>
            </a:r>
            <a:r>
              <a:rPr>
                <a:latin typeface="Courier"/>
              </a:rPr>
              <a:t>Frame</a:t>
            </a:r>
            <a:r>
              <a:rPr/>
              <a:t> 抽象。</a:t>
            </a:r>
          </a:p>
          <a:p>
            <a:pPr lvl="1"/>
            <a:r>
              <a:rPr b="1"/>
              <a:t>元数据系统</a:t>
            </a:r>
            <a:r>
              <a:rPr/>
              <a:t>: </a:t>
            </a:r>
            <a:r>
              <a:rPr>
                <a:latin typeface="Courier"/>
              </a:rPr>
              <a:t>MetaSlot</a:t>
            </a:r>
            <a:r>
              <a:rPr/>
              <a:t> 将物理帧与元数据 O(1) 映射，支持 RTTI。</a:t>
            </a:r>
          </a:p>
          <a:p>
            <a:pPr lvl="1"/>
            <a:r>
              <a:rPr b="1"/>
              <a:t>虚拟内存</a:t>
            </a:r>
            <a:r>
              <a:rPr/>
              <a:t>: </a:t>
            </a:r>
            <a:r>
              <a:rPr>
                <a:latin typeface="Courier"/>
              </a:rPr>
              <a:t>Vmar</a:t>
            </a:r>
            <a:r>
              <a:rPr/>
              <a:t> (虚拟内存区域) 与 </a:t>
            </a:r>
            <a:r>
              <a:rPr>
                <a:latin typeface="Courier"/>
              </a:rPr>
              <a:t>VmMapping</a:t>
            </a:r>
            <a:r>
              <a:rPr/>
              <a:t> 精细化管理地址空间。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内存管理：关键抽象</a:t>
            </a:r>
          </a:p>
          <a:p>
            <a:pPr lvl="0" indent="0" marL="0">
              <a:buNone/>
            </a:pPr>
          </a:p>
        </p:txBody>
      </p:sp>
      <p:pic>
        <p:nvPicPr>
          <p:cNvPr descr="slide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203200"/>
            <a:ext cx="19431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核心特性</a:t>
            </a:r>
          </a:p>
          <a:p>
            <a:pPr lvl="0"/>
            <a:r>
              <a:rPr b="1"/>
              <a:t>SMP 与异步化改造</a:t>
            </a:r>
            <a:r>
              <a:rPr/>
              <a:t>:</a:t>
            </a:r>
          </a:p>
          <a:p>
            <a:pPr lvl="1"/>
            <a:r>
              <a:rPr/>
              <a:t>完整的 RISC-V 多核启动流程 (BSP+AP)。</a:t>
            </a:r>
          </a:p>
          <a:p>
            <a:pPr lvl="1"/>
            <a:r>
              <a:rPr/>
              <a:t>引入 </a:t>
            </a:r>
            <a:r>
              <a:rPr>
                <a:latin typeface="Courier"/>
              </a:rPr>
              <a:t>maitake</a:t>
            </a:r>
            <a:r>
              <a:rPr/>
              <a:t> 异步调度器，内核由 </a:t>
            </a:r>
            <a:r>
              <a:rPr>
                <a:latin typeface="Courier"/>
              </a:rPr>
              <a:t>Future</a:t>
            </a:r>
            <a:r>
              <a:rPr/>
              <a:t> 驱动。</a:t>
            </a:r>
          </a:p>
          <a:p>
            <a:pPr lvl="1"/>
            <a:r>
              <a:rPr/>
              <a:t>实现了高效、类型安全的核间中断 (IPI) 机制。</a:t>
            </a:r>
          </a:p>
          <a:p>
            <a:pPr lvl="0"/>
            <a:r>
              <a:rPr b="1"/>
              <a:t>分层错误处理</a:t>
            </a:r>
            <a:r>
              <a:rPr/>
              <a:t>:</a:t>
            </a:r>
          </a:p>
          <a:p>
            <a:pPr lvl="1"/>
            <a:r>
              <a:rPr/>
              <a:t>基于 </a:t>
            </a:r>
            <a:r>
              <a:rPr>
                <a:latin typeface="Courier"/>
              </a:rPr>
              <a:t>error-stack</a:t>
            </a:r>
            <a:r>
              <a:rPr/>
              <a:t> 构建带丰富上下文的内部错误报告。</a:t>
            </a:r>
          </a:p>
          <a:p>
            <a:pPr lvl="1"/>
            <a:r>
              <a:rPr/>
              <a:t>在 VFS 等模块边界，将内部错误转换为统一的 </a:t>
            </a:r>
            <a:r>
              <a:rPr>
                <a:latin typeface="Courier"/>
              </a:rPr>
              <a:t>Errno</a:t>
            </a:r>
            <a:r>
              <a:rPr/>
              <a:t>。</a:t>
            </a:r>
          </a:p>
          <a:p>
            <a:pPr lvl="1"/>
            <a:r>
              <a:rPr/>
              <a:t>轻量化设计，对正常执行路径性能影响极小。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挑战与对策</a:t>
            </a:r>
          </a:p>
          <a:p>
            <a:pPr lvl="0"/>
            <a:r>
              <a:rPr b="1"/>
              <a:t>地址混淆</a:t>
            </a:r>
            <a:r>
              <a:rPr/>
              <a:t>: AP 启动时，误用虚拟地址而非物理地址。</a:t>
            </a:r>
          </a:p>
          <a:p>
            <a:pPr lvl="1"/>
            <a:r>
              <a:rPr b="1"/>
              <a:t>对策</a:t>
            </a:r>
            <a:r>
              <a:rPr/>
              <a:t>: 严格区分地址空间，向固件传递物理地址。</a:t>
            </a:r>
          </a:p>
          <a:p>
            <a:pPr lvl="0"/>
            <a:r>
              <a:rPr b="1"/>
              <a:t>初始化依赖</a:t>
            </a:r>
            <a:r>
              <a:rPr/>
              <a:t>: </a:t>
            </a:r>
            <a:r>
              <a:rPr>
                <a:latin typeface="Courier"/>
              </a:rPr>
              <a:t>timer</a:t>
            </a:r>
            <a:r>
              <a:rPr/>
              <a:t> 初始化依赖尚未就绪的 </a:t>
            </a:r>
            <a:r>
              <a:rPr>
                <a:latin typeface="Courier"/>
              </a:rPr>
              <a:t>smp</a:t>
            </a:r>
            <a:r>
              <a:rPr/>
              <a:t> IPI。</a:t>
            </a:r>
          </a:p>
          <a:p>
            <a:pPr lvl="1"/>
            <a:r>
              <a:rPr b="1"/>
              <a:t>对策</a:t>
            </a:r>
            <a:r>
              <a:rPr/>
              <a:t>: 调整模块加载顺序，显式化依赖。</a:t>
            </a:r>
          </a:p>
          <a:p>
            <a:pPr lvl="0"/>
            <a:r>
              <a:rPr b="1"/>
              <a:t>获取当前任务</a:t>
            </a:r>
            <a:r>
              <a:rPr/>
              <a:t>: 异步模型下，无法用全局变量追踪 </a:t>
            </a:r>
            <a:r>
              <a:rPr>
                <a:latin typeface="Courier"/>
              </a:rPr>
              <a:t>current_task</a:t>
            </a:r>
            <a:r>
              <a:rPr/>
              <a:t>。</a:t>
            </a:r>
          </a:p>
          <a:p>
            <a:pPr lvl="1"/>
            <a:r>
              <a:rPr b="1"/>
              <a:t>对策</a:t>
            </a:r>
            <a:r>
              <a:rPr/>
              <a:t>: 扩展调度器 </a:t>
            </a:r>
            <a:r>
              <a:rPr>
                <a:latin typeface="Courier"/>
              </a:rPr>
              <a:t>Task</a:t>
            </a:r>
            <a:r>
              <a:rPr/>
              <a:t> 元数据，从中安全获取。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NexusOS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基于 Rust 的多核、异步、</a:t>
            </a:r>
            <a:r>
              <a:rPr b="1"/>
              <a:t>框内核 (Framekernel)</a:t>
            </a:r>
            <a:r>
              <a:rPr/>
              <a:t> 架构的操作系统。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架构：框内核 (Framekernel) - 核心思想</a:t>
            </a:r>
          </a:p>
          <a:p>
            <a:pPr lvl="0" indent="0" marL="1270000">
              <a:buNone/>
            </a:pPr>
            <a:r>
              <a:rPr sz="2000"/>
              <a:t>融合”微内核的安全性”与”单体内核的性能”的新型操作系统架构。</a:t>
            </a:r>
          </a:p>
          <a:p>
            <a:pPr lvl="0"/>
            <a:r>
              <a:rPr b="1"/>
              <a:t>单地址空间</a:t>
            </a:r>
            <a:r>
              <a:rPr/>
              <a:t>: 内核态所有组件共享同一地址空间，通过函数调用高效通信。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Rust 全栈实现，分区保证安全</a:t>
            </a:r>
            <a:r>
              <a:rPr/>
              <a:t>:</a:t>
            </a:r>
          </a:p>
          <a:p>
            <a:pPr lvl="1"/>
            <a:r>
              <a:rPr b="1"/>
              <a:t>OS Framework (框架)</a:t>
            </a:r>
            <a:r>
              <a:rPr/>
              <a:t>: 极少量 </a:t>
            </a:r>
            <a:r>
              <a:rPr>
                <a:latin typeface="Courier"/>
              </a:rPr>
              <a:t>unsafe</a:t>
            </a:r>
            <a:r>
              <a:rPr/>
              <a:t> 代码，封装硬件操作为安全 API。</a:t>
            </a:r>
          </a:p>
          <a:p>
            <a:pPr lvl="1"/>
            <a:r>
              <a:rPr b="1"/>
              <a:t>OS Services (服务)</a:t>
            </a:r>
            <a:r>
              <a:rPr/>
              <a:t>: 只能用 </a:t>
            </a:r>
            <a:r>
              <a:rPr>
                <a:latin typeface="Courier"/>
              </a:rPr>
              <a:t>safe Rust</a:t>
            </a:r>
            <a:r>
              <a:rPr/>
              <a:t> 编写，实现绝大部分内核功能。</a:t>
            </a:r>
          </a:p>
          <a:p>
            <a:pPr lvl="0"/>
            <a:r>
              <a:rPr b="1"/>
              <a:t>最小化可信基 (TCB)</a:t>
            </a:r>
            <a:r>
              <a:rPr/>
              <a:t>: 系统的内存安全仅依赖于体量很小的 OS Framework。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架构：框内核的设计要求</a:t>
            </a:r>
          </a:p>
          <a:p>
            <a:pPr lvl="0"/>
            <a:r>
              <a:rPr b="1"/>
              <a:t>Soundness (健全性)</a:t>
            </a:r>
            <a:r>
              <a:rPr/>
              <a:t>: 框架提供的安全 API 应保证使用者无法触发未定义行为。</a:t>
            </a:r>
          </a:p>
          <a:p>
            <a:pPr lvl="0"/>
            <a:r>
              <a:rPr b="1"/>
              <a:t>Expressiveness (表达力)</a:t>
            </a:r>
            <a:r>
              <a:rPr/>
              <a:t>: API 需足够强大，使开发者能在 </a:t>
            </a:r>
            <a:r>
              <a:rPr>
                <a:latin typeface="Courier"/>
              </a:rPr>
              <a:t>safe Rust</a:t>
            </a:r>
            <a:r>
              <a:rPr/>
              <a:t> 中实现绝大多数 OS 功能。</a:t>
            </a:r>
          </a:p>
          <a:p>
            <a:pPr lvl="0"/>
            <a:r>
              <a:rPr b="1"/>
              <a:t>Minimalism (极简性)</a:t>
            </a:r>
            <a:r>
              <a:rPr/>
              <a:t>: 框架体量越小越好，功能尽可能外置。</a:t>
            </a:r>
          </a:p>
          <a:p>
            <a:pPr lvl="0"/>
            <a:r>
              <a:rPr b="1"/>
              <a:t>Efficiency (高效性)</a:t>
            </a:r>
            <a:r>
              <a:rPr/>
              <a:t>: API 应为零开销或仅引入极小的开销。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异步与同步的区别</a:t>
            </a:r>
          </a:p>
          <a:p>
            <a:pPr lvl="0" indent="0" marL="0">
              <a:buNone/>
            </a:pPr>
            <a:r>
              <a:rPr/>
              <a:t>内核异步化的关键点之一是内核控制流的隔离与切换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内核控制流的隔离</a:t>
            </a:r>
          </a:p>
          <a:p>
            <a:pPr lvl="0" indent="0" marL="0">
              <a:buNone/>
            </a:pPr>
            <a:r>
              <a:rPr/>
              <a:t>同步时，内核控制流是通过多个内核栈以及存储的寄存器值来隔离的。</a:t>
            </a:r>
          </a:p>
          <a:p>
            <a:pPr lvl="0" indent="0" marL="0">
              <a:buNone/>
            </a:pPr>
            <a:r>
              <a:rPr/>
              <a:t>异步时，内核控制流通过future自动生成的状态机来隔离。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内核控制流的切换</a:t>
            </a:r>
          </a:p>
          <a:p>
            <a:pPr lvl="0" indent="0" marL="0">
              <a:buNone/>
            </a:pPr>
            <a:r>
              <a:rPr/>
              <a:t>同步时，内核控制流通过切换内核栈和寄存器的值(即</a:t>
            </a:r>
            <a:r>
              <a:rPr>
                <a:latin typeface="Courier"/>
              </a:rPr>
              <a:t>context_switch</a:t>
            </a:r>
            <a:r>
              <a:rPr/>
              <a:t>函数)来切换。</a:t>
            </a:r>
          </a:p>
          <a:p>
            <a:pPr lvl="0" indent="0" marL="0">
              <a:buNone/>
            </a:pPr>
            <a:r>
              <a:rPr/>
              <a:t>异步时，内核控制流通过切换状态机来切换。或者是通过</a:t>
            </a:r>
            <a:r>
              <a:rPr>
                <a:latin typeface="Courier"/>
              </a:rPr>
              <a:t>future::poll</a:t>
            </a:r>
            <a:r>
              <a:rPr/>
              <a:t>函数来切换。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对于实现的影响</a:t>
            </a:r>
          </a:p>
          <a:p>
            <a:pPr lvl="0" indent="0" marL="0">
              <a:buNone/>
            </a:pPr>
            <a:r>
              <a:rPr/>
              <a:t>同步时， 1. 内核任务需要分配独立的内核栈， 2. 并且需要保存和恢复寄存器的值，即需要task_context字段来保存和恢复寄存器的值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NexusOS</dc:title>
  <dc:creator>张家文</dc:creator>
  <cp:keywords/>
  <dcterms:created xsi:type="dcterms:W3CDTF">2025-06-30T16:03:48Z</dcterms:created>
  <dcterms:modified xsi:type="dcterms:W3CDTF">2025-06-30T16:03:48Z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