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0"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81" r:id="rId21"/>
    <p:sldId id="275" r:id="rId22"/>
    <p:sldId id="276" r:id="rId23"/>
    <p:sldId id="277" r:id="rId24"/>
    <p:sldId id="278" r:id="rId25"/>
    <p:sldId id="27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테마 스타일 2 - 강조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61C10-5D98-43CF-BAA4-8A86EA023988}" type="datetimeFigureOut">
              <a:rPr lang="zh-CN" altLang="en-US" smtClean="0"/>
              <a:t>2021/8/5</a:t>
            </a:fld>
            <a:endParaRPr lang="zh-CN"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E84AF-62FC-44A3-A1DA-B29AA5FB61BE}" type="slidenum">
              <a:rPr lang="zh-CN" altLang="en-US" smtClean="0"/>
              <a:t>‹#›</a:t>
            </a:fld>
            <a:endParaRPr lang="zh-CN" altLang="en-US"/>
          </a:p>
        </p:txBody>
      </p:sp>
    </p:spTree>
    <p:extLst>
      <p:ext uri="{BB962C8B-B14F-4D97-AF65-F5344CB8AC3E}">
        <p14:creationId xmlns:p14="http://schemas.microsoft.com/office/powerpoint/2010/main" val="4214084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GB" altLang="zh-CN" sz="1200" b="0" i="0" u="none" strike="noStrike" kern="1200" baseline="0" dirty="0" smtClean="0">
                <a:solidFill>
                  <a:schemeClr val="tx1"/>
                </a:solidFill>
                <a:latin typeface="+mn-lt"/>
                <a:ea typeface="+mn-ea"/>
                <a:cs typeface="+mn-cs"/>
              </a:rPr>
              <a:t>nearest </a:t>
            </a:r>
            <a:r>
              <a:rPr lang="en-GB" altLang="zh-CN" sz="1200" b="0" i="1" u="none" strike="noStrike" kern="1200" baseline="0" dirty="0" smtClean="0">
                <a:solidFill>
                  <a:schemeClr val="tx1"/>
                </a:solidFill>
                <a:latin typeface="+mn-lt"/>
                <a:ea typeface="+mn-ea"/>
                <a:cs typeface="+mn-cs"/>
              </a:rPr>
              <a:t>k</a:t>
            </a:r>
            <a:r>
              <a:rPr lang="en-GB" altLang="zh-CN" sz="1200" b="0" i="0" u="none" strike="noStrike" kern="1200" baseline="0" dirty="0" smtClean="0">
                <a:solidFill>
                  <a:schemeClr val="tx1"/>
                </a:solidFill>
                <a:latin typeface="+mn-lt"/>
                <a:ea typeface="+mn-ea"/>
                <a:cs typeface="+mn-cs"/>
              </a:rPr>
              <a:t> transformer blocks</a:t>
            </a:r>
            <a:endParaRPr lang="zh-CN" altLang="en-US" dirty="0"/>
          </a:p>
        </p:txBody>
      </p:sp>
      <p:sp>
        <p:nvSpPr>
          <p:cNvPr id="4" name="슬라이드 번호 개체 틀 3"/>
          <p:cNvSpPr>
            <a:spLocks noGrp="1"/>
          </p:cNvSpPr>
          <p:nvPr>
            <p:ph type="sldNum" sz="quarter" idx="10"/>
          </p:nvPr>
        </p:nvSpPr>
        <p:spPr/>
        <p:txBody>
          <a:bodyPr/>
          <a:lstStyle/>
          <a:p>
            <a:fld id="{929E84AF-62FC-44A3-A1DA-B29AA5FB61BE}" type="slidenum">
              <a:rPr lang="zh-CN" altLang="en-US" smtClean="0"/>
              <a:t>9</a:t>
            </a:fld>
            <a:endParaRPr lang="zh-CN" altLang="en-US"/>
          </a:p>
        </p:txBody>
      </p:sp>
    </p:spTree>
    <p:extLst>
      <p:ext uri="{BB962C8B-B14F-4D97-AF65-F5344CB8AC3E}">
        <p14:creationId xmlns:p14="http://schemas.microsoft.com/office/powerpoint/2010/main" val="3473312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zh-CN" altLang="en-US" dirty="0"/>
          </a:p>
        </p:txBody>
      </p:sp>
      <p:sp>
        <p:nvSpPr>
          <p:cNvPr id="4" name="슬라이드 번호 개체 틀 3"/>
          <p:cNvSpPr>
            <a:spLocks noGrp="1"/>
          </p:cNvSpPr>
          <p:nvPr>
            <p:ph type="sldNum" sz="quarter" idx="10"/>
          </p:nvPr>
        </p:nvSpPr>
        <p:spPr/>
        <p:txBody>
          <a:bodyPr/>
          <a:lstStyle/>
          <a:p>
            <a:fld id="{929E84AF-62FC-44A3-A1DA-B29AA5FB61BE}" type="slidenum">
              <a:rPr lang="zh-CN" altLang="en-US" smtClean="0"/>
              <a:t>10</a:t>
            </a:fld>
            <a:endParaRPr lang="zh-CN" altLang="en-US"/>
          </a:p>
        </p:txBody>
      </p:sp>
    </p:spTree>
    <p:extLst>
      <p:ext uri="{BB962C8B-B14F-4D97-AF65-F5344CB8AC3E}">
        <p14:creationId xmlns:p14="http://schemas.microsoft.com/office/powerpoint/2010/main" val="2685859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Softmax temperature: Distilling the Knowledge in a Neural Network. NIPS </a:t>
            </a:r>
            <a:r>
              <a:rPr lang="en-US" altLang="zh-CN" baseline="0" dirty="0" smtClean="0"/>
              <a:t>(2014).</a:t>
            </a:r>
            <a:endParaRPr lang="en-US" altLang="zh-CN" dirty="0" smtClean="0"/>
          </a:p>
          <a:p>
            <a:r>
              <a:rPr lang="en-US" altLang="zh-CN" dirty="0" smtClean="0"/>
              <a:t>drop attention: random dropout on the attention maps</a:t>
            </a:r>
            <a:endParaRPr lang="zh-CN" altLang="en-US" dirty="0"/>
          </a:p>
        </p:txBody>
      </p:sp>
      <p:sp>
        <p:nvSpPr>
          <p:cNvPr id="4" name="슬라이드 번호 개체 틀 3"/>
          <p:cNvSpPr>
            <a:spLocks noGrp="1"/>
          </p:cNvSpPr>
          <p:nvPr>
            <p:ph type="sldNum" sz="quarter" idx="10"/>
          </p:nvPr>
        </p:nvSpPr>
        <p:spPr/>
        <p:txBody>
          <a:bodyPr/>
          <a:lstStyle/>
          <a:p>
            <a:fld id="{929E84AF-62FC-44A3-A1DA-B29AA5FB61BE}" type="slidenum">
              <a:rPr lang="zh-CN" altLang="en-US" smtClean="0"/>
              <a:t>11</a:t>
            </a:fld>
            <a:endParaRPr lang="zh-CN" altLang="en-US"/>
          </a:p>
        </p:txBody>
      </p:sp>
    </p:spTree>
    <p:extLst>
      <p:ext uri="{BB962C8B-B14F-4D97-AF65-F5344CB8AC3E}">
        <p14:creationId xmlns:p14="http://schemas.microsoft.com/office/powerpoint/2010/main" val="87795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zh-CN" altLang="en-US" dirty="0"/>
          </a:p>
        </p:txBody>
      </p:sp>
      <p:sp>
        <p:nvSpPr>
          <p:cNvPr id="4" name="슬라이드 번호 개체 틀 3"/>
          <p:cNvSpPr>
            <a:spLocks noGrp="1"/>
          </p:cNvSpPr>
          <p:nvPr>
            <p:ph type="sldNum" sz="quarter" idx="10"/>
          </p:nvPr>
        </p:nvSpPr>
        <p:spPr/>
        <p:txBody>
          <a:bodyPr/>
          <a:lstStyle/>
          <a:p>
            <a:fld id="{929E84AF-62FC-44A3-A1DA-B29AA5FB61BE}" type="slidenum">
              <a:rPr lang="zh-CN" altLang="en-US" smtClean="0"/>
              <a:t>17</a:t>
            </a:fld>
            <a:endParaRPr lang="zh-CN" altLang="en-US"/>
          </a:p>
        </p:txBody>
      </p:sp>
    </p:spTree>
    <p:extLst>
      <p:ext uri="{BB962C8B-B14F-4D97-AF65-F5344CB8AC3E}">
        <p14:creationId xmlns:p14="http://schemas.microsoft.com/office/powerpoint/2010/main" val="2257205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zh-CN" altLang="en-US" dirty="0"/>
          </a:p>
        </p:txBody>
      </p:sp>
      <p:sp>
        <p:nvSpPr>
          <p:cNvPr id="4" name="슬라이드 번호 개체 틀 3"/>
          <p:cNvSpPr>
            <a:spLocks noGrp="1"/>
          </p:cNvSpPr>
          <p:nvPr>
            <p:ph type="sldNum" sz="quarter" idx="10"/>
          </p:nvPr>
        </p:nvSpPr>
        <p:spPr/>
        <p:txBody>
          <a:bodyPr/>
          <a:lstStyle/>
          <a:p>
            <a:fld id="{929E84AF-62FC-44A3-A1DA-B29AA5FB61BE}" type="slidenum">
              <a:rPr lang="zh-CN" altLang="en-US" smtClean="0"/>
              <a:t>19</a:t>
            </a:fld>
            <a:endParaRPr lang="zh-CN" altLang="en-US"/>
          </a:p>
        </p:txBody>
      </p:sp>
    </p:spTree>
    <p:extLst>
      <p:ext uri="{BB962C8B-B14F-4D97-AF65-F5344CB8AC3E}">
        <p14:creationId xmlns:p14="http://schemas.microsoft.com/office/powerpoint/2010/main" val="457272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[12] An empirical study of spatial attention mechanisms in deep networks. ICCV</a:t>
            </a:r>
            <a:r>
              <a:rPr lang="en-US" altLang="zh-CN" baseline="0" dirty="0" smtClean="0"/>
              <a:t> (2019)          </a:t>
            </a:r>
            <a:r>
              <a:rPr lang="en-US" altLang="zh-CN" baseline="0" dirty="0" smtClean="0">
                <a:solidFill>
                  <a:srgbClr val="FF0000"/>
                </a:solidFill>
              </a:rPr>
              <a:t>Unified self-attention mechanism theory.</a:t>
            </a:r>
          </a:p>
          <a:p>
            <a:r>
              <a:rPr lang="en-US" altLang="zh-CN" baseline="0" dirty="0" smtClean="0"/>
              <a:t>[13] BERT: Pre-training of Deep Bidirectional Transformers for Language Understanding. ACL (2019) </a:t>
            </a:r>
            <a:r>
              <a:rPr lang="en-GB" altLang="zh-CN" sz="1200" b="0" i="0" kern="1200" dirty="0" smtClean="0">
                <a:solidFill>
                  <a:schemeClr val="tx1"/>
                </a:solidFill>
                <a:effectLst/>
                <a:latin typeface="+mn-lt"/>
                <a:ea typeface="+mn-ea"/>
                <a:cs typeface="+mn-cs"/>
              </a:rPr>
              <a:t>Best Long Paper        </a:t>
            </a:r>
            <a:r>
              <a:rPr lang="en-US" altLang="zh-CN" sz="1200" b="0" i="0" kern="1200" dirty="0" smtClean="0">
                <a:solidFill>
                  <a:schemeClr val="tx1"/>
                </a:solidFill>
                <a:effectLst/>
                <a:latin typeface="+mn-lt"/>
                <a:ea typeface="+mn-ea"/>
                <a:cs typeface="+mn-cs"/>
              </a:rPr>
              <a:t>Completely liberate the application of transformer in NLP.</a:t>
            </a:r>
            <a:r>
              <a:rPr lang="en-GB" altLang="zh-CN" sz="1200" b="0" i="0" kern="1200" dirty="0" smtClean="0">
                <a:solidFill>
                  <a:schemeClr val="tx1"/>
                </a:solidFill>
                <a:effectLst/>
                <a:latin typeface="+mn-lt"/>
                <a:ea typeface="+mn-ea"/>
                <a:cs typeface="+mn-cs"/>
              </a:rPr>
              <a:t>    </a:t>
            </a:r>
          </a:p>
          <a:p>
            <a:r>
              <a:rPr lang="en-GB" altLang="zh-CN" sz="1200" b="0" i="0" kern="1200" dirty="0" smtClean="0">
                <a:solidFill>
                  <a:schemeClr val="tx1"/>
                </a:solidFill>
                <a:effectLst/>
                <a:latin typeface="+mn-lt"/>
                <a:ea typeface="+mn-ea"/>
                <a:cs typeface="+mn-cs"/>
              </a:rPr>
              <a:t>[14] </a:t>
            </a:r>
            <a:r>
              <a:rPr lang="en-US" altLang="zh-CN" sz="1200" b="0" i="0" kern="1200" dirty="0" smtClean="0">
                <a:solidFill>
                  <a:schemeClr val="tx1"/>
                </a:solidFill>
                <a:effectLst/>
                <a:latin typeface="+mn-lt"/>
                <a:ea typeface="+mn-ea"/>
                <a:cs typeface="+mn-cs"/>
              </a:rPr>
              <a:t>MLP-Mixer: An all-MLP Architecture for Vision. Under</a:t>
            </a:r>
            <a:r>
              <a:rPr lang="en-US" altLang="zh-CN" sz="1200" b="0" i="0" kern="1200" baseline="0" dirty="0" smtClean="0">
                <a:solidFill>
                  <a:schemeClr val="tx1"/>
                </a:solidFill>
                <a:effectLst/>
                <a:latin typeface="+mn-lt"/>
                <a:ea typeface="+mn-ea"/>
                <a:cs typeface="+mn-cs"/>
              </a:rPr>
              <a:t> Review…..</a:t>
            </a:r>
            <a:endParaRPr lang="zh-CN" altLang="en-US" dirty="0"/>
          </a:p>
        </p:txBody>
      </p:sp>
      <p:sp>
        <p:nvSpPr>
          <p:cNvPr id="4" name="슬라이드 번호 개체 틀 3"/>
          <p:cNvSpPr>
            <a:spLocks noGrp="1"/>
          </p:cNvSpPr>
          <p:nvPr>
            <p:ph type="sldNum" sz="quarter" idx="10"/>
          </p:nvPr>
        </p:nvSpPr>
        <p:spPr/>
        <p:txBody>
          <a:bodyPr/>
          <a:lstStyle/>
          <a:p>
            <a:fld id="{929E84AF-62FC-44A3-A1DA-B29AA5FB61BE}" type="slidenum">
              <a:rPr lang="zh-CN" altLang="en-US" smtClean="0"/>
              <a:t>20</a:t>
            </a:fld>
            <a:endParaRPr lang="zh-CN" altLang="en-US"/>
          </a:p>
        </p:txBody>
      </p:sp>
    </p:spTree>
    <p:extLst>
      <p:ext uri="{BB962C8B-B14F-4D97-AF65-F5344CB8AC3E}">
        <p14:creationId xmlns:p14="http://schemas.microsoft.com/office/powerpoint/2010/main" val="3641396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zh-CN" altLang="en-US" dirty="0"/>
          </a:p>
        </p:txBody>
      </p:sp>
      <p:sp>
        <p:nvSpPr>
          <p:cNvPr id="4" name="슬라이드 번호 개체 틀 3"/>
          <p:cNvSpPr>
            <a:spLocks noGrp="1"/>
          </p:cNvSpPr>
          <p:nvPr>
            <p:ph type="sldNum" sz="quarter" idx="10"/>
          </p:nvPr>
        </p:nvSpPr>
        <p:spPr/>
        <p:txBody>
          <a:bodyPr/>
          <a:lstStyle/>
          <a:p>
            <a:fld id="{929E84AF-62FC-44A3-A1DA-B29AA5FB61BE}" type="slidenum">
              <a:rPr lang="zh-CN" altLang="en-US" smtClean="0"/>
              <a:t>22</a:t>
            </a:fld>
            <a:endParaRPr lang="zh-CN" altLang="en-US"/>
          </a:p>
        </p:txBody>
      </p:sp>
    </p:spTree>
    <p:extLst>
      <p:ext uri="{BB962C8B-B14F-4D97-AF65-F5344CB8AC3E}">
        <p14:creationId xmlns:p14="http://schemas.microsoft.com/office/powerpoint/2010/main" val="1560441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zh-CN"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zh-CN" altLang="en-US"/>
          </a:p>
        </p:txBody>
      </p:sp>
      <p:sp>
        <p:nvSpPr>
          <p:cNvPr id="4" name="날짜 개체 틀 3"/>
          <p:cNvSpPr>
            <a:spLocks noGrp="1"/>
          </p:cNvSpPr>
          <p:nvPr>
            <p:ph type="dt" sz="half" idx="10"/>
          </p:nvPr>
        </p:nvSpPr>
        <p:spPr/>
        <p:txBody>
          <a:bodyPr/>
          <a:lstStyle/>
          <a:p>
            <a:fld id="{4655A9DC-D67C-4C67-A259-B842B6DC0152}" type="datetimeFigureOut">
              <a:rPr lang="zh-CN" altLang="en-US" smtClean="0"/>
              <a:t>2021/8/5</a:t>
            </a:fld>
            <a:endParaRPr lang="zh-CN" altLang="en-US"/>
          </a:p>
        </p:txBody>
      </p:sp>
      <p:sp>
        <p:nvSpPr>
          <p:cNvPr id="5" name="바닥글 개체 틀 4"/>
          <p:cNvSpPr>
            <a:spLocks noGrp="1"/>
          </p:cNvSpPr>
          <p:nvPr>
            <p:ph type="ftr" sz="quarter" idx="11"/>
          </p:nvPr>
        </p:nvSpPr>
        <p:spPr/>
        <p:txBody>
          <a:bodyPr/>
          <a:lstStyle/>
          <a:p>
            <a:endParaRPr lang="zh-CN" altLang="en-US"/>
          </a:p>
        </p:txBody>
      </p:sp>
      <p:sp>
        <p:nvSpPr>
          <p:cNvPr id="6" name="슬라이드 번호 개체 틀 5"/>
          <p:cNvSpPr>
            <a:spLocks noGrp="1"/>
          </p:cNvSpPr>
          <p:nvPr>
            <p:ph type="sldNum" sz="quarter" idx="12"/>
          </p:nvPr>
        </p:nvSpPr>
        <p:spPr/>
        <p:txBody>
          <a:bodyPr/>
          <a:lstStyle/>
          <a:p>
            <a:fld id="{82E57EB1-3450-46DB-BC2E-3A775E91E0A8}" type="slidenum">
              <a:rPr lang="zh-CN" altLang="en-US" smtClean="0"/>
              <a:t>‹#›</a:t>
            </a:fld>
            <a:endParaRPr lang="zh-CN" altLang="en-US"/>
          </a:p>
        </p:txBody>
      </p:sp>
    </p:spTree>
    <p:extLst>
      <p:ext uri="{BB962C8B-B14F-4D97-AF65-F5344CB8AC3E}">
        <p14:creationId xmlns:p14="http://schemas.microsoft.com/office/powerpoint/2010/main" val="4136126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zh-CN"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4" name="날짜 개체 틀 3"/>
          <p:cNvSpPr>
            <a:spLocks noGrp="1"/>
          </p:cNvSpPr>
          <p:nvPr>
            <p:ph type="dt" sz="half" idx="10"/>
          </p:nvPr>
        </p:nvSpPr>
        <p:spPr/>
        <p:txBody>
          <a:bodyPr/>
          <a:lstStyle/>
          <a:p>
            <a:fld id="{4655A9DC-D67C-4C67-A259-B842B6DC0152}" type="datetimeFigureOut">
              <a:rPr lang="zh-CN" altLang="en-US" smtClean="0"/>
              <a:t>2021/8/5</a:t>
            </a:fld>
            <a:endParaRPr lang="zh-CN" altLang="en-US"/>
          </a:p>
        </p:txBody>
      </p:sp>
      <p:sp>
        <p:nvSpPr>
          <p:cNvPr id="5" name="바닥글 개체 틀 4"/>
          <p:cNvSpPr>
            <a:spLocks noGrp="1"/>
          </p:cNvSpPr>
          <p:nvPr>
            <p:ph type="ftr" sz="quarter" idx="11"/>
          </p:nvPr>
        </p:nvSpPr>
        <p:spPr/>
        <p:txBody>
          <a:bodyPr/>
          <a:lstStyle/>
          <a:p>
            <a:endParaRPr lang="zh-CN" altLang="en-US"/>
          </a:p>
        </p:txBody>
      </p:sp>
      <p:sp>
        <p:nvSpPr>
          <p:cNvPr id="6" name="슬라이드 번호 개체 틀 5"/>
          <p:cNvSpPr>
            <a:spLocks noGrp="1"/>
          </p:cNvSpPr>
          <p:nvPr>
            <p:ph type="sldNum" sz="quarter" idx="12"/>
          </p:nvPr>
        </p:nvSpPr>
        <p:spPr/>
        <p:txBody>
          <a:bodyPr/>
          <a:lstStyle/>
          <a:p>
            <a:fld id="{82E57EB1-3450-46DB-BC2E-3A775E91E0A8}" type="slidenum">
              <a:rPr lang="zh-CN" altLang="en-US" smtClean="0"/>
              <a:t>‹#›</a:t>
            </a:fld>
            <a:endParaRPr lang="zh-CN" altLang="en-US"/>
          </a:p>
        </p:txBody>
      </p:sp>
    </p:spTree>
    <p:extLst>
      <p:ext uri="{BB962C8B-B14F-4D97-AF65-F5344CB8AC3E}">
        <p14:creationId xmlns:p14="http://schemas.microsoft.com/office/powerpoint/2010/main" val="2231444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zh-CN"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4" name="날짜 개체 틀 3"/>
          <p:cNvSpPr>
            <a:spLocks noGrp="1"/>
          </p:cNvSpPr>
          <p:nvPr>
            <p:ph type="dt" sz="half" idx="10"/>
          </p:nvPr>
        </p:nvSpPr>
        <p:spPr/>
        <p:txBody>
          <a:bodyPr/>
          <a:lstStyle/>
          <a:p>
            <a:fld id="{4655A9DC-D67C-4C67-A259-B842B6DC0152}" type="datetimeFigureOut">
              <a:rPr lang="zh-CN" altLang="en-US" smtClean="0"/>
              <a:t>2021/8/5</a:t>
            </a:fld>
            <a:endParaRPr lang="zh-CN" altLang="en-US"/>
          </a:p>
        </p:txBody>
      </p:sp>
      <p:sp>
        <p:nvSpPr>
          <p:cNvPr id="5" name="바닥글 개체 틀 4"/>
          <p:cNvSpPr>
            <a:spLocks noGrp="1"/>
          </p:cNvSpPr>
          <p:nvPr>
            <p:ph type="ftr" sz="quarter" idx="11"/>
          </p:nvPr>
        </p:nvSpPr>
        <p:spPr/>
        <p:txBody>
          <a:bodyPr/>
          <a:lstStyle/>
          <a:p>
            <a:endParaRPr lang="zh-CN" altLang="en-US"/>
          </a:p>
        </p:txBody>
      </p:sp>
      <p:sp>
        <p:nvSpPr>
          <p:cNvPr id="6" name="슬라이드 번호 개체 틀 5"/>
          <p:cNvSpPr>
            <a:spLocks noGrp="1"/>
          </p:cNvSpPr>
          <p:nvPr>
            <p:ph type="sldNum" sz="quarter" idx="12"/>
          </p:nvPr>
        </p:nvSpPr>
        <p:spPr/>
        <p:txBody>
          <a:bodyPr/>
          <a:lstStyle/>
          <a:p>
            <a:fld id="{82E57EB1-3450-46DB-BC2E-3A775E91E0A8}" type="slidenum">
              <a:rPr lang="zh-CN" altLang="en-US" smtClean="0"/>
              <a:t>‹#›</a:t>
            </a:fld>
            <a:endParaRPr lang="zh-CN" altLang="en-US"/>
          </a:p>
        </p:txBody>
      </p:sp>
    </p:spTree>
    <p:extLst>
      <p:ext uri="{BB962C8B-B14F-4D97-AF65-F5344CB8AC3E}">
        <p14:creationId xmlns:p14="http://schemas.microsoft.com/office/powerpoint/2010/main" val="203162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zh-CN"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4" name="날짜 개체 틀 3"/>
          <p:cNvSpPr>
            <a:spLocks noGrp="1"/>
          </p:cNvSpPr>
          <p:nvPr>
            <p:ph type="dt" sz="half" idx="10"/>
          </p:nvPr>
        </p:nvSpPr>
        <p:spPr/>
        <p:txBody>
          <a:bodyPr/>
          <a:lstStyle/>
          <a:p>
            <a:fld id="{4655A9DC-D67C-4C67-A259-B842B6DC0152}" type="datetimeFigureOut">
              <a:rPr lang="zh-CN" altLang="en-US" smtClean="0"/>
              <a:t>2021/8/5</a:t>
            </a:fld>
            <a:endParaRPr lang="zh-CN" altLang="en-US"/>
          </a:p>
        </p:txBody>
      </p:sp>
      <p:sp>
        <p:nvSpPr>
          <p:cNvPr id="5" name="바닥글 개체 틀 4"/>
          <p:cNvSpPr>
            <a:spLocks noGrp="1"/>
          </p:cNvSpPr>
          <p:nvPr>
            <p:ph type="ftr" sz="quarter" idx="11"/>
          </p:nvPr>
        </p:nvSpPr>
        <p:spPr/>
        <p:txBody>
          <a:bodyPr/>
          <a:lstStyle/>
          <a:p>
            <a:endParaRPr lang="zh-CN" altLang="en-US"/>
          </a:p>
        </p:txBody>
      </p:sp>
      <p:sp>
        <p:nvSpPr>
          <p:cNvPr id="6" name="슬라이드 번호 개체 틀 5"/>
          <p:cNvSpPr>
            <a:spLocks noGrp="1"/>
          </p:cNvSpPr>
          <p:nvPr>
            <p:ph type="sldNum" sz="quarter" idx="12"/>
          </p:nvPr>
        </p:nvSpPr>
        <p:spPr/>
        <p:txBody>
          <a:bodyPr/>
          <a:lstStyle/>
          <a:p>
            <a:fld id="{82E57EB1-3450-46DB-BC2E-3A775E91E0A8}" type="slidenum">
              <a:rPr lang="zh-CN" altLang="en-US" smtClean="0"/>
              <a:t>‹#›</a:t>
            </a:fld>
            <a:endParaRPr lang="zh-CN" altLang="en-US"/>
          </a:p>
        </p:txBody>
      </p:sp>
    </p:spTree>
    <p:extLst>
      <p:ext uri="{BB962C8B-B14F-4D97-AF65-F5344CB8AC3E}">
        <p14:creationId xmlns:p14="http://schemas.microsoft.com/office/powerpoint/2010/main" val="144007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zh-CN"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4655A9DC-D67C-4C67-A259-B842B6DC0152}" type="datetimeFigureOut">
              <a:rPr lang="zh-CN" altLang="en-US" smtClean="0"/>
              <a:t>2021/8/5</a:t>
            </a:fld>
            <a:endParaRPr lang="zh-CN" altLang="en-US"/>
          </a:p>
        </p:txBody>
      </p:sp>
      <p:sp>
        <p:nvSpPr>
          <p:cNvPr id="5" name="바닥글 개체 틀 4"/>
          <p:cNvSpPr>
            <a:spLocks noGrp="1"/>
          </p:cNvSpPr>
          <p:nvPr>
            <p:ph type="ftr" sz="quarter" idx="11"/>
          </p:nvPr>
        </p:nvSpPr>
        <p:spPr/>
        <p:txBody>
          <a:bodyPr/>
          <a:lstStyle/>
          <a:p>
            <a:endParaRPr lang="zh-CN" altLang="en-US"/>
          </a:p>
        </p:txBody>
      </p:sp>
      <p:sp>
        <p:nvSpPr>
          <p:cNvPr id="6" name="슬라이드 번호 개체 틀 5"/>
          <p:cNvSpPr>
            <a:spLocks noGrp="1"/>
          </p:cNvSpPr>
          <p:nvPr>
            <p:ph type="sldNum" sz="quarter" idx="12"/>
          </p:nvPr>
        </p:nvSpPr>
        <p:spPr/>
        <p:txBody>
          <a:bodyPr/>
          <a:lstStyle/>
          <a:p>
            <a:fld id="{82E57EB1-3450-46DB-BC2E-3A775E91E0A8}" type="slidenum">
              <a:rPr lang="zh-CN" altLang="en-US" smtClean="0"/>
              <a:t>‹#›</a:t>
            </a:fld>
            <a:endParaRPr lang="zh-CN" altLang="en-US"/>
          </a:p>
        </p:txBody>
      </p:sp>
    </p:spTree>
    <p:extLst>
      <p:ext uri="{BB962C8B-B14F-4D97-AF65-F5344CB8AC3E}">
        <p14:creationId xmlns:p14="http://schemas.microsoft.com/office/powerpoint/2010/main" val="396305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zh-CN"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5" name="날짜 개체 틀 4"/>
          <p:cNvSpPr>
            <a:spLocks noGrp="1"/>
          </p:cNvSpPr>
          <p:nvPr>
            <p:ph type="dt" sz="half" idx="10"/>
          </p:nvPr>
        </p:nvSpPr>
        <p:spPr/>
        <p:txBody>
          <a:bodyPr/>
          <a:lstStyle/>
          <a:p>
            <a:fld id="{4655A9DC-D67C-4C67-A259-B842B6DC0152}" type="datetimeFigureOut">
              <a:rPr lang="zh-CN" altLang="en-US" smtClean="0"/>
              <a:t>2021/8/5</a:t>
            </a:fld>
            <a:endParaRPr lang="zh-CN" altLang="en-US"/>
          </a:p>
        </p:txBody>
      </p:sp>
      <p:sp>
        <p:nvSpPr>
          <p:cNvPr id="6" name="바닥글 개체 틀 5"/>
          <p:cNvSpPr>
            <a:spLocks noGrp="1"/>
          </p:cNvSpPr>
          <p:nvPr>
            <p:ph type="ftr" sz="quarter" idx="11"/>
          </p:nvPr>
        </p:nvSpPr>
        <p:spPr/>
        <p:txBody>
          <a:bodyPr/>
          <a:lstStyle/>
          <a:p>
            <a:endParaRPr lang="zh-CN" altLang="en-US"/>
          </a:p>
        </p:txBody>
      </p:sp>
      <p:sp>
        <p:nvSpPr>
          <p:cNvPr id="7" name="슬라이드 번호 개체 틀 6"/>
          <p:cNvSpPr>
            <a:spLocks noGrp="1"/>
          </p:cNvSpPr>
          <p:nvPr>
            <p:ph type="sldNum" sz="quarter" idx="12"/>
          </p:nvPr>
        </p:nvSpPr>
        <p:spPr/>
        <p:txBody>
          <a:bodyPr/>
          <a:lstStyle/>
          <a:p>
            <a:fld id="{82E57EB1-3450-46DB-BC2E-3A775E91E0A8}" type="slidenum">
              <a:rPr lang="zh-CN" altLang="en-US" smtClean="0"/>
              <a:t>‹#›</a:t>
            </a:fld>
            <a:endParaRPr lang="zh-CN" altLang="en-US"/>
          </a:p>
        </p:txBody>
      </p:sp>
    </p:spTree>
    <p:extLst>
      <p:ext uri="{BB962C8B-B14F-4D97-AF65-F5344CB8AC3E}">
        <p14:creationId xmlns:p14="http://schemas.microsoft.com/office/powerpoint/2010/main" val="98126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zh-CN"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7" name="날짜 개체 틀 6"/>
          <p:cNvSpPr>
            <a:spLocks noGrp="1"/>
          </p:cNvSpPr>
          <p:nvPr>
            <p:ph type="dt" sz="half" idx="10"/>
          </p:nvPr>
        </p:nvSpPr>
        <p:spPr/>
        <p:txBody>
          <a:bodyPr/>
          <a:lstStyle/>
          <a:p>
            <a:fld id="{4655A9DC-D67C-4C67-A259-B842B6DC0152}" type="datetimeFigureOut">
              <a:rPr lang="zh-CN" altLang="en-US" smtClean="0"/>
              <a:t>2021/8/5</a:t>
            </a:fld>
            <a:endParaRPr lang="zh-CN" altLang="en-US"/>
          </a:p>
        </p:txBody>
      </p:sp>
      <p:sp>
        <p:nvSpPr>
          <p:cNvPr id="8" name="바닥글 개체 틀 7"/>
          <p:cNvSpPr>
            <a:spLocks noGrp="1"/>
          </p:cNvSpPr>
          <p:nvPr>
            <p:ph type="ftr" sz="quarter" idx="11"/>
          </p:nvPr>
        </p:nvSpPr>
        <p:spPr/>
        <p:txBody>
          <a:bodyPr/>
          <a:lstStyle/>
          <a:p>
            <a:endParaRPr lang="zh-CN" altLang="en-US"/>
          </a:p>
        </p:txBody>
      </p:sp>
      <p:sp>
        <p:nvSpPr>
          <p:cNvPr id="9" name="슬라이드 번호 개체 틀 8"/>
          <p:cNvSpPr>
            <a:spLocks noGrp="1"/>
          </p:cNvSpPr>
          <p:nvPr>
            <p:ph type="sldNum" sz="quarter" idx="12"/>
          </p:nvPr>
        </p:nvSpPr>
        <p:spPr/>
        <p:txBody>
          <a:bodyPr/>
          <a:lstStyle/>
          <a:p>
            <a:fld id="{82E57EB1-3450-46DB-BC2E-3A775E91E0A8}" type="slidenum">
              <a:rPr lang="zh-CN" altLang="en-US" smtClean="0"/>
              <a:t>‹#›</a:t>
            </a:fld>
            <a:endParaRPr lang="zh-CN" altLang="en-US"/>
          </a:p>
        </p:txBody>
      </p:sp>
    </p:spTree>
    <p:extLst>
      <p:ext uri="{BB962C8B-B14F-4D97-AF65-F5344CB8AC3E}">
        <p14:creationId xmlns:p14="http://schemas.microsoft.com/office/powerpoint/2010/main" val="64885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zh-CN" altLang="en-US"/>
          </a:p>
        </p:txBody>
      </p:sp>
      <p:sp>
        <p:nvSpPr>
          <p:cNvPr id="3" name="날짜 개체 틀 2"/>
          <p:cNvSpPr>
            <a:spLocks noGrp="1"/>
          </p:cNvSpPr>
          <p:nvPr>
            <p:ph type="dt" sz="half" idx="10"/>
          </p:nvPr>
        </p:nvSpPr>
        <p:spPr/>
        <p:txBody>
          <a:bodyPr/>
          <a:lstStyle/>
          <a:p>
            <a:fld id="{4655A9DC-D67C-4C67-A259-B842B6DC0152}" type="datetimeFigureOut">
              <a:rPr lang="zh-CN" altLang="en-US" smtClean="0"/>
              <a:t>2021/8/5</a:t>
            </a:fld>
            <a:endParaRPr lang="zh-CN" altLang="en-US"/>
          </a:p>
        </p:txBody>
      </p:sp>
      <p:sp>
        <p:nvSpPr>
          <p:cNvPr id="4" name="바닥글 개체 틀 3"/>
          <p:cNvSpPr>
            <a:spLocks noGrp="1"/>
          </p:cNvSpPr>
          <p:nvPr>
            <p:ph type="ftr" sz="quarter" idx="11"/>
          </p:nvPr>
        </p:nvSpPr>
        <p:spPr/>
        <p:txBody>
          <a:bodyPr/>
          <a:lstStyle/>
          <a:p>
            <a:endParaRPr lang="zh-CN" altLang="en-US"/>
          </a:p>
        </p:txBody>
      </p:sp>
      <p:sp>
        <p:nvSpPr>
          <p:cNvPr id="5" name="슬라이드 번호 개체 틀 4"/>
          <p:cNvSpPr>
            <a:spLocks noGrp="1"/>
          </p:cNvSpPr>
          <p:nvPr>
            <p:ph type="sldNum" sz="quarter" idx="12"/>
          </p:nvPr>
        </p:nvSpPr>
        <p:spPr/>
        <p:txBody>
          <a:bodyPr/>
          <a:lstStyle/>
          <a:p>
            <a:fld id="{82E57EB1-3450-46DB-BC2E-3A775E91E0A8}" type="slidenum">
              <a:rPr lang="zh-CN" altLang="en-US" smtClean="0"/>
              <a:t>‹#›</a:t>
            </a:fld>
            <a:endParaRPr lang="zh-CN" altLang="en-US"/>
          </a:p>
        </p:txBody>
      </p:sp>
    </p:spTree>
    <p:extLst>
      <p:ext uri="{BB962C8B-B14F-4D97-AF65-F5344CB8AC3E}">
        <p14:creationId xmlns:p14="http://schemas.microsoft.com/office/powerpoint/2010/main" val="40916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655A9DC-D67C-4C67-A259-B842B6DC0152}" type="datetimeFigureOut">
              <a:rPr lang="zh-CN" altLang="en-US" smtClean="0"/>
              <a:t>2021/8/5</a:t>
            </a:fld>
            <a:endParaRPr lang="zh-CN" altLang="en-US"/>
          </a:p>
        </p:txBody>
      </p:sp>
      <p:sp>
        <p:nvSpPr>
          <p:cNvPr id="3" name="바닥글 개체 틀 2"/>
          <p:cNvSpPr>
            <a:spLocks noGrp="1"/>
          </p:cNvSpPr>
          <p:nvPr>
            <p:ph type="ftr" sz="quarter" idx="11"/>
          </p:nvPr>
        </p:nvSpPr>
        <p:spPr/>
        <p:txBody>
          <a:bodyPr/>
          <a:lstStyle/>
          <a:p>
            <a:endParaRPr lang="zh-CN" altLang="en-US"/>
          </a:p>
        </p:txBody>
      </p:sp>
      <p:sp>
        <p:nvSpPr>
          <p:cNvPr id="4" name="슬라이드 번호 개체 틀 3"/>
          <p:cNvSpPr>
            <a:spLocks noGrp="1"/>
          </p:cNvSpPr>
          <p:nvPr>
            <p:ph type="sldNum" sz="quarter" idx="12"/>
          </p:nvPr>
        </p:nvSpPr>
        <p:spPr/>
        <p:txBody>
          <a:bodyPr/>
          <a:lstStyle/>
          <a:p>
            <a:fld id="{82E57EB1-3450-46DB-BC2E-3A775E91E0A8}" type="slidenum">
              <a:rPr lang="zh-CN" altLang="en-US" smtClean="0"/>
              <a:t>‹#›</a:t>
            </a:fld>
            <a:endParaRPr lang="zh-CN" altLang="en-US"/>
          </a:p>
        </p:txBody>
      </p:sp>
    </p:spTree>
    <p:extLst>
      <p:ext uri="{BB962C8B-B14F-4D97-AF65-F5344CB8AC3E}">
        <p14:creationId xmlns:p14="http://schemas.microsoft.com/office/powerpoint/2010/main" val="171427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zh-CN"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655A9DC-D67C-4C67-A259-B842B6DC0152}" type="datetimeFigureOut">
              <a:rPr lang="zh-CN" altLang="en-US" smtClean="0"/>
              <a:t>2021/8/5</a:t>
            </a:fld>
            <a:endParaRPr lang="zh-CN" altLang="en-US"/>
          </a:p>
        </p:txBody>
      </p:sp>
      <p:sp>
        <p:nvSpPr>
          <p:cNvPr id="6" name="바닥글 개체 틀 5"/>
          <p:cNvSpPr>
            <a:spLocks noGrp="1"/>
          </p:cNvSpPr>
          <p:nvPr>
            <p:ph type="ftr" sz="quarter" idx="11"/>
          </p:nvPr>
        </p:nvSpPr>
        <p:spPr/>
        <p:txBody>
          <a:bodyPr/>
          <a:lstStyle/>
          <a:p>
            <a:endParaRPr lang="zh-CN" altLang="en-US"/>
          </a:p>
        </p:txBody>
      </p:sp>
      <p:sp>
        <p:nvSpPr>
          <p:cNvPr id="7" name="슬라이드 번호 개체 틀 6"/>
          <p:cNvSpPr>
            <a:spLocks noGrp="1"/>
          </p:cNvSpPr>
          <p:nvPr>
            <p:ph type="sldNum" sz="quarter" idx="12"/>
          </p:nvPr>
        </p:nvSpPr>
        <p:spPr/>
        <p:txBody>
          <a:bodyPr/>
          <a:lstStyle/>
          <a:p>
            <a:fld id="{82E57EB1-3450-46DB-BC2E-3A775E91E0A8}" type="slidenum">
              <a:rPr lang="zh-CN" altLang="en-US" smtClean="0"/>
              <a:t>‹#›</a:t>
            </a:fld>
            <a:endParaRPr lang="zh-CN" altLang="en-US"/>
          </a:p>
        </p:txBody>
      </p:sp>
    </p:spTree>
    <p:extLst>
      <p:ext uri="{BB962C8B-B14F-4D97-AF65-F5344CB8AC3E}">
        <p14:creationId xmlns:p14="http://schemas.microsoft.com/office/powerpoint/2010/main" val="407629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zh-CN"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655A9DC-D67C-4C67-A259-B842B6DC0152}" type="datetimeFigureOut">
              <a:rPr lang="zh-CN" altLang="en-US" smtClean="0"/>
              <a:t>2021/8/5</a:t>
            </a:fld>
            <a:endParaRPr lang="zh-CN" altLang="en-US"/>
          </a:p>
        </p:txBody>
      </p:sp>
      <p:sp>
        <p:nvSpPr>
          <p:cNvPr id="6" name="바닥글 개체 틀 5"/>
          <p:cNvSpPr>
            <a:spLocks noGrp="1"/>
          </p:cNvSpPr>
          <p:nvPr>
            <p:ph type="ftr" sz="quarter" idx="11"/>
          </p:nvPr>
        </p:nvSpPr>
        <p:spPr/>
        <p:txBody>
          <a:bodyPr/>
          <a:lstStyle/>
          <a:p>
            <a:endParaRPr lang="zh-CN" altLang="en-US"/>
          </a:p>
        </p:txBody>
      </p:sp>
      <p:sp>
        <p:nvSpPr>
          <p:cNvPr id="7" name="슬라이드 번호 개체 틀 6"/>
          <p:cNvSpPr>
            <a:spLocks noGrp="1"/>
          </p:cNvSpPr>
          <p:nvPr>
            <p:ph type="sldNum" sz="quarter" idx="12"/>
          </p:nvPr>
        </p:nvSpPr>
        <p:spPr/>
        <p:txBody>
          <a:bodyPr/>
          <a:lstStyle/>
          <a:p>
            <a:fld id="{82E57EB1-3450-46DB-BC2E-3A775E91E0A8}" type="slidenum">
              <a:rPr lang="zh-CN" altLang="en-US" smtClean="0"/>
              <a:t>‹#›</a:t>
            </a:fld>
            <a:endParaRPr lang="zh-CN" altLang="en-US"/>
          </a:p>
        </p:txBody>
      </p:sp>
    </p:spTree>
    <p:extLst>
      <p:ext uri="{BB962C8B-B14F-4D97-AF65-F5344CB8AC3E}">
        <p14:creationId xmlns:p14="http://schemas.microsoft.com/office/powerpoint/2010/main" val="90688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zh-CN"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55A9DC-D67C-4C67-A259-B842B6DC0152}" type="datetimeFigureOut">
              <a:rPr lang="zh-CN" altLang="en-US" smtClean="0"/>
              <a:t>2021/8/5</a:t>
            </a:fld>
            <a:endParaRPr lang="zh-CN"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57EB1-3450-46DB-BC2E-3A775E91E0A8}" type="slidenum">
              <a:rPr lang="zh-CN" altLang="en-US" smtClean="0"/>
              <a:t>‹#›</a:t>
            </a:fld>
            <a:endParaRPr lang="zh-CN" altLang="en-US"/>
          </a:p>
        </p:txBody>
      </p:sp>
    </p:spTree>
    <p:extLst>
      <p:ext uri="{BB962C8B-B14F-4D97-AF65-F5344CB8AC3E}">
        <p14:creationId xmlns:p14="http://schemas.microsoft.com/office/powerpoint/2010/main" val="1651410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jpe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xingshulicc/Vision-In-Transformer-Mode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656454"/>
            <a:ext cx="9144000" cy="1018903"/>
          </a:xfrm>
        </p:spPr>
        <p:txBody>
          <a:bodyPr>
            <a:normAutofit/>
          </a:bodyPr>
          <a:lstStyle/>
          <a:p>
            <a:r>
              <a:rPr lang="en-US" altLang="zh-CN" sz="4400" dirty="0" smtClean="0">
                <a:latin typeface="Times New Roman" panose="02020603050405020304" pitchFamily="18" charset="0"/>
                <a:cs typeface="Times New Roman" panose="02020603050405020304" pitchFamily="18" charset="0"/>
              </a:rPr>
              <a:t>Transformer In Computer Vision</a:t>
            </a:r>
            <a:endParaRPr lang="zh-CN" altLang="en-US" sz="4400" dirty="0">
              <a:latin typeface="Times New Roman" panose="02020603050405020304" pitchFamily="18" charset="0"/>
              <a:cs typeface="Times New Roman" panose="02020603050405020304" pitchFamily="18" charset="0"/>
            </a:endParaRPr>
          </a:p>
        </p:txBody>
      </p:sp>
      <p:sp>
        <p:nvSpPr>
          <p:cNvPr id="3" name="부제목 2"/>
          <p:cNvSpPr>
            <a:spLocks noGrp="1"/>
          </p:cNvSpPr>
          <p:nvPr>
            <p:ph type="subTitle" idx="1"/>
          </p:nvPr>
        </p:nvSpPr>
        <p:spPr>
          <a:xfrm>
            <a:off x="1524000" y="4542562"/>
            <a:ext cx="9144000" cy="1893071"/>
          </a:xfrm>
        </p:spPr>
        <p:txBody>
          <a:bodyPr>
            <a:normAutofit/>
          </a:bodyPr>
          <a:lstStyle/>
          <a:p>
            <a:r>
              <a:rPr lang="en-US" altLang="zh-CN" dirty="0" smtClean="0">
                <a:latin typeface="Times New Roman" panose="02020603050405020304" pitchFamily="18" charset="0"/>
                <a:cs typeface="Times New Roman" panose="02020603050405020304" pitchFamily="18" charset="0"/>
              </a:rPr>
              <a:t>Jeonbuk National University</a:t>
            </a:r>
          </a:p>
          <a:p>
            <a:r>
              <a:rPr lang="en-US" altLang="zh-CN" dirty="0" smtClean="0">
                <a:latin typeface="Times New Roman" panose="02020603050405020304" pitchFamily="18" charset="0"/>
                <a:cs typeface="Times New Roman" panose="02020603050405020304" pitchFamily="18" charset="0"/>
              </a:rPr>
              <a:t>Software Engineering Lab</a:t>
            </a:r>
          </a:p>
          <a:p>
            <a:r>
              <a:rPr lang="en-US" altLang="zh-CN" dirty="0" smtClean="0">
                <a:latin typeface="Times New Roman" panose="02020603050405020304" pitchFamily="18" charset="0"/>
                <a:cs typeface="Times New Roman" panose="02020603050405020304" pitchFamily="18" charset="0"/>
              </a:rPr>
              <a:t>Shuli Xing</a:t>
            </a:r>
          </a:p>
          <a:p>
            <a:r>
              <a:rPr lang="en-US" altLang="zh-CN" dirty="0" smtClean="0">
                <a:latin typeface="Times New Roman" panose="02020603050405020304" pitchFamily="18" charset="0"/>
                <a:cs typeface="Times New Roman" panose="02020603050405020304" pitchFamily="18" charset="0"/>
              </a:rPr>
              <a:t>2021-08-13</a:t>
            </a:r>
            <a:endParaRPr lang="en-US" altLang="zh-CN" dirty="0" smtClean="0">
              <a:latin typeface="Times New Roman" panose="02020603050405020304" pitchFamily="18" charset="0"/>
              <a:cs typeface="Times New Roman" panose="02020603050405020304" pitchFamily="18" charset="0"/>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0" y="2156460"/>
            <a:ext cx="1905000" cy="1905000"/>
          </a:xfrm>
          <a:prstGeom prst="rect">
            <a:avLst/>
          </a:prstGeom>
        </p:spPr>
      </p:pic>
    </p:spTree>
    <p:extLst>
      <p:ext uri="{BB962C8B-B14F-4D97-AF65-F5344CB8AC3E}">
        <p14:creationId xmlns:p14="http://schemas.microsoft.com/office/powerpoint/2010/main" val="1312361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766989"/>
          </a:xfrm>
        </p:spPr>
        <p:txBody>
          <a:bodyPr/>
          <a:lstStyle/>
          <a:p>
            <a:r>
              <a:rPr lang="en-US" altLang="zh-CN" dirty="0" smtClean="0">
                <a:latin typeface="Times New Roman" panose="02020603050405020304" pitchFamily="18" charset="0"/>
                <a:cs typeface="Times New Roman" panose="02020603050405020304" pitchFamily="18" charset="0"/>
              </a:rPr>
              <a:t>ViT Variants: DeepViT</a:t>
            </a:r>
            <a:endParaRPr lang="zh-CN" altLang="en-US" dirty="0"/>
          </a:p>
        </p:txBody>
      </p:sp>
      <p:sp>
        <p:nvSpPr>
          <p:cNvPr id="3" name="내용 개체 틀 2"/>
          <p:cNvSpPr>
            <a:spLocks noGrp="1"/>
          </p:cNvSpPr>
          <p:nvPr>
            <p:ph idx="1"/>
          </p:nvPr>
        </p:nvSpPr>
        <p:spPr>
          <a:xfrm>
            <a:off x="838200" y="1259568"/>
            <a:ext cx="10515600" cy="4351338"/>
          </a:xfrm>
        </p:spPr>
        <p:txBody>
          <a:bodyPr/>
          <a:lstStyle/>
          <a:p>
            <a:pPr marL="0" indent="0">
              <a:buNone/>
            </a:pPr>
            <a:r>
              <a:rPr lang="en-US" altLang="zh-CN" sz="1600" dirty="0" smtClean="0">
                <a:solidFill>
                  <a:srgbClr val="FF0000"/>
                </a:solidFill>
                <a:latin typeface="Times New Roman" panose="02020603050405020304" pitchFamily="18" charset="0"/>
                <a:cs typeface="Times New Roman" panose="02020603050405020304" pitchFamily="18" charset="0"/>
              </a:rPr>
              <a:t>Solution:</a:t>
            </a:r>
          </a:p>
          <a:p>
            <a:pPr marL="0" indent="0">
              <a:buNone/>
            </a:pPr>
            <a:r>
              <a:rPr lang="en-US" altLang="zh-CN" sz="1600" dirty="0" smtClean="0">
                <a:latin typeface="Times New Roman" panose="02020603050405020304" pitchFamily="18" charset="0"/>
                <a:cs typeface="Times New Roman" panose="02020603050405020304" pitchFamily="18" charset="0"/>
              </a:rPr>
              <a:t>Although the similarity between attention maps across different transformer blocks is high, especially for deep layers, the similarity of attention maps from different heads of the same transformer block is quite small.</a:t>
            </a:r>
            <a:endParaRPr lang="zh-CN" altLang="en-US" sz="1600" dirty="0">
              <a:latin typeface="Times New Roman" panose="02020603050405020304" pitchFamily="18" charset="0"/>
              <a:cs typeface="Times New Roman" panose="02020603050405020304" pitchFamily="18" charset="0"/>
            </a:endParaRPr>
          </a:p>
        </p:txBody>
      </p:sp>
      <p:pic>
        <p:nvPicPr>
          <p:cNvPr id="4" name="그림 3"/>
          <p:cNvPicPr>
            <a:picLocks noChangeAspect="1"/>
          </p:cNvPicPr>
          <p:nvPr/>
        </p:nvPicPr>
        <p:blipFill>
          <a:blip r:embed="rId3"/>
          <a:stretch>
            <a:fillRect/>
          </a:stretch>
        </p:blipFill>
        <p:spPr>
          <a:xfrm>
            <a:off x="838200" y="2205052"/>
            <a:ext cx="2675740" cy="2105691"/>
          </a:xfrm>
          <a:prstGeom prst="rect">
            <a:avLst/>
          </a:prstGeom>
        </p:spPr>
      </p:pic>
      <p:sp>
        <p:nvSpPr>
          <p:cNvPr id="5" name="TextBox 4"/>
          <p:cNvSpPr txBox="1"/>
          <p:nvPr/>
        </p:nvSpPr>
        <p:spPr>
          <a:xfrm>
            <a:off x="821887" y="4371703"/>
            <a:ext cx="2708366" cy="1446550"/>
          </a:xfrm>
          <a:prstGeom prst="rect">
            <a:avLst/>
          </a:prstGeom>
          <a:noFill/>
        </p:spPr>
        <p:txBody>
          <a:bodyPr wrap="square" rtlCol="0">
            <a:spAutoFit/>
          </a:bodyPr>
          <a:lstStyle/>
          <a:p>
            <a:pPr algn="just"/>
            <a:r>
              <a:rPr lang="en-US" altLang="zh-CN" sz="1400" dirty="0" smtClean="0">
                <a:latin typeface="Times New Roman" panose="02020603050405020304" pitchFamily="18" charset="0"/>
                <a:cs typeface="Times New Roman" panose="02020603050405020304" pitchFamily="18" charset="0"/>
              </a:rPr>
              <a:t>Fig.7 Similarity of attention maps from different heads within the same block. The similarity between different heads within the blocks is all lower than 30% and they present sufficient diversity.</a:t>
            </a:r>
            <a:r>
              <a:rPr lang="en-US" altLang="zh-CN" dirty="0" smtClean="0"/>
              <a:t> </a:t>
            </a:r>
            <a:endParaRPr lang="zh-CN" altLang="en-US" dirty="0"/>
          </a:p>
        </p:txBody>
      </p:sp>
      <p:sp>
        <p:nvSpPr>
          <p:cNvPr id="6" name="TextBox 5"/>
          <p:cNvSpPr txBox="1"/>
          <p:nvPr/>
        </p:nvSpPr>
        <p:spPr>
          <a:xfrm>
            <a:off x="3857896" y="2604240"/>
            <a:ext cx="5886995" cy="830997"/>
          </a:xfrm>
          <a:prstGeom prst="rect">
            <a:avLst/>
          </a:prstGeom>
          <a:noFill/>
        </p:spPr>
        <p:txBody>
          <a:bodyPr wrap="square" rtlCol="0">
            <a:spAutoFit/>
          </a:bodyPr>
          <a:lstStyle/>
          <a:p>
            <a:pPr algn="just"/>
            <a:r>
              <a:rPr lang="en-US" altLang="zh-CN" sz="1600" dirty="0" smtClean="0">
                <a:solidFill>
                  <a:srgbClr val="FF0000"/>
                </a:solidFill>
                <a:latin typeface="Times New Roman" panose="02020603050405020304" pitchFamily="18" charset="0"/>
                <a:cs typeface="Times New Roman" panose="02020603050405020304" pitchFamily="18" charset="0"/>
              </a:rPr>
              <a:t>Based on this observation, they propose to establish cross-head communication to re-generate the attention maps and train deep ViTs to perform better.</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214949" y="3702691"/>
            <a:ext cx="6958149" cy="1077218"/>
          </a:xfrm>
          <a:prstGeom prst="rect">
            <a:avLst/>
          </a:prstGeom>
          <a:noFill/>
        </p:spPr>
        <p:txBody>
          <a:bodyPr wrap="square" rtlCol="0">
            <a:spAutoFit/>
          </a:bodyPr>
          <a:lstStyle/>
          <a:p>
            <a:pPr algn="just"/>
            <a:r>
              <a:rPr lang="en-US" altLang="zh-CN" sz="1600" dirty="0" smtClean="0">
                <a:latin typeface="Times New Roman" panose="02020603050405020304" pitchFamily="18" charset="0"/>
                <a:cs typeface="Times New Roman" panose="02020603050405020304" pitchFamily="18" charset="0"/>
              </a:rPr>
              <a:t>To achieve this, they define a learnable transformation matrix and then use it to mix the multi-head attention maps into re-generated new ones, before being multiplied with </a:t>
            </a:r>
            <a:r>
              <a:rPr lang="en-US" altLang="zh-CN" sz="1600" i="1" dirty="0" smtClean="0">
                <a:latin typeface="Times New Roman" panose="02020603050405020304" pitchFamily="18" charset="0"/>
                <a:cs typeface="Times New Roman" panose="02020603050405020304" pitchFamily="18" charset="0"/>
              </a:rPr>
              <a:t>V</a:t>
            </a:r>
            <a:r>
              <a:rPr lang="en-US" altLang="zh-CN" sz="1600" dirty="0" smtClean="0">
                <a:latin typeface="Times New Roman" panose="02020603050405020304" pitchFamily="18" charset="0"/>
                <a:cs typeface="Times New Roman" panose="02020603050405020304" pitchFamily="18" charset="0"/>
              </a:rPr>
              <a:t> . Specifically, the Re-attention is implemented by:</a:t>
            </a:r>
          </a:p>
          <a:p>
            <a:pPr algn="just"/>
            <a:endParaRPr lang="zh-CN" altLang="en-US" sz="1600" dirty="0">
              <a:latin typeface="Times New Roman" panose="02020603050405020304" pitchFamily="18" charset="0"/>
              <a:cs typeface="Times New Roman" panose="02020603050405020304" pitchFamily="18" charset="0"/>
            </a:endParaRPr>
          </a:p>
        </p:txBody>
      </p:sp>
      <p:pic>
        <p:nvPicPr>
          <p:cNvPr id="9" name="그림 8"/>
          <p:cNvPicPr>
            <a:picLocks noChangeAspect="1"/>
          </p:cNvPicPr>
          <p:nvPr/>
        </p:nvPicPr>
        <p:blipFill>
          <a:blip r:embed="rId4"/>
          <a:stretch>
            <a:fillRect/>
          </a:stretch>
        </p:blipFill>
        <p:spPr>
          <a:xfrm>
            <a:off x="4214949" y="4489683"/>
            <a:ext cx="3766169" cy="475944"/>
          </a:xfrm>
          <a:prstGeom prst="rect">
            <a:avLst/>
          </a:prstGeom>
        </p:spPr>
      </p:pic>
      <p:sp>
        <p:nvSpPr>
          <p:cNvPr id="10" name="모서리가 둥근 직사각형 9"/>
          <p:cNvSpPr/>
          <p:nvPr/>
        </p:nvSpPr>
        <p:spPr>
          <a:xfrm>
            <a:off x="6374674" y="4596924"/>
            <a:ext cx="217714" cy="26745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242559" y="5282598"/>
            <a:ext cx="2481943" cy="307777"/>
          </a:xfrm>
          <a:prstGeom prst="rect">
            <a:avLst/>
          </a:prstGeom>
          <a:noFill/>
        </p:spPr>
        <p:txBody>
          <a:bodyPr wrap="square" rtlCol="0">
            <a:spAutoFit/>
          </a:bodyPr>
          <a:lstStyle/>
          <a:p>
            <a:pPr algn="ctr"/>
            <a:r>
              <a:rPr lang="en-US" altLang="zh-CN" sz="1400" dirty="0" smtClean="0">
                <a:solidFill>
                  <a:srgbClr val="FF0000"/>
                </a:solidFill>
                <a:latin typeface="Times New Roman" panose="02020603050405020304" pitchFamily="18" charset="0"/>
                <a:cs typeface="Times New Roman" panose="02020603050405020304" pitchFamily="18" charset="0"/>
              </a:rPr>
              <a:t>Transformation matrix</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cxnSp>
        <p:nvCxnSpPr>
          <p:cNvPr id="13" name="직선 화살표 연결선 12"/>
          <p:cNvCxnSpPr/>
          <p:nvPr/>
        </p:nvCxnSpPr>
        <p:spPr>
          <a:xfrm>
            <a:off x="6483531" y="4919540"/>
            <a:ext cx="1" cy="389493"/>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14" name="그림 13"/>
          <p:cNvPicPr>
            <a:picLocks noChangeAspect="1"/>
          </p:cNvPicPr>
          <p:nvPr/>
        </p:nvPicPr>
        <p:blipFill>
          <a:blip r:embed="rId5"/>
          <a:stretch>
            <a:fillRect/>
          </a:stretch>
        </p:blipFill>
        <p:spPr>
          <a:xfrm>
            <a:off x="8093343" y="4596924"/>
            <a:ext cx="3799482" cy="1890098"/>
          </a:xfrm>
          <a:prstGeom prst="rect">
            <a:avLst/>
          </a:prstGeom>
        </p:spPr>
      </p:pic>
      <p:cxnSp>
        <p:nvCxnSpPr>
          <p:cNvPr id="17" name="직선 화살표 연결선 16"/>
          <p:cNvCxnSpPr/>
          <p:nvPr/>
        </p:nvCxnSpPr>
        <p:spPr>
          <a:xfrm>
            <a:off x="8516983" y="4596924"/>
            <a:ext cx="1288868" cy="322616"/>
          </a:xfrm>
          <a:prstGeom prst="straightConnector1">
            <a:avLst/>
          </a:prstGeom>
          <a:ln w="19050">
            <a:solidFill>
              <a:srgbClr val="FF0000"/>
            </a:solidFill>
            <a:tailEnd type="stealth"/>
          </a:ln>
        </p:spPr>
        <p:style>
          <a:lnRef idx="1">
            <a:schemeClr val="accent1"/>
          </a:lnRef>
          <a:fillRef idx="0">
            <a:schemeClr val="accent1"/>
          </a:fillRef>
          <a:effectRef idx="0">
            <a:schemeClr val="accent1"/>
          </a:effectRef>
          <a:fontRef idx="minor">
            <a:schemeClr val="tx1"/>
          </a:fontRef>
        </p:style>
      </p:cxnSp>
      <p:pic>
        <p:nvPicPr>
          <p:cNvPr id="19" name="그림 18"/>
          <p:cNvPicPr>
            <a:picLocks noChangeAspect="1"/>
          </p:cNvPicPr>
          <p:nvPr/>
        </p:nvPicPr>
        <p:blipFill>
          <a:blip r:embed="rId6"/>
          <a:stretch>
            <a:fillRect/>
          </a:stretch>
        </p:blipFill>
        <p:spPr>
          <a:xfrm>
            <a:off x="6115253" y="5668331"/>
            <a:ext cx="736555" cy="239015"/>
          </a:xfrm>
          <a:prstGeom prst="rect">
            <a:avLst/>
          </a:prstGeom>
        </p:spPr>
      </p:pic>
      <p:sp>
        <p:nvSpPr>
          <p:cNvPr id="20" name="TextBox 19"/>
          <p:cNvSpPr txBox="1"/>
          <p:nvPr/>
        </p:nvSpPr>
        <p:spPr>
          <a:xfrm>
            <a:off x="5608319" y="6090121"/>
            <a:ext cx="1968137" cy="307777"/>
          </a:xfrm>
          <a:prstGeom prst="rect">
            <a:avLst/>
          </a:prstGeom>
          <a:noFill/>
        </p:spPr>
        <p:txBody>
          <a:bodyPr wrap="square" rtlCol="0">
            <a:spAutoFit/>
          </a:bodyPr>
          <a:lstStyle/>
          <a:p>
            <a:pPr algn="ctr"/>
            <a:r>
              <a:rPr lang="en-US" altLang="zh-CN" sz="1400" dirty="0" smtClean="0">
                <a:solidFill>
                  <a:srgbClr val="FF0000"/>
                </a:solidFill>
                <a:latin typeface="Times New Roman" panose="02020603050405020304" pitchFamily="18" charset="0"/>
                <a:cs typeface="Times New Roman" panose="02020603050405020304" pitchFamily="18" charset="0"/>
              </a:rPr>
              <a:t>Matrix multiplication </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cxnSp>
        <p:nvCxnSpPr>
          <p:cNvPr id="25" name="직선 화살표 연결선 24"/>
          <p:cNvCxnSpPr>
            <a:stCxn id="19" idx="2"/>
          </p:cNvCxnSpPr>
          <p:nvPr/>
        </p:nvCxnSpPr>
        <p:spPr>
          <a:xfrm flipH="1">
            <a:off x="6483530" y="5907346"/>
            <a:ext cx="1" cy="18277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모서리가 둥근 직사각형 25"/>
          <p:cNvSpPr/>
          <p:nvPr/>
        </p:nvSpPr>
        <p:spPr>
          <a:xfrm>
            <a:off x="6668655" y="4489683"/>
            <a:ext cx="1055847" cy="605295"/>
          </a:xfrm>
          <a:prstGeom prst="roundRect">
            <a:avLst/>
          </a:prstGeom>
          <a:noFill/>
          <a:ln w="158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직선 화살표 연결선 27"/>
          <p:cNvCxnSpPr>
            <a:endCxn id="20" idx="0"/>
          </p:cNvCxnSpPr>
          <p:nvPr/>
        </p:nvCxnSpPr>
        <p:spPr>
          <a:xfrm flipH="1">
            <a:off x="6592388" y="5094978"/>
            <a:ext cx="1101635" cy="99514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586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897618"/>
          </a:xfrm>
        </p:spPr>
        <p:txBody>
          <a:bodyPr/>
          <a:lstStyle/>
          <a:p>
            <a:r>
              <a:rPr lang="en-US" altLang="zh-CN" dirty="0" smtClean="0">
                <a:latin typeface="Times New Roman" panose="02020603050405020304" pitchFamily="18" charset="0"/>
                <a:cs typeface="Times New Roman" panose="02020603050405020304" pitchFamily="18" charset="0"/>
              </a:rPr>
              <a:t>ViT Variants: DeepViT</a:t>
            </a:r>
            <a:endParaRPr lang="zh-CN" altLang="en-US" dirty="0"/>
          </a:p>
        </p:txBody>
      </p:sp>
      <p:pic>
        <p:nvPicPr>
          <p:cNvPr id="4" name="내용 개체 틀 3"/>
          <p:cNvPicPr>
            <a:picLocks noGrp="1" noChangeAspect="1"/>
          </p:cNvPicPr>
          <p:nvPr>
            <p:ph idx="1"/>
          </p:nvPr>
        </p:nvPicPr>
        <p:blipFill>
          <a:blip r:embed="rId3"/>
          <a:stretch>
            <a:fillRect/>
          </a:stretch>
        </p:blipFill>
        <p:spPr>
          <a:xfrm>
            <a:off x="838200" y="1633529"/>
            <a:ext cx="4773386" cy="1893443"/>
          </a:xfrm>
          <a:prstGeom prst="rect">
            <a:avLst/>
          </a:prstGeom>
        </p:spPr>
      </p:pic>
      <p:pic>
        <p:nvPicPr>
          <p:cNvPr id="5" name="그림 4"/>
          <p:cNvPicPr>
            <a:picLocks noChangeAspect="1"/>
          </p:cNvPicPr>
          <p:nvPr/>
        </p:nvPicPr>
        <p:blipFill>
          <a:blip r:embed="rId4"/>
          <a:stretch>
            <a:fillRect/>
          </a:stretch>
        </p:blipFill>
        <p:spPr>
          <a:xfrm>
            <a:off x="6437609" y="1924596"/>
            <a:ext cx="4916191" cy="1602376"/>
          </a:xfrm>
          <a:prstGeom prst="rect">
            <a:avLst/>
          </a:prstGeom>
        </p:spPr>
      </p:pic>
      <p:sp>
        <p:nvSpPr>
          <p:cNvPr id="6" name="TextBox 5"/>
          <p:cNvSpPr txBox="1"/>
          <p:nvPr/>
        </p:nvSpPr>
        <p:spPr>
          <a:xfrm>
            <a:off x="838200" y="3526972"/>
            <a:ext cx="4841966" cy="738664"/>
          </a:xfrm>
          <a:prstGeom prst="rect">
            <a:avLst/>
          </a:prstGeom>
          <a:noFill/>
        </p:spPr>
        <p:txBody>
          <a:bodyPr wrap="square" rtlCol="0">
            <a:spAutoFit/>
          </a:bodyPr>
          <a:lstStyle/>
          <a:p>
            <a:pPr algn="just"/>
            <a:r>
              <a:rPr lang="en-US" altLang="zh-CN" sz="1400" dirty="0" smtClean="0">
                <a:latin typeface="Times New Roman" panose="02020603050405020304" pitchFamily="18" charset="0"/>
                <a:cs typeface="Times New Roman" panose="02020603050405020304" pitchFamily="18" charset="0"/>
              </a:rPr>
              <a:t>Table 3 ImageNet Top-1 accuracy of deep ViT (DeepViT) models with Re-attention and different number of transformer blocks.</a:t>
            </a:r>
            <a:endParaRPr lang="zh-CN"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6506189" y="3526972"/>
                <a:ext cx="4841966" cy="738664"/>
              </a:xfrm>
              <a:prstGeom prst="rect">
                <a:avLst/>
              </a:prstGeom>
              <a:noFill/>
            </p:spPr>
            <p:txBody>
              <a:bodyPr wrap="square" rtlCol="0">
                <a:spAutoFit/>
              </a:bodyPr>
              <a:lstStyle/>
              <a:p>
                <a:pPr algn="just"/>
                <a:r>
                  <a:rPr lang="en-US" altLang="zh-CN" sz="1400" dirty="0" smtClean="0">
                    <a:latin typeface="Times New Roman" panose="02020603050405020304" pitchFamily="18" charset="0"/>
                    <a:cs typeface="Times New Roman" panose="02020603050405020304" pitchFamily="18" charset="0"/>
                  </a:rPr>
                  <a:t>Table 4 ImageNet Top-1 accuracy of the ViT models with Soft-Max temperature </a:t>
                </a:r>
                <a14:m>
                  <m:oMath xmlns:m="http://schemas.openxmlformats.org/officeDocument/2006/math">
                    <m:r>
                      <a:rPr lang="zh-CN" altLang="en-US" sz="1400" i="1" dirty="0" smtClean="0">
                        <a:latin typeface="Cambria Math" panose="02040503050406030204" pitchFamily="18" charset="0"/>
                        <a:cs typeface="Times New Roman" panose="02020603050405020304" pitchFamily="18" charset="0"/>
                      </a:rPr>
                      <m:t>𝜏</m:t>
                    </m:r>
                  </m:oMath>
                </a14:m>
                <a:r>
                  <a:rPr lang="en-US" altLang="zh-CN" sz="1400" dirty="0" smtClean="0">
                    <a:latin typeface="Times New Roman" panose="02020603050405020304" pitchFamily="18" charset="0"/>
                    <a:cs typeface="Times New Roman" panose="02020603050405020304" pitchFamily="18" charset="0"/>
                  </a:rPr>
                  <a:t> and the drop attention. The embedding dimension of all the models is set as 384.</a:t>
                </a:r>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506189" y="3526972"/>
                <a:ext cx="4841966" cy="738664"/>
              </a:xfrm>
              <a:prstGeom prst="rect">
                <a:avLst/>
              </a:prstGeom>
              <a:blipFill rotWithShape="0">
                <a:blip r:embed="rId5"/>
                <a:stretch>
                  <a:fillRect l="-377" t="-1653" r="-252" b="-74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974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810532"/>
          </a:xfrm>
        </p:spPr>
        <p:txBody>
          <a:bodyPr/>
          <a:lstStyle/>
          <a:p>
            <a:r>
              <a:rPr lang="en-US" altLang="zh-CN" dirty="0" smtClean="0">
                <a:latin typeface="Times New Roman" panose="02020603050405020304" pitchFamily="18" charset="0"/>
                <a:cs typeface="Times New Roman" panose="02020603050405020304" pitchFamily="18" charset="0"/>
              </a:rPr>
              <a:t>ViT Variants: Swin Transformer [6]</a:t>
            </a:r>
            <a:endParaRPr lang="zh-CN" altLang="en-US" dirty="0"/>
          </a:p>
        </p:txBody>
      </p:sp>
      <p:pic>
        <p:nvPicPr>
          <p:cNvPr id="4" name="내용 개체 틀 3"/>
          <p:cNvPicPr>
            <a:picLocks noGrp="1" noChangeAspect="1"/>
          </p:cNvPicPr>
          <p:nvPr>
            <p:ph idx="1"/>
          </p:nvPr>
        </p:nvPicPr>
        <p:blipFill>
          <a:blip r:embed="rId2"/>
          <a:stretch>
            <a:fillRect/>
          </a:stretch>
        </p:blipFill>
        <p:spPr>
          <a:xfrm>
            <a:off x="838200" y="1175658"/>
            <a:ext cx="4549580" cy="2586445"/>
          </a:xfrm>
          <a:prstGeom prst="rect">
            <a:avLst/>
          </a:prstGeom>
        </p:spPr>
      </p:pic>
      <p:sp>
        <p:nvSpPr>
          <p:cNvPr id="5" name="TextBox 4"/>
          <p:cNvSpPr txBox="1"/>
          <p:nvPr/>
        </p:nvSpPr>
        <p:spPr>
          <a:xfrm>
            <a:off x="576943" y="3762103"/>
            <a:ext cx="4656909" cy="307777"/>
          </a:xfrm>
          <a:prstGeom prst="rect">
            <a:avLst/>
          </a:prstGeom>
          <a:noFill/>
        </p:spPr>
        <p:txBody>
          <a:bodyPr wrap="square" rtlCol="0">
            <a:spAutoFit/>
          </a:bodyPr>
          <a:lstStyle/>
          <a:p>
            <a:pPr algn="ctr"/>
            <a:r>
              <a:rPr lang="en-US" altLang="zh-CN" sz="1400" dirty="0" smtClean="0">
                <a:latin typeface="Times New Roman" panose="02020603050405020304" pitchFamily="18" charset="0"/>
                <a:cs typeface="Times New Roman" panose="02020603050405020304" pitchFamily="18" charset="0"/>
              </a:rPr>
              <a:t>Fig. 8 (a) Swin Transformer (b) Original Vision Transformers.</a:t>
            </a:r>
            <a:endParaRPr lang="zh-CN" altLang="en-US"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76943" y="4226634"/>
            <a:ext cx="5667103" cy="1600438"/>
          </a:xfrm>
          <a:prstGeom prst="rect">
            <a:avLst/>
          </a:prstGeom>
          <a:noFill/>
        </p:spPr>
        <p:txBody>
          <a:bodyPr wrap="square" rtlCol="0">
            <a:spAutoFit/>
          </a:bodyPr>
          <a:lstStyle/>
          <a:p>
            <a:pPr marL="342900" indent="-342900" algn="just">
              <a:buFont typeface="+mj-lt"/>
              <a:buAutoNum type="alphaLcParenR"/>
            </a:pPr>
            <a:r>
              <a:rPr lang="en-US" altLang="zh-CN" sz="1400" dirty="0" smtClean="0">
                <a:latin typeface="Times New Roman" panose="02020603050405020304" pitchFamily="18" charset="0"/>
                <a:cs typeface="Times New Roman" panose="02020603050405020304" pitchFamily="18" charset="0"/>
              </a:rPr>
              <a:t>Swin Transformer constructs a </a:t>
            </a:r>
            <a:r>
              <a:rPr lang="en-US" altLang="zh-CN" sz="1400" b="1" u="sng" dirty="0" smtClean="0">
                <a:solidFill>
                  <a:srgbClr val="FF0000"/>
                </a:solidFill>
                <a:latin typeface="Times New Roman" panose="02020603050405020304" pitchFamily="18" charset="0"/>
                <a:cs typeface="Times New Roman" panose="02020603050405020304" pitchFamily="18" charset="0"/>
              </a:rPr>
              <a:t>hierarchical representation</a:t>
            </a:r>
            <a:r>
              <a:rPr lang="en-US" altLang="zh-CN" sz="1400" b="1" dirty="0" smtClean="0">
                <a:solidFill>
                  <a:srgbClr val="FF0000"/>
                </a:solidFill>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by starting from small-sized patches (outlined in gray) and gradually merging neighboring patches in deeper Transformer layers.</a:t>
            </a:r>
          </a:p>
          <a:p>
            <a:pPr marL="342900" indent="-342900" algn="just">
              <a:buFont typeface="+mj-lt"/>
              <a:buAutoNum type="alphaLcParenR"/>
            </a:pPr>
            <a:endParaRPr lang="en-US" altLang="zh-CN" sz="1400" dirty="0" smtClean="0">
              <a:latin typeface="Times New Roman" panose="02020603050405020304" pitchFamily="18" charset="0"/>
              <a:cs typeface="Times New Roman" panose="02020603050405020304" pitchFamily="18" charset="0"/>
            </a:endParaRPr>
          </a:p>
          <a:p>
            <a:pPr marL="342900" indent="-342900" algn="just">
              <a:buFont typeface="+mj-lt"/>
              <a:buAutoNum type="alphaLcParenR"/>
            </a:pPr>
            <a:r>
              <a:rPr lang="en-US" altLang="zh-CN" sz="1400" dirty="0" smtClean="0">
                <a:latin typeface="Times New Roman" panose="02020603050405020304" pitchFamily="18" charset="0"/>
                <a:cs typeface="Times New Roman" panose="02020603050405020304" pitchFamily="18" charset="0"/>
              </a:rPr>
              <a:t>Self-attention is computed in non-overlapping local windows (outlined in red), which allows Swin Transformer to have </a:t>
            </a:r>
            <a:r>
              <a:rPr lang="en-US" altLang="zh-CN" sz="1400" b="1" u="sng" dirty="0" smtClean="0">
                <a:solidFill>
                  <a:srgbClr val="FF0000"/>
                </a:solidFill>
                <a:latin typeface="Times New Roman" panose="02020603050405020304" pitchFamily="18" charset="0"/>
                <a:cs typeface="Times New Roman" panose="02020603050405020304" pitchFamily="18" charset="0"/>
              </a:rPr>
              <a:t>linear computational complexity with respect to image size</a:t>
            </a:r>
            <a:r>
              <a:rPr lang="en-US" altLang="zh-CN"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331131" y="1611086"/>
            <a:ext cx="4883331" cy="2554545"/>
          </a:xfrm>
          <a:prstGeom prst="rect">
            <a:avLst/>
          </a:prstGeom>
          <a:noFill/>
        </p:spPr>
        <p:txBody>
          <a:bodyPr wrap="square" rtlCol="0">
            <a:spAutoFit/>
          </a:bodyPr>
          <a:lstStyle/>
          <a:p>
            <a:pPr algn="just"/>
            <a:r>
              <a:rPr lang="en-US" altLang="zh-CN" sz="1600" dirty="0" smtClean="0">
                <a:latin typeface="Times New Roman" panose="02020603050405020304" pitchFamily="18" charset="0"/>
                <a:cs typeface="Times New Roman" panose="02020603050405020304" pitchFamily="18" charset="0"/>
              </a:rPr>
              <a:t>Challenges in adapting Transformer from language to vision arise from differences between the two domains, such as </a:t>
            </a:r>
            <a:r>
              <a:rPr lang="en-US" altLang="zh-CN" sz="1600" dirty="0" smtClean="0">
                <a:solidFill>
                  <a:srgbClr val="FF0000"/>
                </a:solidFill>
                <a:latin typeface="Times New Roman" panose="02020603050405020304" pitchFamily="18" charset="0"/>
                <a:cs typeface="Times New Roman" panose="02020603050405020304" pitchFamily="18" charset="0"/>
              </a:rPr>
              <a:t>large variations in the scale of visual entities </a:t>
            </a:r>
            <a:r>
              <a:rPr lang="en-US" altLang="zh-CN" sz="1600" dirty="0" smtClean="0">
                <a:latin typeface="Times New Roman" panose="02020603050405020304" pitchFamily="18" charset="0"/>
                <a:cs typeface="Times New Roman" panose="02020603050405020304" pitchFamily="18" charset="0"/>
              </a:rPr>
              <a:t>and the </a:t>
            </a:r>
            <a:r>
              <a:rPr lang="en-US" altLang="zh-CN" sz="1600" dirty="0" smtClean="0">
                <a:solidFill>
                  <a:srgbClr val="FF0000"/>
                </a:solidFill>
                <a:latin typeface="Times New Roman" panose="02020603050405020304" pitchFamily="18" charset="0"/>
                <a:cs typeface="Times New Roman" panose="02020603050405020304" pitchFamily="18" charset="0"/>
              </a:rPr>
              <a:t>high resolution of pixels in images </a:t>
            </a:r>
            <a:r>
              <a:rPr lang="en-US" altLang="zh-CN" sz="1600" dirty="0" smtClean="0">
                <a:latin typeface="Times New Roman" panose="02020603050405020304" pitchFamily="18" charset="0"/>
                <a:cs typeface="Times New Roman" panose="02020603050405020304" pitchFamily="18" charset="0"/>
              </a:rPr>
              <a:t>compared to words in text.</a:t>
            </a:r>
          </a:p>
          <a:p>
            <a:pPr marL="285750" indent="-285750" algn="just">
              <a:buFont typeface="Arial" panose="020B0604020202020204" pitchFamily="34" charset="0"/>
              <a:buChar char="•"/>
            </a:pPr>
            <a:r>
              <a:rPr lang="en-US" altLang="zh-CN" sz="1600" dirty="0" smtClean="0">
                <a:latin typeface="Times New Roman" panose="02020603050405020304" pitchFamily="18" charset="0"/>
                <a:cs typeface="Times New Roman" panose="02020603050405020304" pitchFamily="18" charset="0"/>
              </a:rPr>
              <a:t>Patches with fixed window sizes is inefficient to adapt to the scale changes of target objects in images.</a:t>
            </a:r>
          </a:p>
          <a:p>
            <a:pPr marL="285750" indent="-285750" algn="just">
              <a:buFont typeface="Arial" panose="020B0604020202020204" pitchFamily="34" charset="0"/>
              <a:buChar char="•"/>
            </a:pPr>
            <a:r>
              <a:rPr lang="en-US" altLang="zh-CN" sz="1600" dirty="0" smtClean="0">
                <a:latin typeface="Times New Roman" panose="02020603050405020304" pitchFamily="18" charset="0"/>
                <a:cs typeface="Times New Roman" panose="02020603050405020304" pitchFamily="18" charset="0"/>
              </a:rPr>
              <a:t>High resolution images consumed much more computing resources. </a:t>
            </a:r>
          </a:p>
          <a:p>
            <a:pPr marL="285750" indent="-285750" algn="just">
              <a:buFont typeface="Arial" panose="020B0604020202020204" pitchFamily="34" charset="0"/>
              <a:buChar char="•"/>
            </a:pPr>
            <a:endParaRPr lang="zh-CN" altLang="en-US" sz="1600" dirty="0">
              <a:latin typeface="Times New Roman" panose="02020603050405020304" pitchFamily="18" charset="0"/>
              <a:cs typeface="Times New Roman" panose="02020603050405020304" pitchFamily="18" charset="0"/>
            </a:endParaRPr>
          </a:p>
        </p:txBody>
      </p:sp>
      <p:sp>
        <p:nvSpPr>
          <p:cNvPr id="8" name="오른쪽 화살표 7"/>
          <p:cNvSpPr/>
          <p:nvPr/>
        </p:nvSpPr>
        <p:spPr>
          <a:xfrm>
            <a:off x="6418217" y="4783013"/>
            <a:ext cx="330926" cy="243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923314" y="4489434"/>
            <a:ext cx="4876800" cy="830997"/>
          </a:xfrm>
          <a:prstGeom prst="rect">
            <a:avLst/>
          </a:prstGeom>
          <a:noFill/>
        </p:spPr>
        <p:txBody>
          <a:bodyPr wrap="square" rtlCol="0">
            <a:spAutoFit/>
          </a:bodyPr>
          <a:lstStyle/>
          <a:p>
            <a:pPr algn="just"/>
            <a:r>
              <a:rPr lang="en-US" altLang="zh-CN" sz="1600" dirty="0" smtClean="0">
                <a:latin typeface="Times New Roman" panose="02020603050405020304" pitchFamily="18" charset="0"/>
                <a:cs typeface="Times New Roman" panose="02020603050405020304" pitchFamily="18" charset="0"/>
              </a:rPr>
              <a:t>A key design element of Swin Transformer is </a:t>
            </a:r>
            <a:r>
              <a:rPr lang="en-US" altLang="zh-CN" sz="1600" b="1" u="sng" dirty="0" smtClean="0">
                <a:solidFill>
                  <a:srgbClr val="FF0000"/>
                </a:solidFill>
                <a:latin typeface="Times New Roman" panose="02020603050405020304" pitchFamily="18" charset="0"/>
                <a:cs typeface="Times New Roman" panose="02020603050405020304" pitchFamily="18" charset="0"/>
              </a:rPr>
              <a:t>its shift of the window partition between consecutive self-attention layers</a:t>
            </a:r>
            <a:r>
              <a:rPr lang="en-US" altLang="zh-CN" sz="1600" dirty="0" smtClean="0">
                <a:latin typeface="Times New Roman" panose="02020603050405020304" pitchFamily="18" charset="0"/>
                <a:cs typeface="Times New Roman" panose="02020603050405020304" pitchFamily="18" charset="0"/>
              </a:rPr>
              <a:t>, as illustrated in Figure 9.</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401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819241"/>
          </a:xfrm>
        </p:spPr>
        <p:txBody>
          <a:bodyPr/>
          <a:lstStyle/>
          <a:p>
            <a:r>
              <a:rPr lang="en-US" altLang="zh-CN" dirty="0" smtClean="0">
                <a:latin typeface="Times New Roman" panose="02020603050405020304" pitchFamily="18" charset="0"/>
                <a:cs typeface="Times New Roman" panose="02020603050405020304" pitchFamily="18" charset="0"/>
              </a:rPr>
              <a:t>ViT Variants: Swin Transformer</a:t>
            </a:r>
            <a:endParaRPr lang="zh-CN" altLang="en-US" dirty="0"/>
          </a:p>
        </p:txBody>
      </p:sp>
      <p:pic>
        <p:nvPicPr>
          <p:cNvPr id="4" name="내용 개체 틀 3"/>
          <p:cNvPicPr>
            <a:picLocks noGrp="1" noChangeAspect="1"/>
          </p:cNvPicPr>
          <p:nvPr>
            <p:ph idx="1"/>
          </p:nvPr>
        </p:nvPicPr>
        <p:blipFill>
          <a:blip r:embed="rId2"/>
          <a:stretch>
            <a:fillRect/>
          </a:stretch>
        </p:blipFill>
        <p:spPr>
          <a:xfrm>
            <a:off x="838201" y="1184367"/>
            <a:ext cx="4309298" cy="1706880"/>
          </a:xfrm>
          <a:prstGeom prst="rect">
            <a:avLst/>
          </a:prstGeom>
        </p:spPr>
      </p:pic>
      <p:sp>
        <p:nvSpPr>
          <p:cNvPr id="5" name="TextBox 4"/>
          <p:cNvSpPr txBox="1"/>
          <p:nvPr/>
        </p:nvSpPr>
        <p:spPr>
          <a:xfrm>
            <a:off x="559525" y="2891247"/>
            <a:ext cx="4700451" cy="738664"/>
          </a:xfrm>
          <a:prstGeom prst="rect">
            <a:avLst/>
          </a:prstGeom>
          <a:noFill/>
        </p:spPr>
        <p:txBody>
          <a:bodyPr wrap="square" rtlCol="0">
            <a:spAutoFit/>
          </a:bodyPr>
          <a:lstStyle/>
          <a:p>
            <a:pPr algn="just"/>
            <a:r>
              <a:rPr lang="en-US" altLang="zh-CN" sz="1400" dirty="0" smtClean="0">
                <a:latin typeface="Times New Roman" panose="02020603050405020304" pitchFamily="18" charset="0"/>
                <a:cs typeface="Times New Roman" panose="02020603050405020304" pitchFamily="18" charset="0"/>
              </a:rPr>
              <a:t>Fig. 9 An illustration of the shifted window approach for computing self-attention in the proposed Swin Transformer architecture.</a:t>
            </a:r>
            <a:endParaRPr lang="zh-CN" altLang="en-US" sz="1400" dirty="0">
              <a:latin typeface="Times New Roman" panose="02020603050405020304" pitchFamily="18" charset="0"/>
              <a:cs typeface="Times New Roman" panose="02020603050405020304" pitchFamily="18" charset="0"/>
            </a:endParaRPr>
          </a:p>
        </p:txBody>
      </p:sp>
      <p:pic>
        <p:nvPicPr>
          <p:cNvPr id="7" name="그림 6"/>
          <p:cNvPicPr>
            <a:picLocks noChangeAspect="1"/>
          </p:cNvPicPr>
          <p:nvPr/>
        </p:nvPicPr>
        <p:blipFill rotWithShape="1">
          <a:blip r:embed="rId3"/>
          <a:srcRect t="23228"/>
          <a:stretch/>
        </p:blipFill>
        <p:spPr>
          <a:xfrm>
            <a:off x="6537959" y="1534616"/>
            <a:ext cx="4815841" cy="1356631"/>
          </a:xfrm>
          <a:prstGeom prst="rect">
            <a:avLst/>
          </a:prstGeom>
        </p:spPr>
      </p:pic>
      <p:sp>
        <p:nvSpPr>
          <p:cNvPr id="8" name="오른쪽 화살표 7"/>
          <p:cNvSpPr/>
          <p:nvPr/>
        </p:nvSpPr>
        <p:spPr>
          <a:xfrm>
            <a:off x="5685974" y="2199868"/>
            <a:ext cx="313509" cy="217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844937" y="2891247"/>
            <a:ext cx="4319452" cy="523220"/>
          </a:xfrm>
          <a:prstGeom prst="rect">
            <a:avLst/>
          </a:prstGeom>
          <a:noFill/>
        </p:spPr>
        <p:txBody>
          <a:bodyPr wrap="square" rtlCol="0">
            <a:spAutoFit/>
          </a:bodyPr>
          <a:lstStyle/>
          <a:p>
            <a:pPr algn="just"/>
            <a:r>
              <a:rPr lang="en-US" altLang="zh-CN" sz="1400" dirty="0" smtClean="0">
                <a:latin typeface="Times New Roman" panose="02020603050405020304" pitchFamily="18" charset="0"/>
                <a:cs typeface="Times New Roman" panose="02020603050405020304" pitchFamily="18" charset="0"/>
              </a:rPr>
              <a:t>Fig. 10 Illustration of an efficient batch computation approach for self-attention in shifted window partitioning.</a:t>
            </a:r>
            <a:endParaRPr lang="zh-CN" altLang="en-US" sz="1400" dirty="0">
              <a:latin typeface="Times New Roman" panose="02020603050405020304" pitchFamily="18" charset="0"/>
              <a:cs typeface="Times New Roman" panose="02020603050405020304" pitchFamily="18" charset="0"/>
            </a:endParaRPr>
          </a:p>
        </p:txBody>
      </p:sp>
      <p:pic>
        <p:nvPicPr>
          <p:cNvPr id="3" name="그림 2"/>
          <p:cNvPicPr>
            <a:picLocks noChangeAspect="1"/>
          </p:cNvPicPr>
          <p:nvPr/>
        </p:nvPicPr>
        <p:blipFill>
          <a:blip r:embed="rId4"/>
          <a:stretch>
            <a:fillRect/>
          </a:stretch>
        </p:blipFill>
        <p:spPr>
          <a:xfrm>
            <a:off x="7429464" y="3414467"/>
            <a:ext cx="3734925" cy="3266433"/>
          </a:xfrm>
          <a:prstGeom prst="rect">
            <a:avLst/>
          </a:prstGeom>
        </p:spPr>
      </p:pic>
      <p:pic>
        <p:nvPicPr>
          <p:cNvPr id="10" name="그림 9"/>
          <p:cNvPicPr>
            <a:picLocks noChangeAspect="1"/>
          </p:cNvPicPr>
          <p:nvPr/>
        </p:nvPicPr>
        <p:blipFill>
          <a:blip r:embed="rId5"/>
          <a:stretch>
            <a:fillRect/>
          </a:stretch>
        </p:blipFill>
        <p:spPr>
          <a:xfrm>
            <a:off x="838200" y="3629911"/>
            <a:ext cx="3852151" cy="3078480"/>
          </a:xfrm>
          <a:prstGeom prst="rect">
            <a:avLst/>
          </a:prstGeom>
        </p:spPr>
      </p:pic>
      <p:sp>
        <p:nvSpPr>
          <p:cNvPr id="14" name="TextBox 13"/>
          <p:cNvSpPr txBox="1"/>
          <p:nvPr/>
        </p:nvSpPr>
        <p:spPr>
          <a:xfrm>
            <a:off x="1114425" y="6304434"/>
            <a:ext cx="114300" cy="215444"/>
          </a:xfrm>
          <a:prstGeom prst="rect">
            <a:avLst/>
          </a:prstGeom>
          <a:noFill/>
        </p:spPr>
        <p:txBody>
          <a:bodyPr wrap="square" rtlCol="0">
            <a:spAutoFit/>
          </a:bodyPr>
          <a:lstStyle/>
          <a:p>
            <a:r>
              <a:rPr lang="en-US" altLang="zh-CN" sz="800" b="1" dirty="0" smtClean="0">
                <a:latin typeface="Times New Roman" panose="02020603050405020304" pitchFamily="18" charset="0"/>
                <a:cs typeface="Times New Roman" panose="02020603050405020304" pitchFamily="18" charset="0"/>
              </a:rPr>
              <a:t>3</a:t>
            </a:r>
            <a:endParaRPr lang="zh-CN" altLang="en-US" sz="800" b="1" dirty="0">
              <a:latin typeface="Times New Roman" panose="02020603050405020304" pitchFamily="18" charset="0"/>
              <a:cs typeface="Times New Roman" panose="02020603050405020304" pitchFamily="18" charset="0"/>
            </a:endParaRPr>
          </a:p>
        </p:txBody>
      </p:sp>
      <p:sp>
        <p:nvSpPr>
          <p:cNvPr id="15" name="모서리가 둥근 직사각형 14"/>
          <p:cNvSpPr/>
          <p:nvPr/>
        </p:nvSpPr>
        <p:spPr>
          <a:xfrm>
            <a:off x="1228725" y="6329363"/>
            <a:ext cx="90488" cy="9048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왼쪽 화살표 16"/>
          <p:cNvSpPr/>
          <p:nvPr/>
        </p:nvSpPr>
        <p:spPr>
          <a:xfrm>
            <a:off x="5834573" y="4916603"/>
            <a:ext cx="450668" cy="252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5923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20782" y="365125"/>
            <a:ext cx="10515600" cy="915035"/>
          </a:xfrm>
        </p:spPr>
        <p:txBody>
          <a:bodyPr/>
          <a:lstStyle/>
          <a:p>
            <a:r>
              <a:rPr lang="en-US" altLang="zh-CN" dirty="0" smtClean="0">
                <a:latin typeface="Times New Roman" panose="02020603050405020304" pitchFamily="18" charset="0"/>
                <a:cs typeface="Times New Roman" panose="02020603050405020304" pitchFamily="18" charset="0"/>
              </a:rPr>
              <a:t>ViT Variants: Swin Transformer</a:t>
            </a:r>
            <a:endParaRPr lang="zh-CN" altLang="en-US" dirty="0"/>
          </a:p>
        </p:txBody>
      </p:sp>
      <p:sp>
        <p:nvSpPr>
          <p:cNvPr id="5" name="TextBox 4"/>
          <p:cNvSpPr txBox="1"/>
          <p:nvPr/>
        </p:nvSpPr>
        <p:spPr>
          <a:xfrm>
            <a:off x="820782" y="1280160"/>
            <a:ext cx="6069874" cy="338554"/>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Masked MSA :</a:t>
            </a:r>
            <a:endParaRPr lang="en-US" altLang="zh-CN" sz="1600" b="1" dirty="0" smtClean="0">
              <a:latin typeface="Times New Roman" panose="02020603050405020304" pitchFamily="18" charset="0"/>
              <a:cs typeface="Times New Roman" panose="02020603050405020304" pitchFamily="18" charset="0"/>
            </a:endParaRPr>
          </a:p>
        </p:txBody>
      </p:sp>
      <p:graphicFrame>
        <p:nvGraphicFramePr>
          <p:cNvPr id="3" name="표 2"/>
          <p:cNvGraphicFramePr>
            <a:graphicFrameLocks noGrp="1"/>
          </p:cNvGraphicFramePr>
          <p:nvPr>
            <p:extLst>
              <p:ext uri="{D42A27DB-BD31-4B8C-83A1-F6EECF244321}">
                <p14:modId xmlns:p14="http://schemas.microsoft.com/office/powerpoint/2010/main" val="4157215698"/>
              </p:ext>
            </p:extLst>
          </p:nvPr>
        </p:nvGraphicFramePr>
        <p:xfrm>
          <a:off x="2244436" y="1949683"/>
          <a:ext cx="2189020" cy="2040428"/>
        </p:xfrm>
        <a:graphic>
          <a:graphicData uri="http://schemas.openxmlformats.org/drawingml/2006/table">
            <a:tbl>
              <a:tblPr firstRow="1" bandRow="1">
                <a:tableStyleId>{5940675A-B579-460E-94D1-54222C63F5DA}</a:tableStyleId>
              </a:tblPr>
              <a:tblGrid>
                <a:gridCol w="1094510"/>
                <a:gridCol w="547255"/>
                <a:gridCol w="547255"/>
              </a:tblGrid>
              <a:tr h="1020214">
                <a:tc>
                  <a:txBody>
                    <a:bodyPr/>
                    <a:lstStyle/>
                    <a:p>
                      <a:pPr algn="ctr"/>
                      <a:r>
                        <a:rPr lang="en-US" altLang="zh-CN" b="1" dirty="0" smtClean="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latin typeface="Times New Roman" panose="02020603050405020304" pitchFamily="18" charset="0"/>
                          <a:cs typeface="Times New Roman" panose="02020603050405020304" pitchFamily="18" charset="0"/>
                        </a:rPr>
                        <a:t>2</a:t>
                      </a:r>
                      <a:endParaRPr lang="zh-CN" altLang="en-US" b="1" dirty="0">
                        <a:latin typeface="Times New Roman" panose="02020603050405020304" pitchFamily="18" charset="0"/>
                        <a:cs typeface="Times New Roman" panose="02020603050405020304" pitchFamily="18" charset="0"/>
                      </a:endParaRPr>
                    </a:p>
                  </a:txBody>
                  <a:tcPr/>
                </a:tc>
              </a:tr>
              <a:tr h="510107">
                <a:tc>
                  <a:txBody>
                    <a:bodyPr/>
                    <a:lstStyle/>
                    <a:p>
                      <a:pPr algn="ctr"/>
                      <a:r>
                        <a:rPr lang="en-US" altLang="zh-CN" b="1" dirty="0" smtClean="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latin typeface="Times New Roman" panose="02020603050405020304" pitchFamily="18" charset="0"/>
                          <a:cs typeface="Times New Roman" panose="02020603050405020304" pitchFamily="18" charset="0"/>
                        </a:rPr>
                        <a:t>2</a:t>
                      </a:r>
                      <a:endParaRPr lang="zh-CN" altLang="en-US" b="1" dirty="0">
                        <a:latin typeface="Times New Roman" panose="02020603050405020304" pitchFamily="18" charset="0"/>
                        <a:cs typeface="Times New Roman" panose="02020603050405020304" pitchFamily="18" charset="0"/>
                      </a:endParaRPr>
                    </a:p>
                  </a:txBody>
                  <a:tcPr/>
                </a:tc>
              </a:tr>
              <a:tr h="510107">
                <a:tc>
                  <a:txBody>
                    <a:bodyPr/>
                    <a:lstStyle/>
                    <a:p>
                      <a:pPr algn="ctr"/>
                      <a:r>
                        <a:rPr lang="en-US" altLang="zh-CN" b="1" dirty="0" smtClean="0">
                          <a:latin typeface="Times New Roman" panose="02020603050405020304" pitchFamily="18" charset="0"/>
                          <a:cs typeface="Times New Roman" panose="02020603050405020304" pitchFamily="18" charset="0"/>
                        </a:rPr>
                        <a:t>3</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latin typeface="Times New Roman" panose="02020603050405020304" pitchFamily="18" charset="0"/>
                          <a:cs typeface="Times New Roman" panose="02020603050405020304" pitchFamily="18" charset="0"/>
                        </a:rPr>
                        <a:t>3</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latin typeface="Times New Roman" panose="02020603050405020304" pitchFamily="18" charset="0"/>
                          <a:cs typeface="Times New Roman" panose="02020603050405020304" pitchFamily="18" charset="0"/>
                        </a:rPr>
                        <a:t>4</a:t>
                      </a:r>
                      <a:endParaRPr lang="zh-CN" altLang="en-US" b="1" dirty="0">
                        <a:latin typeface="Times New Roman" panose="02020603050405020304" pitchFamily="18" charset="0"/>
                        <a:cs typeface="Times New Roman" panose="02020603050405020304" pitchFamily="18" charset="0"/>
                      </a:endParaRPr>
                    </a:p>
                  </a:txBody>
                  <a:tcPr/>
                </a:tc>
              </a:tr>
            </a:tbl>
          </a:graphicData>
        </a:graphic>
      </p:graphicFrame>
      <p:cxnSp>
        <p:nvCxnSpPr>
          <p:cNvPr id="7" name="직선 연결선 6"/>
          <p:cNvCxnSpPr>
            <a:stCxn id="3" idx="1"/>
            <a:endCxn id="3" idx="3"/>
          </p:cNvCxnSpPr>
          <p:nvPr/>
        </p:nvCxnSpPr>
        <p:spPr>
          <a:xfrm>
            <a:off x="2244436" y="2969897"/>
            <a:ext cx="218902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a:endCxn id="3" idx="2"/>
          </p:cNvCxnSpPr>
          <p:nvPr/>
        </p:nvCxnSpPr>
        <p:spPr>
          <a:xfrm>
            <a:off x="3338946" y="1949683"/>
            <a:ext cx="0" cy="204042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4433456" y="2508069"/>
            <a:ext cx="6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4433456" y="3990111"/>
            <a:ext cx="495595" cy="268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2830286" y="3990111"/>
            <a:ext cx="0" cy="433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표 24"/>
          <p:cNvGraphicFramePr>
            <a:graphicFrameLocks noGrp="1"/>
          </p:cNvGraphicFramePr>
          <p:nvPr>
            <p:extLst>
              <p:ext uri="{D42A27DB-BD31-4B8C-83A1-F6EECF244321}">
                <p14:modId xmlns:p14="http://schemas.microsoft.com/office/powerpoint/2010/main" val="4217161615"/>
              </p:ext>
            </p:extLst>
          </p:nvPr>
        </p:nvGraphicFramePr>
        <p:xfrm>
          <a:off x="5068390" y="1794532"/>
          <a:ext cx="1822266" cy="1427073"/>
        </p:xfrm>
        <a:graphic>
          <a:graphicData uri="http://schemas.openxmlformats.org/drawingml/2006/table">
            <a:tbl>
              <a:tblPr firstRow="1" bandRow="1">
                <a:tableStyleId>{5940675A-B579-460E-94D1-54222C63F5DA}</a:tableStyleId>
              </a:tblPr>
              <a:tblGrid>
                <a:gridCol w="607422"/>
                <a:gridCol w="607422"/>
                <a:gridCol w="607422"/>
              </a:tblGrid>
              <a:tr h="475691">
                <a:tc>
                  <a:txBody>
                    <a:bodyPr/>
                    <a:lstStyle/>
                    <a:p>
                      <a:endParaRPr lang="zh-CN"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tc>
                  <a:txBody>
                    <a:bodyPr/>
                    <a:lstStyle/>
                    <a:p>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tr>
              <a:tr h="475691">
                <a:tc>
                  <a:txBody>
                    <a:bodyPr/>
                    <a:lstStyle/>
                    <a:p>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tc>
                  <a:txBody>
                    <a:bodyPr/>
                    <a:lstStyle/>
                    <a:p>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tr>
              <a:tr h="475691">
                <a:tc>
                  <a:txBody>
                    <a:bodyPr/>
                    <a:lstStyle/>
                    <a:p>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tc>
                  <a:txBody>
                    <a:bodyPr/>
                    <a:lstStyle/>
                    <a:p>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tr>
            </a:tbl>
          </a:graphicData>
        </a:graphic>
      </p:graphicFrame>
      <p:graphicFrame>
        <p:nvGraphicFramePr>
          <p:cNvPr id="26" name="표 25"/>
          <p:cNvGraphicFramePr>
            <a:graphicFrameLocks noGrp="1"/>
          </p:cNvGraphicFramePr>
          <p:nvPr>
            <p:extLst>
              <p:ext uri="{D42A27DB-BD31-4B8C-83A1-F6EECF244321}">
                <p14:modId xmlns:p14="http://schemas.microsoft.com/office/powerpoint/2010/main" val="3962018567"/>
              </p:ext>
            </p:extLst>
          </p:nvPr>
        </p:nvGraphicFramePr>
        <p:xfrm>
          <a:off x="1746070" y="4459610"/>
          <a:ext cx="1822266" cy="1427073"/>
        </p:xfrm>
        <a:graphic>
          <a:graphicData uri="http://schemas.openxmlformats.org/drawingml/2006/table">
            <a:tbl>
              <a:tblPr firstRow="1" bandRow="1">
                <a:tableStyleId>{5940675A-B579-460E-94D1-54222C63F5DA}</a:tableStyleId>
              </a:tblPr>
              <a:tblGrid>
                <a:gridCol w="607422"/>
                <a:gridCol w="607422"/>
                <a:gridCol w="607422"/>
              </a:tblGrid>
              <a:tr h="475691">
                <a:tc>
                  <a:txBody>
                    <a:bodyPr/>
                    <a:lstStyle/>
                    <a:p>
                      <a:endParaRPr lang="zh-CN"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tc>
                  <a:txBody>
                    <a:bodyPr/>
                    <a:lstStyle/>
                    <a:p>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tr>
              <a:tr h="475691">
                <a:tc>
                  <a:txBody>
                    <a:bodyPr/>
                    <a:lstStyle/>
                    <a:p>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tc>
                  <a:txBody>
                    <a:bodyPr/>
                    <a:lstStyle/>
                    <a:p>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tr>
              <a:tr h="475691">
                <a:tc>
                  <a:txBody>
                    <a:bodyPr/>
                    <a:lstStyle/>
                    <a:p>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tc>
                  <a:txBody>
                    <a:bodyPr/>
                    <a:lstStyle/>
                    <a:p>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tr>
            </a:tbl>
          </a:graphicData>
        </a:graphic>
      </p:graphicFrame>
      <p:graphicFrame>
        <p:nvGraphicFramePr>
          <p:cNvPr id="27" name="표 26"/>
          <p:cNvGraphicFramePr>
            <a:graphicFrameLocks noGrp="1"/>
          </p:cNvGraphicFramePr>
          <p:nvPr>
            <p:extLst>
              <p:ext uri="{D42A27DB-BD31-4B8C-83A1-F6EECF244321}">
                <p14:modId xmlns:p14="http://schemas.microsoft.com/office/powerpoint/2010/main" val="2062021998"/>
              </p:ext>
            </p:extLst>
          </p:nvPr>
        </p:nvGraphicFramePr>
        <p:xfrm>
          <a:off x="4942115" y="3935142"/>
          <a:ext cx="2895600" cy="2223520"/>
        </p:xfrm>
        <a:graphic>
          <a:graphicData uri="http://schemas.openxmlformats.org/drawingml/2006/table">
            <a:tbl>
              <a:tblPr firstRow="1" bandRow="1">
                <a:tableStyleId>{5940675A-B579-460E-94D1-54222C63F5DA}</a:tableStyleId>
              </a:tblPr>
              <a:tblGrid>
                <a:gridCol w="579120"/>
                <a:gridCol w="579120"/>
                <a:gridCol w="579120"/>
                <a:gridCol w="579120"/>
                <a:gridCol w="579120"/>
              </a:tblGrid>
              <a:tr h="444704">
                <a:tc>
                  <a:txBody>
                    <a:bodyPr/>
                    <a:lstStyle/>
                    <a:p>
                      <a:pPr algn="ctr"/>
                      <a:endParaRPr lang="zh-CN"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tr>
              <a:tr h="444704">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tr>
              <a:tr h="444704">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tr>
              <a:tr h="444704">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tr>
              <a:tr h="444704">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tr>
            </a:tbl>
          </a:graphicData>
        </a:graphic>
      </p:graphicFrame>
      <p:pic>
        <p:nvPicPr>
          <p:cNvPr id="28" name="그림 27"/>
          <p:cNvPicPr>
            <a:picLocks noChangeAspect="1"/>
          </p:cNvPicPr>
          <p:nvPr/>
        </p:nvPicPr>
        <p:blipFill>
          <a:blip r:embed="rId2"/>
          <a:stretch>
            <a:fillRect/>
          </a:stretch>
        </p:blipFill>
        <p:spPr>
          <a:xfrm>
            <a:off x="8191500" y="2760459"/>
            <a:ext cx="3399608" cy="461146"/>
          </a:xfrm>
          <a:prstGeom prst="rect">
            <a:avLst/>
          </a:prstGeom>
        </p:spPr>
      </p:pic>
      <p:sp>
        <p:nvSpPr>
          <p:cNvPr id="29" name="TextBox 28"/>
          <p:cNvSpPr txBox="1"/>
          <p:nvPr/>
        </p:nvSpPr>
        <p:spPr>
          <a:xfrm>
            <a:off x="8516984" y="3494307"/>
            <a:ext cx="3509554" cy="307777"/>
          </a:xfrm>
          <a:prstGeom prst="rect">
            <a:avLst/>
          </a:prstGeom>
          <a:noFill/>
        </p:spPr>
        <p:txBody>
          <a:bodyPr wrap="square" rtlCol="0">
            <a:spAutoFit/>
          </a:bodyPr>
          <a:lstStyle/>
          <a:p>
            <a:r>
              <a:rPr lang="en-US" altLang="zh-CN" sz="1400" dirty="0" smtClean="0">
                <a:solidFill>
                  <a:srgbClr val="FF0000"/>
                </a:solidFill>
                <a:latin typeface="Times New Roman" panose="02020603050405020304" pitchFamily="18" charset="0"/>
                <a:cs typeface="Times New Roman" panose="02020603050405020304" pitchFamily="18" charset="0"/>
              </a:rPr>
              <a:t>Relative Position Embedding method [8]</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30" name="모서리가 둥근 직사각형 29"/>
          <p:cNvSpPr/>
          <p:nvPr/>
        </p:nvSpPr>
        <p:spPr>
          <a:xfrm>
            <a:off x="11260183" y="2891246"/>
            <a:ext cx="156754" cy="235131"/>
          </a:xfrm>
          <a:prstGeom prst="roundRect">
            <a:avLst/>
          </a:prstGeom>
          <a:noFill/>
          <a:ln w="19050">
            <a:solidFill>
              <a:srgbClr val="FF0000">
                <a:alpha val="99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직선 화살표 연결선 31"/>
          <p:cNvCxnSpPr>
            <a:endCxn id="29" idx="0"/>
          </p:cNvCxnSpPr>
          <p:nvPr/>
        </p:nvCxnSpPr>
        <p:spPr>
          <a:xfrm flipH="1">
            <a:off x="10271761" y="3126377"/>
            <a:ext cx="1064621" cy="367930"/>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682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888909"/>
          </a:xfrm>
        </p:spPr>
        <p:txBody>
          <a:bodyPr/>
          <a:lstStyle/>
          <a:p>
            <a:r>
              <a:rPr lang="en-US" altLang="zh-CN" dirty="0" smtClean="0">
                <a:latin typeface="Times New Roman" panose="02020603050405020304" pitchFamily="18" charset="0"/>
                <a:cs typeface="Times New Roman" panose="02020603050405020304" pitchFamily="18" charset="0"/>
              </a:rPr>
              <a:t>ViT Variants: Swin Transformer</a:t>
            </a:r>
            <a:endParaRPr lang="zh-CN" altLang="en-US" dirty="0"/>
          </a:p>
        </p:txBody>
      </p:sp>
      <p:pic>
        <p:nvPicPr>
          <p:cNvPr id="4" name="그림 3"/>
          <p:cNvPicPr>
            <a:picLocks noChangeAspect="1"/>
          </p:cNvPicPr>
          <p:nvPr/>
        </p:nvPicPr>
        <p:blipFill>
          <a:blip r:embed="rId2"/>
          <a:stretch>
            <a:fillRect/>
          </a:stretch>
        </p:blipFill>
        <p:spPr>
          <a:xfrm>
            <a:off x="838199" y="1254034"/>
            <a:ext cx="6868886" cy="2322361"/>
          </a:xfrm>
          <a:prstGeom prst="rect">
            <a:avLst/>
          </a:prstGeom>
        </p:spPr>
      </p:pic>
      <p:sp>
        <p:nvSpPr>
          <p:cNvPr id="5" name="TextBox 4"/>
          <p:cNvSpPr txBox="1"/>
          <p:nvPr/>
        </p:nvSpPr>
        <p:spPr>
          <a:xfrm>
            <a:off x="838199" y="3576395"/>
            <a:ext cx="6468291" cy="738664"/>
          </a:xfrm>
          <a:prstGeom prst="rect">
            <a:avLst/>
          </a:prstGeom>
          <a:noFill/>
        </p:spPr>
        <p:txBody>
          <a:bodyPr wrap="square" rtlCol="0">
            <a:spAutoFit/>
          </a:bodyPr>
          <a:lstStyle/>
          <a:p>
            <a:pPr algn="just"/>
            <a:r>
              <a:rPr lang="en-US" altLang="zh-CN" sz="1400" dirty="0" smtClean="0">
                <a:latin typeface="Times New Roman" panose="02020603050405020304" pitchFamily="18" charset="0"/>
                <a:cs typeface="Times New Roman" panose="02020603050405020304" pitchFamily="18" charset="0"/>
              </a:rPr>
              <a:t>Fig. 11 (a) The architecture of a Swin Transformer; (b) two successive Swin Transformer Blocks. W-MSA and SW-MSA are multi-head self attention modules with regular and shifted windowing configurations, respectively.</a:t>
            </a:r>
            <a:endParaRPr lang="zh-CN" altLang="en-US" sz="1400" dirty="0">
              <a:latin typeface="Times New Roman" panose="02020603050405020304" pitchFamily="18" charset="0"/>
              <a:cs typeface="Times New Roman" panose="02020603050405020304" pitchFamily="18" charset="0"/>
            </a:endParaRPr>
          </a:p>
        </p:txBody>
      </p:sp>
      <p:pic>
        <p:nvPicPr>
          <p:cNvPr id="6" name="그림 5"/>
          <p:cNvPicPr>
            <a:picLocks noChangeAspect="1"/>
          </p:cNvPicPr>
          <p:nvPr/>
        </p:nvPicPr>
        <p:blipFill>
          <a:blip r:embed="rId3"/>
          <a:stretch>
            <a:fillRect/>
          </a:stretch>
        </p:blipFill>
        <p:spPr>
          <a:xfrm>
            <a:off x="7678782" y="1254034"/>
            <a:ext cx="4214949" cy="3936603"/>
          </a:xfrm>
          <a:prstGeom prst="rect">
            <a:avLst/>
          </a:prstGeom>
        </p:spPr>
      </p:pic>
      <p:pic>
        <p:nvPicPr>
          <p:cNvPr id="7" name="그림 6"/>
          <p:cNvPicPr>
            <a:picLocks noChangeAspect="1"/>
          </p:cNvPicPr>
          <p:nvPr/>
        </p:nvPicPr>
        <p:blipFill>
          <a:blip r:embed="rId4"/>
          <a:stretch>
            <a:fillRect/>
          </a:stretch>
        </p:blipFill>
        <p:spPr>
          <a:xfrm>
            <a:off x="3036024" y="4980622"/>
            <a:ext cx="3660868" cy="1160052"/>
          </a:xfrm>
          <a:prstGeom prst="rect">
            <a:avLst/>
          </a:prstGeom>
        </p:spPr>
      </p:pic>
      <p:cxnSp>
        <p:nvCxnSpPr>
          <p:cNvPr id="9" name="직선 화살표 연결선 8"/>
          <p:cNvCxnSpPr/>
          <p:nvPr/>
        </p:nvCxnSpPr>
        <p:spPr>
          <a:xfrm flipH="1">
            <a:off x="6331131" y="4980622"/>
            <a:ext cx="1375954" cy="5800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32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775698"/>
          </a:xfrm>
        </p:spPr>
        <p:txBody>
          <a:bodyPr/>
          <a:lstStyle/>
          <a:p>
            <a:r>
              <a:rPr lang="en-US" altLang="zh-CN" dirty="0" smtClean="0">
                <a:latin typeface="Times New Roman" panose="02020603050405020304" pitchFamily="18" charset="0"/>
                <a:cs typeface="Times New Roman" panose="02020603050405020304" pitchFamily="18" charset="0"/>
              </a:rPr>
              <a:t>ViT Variants: BoT [7]</a:t>
            </a:r>
            <a:endParaRPr lang="zh-CN" altLang="en-US" dirty="0"/>
          </a:p>
        </p:txBody>
      </p:sp>
      <p:pic>
        <p:nvPicPr>
          <p:cNvPr id="4" name="그림 3"/>
          <p:cNvPicPr>
            <a:picLocks noChangeAspect="1"/>
          </p:cNvPicPr>
          <p:nvPr/>
        </p:nvPicPr>
        <p:blipFill>
          <a:blip r:embed="rId2"/>
          <a:stretch>
            <a:fillRect/>
          </a:stretch>
        </p:blipFill>
        <p:spPr>
          <a:xfrm>
            <a:off x="838200" y="1140824"/>
            <a:ext cx="3459869" cy="2403565"/>
          </a:xfrm>
          <a:prstGeom prst="rect">
            <a:avLst/>
          </a:prstGeom>
        </p:spPr>
      </p:pic>
      <p:sp>
        <p:nvSpPr>
          <p:cNvPr id="7" name="모서리가 둥근 직사각형 6"/>
          <p:cNvSpPr/>
          <p:nvPr/>
        </p:nvSpPr>
        <p:spPr>
          <a:xfrm>
            <a:off x="2847702" y="2229390"/>
            <a:ext cx="1010194" cy="357051"/>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모서리가 둥근 직사각형 8"/>
          <p:cNvSpPr/>
          <p:nvPr/>
        </p:nvSpPr>
        <p:spPr>
          <a:xfrm>
            <a:off x="1088571" y="2220678"/>
            <a:ext cx="957943" cy="357051"/>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766549" y="3544389"/>
            <a:ext cx="4099560" cy="1169551"/>
          </a:xfrm>
          <a:prstGeom prst="rect">
            <a:avLst/>
          </a:prstGeom>
          <a:noFill/>
        </p:spPr>
        <p:txBody>
          <a:bodyPr wrap="square" rtlCol="0">
            <a:spAutoFit/>
          </a:bodyPr>
          <a:lstStyle/>
          <a:p>
            <a:pPr algn="just"/>
            <a:r>
              <a:rPr lang="en-US" altLang="zh-CN" sz="1400" dirty="0" smtClean="0">
                <a:latin typeface="Times New Roman" panose="02020603050405020304" pitchFamily="18" charset="0"/>
                <a:cs typeface="Times New Roman" panose="02020603050405020304" pitchFamily="18" charset="0"/>
              </a:rPr>
              <a:t>Fig.12 Left: A ResNet Bottleneck Block, Right: A Bottleneck Transformer (BoT) block. The only difference is the replacement of the spatial 3</a:t>
            </a:r>
            <a:r>
              <a:rPr lang="en-US" altLang="zh-CN" sz="1000" b="1" dirty="0" smtClean="0">
                <a:latin typeface="Times New Roman" panose="02020603050405020304" pitchFamily="18" charset="0"/>
                <a:cs typeface="Times New Roman" panose="02020603050405020304" pitchFamily="18" charset="0"/>
              </a:rPr>
              <a:t>×</a:t>
            </a:r>
            <a:r>
              <a:rPr lang="en-US" altLang="zh-CN" sz="1400" dirty="0" smtClean="0">
                <a:latin typeface="Times New Roman" panose="02020603050405020304" pitchFamily="18" charset="0"/>
                <a:cs typeface="Times New Roman" panose="02020603050405020304" pitchFamily="18" charset="0"/>
              </a:rPr>
              <a:t>3 convolution layer with Multi-Head Self-Attention (MHSA).</a:t>
            </a:r>
            <a:endParaRPr lang="zh-CN" alt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5434149" y="1785257"/>
            <a:ext cx="5721531" cy="1815882"/>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1400" dirty="0" smtClean="0">
                <a:latin typeface="Times New Roman" panose="02020603050405020304" pitchFamily="18" charset="0"/>
                <a:cs typeface="Times New Roman" panose="02020603050405020304" pitchFamily="18" charset="0"/>
              </a:rPr>
              <a:t>While the convolution operation can effectively capture local information, vision tasks such as object detection, instance segmentation, keypoint detection require modeling long range dependencies.</a:t>
            </a:r>
          </a:p>
          <a:p>
            <a:pPr marL="285750" indent="-285750" algn="just">
              <a:buFont typeface="Arial" panose="020B0604020202020204" pitchFamily="34" charset="0"/>
              <a:buChar char="•"/>
            </a:pPr>
            <a:r>
              <a:rPr lang="en-US" altLang="zh-CN" sz="1400" dirty="0" smtClean="0">
                <a:latin typeface="Times New Roman" panose="02020603050405020304" pitchFamily="18" charset="0"/>
                <a:cs typeface="Times New Roman" panose="02020603050405020304" pitchFamily="18" charset="0"/>
              </a:rPr>
              <a:t>In order to globally aggregate the locally captured filter responses, convolution based architectures require stacking multiple layers.</a:t>
            </a:r>
          </a:p>
          <a:p>
            <a:pPr marL="285750" indent="-285750" algn="just">
              <a:buFont typeface="Arial" panose="020B0604020202020204" pitchFamily="34" charset="0"/>
              <a:buChar char="•"/>
            </a:pPr>
            <a:r>
              <a:rPr lang="en-US" altLang="zh-CN" sz="1400" dirty="0" smtClean="0">
                <a:latin typeface="Times New Roman" panose="02020603050405020304" pitchFamily="18" charset="0"/>
                <a:cs typeface="Times New Roman" panose="02020603050405020304" pitchFamily="18" charset="0"/>
              </a:rPr>
              <a:t>Self-attention is a computational primitive that implements pairwise entity interactions with a content-based addressing mechanism, thereby learning a rich hierarchy of associative features across long sequences.</a:t>
            </a:r>
            <a:endParaRPr lang="zh-CN" altLang="en-US"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434149" y="4022058"/>
            <a:ext cx="5695405" cy="738664"/>
          </a:xfrm>
          <a:prstGeom prst="rect">
            <a:avLst/>
          </a:prstGeom>
          <a:noFill/>
        </p:spPr>
        <p:txBody>
          <a:bodyPr wrap="square" rtlCol="0">
            <a:spAutoFit/>
          </a:bodyPr>
          <a:lstStyle/>
          <a:p>
            <a:pPr algn="just"/>
            <a:r>
              <a:rPr lang="en-US" altLang="zh-CN" sz="1400" dirty="0" smtClean="0">
                <a:latin typeface="Times New Roman" panose="02020603050405020304" pitchFamily="18" charset="0"/>
                <a:cs typeface="Times New Roman" panose="02020603050405020304" pitchFamily="18" charset="0"/>
              </a:rPr>
              <a:t>A simple approach to using self-attention in vision is to replace spatial convolutional layers with the multi-head self-attention (MHSA) layer proposed in the Transformer.</a:t>
            </a:r>
            <a:endParaRPr lang="zh-CN" altLang="en-US" sz="1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5586548" y="4763631"/>
            <a:ext cx="4955177" cy="338554"/>
          </a:xfrm>
          <a:prstGeom prst="rect">
            <a:avLst/>
          </a:prstGeom>
          <a:noFill/>
        </p:spPr>
        <p:txBody>
          <a:bodyPr wrap="square" rtlCol="0">
            <a:spAutoFit/>
          </a:bodyPr>
          <a:lstStyle/>
          <a:p>
            <a:r>
              <a:rPr lang="en-US" altLang="zh-CN" sz="1600" dirty="0" smtClean="0">
                <a:solidFill>
                  <a:srgbClr val="FF0000"/>
                </a:solidFill>
                <a:latin typeface="Times New Roman" panose="02020603050405020304" pitchFamily="18" charset="0"/>
                <a:cs typeface="Times New Roman" panose="02020603050405020304" pitchFamily="18" charset="0"/>
              </a:rPr>
              <a:t>The problem of using MHSA in Computer Vision?</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cxnSp>
        <p:nvCxnSpPr>
          <p:cNvPr id="15" name="직선 화살표 연결선 14"/>
          <p:cNvCxnSpPr/>
          <p:nvPr/>
        </p:nvCxnSpPr>
        <p:spPr>
          <a:xfrm>
            <a:off x="8294914" y="3683726"/>
            <a:ext cx="0" cy="261257"/>
          </a:xfrm>
          <a:prstGeom prst="straightConnector1">
            <a:avLst/>
          </a:prstGeom>
          <a:ln w="190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6547" y="1445249"/>
            <a:ext cx="4955177" cy="338554"/>
          </a:xfrm>
          <a:prstGeom prst="rect">
            <a:avLst/>
          </a:prstGeom>
          <a:noFill/>
        </p:spPr>
        <p:txBody>
          <a:bodyPr wrap="square" rtlCol="0">
            <a:spAutoFit/>
          </a:bodyPr>
          <a:lstStyle/>
          <a:p>
            <a:r>
              <a:rPr lang="en-US" altLang="zh-CN" sz="1600" dirty="0" smtClean="0">
                <a:solidFill>
                  <a:srgbClr val="FF0000"/>
                </a:solidFill>
                <a:latin typeface="Times New Roman" panose="02020603050405020304" pitchFamily="18" charset="0"/>
                <a:cs typeface="Times New Roman" panose="02020603050405020304" pitchFamily="18" charset="0"/>
              </a:rPr>
              <a:t>Why do we need self-attention?</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586547" y="5191609"/>
            <a:ext cx="5767253" cy="523220"/>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The memory and computation for self-attention scale quadratically with spatial dimensions, causing overheads for training and inference.</a:t>
            </a:r>
            <a:endParaRPr lang="zh-CN" altLang="en-US" sz="14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838200" y="4853055"/>
            <a:ext cx="4014652" cy="338554"/>
          </a:xfrm>
          <a:prstGeom prst="rect">
            <a:avLst/>
          </a:prstGeom>
          <a:noFill/>
        </p:spPr>
        <p:txBody>
          <a:bodyPr wrap="square" rtlCol="0">
            <a:spAutoFit/>
          </a:bodyPr>
          <a:lstStyle/>
          <a:p>
            <a:r>
              <a:rPr lang="en-US" altLang="zh-CN" sz="1600" dirty="0" smtClean="0">
                <a:solidFill>
                  <a:srgbClr val="FF0000"/>
                </a:solidFill>
                <a:latin typeface="Times New Roman" panose="02020603050405020304" pitchFamily="18" charset="0"/>
                <a:cs typeface="Times New Roman" panose="02020603050405020304" pitchFamily="18" charset="0"/>
              </a:rPr>
              <a:t>Solution:</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838200" y="5330724"/>
            <a:ext cx="4027909" cy="1169551"/>
          </a:xfrm>
          <a:prstGeom prst="rect">
            <a:avLst/>
          </a:prstGeom>
          <a:noFill/>
        </p:spPr>
        <p:txBody>
          <a:bodyPr wrap="square" rtlCol="0">
            <a:spAutoFit/>
          </a:bodyPr>
          <a:lstStyle/>
          <a:p>
            <a:pPr algn="just"/>
            <a:r>
              <a:rPr lang="en-US" altLang="zh-CN" sz="1400" dirty="0">
                <a:latin typeface="Times New Roman" panose="02020603050405020304" pitchFamily="18" charset="0"/>
                <a:cs typeface="Times New Roman" panose="02020603050405020304" pitchFamily="18" charset="0"/>
              </a:rPr>
              <a:t>1</a:t>
            </a:r>
            <a:r>
              <a:rPr lang="en-US" altLang="zh-CN" sz="1400" dirty="0" smtClean="0">
                <a:latin typeface="Times New Roman" panose="02020603050405020304" pitchFamily="18" charset="0"/>
                <a:cs typeface="Times New Roman" panose="02020603050405020304" pitchFamily="18" charset="0"/>
              </a:rPr>
              <a:t>) Use convolutions to efficiently learn abstract and low resolution feature maps from large images; 2) Use global (all2all) self-attention to process and aggregate the information contained in the feature maps captured by convolutions.</a:t>
            </a:r>
            <a:endParaRPr lang="zh-CN" altLang="en-US" sz="1400" dirty="0">
              <a:latin typeface="Times New Roman" panose="02020603050405020304" pitchFamily="18" charset="0"/>
              <a:cs typeface="Times New Roman" panose="02020603050405020304" pitchFamily="18" charset="0"/>
            </a:endParaRPr>
          </a:p>
        </p:txBody>
      </p:sp>
      <p:sp>
        <p:nvSpPr>
          <p:cNvPr id="20" name="오른쪽 화살표 19"/>
          <p:cNvSpPr/>
          <p:nvPr/>
        </p:nvSpPr>
        <p:spPr>
          <a:xfrm>
            <a:off x="5207726" y="6278206"/>
            <a:ext cx="313508" cy="235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5726973" y="6089582"/>
            <a:ext cx="5486400" cy="523220"/>
          </a:xfrm>
          <a:prstGeom prst="rect">
            <a:avLst/>
          </a:prstGeom>
          <a:noFill/>
        </p:spPr>
        <p:txBody>
          <a:bodyPr wrap="square" rtlCol="0">
            <a:spAutoFit/>
          </a:bodyPr>
          <a:lstStyle/>
          <a:p>
            <a:r>
              <a:rPr lang="en-US" altLang="zh-CN" sz="1400" dirty="0" smtClean="0">
                <a:solidFill>
                  <a:srgbClr val="FF0000"/>
                </a:solidFill>
                <a:latin typeface="Times New Roman" panose="02020603050405020304" pitchFamily="18" charset="0"/>
                <a:cs typeface="Times New Roman" panose="02020603050405020304" pitchFamily="18" charset="0"/>
              </a:rPr>
              <a:t>Replace only the final three bottleneck blocks of a ResNet with BoT blocks without any other changes.</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929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010829"/>
          </a:xfrm>
        </p:spPr>
        <p:txBody>
          <a:bodyPr/>
          <a:lstStyle/>
          <a:p>
            <a:r>
              <a:rPr lang="en-US" altLang="zh-CN" dirty="0" smtClean="0">
                <a:latin typeface="Times New Roman" panose="02020603050405020304" pitchFamily="18" charset="0"/>
                <a:cs typeface="Times New Roman" panose="02020603050405020304" pitchFamily="18" charset="0"/>
              </a:rPr>
              <a:t>ViT Variants: BoT [7]</a:t>
            </a:r>
            <a:endParaRPr lang="zh-CN" altLang="en-US" dirty="0"/>
          </a:p>
        </p:txBody>
      </p:sp>
      <p:pic>
        <p:nvPicPr>
          <p:cNvPr id="4" name="그림 3"/>
          <p:cNvPicPr>
            <a:picLocks noChangeAspect="1"/>
          </p:cNvPicPr>
          <p:nvPr/>
        </p:nvPicPr>
        <p:blipFill rotWithShape="1">
          <a:blip r:embed="rId3"/>
          <a:srcRect t="5003"/>
          <a:stretch/>
        </p:blipFill>
        <p:spPr>
          <a:xfrm>
            <a:off x="838200" y="1375954"/>
            <a:ext cx="4733136" cy="3021875"/>
          </a:xfrm>
          <a:prstGeom prst="rect">
            <a:avLst/>
          </a:prstGeom>
        </p:spPr>
      </p:pic>
      <p:pic>
        <p:nvPicPr>
          <p:cNvPr id="5" name="그림 4"/>
          <p:cNvPicPr>
            <a:picLocks noChangeAspect="1"/>
          </p:cNvPicPr>
          <p:nvPr/>
        </p:nvPicPr>
        <p:blipFill rotWithShape="1">
          <a:blip r:embed="rId4"/>
          <a:srcRect l="5448" t="10061" r="3536"/>
          <a:stretch/>
        </p:blipFill>
        <p:spPr>
          <a:xfrm>
            <a:off x="6873212" y="1375954"/>
            <a:ext cx="2725783" cy="2257744"/>
          </a:xfrm>
          <a:prstGeom prst="rect">
            <a:avLst/>
          </a:prstGeom>
        </p:spPr>
      </p:pic>
      <p:pic>
        <p:nvPicPr>
          <p:cNvPr id="6" name="그림 5"/>
          <p:cNvPicPr>
            <a:picLocks noChangeAspect="1"/>
          </p:cNvPicPr>
          <p:nvPr/>
        </p:nvPicPr>
        <p:blipFill>
          <a:blip r:embed="rId5"/>
          <a:stretch>
            <a:fillRect/>
          </a:stretch>
        </p:blipFill>
        <p:spPr>
          <a:xfrm>
            <a:off x="5665364" y="3826430"/>
            <a:ext cx="5688436" cy="2049757"/>
          </a:xfrm>
          <a:prstGeom prst="rect">
            <a:avLst/>
          </a:prstGeom>
        </p:spPr>
      </p:pic>
      <p:sp>
        <p:nvSpPr>
          <p:cNvPr id="7" name="TextBox 6"/>
          <p:cNvSpPr txBox="1"/>
          <p:nvPr/>
        </p:nvSpPr>
        <p:spPr>
          <a:xfrm>
            <a:off x="838201" y="4397829"/>
            <a:ext cx="4256314" cy="523220"/>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Fig.13 Multi-Head Self-Attention (MHSA) layer used in the BoT block.</a:t>
            </a:r>
            <a:endParaRPr lang="zh-CN" altLang="en-US" sz="1400" dirty="0">
              <a:latin typeface="Times New Roman" panose="02020603050405020304" pitchFamily="18" charset="0"/>
              <a:cs typeface="Times New Roman" panose="02020603050405020304" pitchFamily="18" charset="0"/>
            </a:endParaRPr>
          </a:p>
        </p:txBody>
      </p:sp>
      <p:cxnSp>
        <p:nvCxnSpPr>
          <p:cNvPr id="9" name="직선 화살표 연결선 8"/>
          <p:cNvCxnSpPr>
            <a:stCxn id="4" idx="3"/>
          </p:cNvCxnSpPr>
          <p:nvPr/>
        </p:nvCxnSpPr>
        <p:spPr>
          <a:xfrm flipV="1">
            <a:off x="5571336" y="2412274"/>
            <a:ext cx="1099430" cy="474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a:stCxn id="4" idx="3"/>
          </p:cNvCxnSpPr>
          <p:nvPr/>
        </p:nvCxnSpPr>
        <p:spPr>
          <a:xfrm>
            <a:off x="5571336" y="2886892"/>
            <a:ext cx="916550" cy="93953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598995" y="2447303"/>
            <a:ext cx="2133600" cy="523220"/>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Fig.14 A Non-local block [9].</a:t>
            </a:r>
            <a:endParaRPr lang="zh-CN" altLang="en-US" sz="1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442782" y="5930285"/>
            <a:ext cx="3260052" cy="523220"/>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Fig.15 Attention-augmented convolution [10].</a:t>
            </a:r>
            <a:endParaRPr lang="zh-CN" altLang="en-US" sz="14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923109" y="5129349"/>
            <a:ext cx="4742255" cy="1169551"/>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BoT compared with Non-local and Attention-augmented convolution:</a:t>
            </a:r>
          </a:p>
          <a:p>
            <a:pPr marL="342900" indent="-342900">
              <a:buAutoNum type="arabicParenR"/>
            </a:pPr>
            <a:r>
              <a:rPr lang="en-US" altLang="zh-CN" sz="1400" dirty="0" smtClean="0">
                <a:latin typeface="Times New Roman" panose="02020603050405020304" pitchFamily="18" charset="0"/>
                <a:cs typeface="Times New Roman" panose="02020603050405020304" pitchFamily="18" charset="0"/>
              </a:rPr>
              <a:t>Relative Position Embedding           Non-local does not have</a:t>
            </a:r>
          </a:p>
          <a:p>
            <a:pPr marL="342900" indent="-342900">
              <a:buAutoNum type="arabicParenR"/>
            </a:pPr>
            <a:r>
              <a:rPr lang="en-US" altLang="zh-CN" sz="1400" dirty="0" smtClean="0">
                <a:latin typeface="Times New Roman" panose="02020603050405020304" pitchFamily="18" charset="0"/>
                <a:cs typeface="Times New Roman" panose="02020603050405020304" pitchFamily="18" charset="0"/>
              </a:rPr>
              <a:t>More lightweight than Attention-augmented convolution</a:t>
            </a:r>
            <a:endParaRPr lang="zh-CN" altLang="en-US" sz="1400" dirty="0">
              <a:latin typeface="Times New Roman" panose="02020603050405020304" pitchFamily="18" charset="0"/>
              <a:cs typeface="Times New Roman" panose="02020603050405020304" pitchFamily="18" charset="0"/>
            </a:endParaRPr>
          </a:p>
        </p:txBody>
      </p:sp>
      <p:cxnSp>
        <p:nvCxnSpPr>
          <p:cNvPr id="16" name="직선 화살표 연결선 15"/>
          <p:cNvCxnSpPr/>
          <p:nvPr/>
        </p:nvCxnSpPr>
        <p:spPr>
          <a:xfrm>
            <a:off x="3492137" y="5730239"/>
            <a:ext cx="32221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그림 16"/>
          <p:cNvPicPr>
            <a:picLocks noChangeAspect="1"/>
          </p:cNvPicPr>
          <p:nvPr/>
        </p:nvPicPr>
        <p:blipFill>
          <a:blip r:embed="rId6"/>
          <a:stretch>
            <a:fillRect/>
          </a:stretch>
        </p:blipFill>
        <p:spPr>
          <a:xfrm>
            <a:off x="1985206" y="6284794"/>
            <a:ext cx="3336080" cy="444811"/>
          </a:xfrm>
          <a:prstGeom prst="rect">
            <a:avLst/>
          </a:prstGeom>
        </p:spPr>
      </p:pic>
    </p:spTree>
    <p:extLst>
      <p:ext uri="{BB962C8B-B14F-4D97-AF65-F5344CB8AC3E}">
        <p14:creationId xmlns:p14="http://schemas.microsoft.com/office/powerpoint/2010/main" val="4191997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749572"/>
          </a:xfrm>
        </p:spPr>
        <p:txBody>
          <a:bodyPr/>
          <a:lstStyle/>
          <a:p>
            <a:r>
              <a:rPr lang="en-US" altLang="zh-CN" dirty="0" smtClean="0">
                <a:latin typeface="Times New Roman" panose="02020603050405020304" pitchFamily="18" charset="0"/>
                <a:cs typeface="Times New Roman" panose="02020603050405020304" pitchFamily="18" charset="0"/>
              </a:rPr>
              <a:t>ViT Variants: BoT [7]</a:t>
            </a:r>
            <a:endParaRPr lang="zh-CN" altLang="en-US" dirty="0"/>
          </a:p>
        </p:txBody>
      </p:sp>
      <p:pic>
        <p:nvPicPr>
          <p:cNvPr id="4" name="그림 3"/>
          <p:cNvPicPr>
            <a:picLocks noChangeAspect="1"/>
          </p:cNvPicPr>
          <p:nvPr/>
        </p:nvPicPr>
        <p:blipFill>
          <a:blip r:embed="rId2"/>
          <a:stretch>
            <a:fillRect/>
          </a:stretch>
        </p:blipFill>
        <p:spPr>
          <a:xfrm>
            <a:off x="838200" y="1114698"/>
            <a:ext cx="4920342" cy="4920342"/>
          </a:xfrm>
          <a:prstGeom prst="rect">
            <a:avLst/>
          </a:prstGeom>
        </p:spPr>
      </p:pic>
      <p:sp>
        <p:nvSpPr>
          <p:cNvPr id="6" name="TextBox 5"/>
          <p:cNvSpPr txBox="1"/>
          <p:nvPr/>
        </p:nvSpPr>
        <p:spPr>
          <a:xfrm>
            <a:off x="1295399" y="6035040"/>
            <a:ext cx="4005943" cy="307777"/>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Table 5 </a:t>
            </a:r>
            <a:r>
              <a:rPr lang="en-US" altLang="zh-CN" sz="1400" dirty="0" smtClean="0">
                <a:solidFill>
                  <a:srgbClr val="FF0000"/>
                </a:solidFill>
                <a:latin typeface="Times New Roman" panose="02020603050405020304" pitchFamily="18" charset="0"/>
                <a:cs typeface="Times New Roman" panose="02020603050405020304" pitchFamily="18" charset="0"/>
              </a:rPr>
              <a:t>ImageNet-1k</a:t>
            </a:r>
            <a:r>
              <a:rPr lang="en-US" altLang="zh-CN" sz="1400" dirty="0" smtClean="0">
                <a:latin typeface="Times New Roman" panose="02020603050405020304" pitchFamily="18" charset="0"/>
                <a:cs typeface="Times New Roman" panose="02020603050405020304" pitchFamily="18" charset="0"/>
              </a:rPr>
              <a:t> top-1 accuracy comparison</a:t>
            </a:r>
            <a:endParaRPr lang="zh-CN" altLang="en-US" sz="1400" dirty="0">
              <a:latin typeface="Times New Roman" panose="02020603050405020304" pitchFamily="18" charset="0"/>
              <a:cs typeface="Times New Roman" panose="02020603050405020304" pitchFamily="18" charset="0"/>
            </a:endParaRPr>
          </a:p>
        </p:txBody>
      </p:sp>
      <p:pic>
        <p:nvPicPr>
          <p:cNvPr id="8" name="그림 7"/>
          <p:cNvPicPr>
            <a:picLocks noChangeAspect="1"/>
          </p:cNvPicPr>
          <p:nvPr/>
        </p:nvPicPr>
        <p:blipFill>
          <a:blip r:embed="rId3"/>
          <a:stretch>
            <a:fillRect/>
          </a:stretch>
        </p:blipFill>
        <p:spPr>
          <a:xfrm>
            <a:off x="6435634" y="2558007"/>
            <a:ext cx="3892731" cy="1732948"/>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6305005" y="4563291"/>
                <a:ext cx="4502332" cy="954107"/>
              </a:xfrm>
              <a:prstGeom prst="rect">
                <a:avLst/>
              </a:prstGeom>
              <a:noFill/>
            </p:spPr>
            <p:txBody>
              <a:bodyPr wrap="square" rtlCol="0">
                <a:spAutoFit/>
              </a:bodyPr>
              <a:lstStyle/>
              <a:p>
                <a:pPr algn="just"/>
                <a:r>
                  <a:rPr lang="en-US" altLang="zh-CN" sz="1400" dirty="0" smtClean="0">
                    <a:latin typeface="Times New Roman" panose="02020603050405020304" pitchFamily="18" charset="0"/>
                    <a:cs typeface="Times New Roman" panose="02020603050405020304" pitchFamily="18" charset="0"/>
                  </a:rPr>
                  <a:t>Table 6 Ablation for Relative Position Encoding: Gains from the two types of interactions in the MHSA layers, content-content (</a:t>
                </a:r>
                <a14:m>
                  <m:oMath xmlns:m="http://schemas.openxmlformats.org/officeDocument/2006/math">
                    <m:sSup>
                      <m:sSupPr>
                        <m:ctrlPr>
                          <a:rPr lang="en-US" altLang="zh-CN" sz="1400" i="1" dirty="0" smtClean="0">
                            <a:latin typeface="Cambria Math" panose="02040503050406030204" pitchFamily="18" charset="0"/>
                            <a:cs typeface="Times New Roman" panose="02020603050405020304" pitchFamily="18" charset="0"/>
                          </a:rPr>
                        </m:ctrlPr>
                      </m:sSupPr>
                      <m:e>
                        <m:r>
                          <a:rPr lang="en-US" altLang="zh-CN" sz="1400" b="0" i="1" dirty="0" smtClean="0">
                            <a:latin typeface="Cambria Math" panose="02040503050406030204" pitchFamily="18" charset="0"/>
                            <a:cs typeface="Times New Roman" panose="02020603050405020304" pitchFamily="18" charset="0"/>
                          </a:rPr>
                          <m:t>𝑞𝑘</m:t>
                        </m:r>
                      </m:e>
                      <m:sup>
                        <m:r>
                          <a:rPr lang="en-US" altLang="zh-CN" sz="1400" b="0" i="1" dirty="0" smtClean="0">
                            <a:latin typeface="Cambria Math" panose="02040503050406030204" pitchFamily="18" charset="0"/>
                            <a:cs typeface="Times New Roman" panose="02020603050405020304" pitchFamily="18" charset="0"/>
                          </a:rPr>
                          <m:t>𝑇</m:t>
                        </m:r>
                      </m:sup>
                    </m:sSup>
                  </m:oMath>
                </a14:m>
                <a:r>
                  <a:rPr lang="en-US" altLang="zh-CN" sz="1400" dirty="0" smtClean="0">
                    <a:latin typeface="Times New Roman" panose="02020603050405020304" pitchFamily="18" charset="0"/>
                    <a:cs typeface="Times New Roman" panose="02020603050405020304" pitchFamily="18" charset="0"/>
                  </a:rPr>
                  <a:t>) and content-position (</a:t>
                </a:r>
                <a14:m>
                  <m:oMath xmlns:m="http://schemas.openxmlformats.org/officeDocument/2006/math">
                    <m:sSup>
                      <m:sSupPr>
                        <m:ctrlPr>
                          <a:rPr lang="en-US" altLang="zh-CN" sz="1400" i="1" dirty="0" smtClean="0">
                            <a:latin typeface="Cambria Math" panose="02040503050406030204" pitchFamily="18" charset="0"/>
                            <a:cs typeface="Times New Roman" panose="02020603050405020304" pitchFamily="18" charset="0"/>
                          </a:rPr>
                        </m:ctrlPr>
                      </m:sSupPr>
                      <m:e>
                        <m:r>
                          <a:rPr lang="en-US" altLang="zh-CN" sz="1400" b="0" i="1" dirty="0" smtClean="0">
                            <a:latin typeface="Cambria Math" panose="02040503050406030204" pitchFamily="18" charset="0"/>
                            <a:cs typeface="Times New Roman" panose="02020603050405020304" pitchFamily="18" charset="0"/>
                          </a:rPr>
                          <m:t>𝑞𝑟</m:t>
                        </m:r>
                      </m:e>
                      <m:sup>
                        <m:r>
                          <a:rPr lang="en-US" altLang="zh-CN" sz="1400" b="0" i="1" dirty="0" smtClean="0">
                            <a:latin typeface="Cambria Math" panose="02040503050406030204" pitchFamily="18" charset="0"/>
                            <a:cs typeface="Times New Roman" panose="02020603050405020304" pitchFamily="18" charset="0"/>
                          </a:rPr>
                          <m:t>𝑇</m:t>
                        </m:r>
                      </m:sup>
                    </m:sSup>
                  </m:oMath>
                </a14:m>
                <a:r>
                  <a:rPr lang="en-US" altLang="zh-CN" sz="1400" dirty="0" smtClean="0">
                    <a:latin typeface="Times New Roman" panose="02020603050405020304" pitchFamily="18" charset="0"/>
                    <a:cs typeface="Times New Roman" panose="02020603050405020304" pitchFamily="18" charset="0"/>
                  </a:rPr>
                  <a:t>). (</a:t>
                </a:r>
                <a:r>
                  <a:rPr lang="en-US" altLang="zh-CN" sz="1400" dirty="0" smtClean="0">
                    <a:solidFill>
                      <a:srgbClr val="FF0000"/>
                    </a:solidFill>
                    <a:latin typeface="Times New Roman" panose="02020603050405020304" pitchFamily="18" charset="0"/>
                    <a:cs typeface="Times New Roman" panose="02020603050405020304" pitchFamily="18" charset="0"/>
                  </a:rPr>
                  <a:t>COCO dataset</a:t>
                </a:r>
                <a:r>
                  <a:rPr lang="en-US" altLang="zh-CN"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305005" y="4563291"/>
                <a:ext cx="4502332" cy="954107"/>
              </a:xfrm>
              <a:prstGeom prst="rect">
                <a:avLst/>
              </a:prstGeom>
              <a:blipFill rotWithShape="0">
                <a:blip r:embed="rId4"/>
                <a:stretch>
                  <a:fillRect l="-406" t="-1282" r="-271" b="-5769"/>
                </a:stretch>
              </a:blipFill>
            </p:spPr>
            <p:txBody>
              <a:bodyPr/>
              <a:lstStyle/>
              <a:p>
                <a:r>
                  <a:rPr lang="zh-CN" altLang="en-US">
                    <a:noFill/>
                  </a:rPr>
                  <a:t> </a:t>
                </a:r>
              </a:p>
            </p:txBody>
          </p:sp>
        </mc:Fallback>
      </mc:AlternateContent>
      <p:pic>
        <p:nvPicPr>
          <p:cNvPr id="7" name="그림 6"/>
          <p:cNvPicPr>
            <a:picLocks noChangeAspect="1"/>
          </p:cNvPicPr>
          <p:nvPr/>
        </p:nvPicPr>
        <p:blipFill>
          <a:blip r:embed="rId5"/>
          <a:stretch>
            <a:fillRect/>
          </a:stretch>
        </p:blipFill>
        <p:spPr>
          <a:xfrm>
            <a:off x="6615234" y="1114698"/>
            <a:ext cx="2782295" cy="755274"/>
          </a:xfrm>
          <a:prstGeom prst="rect">
            <a:avLst/>
          </a:prstGeom>
        </p:spPr>
      </p:pic>
      <p:pic>
        <p:nvPicPr>
          <p:cNvPr id="3" name="그림 2"/>
          <p:cNvPicPr>
            <a:picLocks noChangeAspect="1"/>
          </p:cNvPicPr>
          <p:nvPr/>
        </p:nvPicPr>
        <p:blipFill>
          <a:blip r:embed="rId6"/>
          <a:stretch>
            <a:fillRect/>
          </a:stretch>
        </p:blipFill>
        <p:spPr>
          <a:xfrm>
            <a:off x="6913091" y="1825389"/>
            <a:ext cx="2624307" cy="786083"/>
          </a:xfrm>
          <a:prstGeom prst="rect">
            <a:avLst/>
          </a:prstGeom>
        </p:spPr>
      </p:pic>
      <p:sp>
        <p:nvSpPr>
          <p:cNvPr id="5" name="타원 4"/>
          <p:cNvSpPr/>
          <p:nvPr/>
        </p:nvSpPr>
        <p:spPr>
          <a:xfrm>
            <a:off x="8225244" y="1184366"/>
            <a:ext cx="330927" cy="307969"/>
          </a:xfrm>
          <a:prstGeom prst="ellipse">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타원 9"/>
          <p:cNvSpPr/>
          <p:nvPr/>
        </p:nvSpPr>
        <p:spPr>
          <a:xfrm>
            <a:off x="8645922" y="1184366"/>
            <a:ext cx="330927" cy="307969"/>
          </a:xfrm>
          <a:prstGeom prst="ellipse">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직선 화살표 연결선 15"/>
          <p:cNvCxnSpPr>
            <a:stCxn id="5" idx="4"/>
          </p:cNvCxnSpPr>
          <p:nvPr/>
        </p:nvCxnSpPr>
        <p:spPr>
          <a:xfrm flipH="1">
            <a:off x="8381999" y="1492335"/>
            <a:ext cx="8709" cy="51744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8811385" y="1492335"/>
            <a:ext cx="113540" cy="5174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5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68235" y="330290"/>
            <a:ext cx="10515600" cy="871493"/>
          </a:xfrm>
        </p:spPr>
        <p:txBody>
          <a:bodyPr>
            <a:normAutofit fontScale="90000"/>
          </a:bodyPr>
          <a:lstStyle/>
          <a:p>
            <a:r>
              <a:rPr lang="en-US" altLang="zh-CN" dirty="0" smtClean="0">
                <a:latin typeface="Times New Roman" panose="02020603050405020304" pitchFamily="18" charset="0"/>
                <a:cs typeface="Times New Roman" panose="02020603050405020304" pitchFamily="18" charset="0"/>
              </a:rPr>
              <a:t>My Thinking: How to apply Transformer in Computer Vision </a:t>
            </a:r>
            <a:endParaRPr lang="zh-CN" altLang="en-US" dirty="0"/>
          </a:p>
        </p:txBody>
      </p:sp>
      <p:sp>
        <p:nvSpPr>
          <p:cNvPr id="4" name="TextBox 3"/>
          <p:cNvSpPr txBox="1"/>
          <p:nvPr/>
        </p:nvSpPr>
        <p:spPr>
          <a:xfrm>
            <a:off x="853440" y="1567543"/>
            <a:ext cx="9823269" cy="523220"/>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Benefits of Convolution Block: local receptive fields, shared weights, and spatial subsampling                (</a:t>
            </a:r>
            <a:r>
              <a:rPr lang="en-US" altLang="zh-CN" sz="1400" dirty="0" smtClean="0">
                <a:solidFill>
                  <a:srgbClr val="FF0000"/>
                </a:solidFill>
                <a:latin typeface="Times New Roman" panose="02020603050405020304" pitchFamily="18" charset="0"/>
                <a:cs typeface="Times New Roman" panose="02020603050405020304" pitchFamily="18" charset="0"/>
              </a:rPr>
              <a:t>Good inductive bias</a:t>
            </a:r>
            <a:r>
              <a:rPr lang="en-US" altLang="zh-CN" sz="1400" dirty="0" smtClean="0">
                <a:latin typeface="Times New Roman" panose="02020603050405020304" pitchFamily="18" charset="0"/>
                <a:cs typeface="Times New Roman" panose="02020603050405020304" pitchFamily="18" charset="0"/>
              </a:rPr>
              <a:t>)</a:t>
            </a:r>
          </a:p>
          <a:p>
            <a:r>
              <a:rPr lang="en-US" altLang="zh-CN" sz="1400" dirty="0" smtClean="0">
                <a:latin typeface="Times New Roman" panose="02020603050405020304" pitchFamily="18" charset="0"/>
                <a:cs typeface="Times New Roman" panose="02020603050405020304" pitchFamily="18" charset="0"/>
              </a:rPr>
              <a:t>Benefits of Transformer Block: dynamic attention, global context fusion, and better generalization          (</a:t>
            </a:r>
            <a:r>
              <a:rPr lang="en-US" altLang="zh-CN" sz="1400" dirty="0">
                <a:solidFill>
                  <a:srgbClr val="FF0000"/>
                </a:solidFill>
                <a:latin typeface="Times New Roman" panose="02020603050405020304" pitchFamily="18" charset="0"/>
                <a:cs typeface="Times New Roman" panose="02020603050405020304" pitchFamily="18" charset="0"/>
              </a:rPr>
              <a:t>L</a:t>
            </a:r>
            <a:r>
              <a:rPr lang="en-US" altLang="zh-CN" sz="1400" dirty="0" smtClean="0">
                <a:solidFill>
                  <a:srgbClr val="FF0000"/>
                </a:solidFill>
                <a:latin typeface="Times New Roman" panose="02020603050405020304" pitchFamily="18" charset="0"/>
                <a:cs typeface="Times New Roman" panose="02020603050405020304" pitchFamily="18" charset="0"/>
              </a:rPr>
              <a:t>arger model capacity</a:t>
            </a:r>
            <a:r>
              <a:rPr lang="en-US" altLang="zh-CN"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
        <p:nvSpPr>
          <p:cNvPr id="6" name="모서리가 둥근 직사각형 5"/>
          <p:cNvSpPr/>
          <p:nvPr/>
        </p:nvSpPr>
        <p:spPr>
          <a:xfrm>
            <a:off x="992777" y="2456523"/>
            <a:ext cx="1288869"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Times New Roman" panose="02020603050405020304" pitchFamily="18" charset="0"/>
                <a:cs typeface="Times New Roman" panose="02020603050405020304" pitchFamily="18" charset="0"/>
              </a:rPr>
              <a:t>Convolution Blocks</a:t>
            </a:r>
            <a:endParaRPr lang="zh-CN" altLang="en-US" sz="1400" dirty="0">
              <a:latin typeface="Times New Roman" panose="02020603050405020304" pitchFamily="18" charset="0"/>
              <a:cs typeface="Times New Roman" panose="02020603050405020304" pitchFamily="18" charset="0"/>
            </a:endParaRPr>
          </a:p>
        </p:txBody>
      </p:sp>
      <p:sp>
        <p:nvSpPr>
          <p:cNvPr id="7" name="모서리가 둥근 직사각형 6"/>
          <p:cNvSpPr/>
          <p:nvPr/>
        </p:nvSpPr>
        <p:spPr>
          <a:xfrm>
            <a:off x="992776" y="3871666"/>
            <a:ext cx="1288870" cy="10486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Times New Roman" panose="02020603050405020304" pitchFamily="18" charset="0"/>
                <a:cs typeface="Times New Roman" panose="02020603050405020304" pitchFamily="18" charset="0"/>
              </a:rPr>
              <a:t>Transformer Blocks</a:t>
            </a:r>
            <a:endParaRPr lang="zh-CN" altLang="en-US" sz="1400" dirty="0">
              <a:latin typeface="Times New Roman" panose="02020603050405020304" pitchFamily="18" charset="0"/>
              <a:cs typeface="Times New Roman" panose="02020603050405020304" pitchFamily="18" charset="0"/>
            </a:endParaRPr>
          </a:p>
        </p:txBody>
      </p:sp>
      <p:sp>
        <p:nvSpPr>
          <p:cNvPr id="12" name="아래쪽 화살표 11"/>
          <p:cNvSpPr/>
          <p:nvPr/>
        </p:nvSpPr>
        <p:spPr>
          <a:xfrm>
            <a:off x="1537062" y="5156180"/>
            <a:ext cx="200297" cy="2699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404947" y="5590903"/>
            <a:ext cx="2464526" cy="646331"/>
          </a:xfrm>
          <a:prstGeom prst="rect">
            <a:avLst/>
          </a:prstGeom>
          <a:noFill/>
        </p:spPr>
        <p:txBody>
          <a:bodyPr wrap="square" rtlCol="0">
            <a:spAutoFit/>
          </a:bodyPr>
          <a:lstStyle/>
          <a:p>
            <a:pPr algn="ctr"/>
            <a:r>
              <a:rPr lang="en-GB" altLang="zh-CN" dirty="0">
                <a:solidFill>
                  <a:srgbClr val="FF0000"/>
                </a:solidFill>
                <a:latin typeface="Times New Roman" panose="02020603050405020304" pitchFamily="18" charset="0"/>
                <a:cs typeface="Times New Roman" panose="02020603050405020304" pitchFamily="18" charset="0"/>
              </a:rPr>
              <a:t>H</a:t>
            </a:r>
            <a:r>
              <a:rPr lang="en-GB" altLang="zh-CN" dirty="0" smtClean="0">
                <a:solidFill>
                  <a:srgbClr val="FF0000"/>
                </a:solidFill>
                <a:latin typeface="Times New Roman" panose="02020603050405020304" pitchFamily="18" charset="0"/>
                <a:cs typeface="Times New Roman" panose="02020603050405020304" pitchFamily="18" charset="0"/>
              </a:rPr>
              <a:t>ybrid model</a:t>
            </a:r>
          </a:p>
          <a:p>
            <a:pPr algn="ctr"/>
            <a:r>
              <a:rPr lang="en-GB" altLang="zh-CN" dirty="0" smtClean="0">
                <a:solidFill>
                  <a:srgbClr val="FF0000"/>
                </a:solidFill>
                <a:latin typeface="Times New Roman" panose="02020603050405020304" pitchFamily="18" charset="0"/>
                <a:cs typeface="Times New Roman" panose="02020603050405020304" pitchFamily="18" charset="0"/>
              </a:rPr>
              <a:t>Maybe better !?</a:t>
            </a:r>
            <a:endParaRPr lang="zh-CN" altLang="en-US" dirty="0">
              <a:solidFill>
                <a:srgbClr val="FF0000"/>
              </a:solidFill>
              <a:latin typeface="Times New Roman" panose="02020603050405020304" pitchFamily="18" charset="0"/>
              <a:cs typeface="Times New Roman" panose="02020603050405020304" pitchFamily="18" charset="0"/>
            </a:endParaRPr>
          </a:p>
        </p:txBody>
      </p:sp>
      <p:pic>
        <p:nvPicPr>
          <p:cNvPr id="3074" name="Picture 2" descr="15 Amazing Facts About Dogs That Will Blow Your Mind | Purin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9480" y="2221388"/>
            <a:ext cx="3898230" cy="21945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표 13"/>
          <p:cNvGraphicFramePr>
            <a:graphicFrameLocks noGrp="1"/>
          </p:cNvGraphicFramePr>
          <p:nvPr>
            <p:extLst>
              <p:ext uri="{D42A27DB-BD31-4B8C-83A1-F6EECF244321}">
                <p14:modId xmlns:p14="http://schemas.microsoft.com/office/powerpoint/2010/main" val="2208262583"/>
              </p:ext>
            </p:extLst>
          </p:nvPr>
        </p:nvGraphicFramePr>
        <p:xfrm>
          <a:off x="2869473" y="2221388"/>
          <a:ext cx="3892731" cy="2194560"/>
        </p:xfrm>
        <a:graphic>
          <a:graphicData uri="http://schemas.openxmlformats.org/drawingml/2006/table">
            <a:tbl>
              <a:tblPr firstRow="1" bandRow="1">
                <a:tableStyleId>{5940675A-B579-460E-94D1-54222C63F5DA}</a:tableStyleId>
              </a:tblPr>
              <a:tblGrid>
                <a:gridCol w="473112"/>
                <a:gridCol w="473112"/>
                <a:gridCol w="473112"/>
                <a:gridCol w="473112"/>
                <a:gridCol w="473112"/>
                <a:gridCol w="473112"/>
                <a:gridCol w="473112"/>
                <a:gridCol w="580947"/>
              </a:tblGrid>
              <a:tr h="266344">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266344">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266344">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266344">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266344">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266344">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cxnSp>
        <p:nvCxnSpPr>
          <p:cNvPr id="22" name="직선 화살표 연결선 21"/>
          <p:cNvCxnSpPr/>
          <p:nvPr/>
        </p:nvCxnSpPr>
        <p:spPr>
          <a:xfrm>
            <a:off x="7075712" y="3553803"/>
            <a:ext cx="931817" cy="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62204" y="3166271"/>
            <a:ext cx="1558835" cy="307777"/>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Convert to patches</a:t>
            </a:r>
            <a:endParaRPr lang="zh-CN" altLang="en-US" sz="1400" dirty="0">
              <a:latin typeface="Times New Roman" panose="02020603050405020304" pitchFamily="18" charset="0"/>
              <a:cs typeface="Times New Roman" panose="02020603050405020304" pitchFamily="18" charset="0"/>
            </a:endParaRPr>
          </a:p>
        </p:txBody>
      </p:sp>
      <p:pic>
        <p:nvPicPr>
          <p:cNvPr id="24" name="그림 23"/>
          <p:cNvPicPr>
            <a:picLocks noChangeAspect="1"/>
          </p:cNvPicPr>
          <p:nvPr/>
        </p:nvPicPr>
        <p:blipFill>
          <a:blip r:embed="rId4"/>
          <a:stretch>
            <a:fillRect/>
          </a:stretch>
        </p:blipFill>
        <p:spPr>
          <a:xfrm>
            <a:off x="8613450" y="2395427"/>
            <a:ext cx="523875" cy="390525"/>
          </a:xfrm>
          <a:prstGeom prst="rect">
            <a:avLst/>
          </a:prstGeom>
        </p:spPr>
      </p:pic>
      <p:pic>
        <p:nvPicPr>
          <p:cNvPr id="25" name="그림 24"/>
          <p:cNvPicPr>
            <a:picLocks noChangeAspect="1"/>
          </p:cNvPicPr>
          <p:nvPr/>
        </p:nvPicPr>
        <p:blipFill>
          <a:blip r:embed="rId5"/>
          <a:stretch>
            <a:fillRect/>
          </a:stretch>
        </p:blipFill>
        <p:spPr>
          <a:xfrm>
            <a:off x="10301560" y="2395427"/>
            <a:ext cx="523875" cy="400050"/>
          </a:xfrm>
          <a:prstGeom prst="rect">
            <a:avLst/>
          </a:prstGeom>
        </p:spPr>
      </p:pic>
      <p:pic>
        <p:nvPicPr>
          <p:cNvPr id="29" name="그림 28"/>
          <p:cNvPicPr>
            <a:picLocks noChangeAspect="1"/>
          </p:cNvPicPr>
          <p:nvPr/>
        </p:nvPicPr>
        <p:blipFill rotWithShape="1">
          <a:blip r:embed="rId6"/>
          <a:srcRect r="14306" b="-999"/>
          <a:stretch/>
        </p:blipFill>
        <p:spPr>
          <a:xfrm>
            <a:off x="8613448" y="2923046"/>
            <a:ext cx="523875" cy="375186"/>
          </a:xfrm>
          <a:prstGeom prst="rect">
            <a:avLst/>
          </a:prstGeom>
        </p:spPr>
      </p:pic>
      <p:pic>
        <p:nvPicPr>
          <p:cNvPr id="30" name="그림 29"/>
          <p:cNvPicPr>
            <a:picLocks noChangeAspect="1"/>
          </p:cNvPicPr>
          <p:nvPr/>
        </p:nvPicPr>
        <p:blipFill>
          <a:blip r:embed="rId7"/>
          <a:stretch>
            <a:fillRect/>
          </a:stretch>
        </p:blipFill>
        <p:spPr>
          <a:xfrm>
            <a:off x="10301560" y="3446242"/>
            <a:ext cx="523875" cy="409575"/>
          </a:xfrm>
          <a:prstGeom prst="rect">
            <a:avLst/>
          </a:prstGeom>
        </p:spPr>
      </p:pic>
      <p:pic>
        <p:nvPicPr>
          <p:cNvPr id="31" name="그림 30"/>
          <p:cNvPicPr>
            <a:picLocks noChangeAspect="1"/>
          </p:cNvPicPr>
          <p:nvPr/>
        </p:nvPicPr>
        <p:blipFill>
          <a:blip r:embed="rId8"/>
          <a:stretch>
            <a:fillRect/>
          </a:stretch>
        </p:blipFill>
        <p:spPr>
          <a:xfrm>
            <a:off x="8607944" y="3435326"/>
            <a:ext cx="523875" cy="409575"/>
          </a:xfrm>
          <a:prstGeom prst="rect">
            <a:avLst/>
          </a:prstGeom>
        </p:spPr>
      </p:pic>
      <p:pic>
        <p:nvPicPr>
          <p:cNvPr id="33" name="그림 32"/>
          <p:cNvPicPr>
            <a:picLocks noChangeAspect="1"/>
          </p:cNvPicPr>
          <p:nvPr/>
        </p:nvPicPr>
        <p:blipFill>
          <a:blip r:embed="rId9"/>
          <a:stretch>
            <a:fillRect/>
          </a:stretch>
        </p:blipFill>
        <p:spPr>
          <a:xfrm>
            <a:off x="10298354" y="2923046"/>
            <a:ext cx="533400" cy="419100"/>
          </a:xfrm>
          <a:prstGeom prst="rect">
            <a:avLst/>
          </a:prstGeom>
        </p:spPr>
      </p:pic>
      <p:pic>
        <p:nvPicPr>
          <p:cNvPr id="34" name="그림 33"/>
          <p:cNvPicPr>
            <a:picLocks noChangeAspect="1"/>
          </p:cNvPicPr>
          <p:nvPr/>
        </p:nvPicPr>
        <p:blipFill>
          <a:blip r:embed="rId10"/>
          <a:stretch>
            <a:fillRect/>
          </a:stretch>
        </p:blipFill>
        <p:spPr>
          <a:xfrm>
            <a:off x="10298355" y="3975178"/>
            <a:ext cx="527080" cy="381000"/>
          </a:xfrm>
          <a:prstGeom prst="rect">
            <a:avLst/>
          </a:prstGeom>
        </p:spPr>
      </p:pic>
      <p:pic>
        <p:nvPicPr>
          <p:cNvPr id="35" name="그림 34"/>
          <p:cNvPicPr>
            <a:picLocks noChangeAspect="1"/>
          </p:cNvPicPr>
          <p:nvPr/>
        </p:nvPicPr>
        <p:blipFill>
          <a:blip r:embed="rId11"/>
          <a:stretch>
            <a:fillRect/>
          </a:stretch>
        </p:blipFill>
        <p:spPr>
          <a:xfrm>
            <a:off x="8607944" y="3969831"/>
            <a:ext cx="523875" cy="390525"/>
          </a:xfrm>
          <a:prstGeom prst="rect">
            <a:avLst/>
          </a:prstGeom>
        </p:spPr>
      </p:pic>
      <p:sp>
        <p:nvSpPr>
          <p:cNvPr id="39" name="오른쪽 중괄호 38"/>
          <p:cNvSpPr/>
          <p:nvPr/>
        </p:nvSpPr>
        <p:spPr>
          <a:xfrm rot="5400000">
            <a:off x="8824728" y="4331597"/>
            <a:ext cx="108378" cy="50580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오른쪽 중괄호 40"/>
          <p:cNvSpPr/>
          <p:nvPr/>
        </p:nvSpPr>
        <p:spPr>
          <a:xfrm rot="5400000">
            <a:off x="10497067" y="4331597"/>
            <a:ext cx="108378" cy="50580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TextBox 39"/>
          <p:cNvSpPr txBox="1"/>
          <p:nvPr/>
        </p:nvSpPr>
        <p:spPr>
          <a:xfrm>
            <a:off x="8129979" y="4808641"/>
            <a:ext cx="1497875" cy="307777"/>
          </a:xfrm>
          <a:prstGeom prst="rect">
            <a:avLst/>
          </a:prstGeom>
          <a:noFill/>
        </p:spPr>
        <p:txBody>
          <a:bodyPr wrap="square" rtlCol="0">
            <a:spAutoFit/>
          </a:bodyPr>
          <a:lstStyle/>
          <a:p>
            <a:pPr algn="ctr"/>
            <a:r>
              <a:rPr lang="en-US" altLang="zh-CN" sz="1400" dirty="0" smtClean="0">
                <a:latin typeface="Times New Roman" panose="02020603050405020304" pitchFamily="18" charset="0"/>
                <a:cs typeface="Times New Roman" panose="02020603050405020304" pitchFamily="18" charset="0"/>
              </a:rPr>
              <a:t>Useless Features</a:t>
            </a:r>
            <a:endParaRPr lang="zh-CN" altLang="en-US" sz="14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9812957" y="4812819"/>
            <a:ext cx="1497875" cy="307777"/>
          </a:xfrm>
          <a:prstGeom prst="rect">
            <a:avLst/>
          </a:prstGeom>
          <a:noFill/>
        </p:spPr>
        <p:txBody>
          <a:bodyPr wrap="square" rtlCol="0">
            <a:spAutoFit/>
          </a:bodyPr>
          <a:lstStyle/>
          <a:p>
            <a:pPr algn="ctr"/>
            <a:r>
              <a:rPr lang="en-US" altLang="zh-CN" sz="1400" dirty="0" smtClean="0">
                <a:latin typeface="Times New Roman" panose="02020603050405020304" pitchFamily="18" charset="0"/>
                <a:cs typeface="Times New Roman" panose="02020603050405020304" pitchFamily="18" charset="0"/>
              </a:rPr>
              <a:t>Useful Features</a:t>
            </a:r>
            <a:endParaRPr lang="zh-CN"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9309463" y="3166271"/>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9309463" y="3166271"/>
                <a:ext cx="731520" cy="369332"/>
              </a:xfrm>
              <a:prstGeom prst="rect">
                <a:avLst/>
              </a:prstGeom>
              <a:blipFill rotWithShape="0">
                <a:blip r:embed="rId12"/>
                <a:stretch>
                  <a:fillRect/>
                </a:stretch>
              </a:blipFill>
            </p:spPr>
            <p:txBody>
              <a:bodyPr/>
              <a:lstStyle/>
              <a:p>
                <a:r>
                  <a:rPr lang="zh-CN" altLang="en-US">
                    <a:noFill/>
                  </a:rPr>
                  <a:t> </a:t>
                </a:r>
              </a:p>
            </p:txBody>
          </p:sp>
        </mc:Fallback>
      </mc:AlternateContent>
      <p:sp>
        <p:nvSpPr>
          <p:cNvPr id="8" name="TextBox 7"/>
          <p:cNvSpPr txBox="1"/>
          <p:nvPr/>
        </p:nvSpPr>
        <p:spPr>
          <a:xfrm>
            <a:off x="2869473" y="4728050"/>
            <a:ext cx="4236718" cy="523220"/>
          </a:xfrm>
          <a:prstGeom prst="rect">
            <a:avLst/>
          </a:prstGeom>
          <a:noFill/>
        </p:spPr>
        <p:txBody>
          <a:bodyPr wrap="square" rtlCol="0">
            <a:spAutoFit/>
          </a:bodyPr>
          <a:lstStyle/>
          <a:p>
            <a:pPr algn="just"/>
            <a:r>
              <a:rPr lang="en-US" altLang="zh-CN" sz="1400" b="1" dirty="0">
                <a:latin typeface="Times New Roman" panose="02020603050405020304" pitchFamily="18" charset="0"/>
                <a:cs typeface="Times New Roman" panose="02020603050405020304" pitchFamily="18" charset="0"/>
              </a:rPr>
              <a:t>Q1: How to combine the convolution and self-attention within one </a:t>
            </a:r>
            <a:r>
              <a:rPr lang="en-US" altLang="zh-CN" sz="1400" b="1" dirty="0" smtClean="0">
                <a:latin typeface="Times New Roman" panose="02020603050405020304" pitchFamily="18" charset="0"/>
                <a:cs typeface="Times New Roman" panose="02020603050405020304" pitchFamily="18" charset="0"/>
              </a:rPr>
              <a:t>model ?</a:t>
            </a:r>
            <a:endParaRPr lang="zh-CN" altLang="en-US" sz="14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2869473" y="5229600"/>
            <a:ext cx="4236718" cy="523220"/>
          </a:xfrm>
          <a:prstGeom prst="rect">
            <a:avLst/>
          </a:prstGeom>
          <a:noFill/>
        </p:spPr>
        <p:txBody>
          <a:bodyPr wrap="square" rtlCol="0">
            <a:spAutoFit/>
          </a:bodyPr>
          <a:lstStyle/>
          <a:p>
            <a:pPr algn="just"/>
            <a:r>
              <a:rPr lang="en-US" altLang="zh-CN" sz="1400" b="1" dirty="0" smtClean="0">
                <a:latin typeface="Times New Roman" panose="02020603050405020304" pitchFamily="18" charset="0"/>
                <a:cs typeface="Times New Roman" panose="02020603050405020304" pitchFamily="18" charset="0"/>
              </a:rPr>
              <a:t>Q2: </a:t>
            </a:r>
            <a:r>
              <a:rPr lang="en-US" altLang="zh-CN" sz="1400" b="1" dirty="0">
                <a:latin typeface="Times New Roman" panose="02020603050405020304" pitchFamily="18" charset="0"/>
                <a:cs typeface="Times New Roman" panose="02020603050405020304" pitchFamily="18" charset="0"/>
              </a:rPr>
              <a:t>How to </a:t>
            </a:r>
            <a:r>
              <a:rPr lang="en-US" altLang="zh-CN" sz="1400" b="1" dirty="0" smtClean="0">
                <a:latin typeface="Times New Roman" panose="02020603050405020304" pitchFamily="18" charset="0"/>
                <a:cs typeface="Times New Roman" panose="02020603050405020304" pitchFamily="18" charset="0"/>
              </a:rPr>
              <a:t>develop </a:t>
            </a:r>
            <a:r>
              <a:rPr lang="en-US" altLang="zh-CN" sz="1400" b="1" dirty="0">
                <a:latin typeface="Times New Roman" panose="02020603050405020304" pitchFamily="18" charset="0"/>
                <a:cs typeface="Times New Roman" panose="02020603050405020304" pitchFamily="18" charset="0"/>
              </a:rPr>
              <a:t>a more </a:t>
            </a:r>
            <a:r>
              <a:rPr lang="en-US" altLang="zh-CN" sz="1400" b="1" dirty="0" smtClean="0">
                <a:latin typeface="Times New Roman" panose="02020603050405020304" pitchFamily="18" charset="0"/>
                <a:cs typeface="Times New Roman" panose="02020603050405020304" pitchFamily="18" charset="0"/>
              </a:rPr>
              <a:t>appropriate patch embedding method ?</a:t>
            </a:r>
            <a:endParaRPr lang="zh-CN" altLang="en-US" sz="140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2869473" y="5765780"/>
            <a:ext cx="4236718" cy="523220"/>
          </a:xfrm>
          <a:prstGeom prst="rect">
            <a:avLst/>
          </a:prstGeom>
          <a:noFill/>
        </p:spPr>
        <p:txBody>
          <a:bodyPr wrap="square" rtlCol="0">
            <a:spAutoFit/>
          </a:bodyPr>
          <a:lstStyle/>
          <a:p>
            <a:pPr algn="just"/>
            <a:r>
              <a:rPr lang="en-US" altLang="zh-CN" sz="1400" b="1" dirty="0" smtClean="0">
                <a:latin typeface="Times New Roman" panose="02020603050405020304" pitchFamily="18" charset="0"/>
                <a:cs typeface="Times New Roman" panose="02020603050405020304" pitchFamily="18" charset="0"/>
              </a:rPr>
              <a:t>Q3</a:t>
            </a:r>
            <a:r>
              <a:rPr lang="en-US" altLang="zh-CN" sz="1400" b="1" dirty="0">
                <a:latin typeface="Times New Roman" panose="02020603050405020304" pitchFamily="18" charset="0"/>
                <a:cs typeface="Times New Roman" panose="02020603050405020304" pitchFamily="18" charset="0"/>
              </a:rPr>
              <a:t>: How to largely improve parameter efficiency of the transformer </a:t>
            </a:r>
            <a:r>
              <a:rPr lang="en-US" altLang="zh-CN" sz="1400" b="1" dirty="0" smtClean="0">
                <a:latin typeface="Times New Roman" panose="02020603050405020304" pitchFamily="18" charset="0"/>
                <a:cs typeface="Times New Roman" panose="02020603050405020304" pitchFamily="18" charset="0"/>
              </a:rPr>
              <a:t>block ?</a:t>
            </a:r>
            <a:endParaRPr lang="en-US" altLang="zh-C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48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385354" y="260622"/>
            <a:ext cx="10515600" cy="662487"/>
          </a:xfrm>
        </p:spPr>
        <p:txBody>
          <a:bodyPr>
            <a:normAutofit fontScale="90000"/>
          </a:bodyPr>
          <a:lstStyle/>
          <a:p>
            <a:r>
              <a:rPr lang="en-US" altLang="zh-CN" dirty="0" smtClean="0">
                <a:latin typeface="Times New Roman" panose="02020603050405020304" pitchFamily="18" charset="0"/>
                <a:cs typeface="Times New Roman" panose="02020603050405020304" pitchFamily="18" charset="0"/>
              </a:rPr>
              <a:t>Transformer Achievements</a:t>
            </a:r>
            <a:endParaRPr lang="zh-CN" altLang="en-US" dirty="0">
              <a:latin typeface="Times New Roman" panose="02020603050405020304" pitchFamily="18" charset="0"/>
              <a:cs typeface="Times New Roman" panose="02020603050405020304" pitchFamily="18" charset="0"/>
            </a:endParaRPr>
          </a:p>
        </p:txBody>
      </p:sp>
      <p:graphicFrame>
        <p:nvGraphicFramePr>
          <p:cNvPr id="5" name="표 4"/>
          <p:cNvGraphicFramePr>
            <a:graphicFrameLocks noGrp="1"/>
          </p:cNvGraphicFramePr>
          <p:nvPr>
            <p:extLst>
              <p:ext uri="{D42A27DB-BD31-4B8C-83A1-F6EECF244321}">
                <p14:modId xmlns:p14="http://schemas.microsoft.com/office/powerpoint/2010/main" val="3550843693"/>
              </p:ext>
            </p:extLst>
          </p:nvPr>
        </p:nvGraphicFramePr>
        <p:xfrm>
          <a:off x="1900641" y="1181216"/>
          <a:ext cx="3550924" cy="2580964"/>
        </p:xfrm>
        <a:graphic>
          <a:graphicData uri="http://schemas.openxmlformats.org/drawingml/2006/table">
            <a:tbl>
              <a:tblPr firstRow="1" bandRow="1">
                <a:tableStyleId>{5940675A-B579-460E-94D1-54222C63F5DA}</a:tableStyleId>
              </a:tblPr>
              <a:tblGrid>
                <a:gridCol w="1008019"/>
                <a:gridCol w="844732"/>
                <a:gridCol w="888274"/>
                <a:gridCol w="809899"/>
              </a:tblGrid>
              <a:tr h="353222">
                <a:tc gridSpan="4">
                  <a:txBody>
                    <a:bodyPr/>
                    <a:lstStyle/>
                    <a:p>
                      <a:pPr algn="ctr"/>
                      <a:r>
                        <a:rPr lang="en-US" altLang="zh-CN" sz="1400" b="1" dirty="0" smtClean="0">
                          <a:latin typeface="Times New Roman" panose="02020603050405020304" pitchFamily="18" charset="0"/>
                          <a:cs typeface="Times New Roman" panose="02020603050405020304" pitchFamily="18" charset="0"/>
                        </a:rPr>
                        <a:t>ImageNet Classification</a:t>
                      </a:r>
                      <a:endParaRPr lang="zh-CN" altLang="en-US" sz="1400" b="1"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p>
                  </a:txBody>
                  <a:tcPr/>
                </a:tc>
                <a:tc hMerge="1">
                  <a:txBody>
                    <a:bodyPr/>
                    <a:lstStyle/>
                    <a:p>
                      <a:pPr algn="ctr"/>
                      <a:endParaRPr lang="zh-CN" altLang="en-US" sz="1400" b="1" dirty="0">
                        <a:latin typeface="Times New Roman" panose="02020603050405020304" pitchFamily="18" charset="0"/>
                        <a:cs typeface="Times New Roman" panose="02020603050405020304" pitchFamily="18" charset="0"/>
                      </a:endParaRPr>
                    </a:p>
                  </a:txBody>
                  <a:tcPr/>
                </a:tc>
                <a:tc hMerge="1">
                  <a:txBody>
                    <a:bodyPr/>
                    <a:lstStyle/>
                    <a:p>
                      <a:pPr algn="ctr"/>
                      <a:endParaRPr lang="zh-CN" altLang="en-US" sz="1400" b="1" dirty="0">
                        <a:latin typeface="Times New Roman" panose="02020603050405020304" pitchFamily="18" charset="0"/>
                        <a:cs typeface="Times New Roman" panose="02020603050405020304" pitchFamily="18" charset="0"/>
                      </a:endParaRPr>
                    </a:p>
                  </a:txBody>
                  <a:tcPr/>
                </a:tc>
              </a:tr>
              <a:tr h="353222">
                <a:tc>
                  <a:txBody>
                    <a:bodyPr/>
                    <a:lstStyle/>
                    <a:p>
                      <a:pPr algn="ctr"/>
                      <a:r>
                        <a:rPr lang="en-US" altLang="zh-CN" sz="1100" b="1" dirty="0" smtClean="0">
                          <a:latin typeface="Times New Roman" panose="02020603050405020304" pitchFamily="18" charset="0"/>
                          <a:cs typeface="Times New Roman" panose="02020603050405020304" pitchFamily="18" charset="0"/>
                        </a:rPr>
                        <a:t>Model Name</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dirty="0" smtClean="0">
                          <a:latin typeface="Times New Roman" panose="02020603050405020304" pitchFamily="18" charset="0"/>
                          <a:cs typeface="Times New Roman" panose="02020603050405020304" pitchFamily="18" charset="0"/>
                        </a:rPr>
                        <a:t>Accuracy</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dirty="0" smtClean="0">
                          <a:latin typeface="Times New Roman" panose="02020603050405020304" pitchFamily="18" charset="0"/>
                          <a:cs typeface="Times New Roman" panose="02020603050405020304" pitchFamily="18" charset="0"/>
                        </a:rPr>
                        <a:t>Parameter</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dirty="0" smtClean="0">
                          <a:latin typeface="Times New Roman" panose="02020603050405020304" pitchFamily="18" charset="0"/>
                          <a:cs typeface="Times New Roman" panose="02020603050405020304" pitchFamily="18" charset="0"/>
                        </a:rPr>
                        <a:t>Extra Training Data</a:t>
                      </a:r>
                      <a:endParaRPr lang="zh-CN" altLang="en-US" sz="1100" b="1" dirty="0">
                        <a:latin typeface="Times New Roman" panose="02020603050405020304" pitchFamily="18" charset="0"/>
                        <a:cs typeface="Times New Roman" panose="02020603050405020304" pitchFamily="18" charset="0"/>
                      </a:endParaRPr>
                    </a:p>
                  </a:txBody>
                  <a:tcPr/>
                </a:tc>
              </a:tr>
              <a:tr h="353222">
                <a:tc>
                  <a:txBody>
                    <a:bodyPr/>
                    <a:lstStyle/>
                    <a:p>
                      <a:pPr algn="ctr"/>
                      <a:r>
                        <a:rPr lang="en-US" altLang="zh-CN" sz="1100" b="1" dirty="0" smtClean="0">
                          <a:latin typeface="Times New Roman" panose="02020603050405020304" pitchFamily="18" charset="0"/>
                          <a:cs typeface="Times New Roman" panose="02020603050405020304" pitchFamily="18" charset="0"/>
                        </a:rPr>
                        <a:t>ViT-G / 14</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dirty="0" smtClean="0">
                          <a:latin typeface="Times New Roman" panose="02020603050405020304" pitchFamily="18" charset="0"/>
                          <a:cs typeface="Times New Roman" panose="02020603050405020304" pitchFamily="18" charset="0"/>
                        </a:rPr>
                        <a:t>90.45</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GB" altLang="zh-CN" sz="1100" b="1" dirty="0" smtClean="0">
                          <a:latin typeface="Times New Roman" panose="02020603050405020304" pitchFamily="18" charset="0"/>
                          <a:cs typeface="Times New Roman" panose="02020603050405020304" pitchFamily="18" charset="0"/>
                        </a:rPr>
                        <a:t>1843M</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zh-CN" altLang="en-US" sz="1100" b="1" dirty="0" smtClean="0">
                          <a:latin typeface="Times New Roman" panose="02020603050405020304" pitchFamily="18" charset="0"/>
                          <a:cs typeface="Times New Roman" panose="02020603050405020304" pitchFamily="18" charset="0"/>
                          <a:sym typeface="Wingdings 2" panose="05020102010507070707" pitchFamily="18" charset="2"/>
                        </a:rPr>
                        <a:t></a:t>
                      </a:r>
                      <a:endParaRPr lang="zh-CN" altLang="en-US" sz="1100" b="1" dirty="0">
                        <a:latin typeface="Times New Roman" panose="02020603050405020304" pitchFamily="18" charset="0"/>
                        <a:cs typeface="Times New Roman" panose="02020603050405020304" pitchFamily="18" charset="0"/>
                      </a:endParaRPr>
                    </a:p>
                  </a:txBody>
                  <a:tcPr/>
                </a:tc>
              </a:tr>
              <a:tr h="353222">
                <a:tc>
                  <a:txBody>
                    <a:bodyPr/>
                    <a:lstStyle/>
                    <a:p>
                      <a:pPr algn="ctr"/>
                      <a:r>
                        <a:rPr lang="en-GB" altLang="zh-CN" sz="1100" b="1" dirty="0" smtClean="0">
                          <a:latin typeface="Times New Roman" panose="02020603050405020304" pitchFamily="18" charset="0"/>
                          <a:cs typeface="Times New Roman" panose="02020603050405020304" pitchFamily="18" charset="0"/>
                        </a:rPr>
                        <a:t>ViT-MoE-15B</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dirty="0" smtClean="0">
                          <a:latin typeface="Times New Roman" panose="02020603050405020304" pitchFamily="18" charset="0"/>
                          <a:cs typeface="Times New Roman" panose="02020603050405020304" pitchFamily="18" charset="0"/>
                        </a:rPr>
                        <a:t>90.35</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GB" altLang="zh-CN" sz="1100" b="1" dirty="0" smtClean="0">
                          <a:latin typeface="Times New Roman" panose="02020603050405020304" pitchFamily="18" charset="0"/>
                          <a:cs typeface="Times New Roman" panose="02020603050405020304" pitchFamily="18" charset="0"/>
                        </a:rPr>
                        <a:t>14700M</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b="1" dirty="0" smtClean="0">
                          <a:latin typeface="Times New Roman" panose="02020603050405020304" pitchFamily="18" charset="0"/>
                          <a:cs typeface="Times New Roman" panose="02020603050405020304" pitchFamily="18" charset="0"/>
                          <a:sym typeface="Wingdings 2" panose="05020102010507070707" pitchFamily="18" charset="2"/>
                        </a:rPr>
                        <a:t></a:t>
                      </a:r>
                      <a:endParaRPr lang="zh-CN" altLang="en-US" sz="1100" b="1" dirty="0" smtClean="0">
                        <a:latin typeface="Times New Roman" panose="02020603050405020304" pitchFamily="18" charset="0"/>
                        <a:cs typeface="Times New Roman" panose="02020603050405020304" pitchFamily="18" charset="0"/>
                      </a:endParaRPr>
                    </a:p>
                    <a:p>
                      <a:pPr algn="ctr"/>
                      <a:endParaRPr lang="zh-CN" altLang="en-US" sz="1100" b="1" dirty="0">
                        <a:latin typeface="Times New Roman" panose="02020603050405020304" pitchFamily="18" charset="0"/>
                        <a:cs typeface="Times New Roman" panose="02020603050405020304" pitchFamily="18" charset="0"/>
                      </a:endParaRPr>
                    </a:p>
                  </a:txBody>
                  <a:tcPr/>
                </a:tc>
              </a:tr>
              <a:tr h="353222">
                <a:tc>
                  <a:txBody>
                    <a:bodyPr/>
                    <a:lstStyle/>
                    <a:p>
                      <a:pPr algn="ctr"/>
                      <a:r>
                        <a:rPr lang="en-GB" altLang="zh-CN" sz="1100" b="1" dirty="0" smtClean="0">
                          <a:latin typeface="Times New Roman" panose="02020603050405020304" pitchFamily="18" charset="0"/>
                          <a:cs typeface="Times New Roman" panose="02020603050405020304" pitchFamily="18" charset="0"/>
                        </a:rPr>
                        <a:t>EfficientNet-L2</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dirty="0" smtClean="0">
                          <a:latin typeface="Times New Roman" panose="02020603050405020304" pitchFamily="18" charset="0"/>
                          <a:cs typeface="Times New Roman" panose="02020603050405020304" pitchFamily="18" charset="0"/>
                        </a:rPr>
                        <a:t>90.2</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GB" altLang="zh-CN" sz="1100" b="1" i="0" kern="1200" dirty="0" smtClean="0">
                          <a:solidFill>
                            <a:schemeClr val="tx1"/>
                          </a:solidFill>
                          <a:effectLst/>
                          <a:latin typeface="Times New Roman" panose="02020603050405020304" pitchFamily="18" charset="0"/>
                          <a:ea typeface="+mn-ea"/>
                          <a:cs typeface="Times New Roman" panose="02020603050405020304" pitchFamily="18" charset="0"/>
                        </a:rPr>
                        <a:t>480M</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b="1" dirty="0" smtClean="0">
                          <a:latin typeface="Times New Roman" panose="02020603050405020304" pitchFamily="18" charset="0"/>
                          <a:cs typeface="Times New Roman" panose="02020603050405020304" pitchFamily="18" charset="0"/>
                          <a:sym typeface="Wingdings 2" panose="05020102010507070707" pitchFamily="18" charset="2"/>
                        </a:rPr>
                        <a:t></a:t>
                      </a:r>
                      <a:endParaRPr lang="zh-CN" altLang="en-US" sz="1100" b="1" dirty="0" smtClean="0">
                        <a:latin typeface="Times New Roman" panose="02020603050405020304" pitchFamily="18" charset="0"/>
                        <a:cs typeface="Times New Roman" panose="02020603050405020304" pitchFamily="18" charset="0"/>
                      </a:endParaRPr>
                    </a:p>
                  </a:txBody>
                  <a:tcPr/>
                </a:tc>
              </a:tr>
              <a:tr h="353222">
                <a:tc>
                  <a:txBody>
                    <a:bodyPr/>
                    <a:lstStyle/>
                    <a:p>
                      <a:pPr algn="ctr"/>
                      <a:r>
                        <a:rPr lang="en-GB" altLang="zh-CN" sz="1100" b="1" dirty="0" smtClean="0">
                          <a:latin typeface="Times New Roman" panose="02020603050405020304" pitchFamily="18" charset="0"/>
                          <a:cs typeface="Times New Roman" panose="02020603050405020304" pitchFamily="18" charset="0"/>
                        </a:rPr>
                        <a:t>EfficientNet-B6-Wide</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i="0" kern="1200" dirty="0" smtClean="0">
                          <a:solidFill>
                            <a:schemeClr val="tx1"/>
                          </a:solidFill>
                          <a:effectLst/>
                          <a:latin typeface="Times New Roman" panose="02020603050405020304" pitchFamily="18" charset="0"/>
                          <a:ea typeface="+mn-ea"/>
                          <a:cs typeface="Times New Roman" panose="02020603050405020304" pitchFamily="18" charset="0"/>
                        </a:rPr>
                        <a:t>90</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GB" altLang="zh-CN" sz="1100" b="1" i="0" kern="1200" dirty="0" smtClean="0">
                          <a:solidFill>
                            <a:schemeClr val="tx1"/>
                          </a:solidFill>
                          <a:effectLst/>
                          <a:latin typeface="Times New Roman" panose="02020603050405020304" pitchFamily="18" charset="0"/>
                          <a:ea typeface="+mn-ea"/>
                          <a:cs typeface="Times New Roman" panose="02020603050405020304" pitchFamily="18" charset="0"/>
                        </a:rPr>
                        <a:t>390M</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b="1" dirty="0" smtClean="0">
                          <a:latin typeface="Times New Roman" panose="02020603050405020304" pitchFamily="18" charset="0"/>
                          <a:cs typeface="Times New Roman" panose="02020603050405020304" pitchFamily="18" charset="0"/>
                          <a:sym typeface="Wingdings 2" panose="05020102010507070707" pitchFamily="18" charset="2"/>
                        </a:rPr>
                        <a:t></a:t>
                      </a:r>
                      <a:endParaRPr lang="zh-CN" altLang="en-US" sz="1100" b="1" dirty="0" smtClean="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819642195"/>
              </p:ext>
            </p:extLst>
          </p:nvPr>
        </p:nvGraphicFramePr>
        <p:xfrm>
          <a:off x="5623556" y="1181216"/>
          <a:ext cx="2727962" cy="2580963"/>
        </p:xfrm>
        <a:graphic>
          <a:graphicData uri="http://schemas.openxmlformats.org/drawingml/2006/table">
            <a:tbl>
              <a:tblPr firstRow="1" bandRow="1">
                <a:tableStyleId>{5940675A-B579-460E-94D1-54222C63F5DA}</a:tableStyleId>
              </a:tblPr>
              <a:tblGrid>
                <a:gridCol w="1032745"/>
                <a:gridCol w="865452"/>
                <a:gridCol w="829765"/>
              </a:tblGrid>
              <a:tr h="374554">
                <a:tc gridSpan="3">
                  <a:txBody>
                    <a:bodyPr/>
                    <a:lstStyle/>
                    <a:p>
                      <a:pPr algn="ctr"/>
                      <a:r>
                        <a:rPr lang="en-US" altLang="zh-CN" sz="1400" b="1" dirty="0" smtClean="0">
                          <a:latin typeface="Times New Roman" panose="02020603050405020304" pitchFamily="18" charset="0"/>
                          <a:cs typeface="Times New Roman" panose="02020603050405020304" pitchFamily="18" charset="0"/>
                        </a:rPr>
                        <a:t>COCO Detection</a:t>
                      </a:r>
                      <a:endParaRPr lang="zh-CN" altLang="en-US" sz="1400" b="1"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p>
                  </a:txBody>
                  <a:tcPr/>
                </a:tc>
                <a:tc hMerge="1">
                  <a:txBody>
                    <a:bodyPr/>
                    <a:lstStyle/>
                    <a:p>
                      <a:pPr algn="ctr"/>
                      <a:endParaRPr lang="zh-CN" altLang="en-US" sz="1400" b="1" dirty="0">
                        <a:latin typeface="Times New Roman" panose="02020603050405020304" pitchFamily="18" charset="0"/>
                        <a:cs typeface="Times New Roman" panose="02020603050405020304" pitchFamily="18" charset="0"/>
                      </a:endParaRPr>
                    </a:p>
                  </a:txBody>
                  <a:tcPr/>
                </a:tc>
              </a:tr>
              <a:tr h="630256">
                <a:tc>
                  <a:txBody>
                    <a:bodyPr/>
                    <a:lstStyle/>
                    <a:p>
                      <a:pPr algn="ctr"/>
                      <a:r>
                        <a:rPr lang="en-US" altLang="zh-CN" sz="1100" b="1" dirty="0" smtClean="0">
                          <a:latin typeface="Times New Roman" panose="02020603050405020304" pitchFamily="18" charset="0"/>
                          <a:cs typeface="Times New Roman" panose="02020603050405020304" pitchFamily="18" charset="0"/>
                        </a:rPr>
                        <a:t>Model Name</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dirty="0" smtClean="0">
                          <a:latin typeface="Times New Roman" panose="02020603050405020304" pitchFamily="18" charset="0"/>
                          <a:cs typeface="Times New Roman" panose="02020603050405020304" pitchFamily="18" charset="0"/>
                        </a:rPr>
                        <a:t>bbox AP</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dirty="0" smtClean="0">
                          <a:latin typeface="Times New Roman" panose="02020603050405020304" pitchFamily="18" charset="0"/>
                          <a:cs typeface="Times New Roman" panose="02020603050405020304" pitchFamily="18" charset="0"/>
                        </a:rPr>
                        <a:t>Extra Training Data</a:t>
                      </a:r>
                      <a:endParaRPr lang="zh-CN" altLang="en-US" sz="1100" b="1" dirty="0">
                        <a:latin typeface="Times New Roman" panose="02020603050405020304" pitchFamily="18" charset="0"/>
                        <a:cs typeface="Times New Roman" panose="02020603050405020304" pitchFamily="18" charset="0"/>
                      </a:endParaRPr>
                    </a:p>
                  </a:txBody>
                  <a:tcPr/>
                </a:tc>
              </a:tr>
              <a:tr h="374554">
                <a:tc>
                  <a:txBody>
                    <a:bodyPr/>
                    <a:lstStyle/>
                    <a:p>
                      <a:pPr algn="ctr"/>
                      <a:r>
                        <a:rPr lang="en-US" altLang="zh-CN" sz="1100" b="1" dirty="0" smtClean="0">
                          <a:latin typeface="Times New Roman" panose="02020603050405020304" pitchFamily="18" charset="0"/>
                          <a:cs typeface="Times New Roman" panose="02020603050405020304" pitchFamily="18" charset="0"/>
                        </a:rPr>
                        <a:t>DyHead</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dirty="0" smtClean="0">
                          <a:latin typeface="Times New Roman" panose="02020603050405020304" pitchFamily="18" charset="0"/>
                          <a:cs typeface="Times New Roman" panose="02020603050405020304" pitchFamily="18" charset="0"/>
                        </a:rPr>
                        <a:t>60.6</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zh-CN" altLang="en-US" sz="1100" b="1" dirty="0" smtClean="0">
                          <a:latin typeface="Times New Roman" panose="02020603050405020304" pitchFamily="18" charset="0"/>
                          <a:cs typeface="Times New Roman" panose="02020603050405020304" pitchFamily="18" charset="0"/>
                          <a:sym typeface="Wingdings 2" panose="05020102010507070707" pitchFamily="18" charset="2"/>
                        </a:rPr>
                        <a:t></a:t>
                      </a:r>
                      <a:endParaRPr lang="zh-CN" altLang="en-US" sz="1100" b="1" dirty="0">
                        <a:latin typeface="Times New Roman" panose="02020603050405020304" pitchFamily="18" charset="0"/>
                        <a:cs typeface="Times New Roman" panose="02020603050405020304" pitchFamily="18" charset="0"/>
                      </a:endParaRPr>
                    </a:p>
                  </a:txBody>
                  <a:tcPr/>
                </a:tc>
              </a:tr>
              <a:tr h="452491">
                <a:tc>
                  <a:txBody>
                    <a:bodyPr/>
                    <a:lstStyle/>
                    <a:p>
                      <a:pPr algn="ctr"/>
                      <a:r>
                        <a:rPr lang="en-GB" altLang="zh-CN" sz="1100" b="1" dirty="0" smtClean="0">
                          <a:latin typeface="Times New Roman" panose="02020603050405020304" pitchFamily="18" charset="0"/>
                          <a:cs typeface="Times New Roman" panose="02020603050405020304" pitchFamily="18" charset="0"/>
                        </a:rPr>
                        <a:t>Dual- Swin -L</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dirty="0" smtClean="0">
                          <a:latin typeface="Times New Roman" panose="02020603050405020304" pitchFamily="18" charset="0"/>
                          <a:cs typeface="Times New Roman" panose="02020603050405020304" pitchFamily="18" charset="0"/>
                        </a:rPr>
                        <a:t>60.1</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b="1" dirty="0" smtClean="0">
                          <a:latin typeface="Times New Roman" panose="02020603050405020304" pitchFamily="18" charset="0"/>
                          <a:cs typeface="Times New Roman" panose="02020603050405020304" pitchFamily="18" charset="0"/>
                          <a:sym typeface="Wingdings 2" panose="05020102010507070707" pitchFamily="18" charset="2"/>
                        </a:rPr>
                        <a:t></a:t>
                      </a:r>
                      <a:endParaRPr lang="zh-CN" altLang="en-US" sz="1100" b="1" dirty="0">
                        <a:latin typeface="Times New Roman" panose="02020603050405020304" pitchFamily="18" charset="0"/>
                        <a:cs typeface="Times New Roman" panose="02020603050405020304" pitchFamily="18" charset="0"/>
                      </a:endParaRPr>
                    </a:p>
                  </a:txBody>
                  <a:tcPr/>
                </a:tc>
              </a:tr>
              <a:tr h="374554">
                <a:tc>
                  <a:txBody>
                    <a:bodyPr/>
                    <a:lstStyle/>
                    <a:p>
                      <a:pPr algn="ctr"/>
                      <a:r>
                        <a:rPr lang="en-GB" altLang="zh-CN" sz="1100" b="1" dirty="0" smtClean="0">
                          <a:latin typeface="Times New Roman" panose="02020603050405020304" pitchFamily="18" charset="0"/>
                          <a:cs typeface="Times New Roman" panose="02020603050405020304" pitchFamily="18" charset="0"/>
                        </a:rPr>
                        <a:t>Focal-L</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dirty="0" smtClean="0">
                          <a:latin typeface="Times New Roman" panose="02020603050405020304" pitchFamily="18" charset="0"/>
                          <a:cs typeface="Times New Roman" panose="02020603050405020304" pitchFamily="18" charset="0"/>
                        </a:rPr>
                        <a:t>58.9</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b="1" dirty="0" smtClean="0">
                          <a:latin typeface="Times New Roman" panose="02020603050405020304" pitchFamily="18" charset="0"/>
                          <a:cs typeface="Times New Roman" panose="02020603050405020304" pitchFamily="18" charset="0"/>
                          <a:sym typeface="Wingdings 2" panose="05020102010507070707" pitchFamily="18" charset="2"/>
                        </a:rPr>
                        <a:t></a:t>
                      </a:r>
                      <a:endParaRPr lang="zh-CN" altLang="en-US" sz="1100" b="1" dirty="0">
                        <a:latin typeface="Times New Roman" panose="02020603050405020304" pitchFamily="18" charset="0"/>
                        <a:cs typeface="Times New Roman" panose="02020603050405020304" pitchFamily="18" charset="0"/>
                      </a:endParaRPr>
                    </a:p>
                  </a:txBody>
                  <a:tcPr/>
                </a:tc>
              </a:tr>
              <a:tr h="374554">
                <a:tc>
                  <a:txBody>
                    <a:bodyPr/>
                    <a:lstStyle/>
                    <a:p>
                      <a:pPr algn="ctr"/>
                      <a:r>
                        <a:rPr lang="en-GB" altLang="zh-CN" sz="1100" b="1" dirty="0" smtClean="0">
                          <a:latin typeface="Times New Roman" panose="02020603050405020304" pitchFamily="18" charset="0"/>
                          <a:cs typeface="Times New Roman" panose="02020603050405020304" pitchFamily="18" charset="0"/>
                        </a:rPr>
                        <a:t>Swin-L</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i="0" kern="1200" dirty="0" smtClean="0">
                          <a:solidFill>
                            <a:schemeClr val="tx1"/>
                          </a:solidFill>
                          <a:effectLst/>
                          <a:latin typeface="Times New Roman" panose="02020603050405020304" pitchFamily="18" charset="0"/>
                          <a:ea typeface="+mn-ea"/>
                          <a:cs typeface="Times New Roman" panose="02020603050405020304" pitchFamily="18" charset="0"/>
                        </a:rPr>
                        <a:t>58.7</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b="1" dirty="0" smtClean="0">
                          <a:latin typeface="Times New Roman" panose="02020603050405020304" pitchFamily="18" charset="0"/>
                          <a:cs typeface="Times New Roman" panose="02020603050405020304" pitchFamily="18" charset="0"/>
                          <a:sym typeface="Wingdings 2" panose="05020102010507070707" pitchFamily="18" charset="2"/>
                        </a:rPr>
                        <a:t></a:t>
                      </a:r>
                      <a:endParaRPr lang="zh-CN" altLang="en-US" sz="1100" b="1"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1436401696"/>
              </p:ext>
            </p:extLst>
          </p:nvPr>
        </p:nvGraphicFramePr>
        <p:xfrm>
          <a:off x="8523510" y="1181217"/>
          <a:ext cx="2536376" cy="2580963"/>
        </p:xfrm>
        <a:graphic>
          <a:graphicData uri="http://schemas.openxmlformats.org/drawingml/2006/table">
            <a:tbl>
              <a:tblPr firstRow="1" bandRow="1">
                <a:tableStyleId>{5940675A-B579-460E-94D1-54222C63F5DA}</a:tableStyleId>
              </a:tblPr>
              <a:tblGrid>
                <a:gridCol w="1379956"/>
                <a:gridCol w="1156420"/>
              </a:tblGrid>
              <a:tr h="571540">
                <a:tc gridSpan="2">
                  <a:txBody>
                    <a:bodyPr/>
                    <a:lstStyle/>
                    <a:p>
                      <a:pPr algn="ctr"/>
                      <a:r>
                        <a:rPr lang="en-US" altLang="zh-CN" sz="1400" b="1" dirty="0" smtClean="0">
                          <a:latin typeface="Times New Roman" panose="02020603050405020304" pitchFamily="18" charset="0"/>
                          <a:cs typeface="Times New Roman" panose="02020603050405020304" pitchFamily="18" charset="0"/>
                        </a:rPr>
                        <a:t>Semantic Segmentation (ADE20K)</a:t>
                      </a:r>
                      <a:endParaRPr lang="zh-CN" altLang="en-US" sz="1400" b="1"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p>
                  </a:txBody>
                  <a:tcPr/>
                </a:tc>
              </a:tr>
              <a:tr h="385828">
                <a:tc>
                  <a:txBody>
                    <a:bodyPr/>
                    <a:lstStyle/>
                    <a:p>
                      <a:pPr algn="ctr"/>
                      <a:r>
                        <a:rPr lang="en-US" altLang="zh-CN" sz="1100" b="1" dirty="0" smtClean="0">
                          <a:latin typeface="Times New Roman" panose="02020603050405020304" pitchFamily="18" charset="0"/>
                          <a:cs typeface="Times New Roman" panose="02020603050405020304" pitchFamily="18" charset="0"/>
                        </a:rPr>
                        <a:t>Model Name</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dirty="0" smtClean="0">
                          <a:latin typeface="Times New Roman" panose="02020603050405020304" pitchFamily="18" charset="0"/>
                          <a:cs typeface="Times New Roman" panose="02020603050405020304" pitchFamily="18" charset="0"/>
                        </a:rPr>
                        <a:t>mIOU</a:t>
                      </a:r>
                      <a:endParaRPr lang="zh-CN" altLang="en-US" sz="1100" b="1" dirty="0">
                        <a:latin typeface="Times New Roman" panose="02020603050405020304" pitchFamily="18" charset="0"/>
                        <a:cs typeface="Times New Roman" panose="02020603050405020304" pitchFamily="18" charset="0"/>
                      </a:endParaRPr>
                    </a:p>
                  </a:txBody>
                  <a:tcPr/>
                </a:tc>
              </a:tr>
              <a:tr h="385828">
                <a:tc>
                  <a:txBody>
                    <a:bodyPr/>
                    <a:lstStyle/>
                    <a:p>
                      <a:pPr algn="ctr"/>
                      <a:r>
                        <a:rPr lang="en-US" altLang="zh-CN" sz="1100" b="1" dirty="0" smtClean="0">
                          <a:latin typeface="Times New Roman" panose="02020603050405020304" pitchFamily="18" charset="0"/>
                          <a:cs typeface="Times New Roman" panose="02020603050405020304" pitchFamily="18" charset="0"/>
                        </a:rPr>
                        <a:t>BEiT-L (BERT)</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dirty="0" smtClean="0">
                          <a:latin typeface="Times New Roman" panose="02020603050405020304" pitchFamily="18" charset="0"/>
                          <a:cs typeface="Times New Roman" panose="02020603050405020304" pitchFamily="18" charset="0"/>
                        </a:rPr>
                        <a:t>57.0</a:t>
                      </a:r>
                      <a:endParaRPr lang="zh-CN" altLang="en-US" sz="1100" b="1" dirty="0">
                        <a:latin typeface="Times New Roman" panose="02020603050405020304" pitchFamily="18" charset="0"/>
                        <a:cs typeface="Times New Roman" panose="02020603050405020304" pitchFamily="18" charset="0"/>
                      </a:endParaRPr>
                    </a:p>
                  </a:txBody>
                  <a:tcPr/>
                </a:tc>
              </a:tr>
              <a:tr h="385828">
                <a:tc>
                  <a:txBody>
                    <a:bodyPr/>
                    <a:lstStyle/>
                    <a:p>
                      <a:pPr algn="ctr"/>
                      <a:r>
                        <a:rPr lang="en-GB" altLang="zh-CN" sz="1100" b="1" dirty="0" smtClean="0">
                          <a:latin typeface="Times New Roman" panose="02020603050405020304" pitchFamily="18" charset="0"/>
                          <a:cs typeface="Times New Roman" panose="02020603050405020304" pitchFamily="18" charset="0"/>
                        </a:rPr>
                        <a:t>CSWin-L</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dirty="0" smtClean="0">
                          <a:latin typeface="Times New Roman" panose="02020603050405020304" pitchFamily="18" charset="0"/>
                          <a:cs typeface="Times New Roman" panose="02020603050405020304" pitchFamily="18" charset="0"/>
                        </a:rPr>
                        <a:t>55.7</a:t>
                      </a:r>
                      <a:endParaRPr lang="zh-CN" altLang="en-US" sz="1100" b="1" dirty="0">
                        <a:latin typeface="Times New Roman" panose="02020603050405020304" pitchFamily="18" charset="0"/>
                        <a:cs typeface="Times New Roman" panose="02020603050405020304" pitchFamily="18" charset="0"/>
                      </a:endParaRPr>
                    </a:p>
                  </a:txBody>
                  <a:tcPr/>
                </a:tc>
              </a:tr>
              <a:tr h="466111">
                <a:tc>
                  <a:txBody>
                    <a:bodyPr/>
                    <a:lstStyle/>
                    <a:p>
                      <a:pPr algn="ctr"/>
                      <a:r>
                        <a:rPr lang="en-GB" altLang="zh-CN" sz="1100" b="1" dirty="0" smtClean="0">
                          <a:latin typeface="Times New Roman" panose="02020603050405020304" pitchFamily="18" charset="0"/>
                          <a:cs typeface="Times New Roman" panose="02020603050405020304" pitchFamily="18" charset="0"/>
                        </a:rPr>
                        <a:t>MaskFormer (Swin-L)</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dirty="0" smtClean="0">
                          <a:latin typeface="Times New Roman" panose="02020603050405020304" pitchFamily="18" charset="0"/>
                          <a:cs typeface="Times New Roman" panose="02020603050405020304" pitchFamily="18" charset="0"/>
                        </a:rPr>
                        <a:t>55.6</a:t>
                      </a:r>
                      <a:endParaRPr lang="zh-CN" altLang="en-US" sz="1100" b="1" dirty="0">
                        <a:latin typeface="Times New Roman" panose="02020603050405020304" pitchFamily="18" charset="0"/>
                        <a:cs typeface="Times New Roman" panose="02020603050405020304" pitchFamily="18" charset="0"/>
                      </a:endParaRPr>
                    </a:p>
                  </a:txBody>
                  <a:tcPr/>
                </a:tc>
              </a:tr>
              <a:tr h="385828">
                <a:tc>
                  <a:txBody>
                    <a:bodyPr/>
                    <a:lstStyle/>
                    <a:p>
                      <a:pPr algn="ctr"/>
                      <a:r>
                        <a:rPr lang="en-GB" altLang="zh-CN" sz="1100" b="1" dirty="0" smtClean="0">
                          <a:latin typeface="Times New Roman" panose="02020603050405020304" pitchFamily="18" charset="0"/>
                          <a:cs typeface="Times New Roman" panose="02020603050405020304" pitchFamily="18" charset="0"/>
                        </a:rPr>
                        <a:t>Focal-L</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100" b="1" i="0" kern="1200" dirty="0" smtClean="0">
                          <a:solidFill>
                            <a:schemeClr val="tx1"/>
                          </a:solidFill>
                          <a:effectLst/>
                          <a:latin typeface="Times New Roman" panose="02020603050405020304" pitchFamily="18" charset="0"/>
                          <a:ea typeface="+mn-ea"/>
                          <a:cs typeface="Times New Roman" panose="02020603050405020304" pitchFamily="18" charset="0"/>
                        </a:rPr>
                        <a:t>55.4</a:t>
                      </a:r>
                      <a:endParaRPr lang="zh-CN" altLang="en-US" sz="1100" b="1"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8" name="표 7"/>
          <p:cNvGraphicFramePr>
            <a:graphicFrameLocks noGrp="1"/>
          </p:cNvGraphicFramePr>
          <p:nvPr>
            <p:extLst>
              <p:ext uri="{D42A27DB-BD31-4B8C-83A1-F6EECF244321}">
                <p14:modId xmlns:p14="http://schemas.microsoft.com/office/powerpoint/2010/main" val="3308485494"/>
              </p:ext>
            </p:extLst>
          </p:nvPr>
        </p:nvGraphicFramePr>
        <p:xfrm>
          <a:off x="1900641" y="4020287"/>
          <a:ext cx="3550924" cy="2614146"/>
        </p:xfrm>
        <a:graphic>
          <a:graphicData uri="http://schemas.openxmlformats.org/drawingml/2006/table">
            <a:tbl>
              <a:tblPr firstRow="1" bandRow="1">
                <a:tableStyleId>{5940675A-B579-460E-94D1-54222C63F5DA}</a:tableStyleId>
              </a:tblPr>
              <a:tblGrid>
                <a:gridCol w="1344299"/>
                <a:gridCol w="1126539"/>
                <a:gridCol w="1080086"/>
              </a:tblGrid>
              <a:tr h="353222">
                <a:tc gridSpan="3">
                  <a:txBody>
                    <a:bodyPr/>
                    <a:lstStyle/>
                    <a:p>
                      <a:pPr algn="ctr"/>
                      <a:r>
                        <a:rPr lang="en-US" altLang="zh-CN" sz="1200" b="1" baseline="0" dirty="0" smtClean="0">
                          <a:latin typeface="Times New Roman" panose="02020603050405020304" pitchFamily="18" charset="0"/>
                          <a:cs typeface="Times New Roman" panose="02020603050405020304" pitchFamily="18" charset="0"/>
                        </a:rPr>
                        <a:t>Action Classification (Kinetics-400)</a:t>
                      </a:r>
                      <a:endParaRPr lang="zh-CN" altLang="en-US" sz="1200" b="1"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p>
                  </a:txBody>
                  <a:tcPr/>
                </a:tc>
                <a:tc hMerge="1">
                  <a:txBody>
                    <a:bodyPr/>
                    <a:lstStyle/>
                    <a:p>
                      <a:pPr algn="ctr"/>
                      <a:endParaRPr lang="zh-CN" altLang="en-US" sz="1400" b="1" dirty="0">
                        <a:latin typeface="Times New Roman" panose="02020603050405020304" pitchFamily="18" charset="0"/>
                        <a:cs typeface="Times New Roman" panose="02020603050405020304" pitchFamily="18" charset="0"/>
                      </a:endParaRPr>
                    </a:p>
                  </a:txBody>
                  <a:tcPr/>
                </a:tc>
              </a:tr>
              <a:tr h="353222">
                <a:tc>
                  <a:txBody>
                    <a:bodyPr/>
                    <a:lstStyle/>
                    <a:p>
                      <a:pPr algn="ctr"/>
                      <a:r>
                        <a:rPr lang="en-US" altLang="zh-CN" sz="1200" b="1" dirty="0" smtClean="0">
                          <a:latin typeface="Times New Roman" panose="02020603050405020304" pitchFamily="18" charset="0"/>
                          <a:cs typeface="Times New Roman" panose="02020603050405020304" pitchFamily="18" charset="0"/>
                        </a:rPr>
                        <a:t>Model Name</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1" dirty="0" smtClean="0">
                          <a:latin typeface="Times New Roman" panose="02020603050405020304" pitchFamily="18" charset="0"/>
                          <a:cs typeface="Times New Roman" panose="02020603050405020304" pitchFamily="18" charset="0"/>
                        </a:rPr>
                        <a:t>Vid acc@1</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1" dirty="0" smtClean="0">
                          <a:latin typeface="Times New Roman" panose="02020603050405020304" pitchFamily="18" charset="0"/>
                          <a:cs typeface="Times New Roman" panose="02020603050405020304" pitchFamily="18" charset="0"/>
                        </a:rPr>
                        <a:t>Extra Training Data</a:t>
                      </a:r>
                      <a:endParaRPr lang="zh-CN" altLang="en-US" sz="1200" b="1" dirty="0">
                        <a:latin typeface="Times New Roman" panose="02020603050405020304" pitchFamily="18" charset="0"/>
                        <a:cs typeface="Times New Roman" panose="02020603050405020304" pitchFamily="18" charset="0"/>
                      </a:endParaRPr>
                    </a:p>
                  </a:txBody>
                  <a:tcPr/>
                </a:tc>
              </a:tr>
              <a:tr h="353222">
                <a:tc>
                  <a:txBody>
                    <a:bodyPr/>
                    <a:lstStyle/>
                    <a:p>
                      <a:pPr algn="ctr"/>
                      <a:r>
                        <a:rPr lang="en-GB" altLang="zh-CN" sz="1200" b="1" dirty="0" smtClean="0">
                          <a:latin typeface="Times New Roman" panose="02020603050405020304" pitchFamily="18" charset="0"/>
                          <a:cs typeface="Times New Roman" panose="02020603050405020304" pitchFamily="18" charset="0"/>
                        </a:rPr>
                        <a:t>Swin-L</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1" i="0" kern="1200" dirty="0" smtClean="0">
                          <a:solidFill>
                            <a:schemeClr val="tx1"/>
                          </a:solidFill>
                          <a:effectLst/>
                          <a:latin typeface="Times New Roman" panose="02020603050405020304" pitchFamily="18" charset="0"/>
                          <a:ea typeface="+mn-ea"/>
                          <a:cs typeface="Times New Roman" panose="02020603050405020304" pitchFamily="18" charset="0"/>
                        </a:rPr>
                        <a:t>84.9</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pPr algn="ctr"/>
                      <a:r>
                        <a:rPr lang="zh-CN" altLang="en-US" sz="1200" b="1" dirty="0" smtClean="0">
                          <a:latin typeface="Times New Roman" panose="02020603050405020304" pitchFamily="18" charset="0"/>
                          <a:cs typeface="Times New Roman" panose="02020603050405020304" pitchFamily="18" charset="0"/>
                          <a:sym typeface="Wingdings 2" panose="05020102010507070707" pitchFamily="18" charset="2"/>
                        </a:rPr>
                        <a:t></a:t>
                      </a:r>
                      <a:endParaRPr lang="zh-CN" altLang="en-US" sz="1200" b="1" dirty="0">
                        <a:latin typeface="Times New Roman" panose="02020603050405020304" pitchFamily="18" charset="0"/>
                        <a:cs typeface="Times New Roman" panose="02020603050405020304" pitchFamily="18" charset="0"/>
                      </a:endParaRPr>
                    </a:p>
                  </a:txBody>
                  <a:tcPr/>
                </a:tc>
              </a:tr>
              <a:tr h="353222">
                <a:tc>
                  <a:txBody>
                    <a:bodyPr/>
                    <a:lstStyle/>
                    <a:p>
                      <a:pPr algn="ctr"/>
                      <a:r>
                        <a:rPr lang="en-GB" altLang="zh-CN" sz="1200" b="1" dirty="0" smtClean="0">
                          <a:latin typeface="Times New Roman" panose="02020603050405020304" pitchFamily="18" charset="0"/>
                          <a:cs typeface="Times New Roman" panose="02020603050405020304" pitchFamily="18" charset="0"/>
                        </a:rPr>
                        <a:t>ViViT-H/16x2</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1" i="0" kern="1200" dirty="0" smtClean="0">
                          <a:solidFill>
                            <a:schemeClr val="tx1"/>
                          </a:solidFill>
                          <a:effectLst/>
                          <a:latin typeface="Times New Roman" panose="02020603050405020304" pitchFamily="18" charset="0"/>
                          <a:ea typeface="+mn-ea"/>
                          <a:cs typeface="Times New Roman" panose="02020603050405020304" pitchFamily="18" charset="0"/>
                        </a:rPr>
                        <a:t>84.8</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Times New Roman" panose="02020603050405020304" pitchFamily="18" charset="0"/>
                          <a:cs typeface="Times New Roman" panose="02020603050405020304" pitchFamily="18" charset="0"/>
                          <a:sym typeface="Wingdings 2" panose="05020102010507070707" pitchFamily="18" charset="2"/>
                        </a:rPr>
                        <a:t></a:t>
                      </a:r>
                      <a:endParaRPr lang="zh-CN" altLang="en-US" sz="1200" b="1" dirty="0" smtClean="0">
                        <a:latin typeface="Times New Roman" panose="02020603050405020304" pitchFamily="18" charset="0"/>
                        <a:cs typeface="Times New Roman" panose="02020603050405020304" pitchFamily="18" charset="0"/>
                      </a:endParaRPr>
                    </a:p>
                    <a:p>
                      <a:pPr algn="ctr"/>
                      <a:endParaRPr lang="zh-CN" altLang="en-US" sz="1200" b="1" dirty="0">
                        <a:latin typeface="Times New Roman" panose="02020603050405020304" pitchFamily="18" charset="0"/>
                        <a:cs typeface="Times New Roman" panose="02020603050405020304" pitchFamily="18" charset="0"/>
                      </a:endParaRPr>
                    </a:p>
                  </a:txBody>
                  <a:tcPr/>
                </a:tc>
              </a:tr>
              <a:tr h="353222">
                <a:tc>
                  <a:txBody>
                    <a:bodyPr/>
                    <a:lstStyle/>
                    <a:p>
                      <a:pPr algn="ctr"/>
                      <a:r>
                        <a:rPr lang="en-GB" altLang="zh-CN" sz="1200" b="1" dirty="0" smtClean="0">
                          <a:latin typeface="Times New Roman" panose="02020603050405020304" pitchFamily="18" charset="0"/>
                          <a:cs typeface="Times New Roman" panose="02020603050405020304" pitchFamily="18" charset="0"/>
                        </a:rPr>
                        <a:t>OmniSource irCSN-152</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1" i="0" kern="1200" dirty="0" smtClean="0">
                          <a:solidFill>
                            <a:schemeClr val="tx1"/>
                          </a:solidFill>
                          <a:effectLst/>
                          <a:latin typeface="Times New Roman" panose="02020603050405020304" pitchFamily="18" charset="0"/>
                          <a:ea typeface="+mn-ea"/>
                          <a:cs typeface="Times New Roman" panose="02020603050405020304" pitchFamily="18" charset="0"/>
                        </a:rPr>
                        <a:t>83.6</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Times New Roman" panose="02020603050405020304" pitchFamily="18" charset="0"/>
                          <a:cs typeface="Times New Roman" panose="02020603050405020304" pitchFamily="18" charset="0"/>
                          <a:sym typeface="Wingdings 2" panose="05020102010507070707" pitchFamily="18" charset="2"/>
                        </a:rPr>
                        <a:t></a:t>
                      </a:r>
                      <a:endParaRPr lang="zh-CN" altLang="en-US" sz="1200" b="1" dirty="0" smtClean="0">
                        <a:latin typeface="Times New Roman" panose="02020603050405020304" pitchFamily="18" charset="0"/>
                        <a:cs typeface="Times New Roman" panose="02020603050405020304" pitchFamily="18" charset="0"/>
                      </a:endParaRPr>
                    </a:p>
                  </a:txBody>
                  <a:tcPr/>
                </a:tc>
              </a:tr>
              <a:tr h="353222">
                <a:tc>
                  <a:txBody>
                    <a:bodyPr/>
                    <a:lstStyle/>
                    <a:p>
                      <a:pPr algn="ctr"/>
                      <a:r>
                        <a:rPr lang="en-GB" altLang="zh-CN" sz="1200" b="1" dirty="0" smtClean="0">
                          <a:latin typeface="Times New Roman" panose="02020603050405020304" pitchFamily="18" charset="0"/>
                          <a:cs typeface="Times New Roman" panose="02020603050405020304" pitchFamily="18" charset="0"/>
                        </a:rPr>
                        <a:t>VATT-Large</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1" i="0" kern="1200" dirty="0" smtClean="0">
                          <a:solidFill>
                            <a:schemeClr val="tx1"/>
                          </a:solidFill>
                          <a:effectLst/>
                          <a:latin typeface="Times New Roman" panose="02020603050405020304" pitchFamily="18" charset="0"/>
                          <a:ea typeface="+mn-ea"/>
                          <a:cs typeface="Times New Roman" panose="02020603050405020304" pitchFamily="18" charset="0"/>
                        </a:rPr>
                        <a:t>82.1</a:t>
                      </a:r>
                      <a:endParaRPr lang="zh-CN" altLang="en-US" sz="1200"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Times New Roman" panose="02020603050405020304" pitchFamily="18" charset="0"/>
                          <a:cs typeface="Times New Roman" panose="02020603050405020304" pitchFamily="18" charset="0"/>
                          <a:sym typeface="Wingdings 2" panose="05020102010507070707" pitchFamily="18" charset="2"/>
                        </a:rPr>
                        <a:t></a:t>
                      </a:r>
                      <a:endParaRPr lang="zh-CN" altLang="en-US" sz="1200" b="1" dirty="0" smtClean="0">
                        <a:latin typeface="Times New Roman" panose="02020603050405020304" pitchFamily="18" charset="0"/>
                        <a:cs typeface="Times New Roman" panose="02020603050405020304" pitchFamily="18" charset="0"/>
                      </a:endParaRPr>
                    </a:p>
                  </a:txBody>
                  <a:tcPr/>
                </a:tc>
              </a:tr>
            </a:tbl>
          </a:graphicData>
        </a:graphic>
      </p:graphicFrame>
      <p:sp>
        <p:nvSpPr>
          <p:cNvPr id="9" name="TextBox 8"/>
          <p:cNvSpPr txBox="1"/>
          <p:nvPr/>
        </p:nvSpPr>
        <p:spPr>
          <a:xfrm>
            <a:off x="6322423" y="4788751"/>
            <a:ext cx="4946469" cy="1077218"/>
          </a:xfrm>
          <a:prstGeom prst="rect">
            <a:avLst/>
          </a:prstGeom>
          <a:noFill/>
        </p:spPr>
        <p:txBody>
          <a:bodyPr wrap="square" rtlCol="0">
            <a:spAutoFit/>
          </a:bodyPr>
          <a:lstStyle/>
          <a:p>
            <a:r>
              <a:rPr lang="en-US" altLang="zh-CN" sz="1600" b="1" dirty="0">
                <a:latin typeface="Times New Roman" panose="02020603050405020304" pitchFamily="18" charset="0"/>
                <a:cs typeface="Times New Roman" panose="02020603050405020304" pitchFamily="18" charset="0"/>
              </a:rPr>
              <a:t>Image </a:t>
            </a:r>
            <a:r>
              <a:rPr lang="en-US" altLang="zh-CN" sz="1600" b="1" dirty="0" smtClean="0">
                <a:latin typeface="Times New Roman" panose="02020603050405020304" pitchFamily="18" charset="0"/>
                <a:cs typeface="Times New Roman" panose="02020603050405020304" pitchFamily="18" charset="0"/>
              </a:rPr>
              <a:t>Captioning</a:t>
            </a:r>
          </a:p>
          <a:p>
            <a:r>
              <a:rPr lang="en-GB" altLang="zh-CN" sz="1600" b="1" dirty="0">
                <a:latin typeface="Times New Roman" panose="02020603050405020304" pitchFamily="18" charset="0"/>
                <a:cs typeface="Times New Roman" panose="02020603050405020304" pitchFamily="18" charset="0"/>
              </a:rPr>
              <a:t>Action </a:t>
            </a:r>
            <a:r>
              <a:rPr lang="en-GB" altLang="zh-CN" sz="1600" b="1" dirty="0" smtClean="0">
                <a:latin typeface="Times New Roman" panose="02020603050405020304" pitchFamily="18" charset="0"/>
                <a:cs typeface="Times New Roman" panose="02020603050405020304" pitchFamily="18" charset="0"/>
              </a:rPr>
              <a:t>Detection</a:t>
            </a:r>
          </a:p>
          <a:p>
            <a:r>
              <a:rPr lang="en-GB" altLang="zh-CN" sz="1600" b="1" dirty="0">
                <a:latin typeface="Times New Roman" panose="02020603050405020304" pitchFamily="18" charset="0"/>
                <a:cs typeface="Times New Roman" panose="02020603050405020304" pitchFamily="18" charset="0"/>
              </a:rPr>
              <a:t>Fine-Grained Image </a:t>
            </a:r>
            <a:r>
              <a:rPr lang="en-GB" altLang="zh-CN" sz="1600" b="1" dirty="0" smtClean="0">
                <a:latin typeface="Times New Roman" panose="02020603050405020304" pitchFamily="18" charset="0"/>
                <a:cs typeface="Times New Roman" panose="02020603050405020304" pitchFamily="18" charset="0"/>
              </a:rPr>
              <a:t>Classification</a:t>
            </a:r>
            <a:endParaRPr lang="en-US" altLang="zh-CN" sz="1600" b="1" dirty="0" smtClean="0">
              <a:latin typeface="Times New Roman" panose="02020603050405020304" pitchFamily="18" charset="0"/>
              <a:cs typeface="Times New Roman" panose="02020603050405020304" pitchFamily="18" charset="0"/>
            </a:endParaRPr>
          </a:p>
          <a:p>
            <a:r>
              <a:rPr lang="en-US" altLang="zh-CN" sz="1600" b="1" dirty="0" smtClean="0">
                <a:latin typeface="Times New Roman" panose="02020603050405020304" pitchFamily="18" charset="0"/>
                <a:cs typeface="Times New Roman" panose="02020603050405020304" pitchFamily="18" charset="0"/>
              </a:rPr>
              <a:t>……</a:t>
            </a:r>
            <a:endParaRPr lang="en-GB" altLang="zh-C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526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706029"/>
          </a:xfrm>
        </p:spPr>
        <p:txBody>
          <a:bodyPr/>
          <a:lstStyle/>
          <a:p>
            <a:r>
              <a:rPr lang="en-US" altLang="zh-CN" dirty="0" smtClean="0">
                <a:latin typeface="Times New Roman" panose="02020603050405020304" pitchFamily="18" charset="0"/>
                <a:cs typeface="Times New Roman" panose="02020603050405020304" pitchFamily="18" charset="0"/>
              </a:rPr>
              <a:t>Conclusion and Future Work</a:t>
            </a:r>
            <a:endParaRPr lang="zh-CN" altLang="en-US"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a:xfrm>
            <a:off x="838199" y="1250860"/>
            <a:ext cx="11162211" cy="5524409"/>
          </a:xfrm>
        </p:spPr>
        <p:txBody>
          <a:bodyPr>
            <a:noAutofit/>
          </a:bodyPr>
          <a:lstStyle/>
          <a:p>
            <a:r>
              <a:rPr lang="en-US" altLang="zh-CN" sz="1600" dirty="0">
                <a:latin typeface="Times New Roman" panose="02020603050405020304" pitchFamily="18" charset="0"/>
                <a:cs typeface="Times New Roman" panose="02020603050405020304" pitchFamily="18" charset="0"/>
              </a:rPr>
              <a:t>The application of Transformer in </a:t>
            </a:r>
            <a:r>
              <a:rPr lang="en-US" altLang="zh-CN" sz="1600" dirty="0" smtClean="0">
                <a:latin typeface="Times New Roman" panose="02020603050405020304" pitchFamily="18" charset="0"/>
                <a:cs typeface="Times New Roman" panose="02020603050405020304" pitchFamily="18" charset="0"/>
              </a:rPr>
              <a:t>Computer Vision </a:t>
            </a:r>
            <a:r>
              <a:rPr lang="en-US" altLang="zh-CN" sz="1600" dirty="0">
                <a:latin typeface="Times New Roman" panose="02020603050405020304" pitchFamily="18" charset="0"/>
                <a:cs typeface="Times New Roman" panose="02020603050405020304" pitchFamily="18" charset="0"/>
              </a:rPr>
              <a:t>is not a </a:t>
            </a:r>
            <a:r>
              <a:rPr lang="en-US" altLang="zh-CN" sz="1600" dirty="0" smtClean="0">
                <a:latin typeface="Times New Roman" panose="02020603050405020304" pitchFamily="18" charset="0"/>
                <a:cs typeface="Times New Roman" panose="02020603050405020304" pitchFamily="18" charset="0"/>
              </a:rPr>
              <a:t>coincidence</a:t>
            </a:r>
          </a:p>
          <a:p>
            <a:r>
              <a:rPr lang="en-US" altLang="zh-CN" sz="1600" dirty="0" smtClean="0">
                <a:solidFill>
                  <a:srgbClr val="FF0000"/>
                </a:solidFill>
                <a:latin typeface="Times New Roman" panose="02020603050405020304" pitchFamily="18" charset="0"/>
                <a:cs typeface="Times New Roman" panose="02020603050405020304" pitchFamily="18" charset="0"/>
              </a:rPr>
              <a:t>Convolution is a Attention or not ?</a:t>
            </a:r>
          </a:p>
          <a:p>
            <a:pPr marL="342900" indent="-342900">
              <a:buFont typeface="+mj-lt"/>
              <a:buAutoNum type="alphaLcParenR"/>
            </a:pPr>
            <a:r>
              <a:rPr lang="en-US" altLang="zh-CN" sz="1600" dirty="0" smtClean="0">
                <a:latin typeface="Times New Roman" panose="02020603050405020304" pitchFamily="18" charset="0"/>
                <a:cs typeface="Times New Roman" panose="02020603050405020304" pitchFamily="18" charset="0"/>
              </a:rPr>
              <a:t>From Mathematics Aspect (operation) [</a:t>
            </a:r>
            <a:r>
              <a:rPr lang="en-US" altLang="zh-CN" sz="1600" dirty="0">
                <a:latin typeface="Times New Roman" panose="02020603050405020304" pitchFamily="18" charset="0"/>
                <a:cs typeface="Times New Roman" panose="02020603050405020304" pitchFamily="18" charset="0"/>
              </a:rPr>
              <a:t>12] </a:t>
            </a:r>
            <a:r>
              <a:rPr lang="en-US" altLang="zh-CN" sz="1600" dirty="0" smtClean="0">
                <a:latin typeface="Times New Roman" panose="02020603050405020304" pitchFamily="18" charset="0"/>
                <a:cs typeface="Times New Roman" panose="02020603050405020304" pitchFamily="18" charset="0"/>
              </a:rPr>
              <a:t>(this paper is </a:t>
            </a:r>
            <a:r>
              <a:rPr lang="en-US" altLang="zh-CN" sz="1600" i="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strongly recommended</a:t>
            </a:r>
            <a:r>
              <a:rPr lang="en-US" altLang="zh-CN" sz="1600" dirty="0" smtClean="0">
                <a:latin typeface="Times New Roman" panose="02020603050405020304" pitchFamily="18" charset="0"/>
                <a:cs typeface="Times New Roman" panose="02020603050405020304" pitchFamily="18" charset="0"/>
              </a:rPr>
              <a:t>) </a:t>
            </a:r>
          </a:p>
          <a:p>
            <a:pPr marL="342900" indent="-342900">
              <a:buFont typeface="+mj-lt"/>
              <a:buAutoNum type="alphaLcParenR"/>
            </a:pPr>
            <a:r>
              <a:rPr lang="en-US" altLang="zh-CN" sz="1600" dirty="0" smtClean="0">
                <a:latin typeface="Times New Roman" panose="02020603050405020304" pitchFamily="18" charset="0"/>
                <a:cs typeface="Times New Roman" panose="02020603050405020304" pitchFamily="18" charset="0"/>
              </a:rPr>
              <a:t>Perspective </a:t>
            </a:r>
            <a:r>
              <a:rPr lang="en-US" altLang="zh-CN" sz="1600" dirty="0">
                <a:latin typeface="Times New Roman" panose="02020603050405020304" pitchFamily="18" charset="0"/>
                <a:cs typeface="Times New Roman" panose="02020603050405020304" pitchFamily="18" charset="0"/>
              </a:rPr>
              <a:t>of </a:t>
            </a:r>
            <a:r>
              <a:rPr lang="en-US" altLang="zh-CN" sz="1600" dirty="0" smtClean="0">
                <a:latin typeface="Times New Roman" panose="02020603050405020304" pitchFamily="18" charset="0"/>
                <a:cs typeface="Times New Roman" panose="02020603050405020304" pitchFamily="18" charset="0"/>
              </a:rPr>
              <a:t>effect (Visualization)</a:t>
            </a:r>
          </a:p>
          <a:p>
            <a:r>
              <a:rPr lang="en-US" altLang="zh-CN" sz="1600" dirty="0" smtClean="0">
                <a:latin typeface="Times New Roman" panose="02020603050405020304" pitchFamily="18" charset="0"/>
                <a:cs typeface="Times New Roman" panose="02020603050405020304" pitchFamily="18" charset="0"/>
              </a:rPr>
              <a:t>The introduction of Transformer provides a new paradigm for network architecture design</a:t>
            </a:r>
          </a:p>
          <a:p>
            <a:pPr marL="342900" indent="-342900">
              <a:buFont typeface="+mj-lt"/>
              <a:buAutoNum type="alphaLcParenR"/>
            </a:pPr>
            <a:r>
              <a:rPr lang="en-GB" altLang="zh-CN" sz="1600" dirty="0">
                <a:latin typeface="Times New Roman" panose="02020603050405020304" pitchFamily="18" charset="0"/>
                <a:cs typeface="Times New Roman" panose="02020603050405020304" pitchFamily="18" charset="0"/>
              </a:rPr>
              <a:t>Stacking of convolutional </a:t>
            </a:r>
            <a:r>
              <a:rPr lang="en-GB" altLang="zh-CN" sz="1600" dirty="0" smtClean="0">
                <a:latin typeface="Times New Roman" panose="02020603050405020304" pitchFamily="18" charset="0"/>
                <a:cs typeface="Times New Roman" panose="02020603050405020304" pitchFamily="18" charset="0"/>
              </a:rPr>
              <a:t>layers (previous) + SE, SK, CBAM, CAM, Non-local (support branches, service to convolution layers)</a:t>
            </a:r>
          </a:p>
          <a:p>
            <a:pPr marL="342900" indent="-342900">
              <a:buFont typeface="+mj-lt"/>
              <a:buAutoNum type="alphaLcParenR"/>
            </a:pPr>
            <a:r>
              <a:rPr lang="en-GB" altLang="zh-CN" sz="1600" dirty="0">
                <a:latin typeface="Times New Roman" panose="02020603050405020304" pitchFamily="18" charset="0"/>
                <a:cs typeface="Times New Roman" panose="02020603050405020304" pitchFamily="18" charset="0"/>
              </a:rPr>
              <a:t>Hybrid </a:t>
            </a:r>
            <a:r>
              <a:rPr lang="en-GB" altLang="zh-CN" sz="1600" dirty="0" smtClean="0">
                <a:latin typeface="Times New Roman" panose="02020603050405020304" pitchFamily="18" charset="0"/>
                <a:cs typeface="Times New Roman" panose="02020603050405020304" pitchFamily="18" charset="0"/>
              </a:rPr>
              <a:t>model</a:t>
            </a:r>
            <a:r>
              <a:rPr lang="zh-CN" altLang="en-US" sz="1600" dirty="0" smtClean="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(now !)    replace parts of convolutional layers or create a Vision Transformer. </a:t>
            </a:r>
          </a:p>
          <a:p>
            <a:r>
              <a:rPr lang="en-US" altLang="zh-CN" sz="1600" dirty="0" smtClean="0">
                <a:latin typeface="Times New Roman" panose="02020603050405020304" pitchFamily="18" charset="0"/>
                <a:cs typeface="Times New Roman" panose="02020603050405020304" pitchFamily="18" charset="0"/>
              </a:rPr>
              <a:t>There is no gab between NLP and CV</a:t>
            </a:r>
            <a:r>
              <a:rPr lang="zh-CN" altLang="en-US" sz="1600" dirty="0" smtClean="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 two can promote each other's development</a:t>
            </a:r>
            <a:r>
              <a:rPr lang="en-US" altLang="zh-CN" sz="1600" dirty="0" smtClean="0">
                <a:latin typeface="Times New Roman" panose="02020603050405020304" pitchFamily="18" charset="0"/>
                <a:cs typeface="Times New Roman" panose="02020603050405020304" pitchFamily="18" charset="0"/>
              </a:rPr>
              <a:t>)</a:t>
            </a:r>
          </a:p>
          <a:p>
            <a:r>
              <a:rPr lang="en-US" altLang="zh-CN" sz="1600" dirty="0" smtClean="0">
                <a:latin typeface="Times New Roman" panose="02020603050405020304" pitchFamily="18" charset="0"/>
                <a:cs typeface="Times New Roman" panose="02020603050405020304" pitchFamily="18" charset="0"/>
              </a:rPr>
              <a:t>The usage of </a:t>
            </a:r>
            <a:r>
              <a:rPr lang="en-US" altLang="zh-CN" sz="1600" b="1" u="sng" dirty="0" smtClean="0">
                <a:solidFill>
                  <a:srgbClr val="FF0000"/>
                </a:solidFill>
                <a:latin typeface="Times New Roman" panose="02020603050405020304" pitchFamily="18" charset="0"/>
                <a:cs typeface="Times New Roman" panose="02020603050405020304" pitchFamily="18" charset="0"/>
              </a:rPr>
              <a:t>Transformer (BERT [13])</a:t>
            </a:r>
            <a:r>
              <a:rPr lang="en-US" altLang="zh-CN" sz="1600" dirty="0" smtClean="0">
                <a:latin typeface="Times New Roman" panose="02020603050405020304" pitchFamily="18" charset="0"/>
                <a:cs typeface="Times New Roman" panose="02020603050405020304" pitchFamily="18" charset="0"/>
              </a:rPr>
              <a:t> in CV encourages researchers to develop </a:t>
            </a:r>
            <a:r>
              <a:rPr lang="en-US" altLang="zh-CN" sz="1600" b="1" u="sng" dirty="0">
                <a:solidFill>
                  <a:srgbClr val="FF0000"/>
                </a:solidFill>
                <a:latin typeface="Times New Roman" panose="02020603050405020304" pitchFamily="18" charset="0"/>
                <a:cs typeface="Times New Roman" panose="02020603050405020304" pitchFamily="18" charset="0"/>
              </a:rPr>
              <a:t>S</a:t>
            </a:r>
            <a:r>
              <a:rPr lang="en-US" altLang="zh-CN" sz="1600" b="1" u="sng" dirty="0" smtClean="0">
                <a:solidFill>
                  <a:srgbClr val="FF0000"/>
                </a:solidFill>
                <a:latin typeface="Times New Roman" panose="02020603050405020304" pitchFamily="18" charset="0"/>
                <a:cs typeface="Times New Roman" panose="02020603050405020304" pitchFamily="18" charset="0"/>
              </a:rPr>
              <a:t>elf-training</a:t>
            </a:r>
            <a:r>
              <a:rPr lang="en-US" altLang="zh-CN" sz="1600" dirty="0" smtClean="0">
                <a:latin typeface="Times New Roman" panose="02020603050405020304" pitchFamily="18" charset="0"/>
                <a:cs typeface="Times New Roman" panose="02020603050405020304" pitchFamily="18" charset="0"/>
              </a:rPr>
              <a:t> methods. </a:t>
            </a:r>
          </a:p>
          <a:p>
            <a:r>
              <a:rPr lang="en-US" altLang="zh-CN" sz="1600" dirty="0" smtClean="0">
                <a:latin typeface="Times New Roman" panose="02020603050405020304" pitchFamily="18" charset="0"/>
                <a:cs typeface="Times New Roman" panose="02020603050405020304" pitchFamily="18" charset="0"/>
              </a:rPr>
              <a:t>The usage of Self-training can </a:t>
            </a:r>
            <a:r>
              <a:rPr lang="en-US" altLang="zh-CN" sz="1600" dirty="0">
                <a:latin typeface="Times New Roman" panose="02020603050405020304" pitchFamily="18" charset="0"/>
                <a:cs typeface="Times New Roman" panose="02020603050405020304" pitchFamily="18" charset="0"/>
              </a:rPr>
              <a:t>greatly </a:t>
            </a:r>
            <a:r>
              <a:rPr lang="en-US" altLang="zh-CN" sz="1600" dirty="0" smtClean="0">
                <a:latin typeface="Times New Roman" panose="02020603050405020304" pitchFamily="18" charset="0"/>
                <a:cs typeface="Times New Roman" panose="02020603050405020304" pitchFamily="18" charset="0"/>
              </a:rPr>
              <a:t>reduce </a:t>
            </a:r>
            <a:r>
              <a:rPr lang="en-US" altLang="zh-CN" sz="1600" b="1" u="sng" dirty="0" smtClean="0">
                <a:solidFill>
                  <a:srgbClr val="FF0000"/>
                </a:solidFill>
                <a:latin typeface="Times New Roman" panose="02020603050405020304" pitchFamily="18" charset="0"/>
                <a:cs typeface="Times New Roman" panose="02020603050405020304" pitchFamily="18" charset="0"/>
              </a:rPr>
              <a:t>data annotation </a:t>
            </a:r>
            <a:r>
              <a:rPr lang="en-US" altLang="zh-CN" sz="1600" dirty="0" smtClean="0">
                <a:latin typeface="Times New Roman" panose="02020603050405020304" pitchFamily="18" charset="0"/>
                <a:cs typeface="Times New Roman" panose="02020603050405020304" pitchFamily="18" charset="0"/>
              </a:rPr>
              <a:t>process.</a:t>
            </a:r>
          </a:p>
          <a:p>
            <a:r>
              <a:rPr lang="en-US" altLang="zh-CN" sz="1600" dirty="0" smtClean="0">
                <a:solidFill>
                  <a:srgbClr val="FF0000"/>
                </a:solidFill>
                <a:latin typeface="Times New Roman" panose="02020603050405020304" pitchFamily="18" charset="0"/>
                <a:cs typeface="Times New Roman" panose="02020603050405020304" pitchFamily="18" charset="0"/>
              </a:rPr>
              <a:t>Compared with supervised learning, why semi-supervised learning and Unsupervised learning rarely catch over-fitting problems ?</a:t>
            </a:r>
          </a:p>
          <a:p>
            <a:pPr marL="342900" indent="-342900">
              <a:buFont typeface="+mj-lt"/>
              <a:buAutoNum type="alphaLcParenR"/>
            </a:pPr>
            <a:r>
              <a:rPr lang="en-US" altLang="zh-CN" sz="1600" dirty="0">
                <a:latin typeface="Times New Roman" panose="02020603050405020304" pitchFamily="18" charset="0"/>
                <a:cs typeface="Times New Roman" panose="02020603050405020304" pitchFamily="18" charset="0"/>
              </a:rPr>
              <a:t>Unsupervised </a:t>
            </a:r>
            <a:r>
              <a:rPr lang="en-US" altLang="zh-CN" sz="1600" dirty="0" smtClean="0">
                <a:latin typeface="Times New Roman" panose="02020603050405020304" pitchFamily="18" charset="0"/>
                <a:cs typeface="Times New Roman" panose="02020603050405020304" pitchFamily="18" charset="0"/>
              </a:rPr>
              <a:t>learning (Self-training</a:t>
            </a:r>
            <a:r>
              <a:rPr lang="en-US" altLang="zh-CN" sz="1600" dirty="0">
                <a:latin typeface="Times New Roman" panose="02020603050405020304" pitchFamily="18" charset="0"/>
                <a:cs typeface="Times New Roman" panose="02020603050405020304" pitchFamily="18" charset="0"/>
              </a:rPr>
              <a:t>, Contrastive Learning) is a </a:t>
            </a:r>
            <a:r>
              <a:rPr lang="en-US" altLang="zh-CN" sz="1600" b="1" u="sng" dirty="0">
                <a:solidFill>
                  <a:srgbClr val="FF0000"/>
                </a:solidFill>
                <a:latin typeface="Times New Roman" panose="02020603050405020304" pitchFamily="18" charset="0"/>
                <a:cs typeface="Times New Roman" panose="02020603050405020304" pitchFamily="18" charset="0"/>
              </a:rPr>
              <a:t>Self-learning </a:t>
            </a:r>
            <a:r>
              <a:rPr lang="en-US" altLang="zh-CN" sz="1600" b="1" u="sng" dirty="0" smtClean="0">
                <a:solidFill>
                  <a:srgbClr val="FF0000"/>
                </a:solidFill>
                <a:latin typeface="Times New Roman" panose="02020603050405020304" pitchFamily="18" charset="0"/>
                <a:cs typeface="Times New Roman" panose="02020603050405020304" pitchFamily="18" charset="0"/>
              </a:rPr>
              <a:t>process</a:t>
            </a:r>
            <a:r>
              <a:rPr lang="en-US" altLang="zh-CN" sz="1600" dirty="0">
                <a:latin typeface="Times New Roman" panose="02020603050405020304" pitchFamily="18" charset="0"/>
                <a:cs typeface="Times New Roman" panose="02020603050405020304" pitchFamily="18" charset="0"/>
              </a:rPr>
              <a:t> (Surface features are more accurate).</a:t>
            </a:r>
            <a:endParaRPr lang="en-US" altLang="zh-CN" sz="1600" dirty="0" smtClean="0">
              <a:latin typeface="Times New Roman" panose="02020603050405020304" pitchFamily="18" charset="0"/>
              <a:cs typeface="Times New Roman" panose="02020603050405020304" pitchFamily="18" charset="0"/>
            </a:endParaRPr>
          </a:p>
          <a:p>
            <a:pPr marL="342900" indent="-342900">
              <a:buFont typeface="+mj-lt"/>
              <a:buAutoNum type="alphaLcParenR"/>
            </a:pPr>
            <a:r>
              <a:rPr lang="en-US" altLang="zh-CN" sz="1600" dirty="0" smtClean="0">
                <a:latin typeface="Times New Roman" panose="02020603050405020304" pitchFamily="18" charset="0"/>
                <a:cs typeface="Times New Roman" panose="02020603050405020304" pitchFamily="18" charset="0"/>
              </a:rPr>
              <a:t>The </a:t>
            </a:r>
            <a:r>
              <a:rPr lang="en-US" altLang="zh-CN" sz="1600" dirty="0">
                <a:latin typeface="Times New Roman" panose="02020603050405020304" pitchFamily="18" charset="0"/>
                <a:cs typeface="Times New Roman" panose="02020603050405020304" pitchFamily="18" charset="0"/>
              </a:rPr>
              <a:t>learning process is more </a:t>
            </a:r>
            <a:r>
              <a:rPr lang="en-US" altLang="zh-CN" sz="1600" b="1" u="sng" dirty="0" smtClean="0">
                <a:solidFill>
                  <a:srgbClr val="FF0000"/>
                </a:solidFill>
                <a:latin typeface="Times New Roman" panose="02020603050405020304" pitchFamily="18" charset="0"/>
                <a:cs typeface="Times New Roman" panose="02020603050405020304" pitchFamily="18" charset="0"/>
              </a:rPr>
              <a:t>tortuous</a:t>
            </a:r>
            <a:r>
              <a:rPr lang="en-US" altLang="zh-CN" sz="1600" dirty="0" smtClean="0">
                <a:latin typeface="Times New Roman" panose="02020603050405020304" pitchFamily="18" charset="0"/>
                <a:cs typeface="Times New Roman" panose="02020603050405020304" pitchFamily="18" charset="0"/>
              </a:rPr>
              <a:t> (indirectly).</a:t>
            </a:r>
          </a:p>
          <a:p>
            <a:pPr marL="0" indent="0">
              <a:buNone/>
            </a:pPr>
            <a:r>
              <a:rPr lang="en-US" altLang="zh-CN" sz="1600" dirty="0" smtClean="0">
                <a:latin typeface="Times New Roman" panose="02020603050405020304" pitchFamily="18" charset="0"/>
                <a:cs typeface="Times New Roman" panose="02020603050405020304" pitchFamily="18" charset="0"/>
              </a:rPr>
              <a:t>A new model is coming soon ! (I got new idea from them</a:t>
            </a:r>
            <a:r>
              <a:rPr lang="en-US" altLang="zh-CN" sz="1600" dirty="0" smtClean="0">
                <a:latin typeface="Times New Roman" panose="02020603050405020304" pitchFamily="18" charset="0"/>
                <a:cs typeface="Times New Roman" panose="02020603050405020304" pitchFamily="18" charset="0"/>
              </a:rPr>
              <a:t>) called </a:t>
            </a:r>
            <a:r>
              <a:rPr lang="en-US" altLang="zh-CN" sz="1600" b="1" u="sng" dirty="0" smtClean="0">
                <a:latin typeface="Times New Roman" panose="02020603050405020304" pitchFamily="18" charset="0"/>
                <a:cs typeface="Times New Roman" panose="02020603050405020304" pitchFamily="18" charset="0"/>
              </a:rPr>
              <a:t>Selective Mixer   it is testing now!</a:t>
            </a:r>
            <a:endParaRPr lang="en-US" altLang="zh-CN" sz="1600" b="1" u="sng"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7471953" y="6182380"/>
            <a:ext cx="4528457" cy="523220"/>
          </a:xfrm>
          <a:prstGeom prst="rect">
            <a:avLst/>
          </a:prstGeom>
          <a:noFill/>
        </p:spPr>
        <p:txBody>
          <a:bodyPr wrap="square" rtlCol="0">
            <a:spAutoFit/>
          </a:bodyPr>
          <a:lstStyle/>
          <a:p>
            <a:r>
              <a:rPr lang="en-US" altLang="zh-CN" sz="1400" b="1" dirty="0" smtClean="0">
                <a:solidFill>
                  <a:srgbClr val="7030A0"/>
                </a:solidFill>
                <a:latin typeface="Times New Roman" panose="02020603050405020304" pitchFamily="18" charset="0"/>
                <a:cs typeface="Times New Roman" panose="02020603050405020304" pitchFamily="18" charset="0"/>
              </a:rPr>
              <a:t>Are we backing to MLP age? [14]</a:t>
            </a:r>
          </a:p>
          <a:p>
            <a:r>
              <a:rPr lang="en-US" altLang="zh-CN" sz="1400" b="1" dirty="0" smtClean="0">
                <a:solidFill>
                  <a:srgbClr val="7030A0"/>
                </a:solidFill>
                <a:latin typeface="Times New Roman" panose="02020603050405020304" pitchFamily="18" charset="0"/>
                <a:cs typeface="Times New Roman" panose="02020603050405020304" pitchFamily="18" charset="0"/>
              </a:rPr>
              <a:t>My opinion</a:t>
            </a:r>
            <a:r>
              <a:rPr lang="en-US" altLang="zh-CN" sz="1400" b="1" dirty="0">
                <a:solidFill>
                  <a:srgbClr val="7030A0"/>
                </a:solidFill>
                <a:latin typeface="Times New Roman" panose="02020603050405020304" pitchFamily="18" charset="0"/>
                <a:cs typeface="Times New Roman" panose="02020603050405020304" pitchFamily="18" charset="0"/>
              </a:rPr>
              <a:t>: No, </a:t>
            </a:r>
            <a:r>
              <a:rPr lang="en-US" altLang="zh-CN" sz="1400" b="1" dirty="0" smtClean="0">
                <a:solidFill>
                  <a:srgbClr val="7030A0"/>
                </a:solidFill>
                <a:latin typeface="Times New Roman" panose="02020603050405020304" pitchFamily="18" charset="0"/>
                <a:cs typeface="Times New Roman" panose="02020603050405020304" pitchFamily="18" charset="0"/>
              </a:rPr>
              <a:t>More selections </a:t>
            </a:r>
            <a:r>
              <a:rPr lang="en-US" altLang="zh-CN" sz="1400" b="1" dirty="0">
                <a:solidFill>
                  <a:srgbClr val="7030A0"/>
                </a:solidFill>
                <a:latin typeface="Times New Roman" panose="02020603050405020304" pitchFamily="18" charset="0"/>
                <a:cs typeface="Times New Roman" panose="02020603050405020304" pitchFamily="18" charset="0"/>
              </a:rPr>
              <a:t>for model design</a:t>
            </a:r>
            <a:endParaRPr lang="zh-CN" altLang="en-US" sz="14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780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871492"/>
          </a:xfrm>
        </p:spPr>
        <p:txBody>
          <a:bodyPr/>
          <a:lstStyle/>
          <a:p>
            <a:r>
              <a:rPr lang="en-US" altLang="zh-CN" dirty="0" smtClean="0">
                <a:latin typeface="Times New Roman" panose="02020603050405020304" pitchFamily="18" charset="0"/>
                <a:cs typeface="Times New Roman" panose="02020603050405020304" pitchFamily="18" charset="0"/>
              </a:rPr>
              <a:t>Reference </a:t>
            </a:r>
            <a:endParaRPr lang="zh-CN" altLang="en-US" dirty="0"/>
          </a:p>
        </p:txBody>
      </p:sp>
      <p:sp>
        <p:nvSpPr>
          <p:cNvPr id="3" name="내용 개체 틀 2"/>
          <p:cNvSpPr>
            <a:spLocks noGrp="1"/>
          </p:cNvSpPr>
          <p:nvPr>
            <p:ph idx="1"/>
          </p:nvPr>
        </p:nvSpPr>
        <p:spPr>
          <a:xfrm>
            <a:off x="838200" y="1419499"/>
            <a:ext cx="10515600" cy="4920342"/>
          </a:xfrm>
        </p:spPr>
        <p:txBody>
          <a:bodyPr>
            <a:normAutofit lnSpcReduction="10000"/>
          </a:bodyPr>
          <a:lstStyle/>
          <a:p>
            <a:pPr marL="0" indent="0">
              <a:buNone/>
            </a:pPr>
            <a:r>
              <a:rPr lang="en-US" altLang="zh-CN" sz="1400" dirty="0" smtClean="0">
                <a:latin typeface="Times New Roman" panose="02020603050405020304" pitchFamily="18" charset="0"/>
                <a:cs typeface="Times New Roman" panose="02020603050405020304" pitchFamily="18" charset="0"/>
              </a:rPr>
              <a:t>[1] Vaswani, A., Shazeer, N., Parmar, N., Uszkoreit, J., Jones, L., Gomez, A. N., ... &amp; Polosukhin, I. Attention is all you need. NIPS</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(2017).</a:t>
            </a:r>
          </a:p>
          <a:p>
            <a:pPr marL="0" indent="0">
              <a:buNone/>
            </a:pPr>
            <a:r>
              <a:rPr lang="en-US" altLang="zh-CN" sz="1400" dirty="0" smtClean="0">
                <a:latin typeface="Times New Roman" panose="02020603050405020304" pitchFamily="18" charset="0"/>
                <a:cs typeface="Times New Roman" panose="02020603050405020304" pitchFamily="18" charset="0"/>
              </a:rPr>
              <a:t>[2] Lin, M., Chen, Q., &amp; Yan, S. Network in network. ICLR(2014).</a:t>
            </a:r>
          </a:p>
          <a:p>
            <a:pPr marL="0" indent="0">
              <a:buNone/>
            </a:pPr>
            <a:r>
              <a:rPr lang="en-US" altLang="zh-CN" sz="1400" dirty="0" smtClean="0">
                <a:latin typeface="Times New Roman" panose="02020603050405020304" pitchFamily="18" charset="0"/>
                <a:cs typeface="Times New Roman" panose="02020603050405020304" pitchFamily="18" charset="0"/>
              </a:rPr>
              <a:t>[3] Hendrycks, D., &amp; Gimpel, K. (2016). Gaussian error linear units (</a:t>
            </a:r>
            <a:r>
              <a:rPr lang="en-US" altLang="zh-CN" sz="1400" dirty="0" err="1" smtClean="0">
                <a:latin typeface="Times New Roman" panose="02020603050405020304" pitchFamily="18" charset="0"/>
                <a:cs typeface="Times New Roman" panose="02020603050405020304" pitchFamily="18" charset="0"/>
              </a:rPr>
              <a:t>gelus</a:t>
            </a:r>
            <a:r>
              <a:rPr lang="en-US" altLang="zh-CN" sz="1400" dirty="0" smtClean="0">
                <a:latin typeface="Times New Roman" panose="02020603050405020304" pitchFamily="18" charset="0"/>
                <a:cs typeface="Times New Roman" panose="02020603050405020304" pitchFamily="18" charset="0"/>
              </a:rPr>
              <a:t>). </a:t>
            </a:r>
            <a:r>
              <a:rPr lang="en-US" altLang="zh-CN" sz="1400" dirty="0" err="1" smtClean="0">
                <a:latin typeface="Times New Roman" panose="02020603050405020304" pitchFamily="18" charset="0"/>
                <a:cs typeface="Times New Roman" panose="02020603050405020304" pitchFamily="18" charset="0"/>
              </a:rPr>
              <a:t>arXiv</a:t>
            </a:r>
            <a:r>
              <a:rPr lang="en-US" altLang="zh-CN" sz="1400" dirty="0" smtClean="0">
                <a:latin typeface="Times New Roman" panose="02020603050405020304" pitchFamily="18" charset="0"/>
                <a:cs typeface="Times New Roman" panose="02020603050405020304" pitchFamily="18" charset="0"/>
              </a:rPr>
              <a:t> preprint arXiv:1606.08415.</a:t>
            </a:r>
          </a:p>
          <a:p>
            <a:pPr marL="0" indent="0">
              <a:buNone/>
            </a:pPr>
            <a:r>
              <a:rPr lang="en-US" altLang="zh-CN" sz="1400" dirty="0" smtClean="0">
                <a:latin typeface="Times New Roman" panose="02020603050405020304" pitchFamily="18" charset="0"/>
                <a:cs typeface="Times New Roman" panose="02020603050405020304" pitchFamily="18" charset="0"/>
              </a:rPr>
              <a:t>[4] Dosovitskiy, A., Beyer, L., Kolesnikov, A., Weissenborn, D., </a:t>
            </a:r>
            <a:r>
              <a:rPr lang="en-US" altLang="zh-CN" sz="1400" dirty="0" err="1" smtClean="0">
                <a:latin typeface="Times New Roman" panose="02020603050405020304" pitchFamily="18" charset="0"/>
                <a:cs typeface="Times New Roman" panose="02020603050405020304" pitchFamily="18" charset="0"/>
              </a:rPr>
              <a:t>Zhai</a:t>
            </a:r>
            <a:r>
              <a:rPr lang="en-US" altLang="zh-CN" sz="1400" dirty="0" smtClean="0">
                <a:latin typeface="Times New Roman" panose="02020603050405020304" pitchFamily="18" charset="0"/>
                <a:cs typeface="Times New Roman" panose="02020603050405020304" pitchFamily="18" charset="0"/>
              </a:rPr>
              <a:t>, X., Unterthiner, T., ... &amp; </a:t>
            </a:r>
            <a:r>
              <a:rPr lang="en-US" altLang="zh-CN" sz="1400" dirty="0" err="1" smtClean="0">
                <a:latin typeface="Times New Roman" panose="02020603050405020304" pitchFamily="18" charset="0"/>
                <a:cs typeface="Times New Roman" panose="02020603050405020304" pitchFamily="18" charset="0"/>
              </a:rPr>
              <a:t>Houlsby</a:t>
            </a:r>
            <a:r>
              <a:rPr lang="en-US" altLang="zh-CN" sz="1400" dirty="0" smtClean="0">
                <a:latin typeface="Times New Roman" panose="02020603050405020304" pitchFamily="18" charset="0"/>
                <a:cs typeface="Times New Roman" panose="02020603050405020304" pitchFamily="18" charset="0"/>
              </a:rPr>
              <a:t>, N. An image is worth 16x16 words: Transformers for image recognition at scale. ICLR (2021).</a:t>
            </a:r>
          </a:p>
          <a:p>
            <a:pPr marL="0" indent="0">
              <a:buNone/>
            </a:pPr>
            <a:r>
              <a:rPr lang="en-US" altLang="zh-CN" sz="1400" dirty="0" smtClean="0">
                <a:latin typeface="Times New Roman" panose="02020603050405020304" pitchFamily="18" charset="0"/>
                <a:cs typeface="Times New Roman" panose="02020603050405020304" pitchFamily="18" charset="0"/>
              </a:rPr>
              <a:t>[5] Zhou, D., Kang, B., </a:t>
            </a:r>
            <a:r>
              <a:rPr lang="en-US" altLang="zh-CN" sz="1400" dirty="0" err="1" smtClean="0">
                <a:latin typeface="Times New Roman" panose="02020603050405020304" pitchFamily="18" charset="0"/>
                <a:cs typeface="Times New Roman" panose="02020603050405020304" pitchFamily="18" charset="0"/>
              </a:rPr>
              <a:t>Jin</a:t>
            </a:r>
            <a:r>
              <a:rPr lang="en-US" altLang="zh-CN" sz="1400" dirty="0" smtClean="0">
                <a:latin typeface="Times New Roman" panose="02020603050405020304" pitchFamily="18" charset="0"/>
                <a:cs typeface="Times New Roman" panose="02020603050405020304" pitchFamily="18" charset="0"/>
              </a:rPr>
              <a:t>, X., Yang, L., </a:t>
            </a:r>
            <a:r>
              <a:rPr lang="en-US" altLang="zh-CN" sz="1400" dirty="0" err="1" smtClean="0">
                <a:latin typeface="Times New Roman" panose="02020603050405020304" pitchFamily="18" charset="0"/>
                <a:cs typeface="Times New Roman" panose="02020603050405020304" pitchFamily="18" charset="0"/>
              </a:rPr>
              <a:t>Lian</a:t>
            </a:r>
            <a:r>
              <a:rPr lang="en-US" altLang="zh-CN" sz="1400" dirty="0" smtClean="0">
                <a:latin typeface="Times New Roman" panose="02020603050405020304" pitchFamily="18" charset="0"/>
                <a:cs typeface="Times New Roman" panose="02020603050405020304" pitchFamily="18" charset="0"/>
              </a:rPr>
              <a:t>, X., Jiang, Z., ... &amp; Feng, J. </a:t>
            </a:r>
            <a:r>
              <a:rPr lang="en-US" altLang="zh-CN" sz="1400" dirty="0" err="1" smtClean="0">
                <a:latin typeface="Times New Roman" panose="02020603050405020304" pitchFamily="18" charset="0"/>
                <a:cs typeface="Times New Roman" panose="02020603050405020304" pitchFamily="18" charset="0"/>
              </a:rPr>
              <a:t>Deepvit</a:t>
            </a:r>
            <a:r>
              <a:rPr lang="en-US" altLang="zh-CN" sz="1400" dirty="0" smtClean="0">
                <a:latin typeface="Times New Roman" panose="02020603050405020304" pitchFamily="18" charset="0"/>
                <a:cs typeface="Times New Roman" panose="02020603050405020304" pitchFamily="18" charset="0"/>
              </a:rPr>
              <a:t>: Towards deeper vision transformer. CVPR (2021).</a:t>
            </a:r>
          </a:p>
          <a:p>
            <a:pPr marL="0" indent="0">
              <a:buNone/>
            </a:pPr>
            <a:r>
              <a:rPr lang="en-US" altLang="zh-CN" sz="1400" dirty="0" smtClean="0">
                <a:latin typeface="Times New Roman" panose="02020603050405020304" pitchFamily="18" charset="0"/>
                <a:cs typeface="Times New Roman" panose="02020603050405020304" pitchFamily="18" charset="0"/>
              </a:rPr>
              <a:t>[6] Liu, Z., Lin, Y., Cao, Y., Hu, H., Wei, Y., Zhang, Z., ... &amp; </a:t>
            </a:r>
            <a:r>
              <a:rPr lang="en-US" altLang="zh-CN" sz="1400" dirty="0" err="1" smtClean="0">
                <a:latin typeface="Times New Roman" panose="02020603050405020304" pitchFamily="18" charset="0"/>
                <a:cs typeface="Times New Roman" panose="02020603050405020304" pitchFamily="18" charset="0"/>
              </a:rPr>
              <a:t>Guo</a:t>
            </a:r>
            <a:r>
              <a:rPr lang="en-US" altLang="zh-CN" sz="1400" dirty="0" smtClean="0">
                <a:latin typeface="Times New Roman" panose="02020603050405020304" pitchFamily="18" charset="0"/>
                <a:cs typeface="Times New Roman" panose="02020603050405020304" pitchFamily="18" charset="0"/>
              </a:rPr>
              <a:t>, B. Swin transformer: Hierarchical vision transformer using shifted windows. CVPR (2021). </a:t>
            </a:r>
          </a:p>
          <a:p>
            <a:pPr marL="0" indent="0">
              <a:buNone/>
            </a:pPr>
            <a:r>
              <a:rPr lang="en-US" altLang="zh-CN" sz="1400" dirty="0" smtClean="0">
                <a:latin typeface="Times New Roman" panose="02020603050405020304" pitchFamily="18" charset="0"/>
                <a:cs typeface="Times New Roman" panose="02020603050405020304" pitchFamily="18" charset="0"/>
              </a:rPr>
              <a:t>[7] Srinivas, A., Lin, T. Y., Parmar, N., </a:t>
            </a:r>
            <a:r>
              <a:rPr lang="en-US" altLang="zh-CN" sz="1400" dirty="0" err="1" smtClean="0">
                <a:latin typeface="Times New Roman" panose="02020603050405020304" pitchFamily="18" charset="0"/>
                <a:cs typeface="Times New Roman" panose="02020603050405020304" pitchFamily="18" charset="0"/>
              </a:rPr>
              <a:t>Shlens</a:t>
            </a:r>
            <a:r>
              <a:rPr lang="en-US" altLang="zh-CN" sz="1400" dirty="0" smtClean="0">
                <a:latin typeface="Times New Roman" panose="02020603050405020304" pitchFamily="18" charset="0"/>
                <a:cs typeface="Times New Roman" panose="02020603050405020304" pitchFamily="18" charset="0"/>
              </a:rPr>
              <a:t>, J., </a:t>
            </a:r>
            <a:r>
              <a:rPr lang="en-US" altLang="zh-CN" sz="1400" dirty="0" err="1" smtClean="0">
                <a:latin typeface="Times New Roman" panose="02020603050405020304" pitchFamily="18" charset="0"/>
                <a:cs typeface="Times New Roman" panose="02020603050405020304" pitchFamily="18" charset="0"/>
              </a:rPr>
              <a:t>Abbeel</a:t>
            </a:r>
            <a:r>
              <a:rPr lang="en-US" altLang="zh-CN" sz="1400" dirty="0" smtClean="0">
                <a:latin typeface="Times New Roman" panose="02020603050405020304" pitchFamily="18" charset="0"/>
                <a:cs typeface="Times New Roman" panose="02020603050405020304" pitchFamily="18" charset="0"/>
              </a:rPr>
              <a:t>, P., &amp; Vaswani, A. Bottleneck transformers for visual recognition. CVPR (2021).</a:t>
            </a:r>
          </a:p>
          <a:p>
            <a:pPr marL="0" indent="0" algn="just">
              <a:buNone/>
            </a:pPr>
            <a:r>
              <a:rPr lang="en-US" altLang="zh-CN" sz="1400" dirty="0" smtClean="0">
                <a:latin typeface="Times New Roman" panose="02020603050405020304" pitchFamily="18" charset="0"/>
                <a:cs typeface="Times New Roman" panose="02020603050405020304" pitchFamily="18" charset="0"/>
              </a:rPr>
              <a:t>[8</a:t>
            </a:r>
            <a:r>
              <a:rPr lang="en-US" altLang="zh-CN" sz="1400" dirty="0">
                <a:latin typeface="Times New Roman" panose="02020603050405020304" pitchFamily="18" charset="0"/>
                <a:cs typeface="Times New Roman" panose="02020603050405020304" pitchFamily="18" charset="0"/>
              </a:rPr>
              <a:t>] Hangbo Bao, Li Dong, Furu Wei, </a:t>
            </a:r>
            <a:r>
              <a:rPr lang="en-US" altLang="zh-CN" sz="1400" dirty="0" err="1" smtClean="0">
                <a:latin typeface="Times New Roman" panose="02020603050405020304" pitchFamily="18" charset="0"/>
                <a:cs typeface="Times New Roman" panose="02020603050405020304" pitchFamily="18" charset="0"/>
              </a:rPr>
              <a:t>Wenhui</a:t>
            </a:r>
            <a:r>
              <a:rPr lang="en-US" altLang="zh-CN" sz="1400" dirty="0" smtClean="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Wang, Nan </a:t>
            </a:r>
            <a:r>
              <a:rPr lang="en-US" altLang="zh-CN" sz="1400" dirty="0" smtClean="0">
                <a:latin typeface="Times New Roman" panose="02020603050405020304" pitchFamily="18" charset="0"/>
                <a:cs typeface="Times New Roman" panose="02020603050405020304" pitchFamily="18" charset="0"/>
              </a:rPr>
              <a:t>Yang, Xiaodong </a:t>
            </a:r>
            <a:r>
              <a:rPr lang="en-US" altLang="zh-CN" sz="1400" dirty="0">
                <a:latin typeface="Times New Roman" panose="02020603050405020304" pitchFamily="18" charset="0"/>
                <a:cs typeface="Times New Roman" panose="02020603050405020304" pitchFamily="18" charset="0"/>
              </a:rPr>
              <a:t>Liu, </a:t>
            </a:r>
            <a:r>
              <a:rPr lang="en-US" altLang="zh-CN" sz="1400" dirty="0" smtClean="0">
                <a:latin typeface="Times New Roman" panose="02020603050405020304" pitchFamily="18" charset="0"/>
                <a:cs typeface="Times New Roman" panose="02020603050405020304" pitchFamily="18" charset="0"/>
              </a:rPr>
              <a:t>Yu Wang</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Jianfeng</a:t>
            </a:r>
            <a:r>
              <a:rPr lang="en-US" altLang="zh-CN" sz="1400" dirty="0">
                <a:latin typeface="Times New Roman" panose="02020603050405020304" pitchFamily="18" charset="0"/>
                <a:cs typeface="Times New Roman" panose="02020603050405020304" pitchFamily="18" charset="0"/>
              </a:rPr>
              <a:t> Gao, </a:t>
            </a:r>
            <a:r>
              <a:rPr lang="en-US" altLang="zh-CN" sz="1400" dirty="0" err="1">
                <a:latin typeface="Times New Roman" panose="02020603050405020304" pitchFamily="18" charset="0"/>
                <a:cs typeface="Times New Roman" panose="02020603050405020304" pitchFamily="18" charset="0"/>
              </a:rPr>
              <a:t>Songhao</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Piao</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Ming Zhou</a:t>
            </a:r>
            <a:r>
              <a:rPr lang="en-US" altLang="zh-CN" sz="1400" dirty="0">
                <a:latin typeface="Times New Roman" panose="02020603050405020304" pitchFamily="18" charset="0"/>
                <a:cs typeface="Times New Roman" panose="02020603050405020304" pitchFamily="18" charset="0"/>
              </a:rPr>
              <a:t>, et al. Unilmv2: Pseudo-masked language models </a:t>
            </a:r>
            <a:r>
              <a:rPr lang="en-US" altLang="zh-CN" sz="1400" dirty="0" smtClean="0">
                <a:latin typeface="Times New Roman" panose="02020603050405020304" pitchFamily="18" charset="0"/>
                <a:cs typeface="Times New Roman" panose="02020603050405020304" pitchFamily="18" charset="0"/>
              </a:rPr>
              <a:t>for unified </a:t>
            </a:r>
            <a:r>
              <a:rPr lang="en-US" altLang="zh-CN" sz="1400" dirty="0">
                <a:latin typeface="Times New Roman" panose="02020603050405020304" pitchFamily="18" charset="0"/>
                <a:cs typeface="Times New Roman" panose="02020603050405020304" pitchFamily="18" charset="0"/>
              </a:rPr>
              <a:t>language model pre-training. In International </a:t>
            </a:r>
            <a:r>
              <a:rPr lang="en-US" altLang="zh-CN" sz="1400" dirty="0" smtClean="0">
                <a:latin typeface="Times New Roman" panose="02020603050405020304" pitchFamily="18" charset="0"/>
                <a:cs typeface="Times New Roman" panose="02020603050405020304" pitchFamily="18" charset="0"/>
              </a:rPr>
              <a:t>Conference on </a:t>
            </a:r>
            <a:r>
              <a:rPr lang="en-US" altLang="zh-CN" sz="1400" dirty="0">
                <a:latin typeface="Times New Roman" panose="02020603050405020304" pitchFamily="18" charset="0"/>
                <a:cs typeface="Times New Roman" panose="02020603050405020304" pitchFamily="18" charset="0"/>
              </a:rPr>
              <a:t>Machine </a:t>
            </a:r>
            <a:r>
              <a:rPr lang="en-US" altLang="zh-CN" sz="1400" dirty="0" smtClean="0">
                <a:latin typeface="Times New Roman" panose="02020603050405020304" pitchFamily="18" charset="0"/>
                <a:cs typeface="Times New Roman" panose="02020603050405020304" pitchFamily="18" charset="0"/>
              </a:rPr>
              <a:t>Learning PMLR</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2020</a:t>
            </a:r>
          </a:p>
          <a:p>
            <a:pPr marL="0" indent="0" algn="just">
              <a:buNone/>
            </a:pPr>
            <a:r>
              <a:rPr lang="en-US" altLang="zh-CN" sz="1400" dirty="0" smtClean="0">
                <a:latin typeface="Times New Roman" panose="02020603050405020304" pitchFamily="18" charset="0"/>
                <a:cs typeface="Times New Roman" panose="02020603050405020304" pitchFamily="18" charset="0"/>
              </a:rPr>
              <a:t>[9</a:t>
            </a:r>
            <a:r>
              <a:rPr lang="en-US" altLang="zh-CN" sz="1400" dirty="0">
                <a:latin typeface="Times New Roman" panose="02020603050405020304" pitchFamily="18" charset="0"/>
                <a:cs typeface="Times New Roman" panose="02020603050405020304" pitchFamily="18" charset="0"/>
              </a:rPr>
              <a:t>] Wang, X., </a:t>
            </a:r>
            <a:r>
              <a:rPr lang="en-US" altLang="zh-CN" sz="1400" dirty="0" err="1">
                <a:latin typeface="Times New Roman" panose="02020603050405020304" pitchFamily="18" charset="0"/>
                <a:cs typeface="Times New Roman" panose="02020603050405020304" pitchFamily="18" charset="0"/>
              </a:rPr>
              <a:t>Girshick</a:t>
            </a:r>
            <a:r>
              <a:rPr lang="en-US" altLang="zh-CN" sz="1400" dirty="0">
                <a:latin typeface="Times New Roman" panose="02020603050405020304" pitchFamily="18" charset="0"/>
                <a:cs typeface="Times New Roman" panose="02020603050405020304" pitchFamily="18" charset="0"/>
              </a:rPr>
              <a:t>, R., Gupta, A., &amp; He, </a:t>
            </a:r>
            <a:r>
              <a:rPr lang="en-US" altLang="zh-CN" sz="1400" dirty="0" smtClean="0">
                <a:latin typeface="Times New Roman" panose="02020603050405020304" pitchFamily="18" charset="0"/>
                <a:cs typeface="Times New Roman" panose="02020603050405020304" pitchFamily="18" charset="0"/>
              </a:rPr>
              <a:t>K. </a:t>
            </a:r>
            <a:r>
              <a:rPr lang="en-US" altLang="zh-CN" sz="1400" dirty="0">
                <a:latin typeface="Times New Roman" panose="02020603050405020304" pitchFamily="18" charset="0"/>
                <a:cs typeface="Times New Roman" panose="02020603050405020304" pitchFamily="18" charset="0"/>
              </a:rPr>
              <a:t>Non-local neural networks</a:t>
            </a:r>
            <a:r>
              <a:rPr lang="en-US" altLang="zh-CN" sz="1400" dirty="0" smtClean="0">
                <a:latin typeface="Times New Roman" panose="02020603050405020304" pitchFamily="18" charset="0"/>
                <a:cs typeface="Times New Roman" panose="02020603050405020304" pitchFamily="18" charset="0"/>
              </a:rPr>
              <a:t>. CVPR (2018).</a:t>
            </a:r>
          </a:p>
          <a:p>
            <a:pPr marL="0" indent="0" algn="just">
              <a:buNone/>
            </a:pPr>
            <a:r>
              <a:rPr lang="en-US" altLang="zh-CN" sz="1400" dirty="0" smtClean="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10] Bello, I., </a:t>
            </a:r>
            <a:r>
              <a:rPr lang="en-US" altLang="zh-CN" sz="1400" dirty="0" err="1">
                <a:latin typeface="Times New Roman" panose="02020603050405020304" pitchFamily="18" charset="0"/>
                <a:cs typeface="Times New Roman" panose="02020603050405020304" pitchFamily="18" charset="0"/>
              </a:rPr>
              <a:t>Zoph</a:t>
            </a:r>
            <a:r>
              <a:rPr lang="en-US" altLang="zh-CN" sz="1400" dirty="0">
                <a:latin typeface="Times New Roman" panose="02020603050405020304" pitchFamily="18" charset="0"/>
                <a:cs typeface="Times New Roman" panose="02020603050405020304" pitchFamily="18" charset="0"/>
              </a:rPr>
              <a:t>, B., Vaswani, A., </a:t>
            </a:r>
            <a:r>
              <a:rPr lang="en-US" altLang="zh-CN" sz="1400" dirty="0" err="1">
                <a:latin typeface="Times New Roman" panose="02020603050405020304" pitchFamily="18" charset="0"/>
                <a:cs typeface="Times New Roman" panose="02020603050405020304" pitchFamily="18" charset="0"/>
              </a:rPr>
              <a:t>Shlens</a:t>
            </a:r>
            <a:r>
              <a:rPr lang="en-US" altLang="zh-CN" sz="1400" dirty="0">
                <a:latin typeface="Times New Roman" panose="02020603050405020304" pitchFamily="18" charset="0"/>
                <a:cs typeface="Times New Roman" panose="02020603050405020304" pitchFamily="18" charset="0"/>
              </a:rPr>
              <a:t>, J., &amp; Le, Q. </a:t>
            </a:r>
            <a:r>
              <a:rPr lang="en-US" altLang="zh-CN" sz="1400" dirty="0" smtClean="0">
                <a:latin typeface="Times New Roman" panose="02020603050405020304" pitchFamily="18" charset="0"/>
                <a:cs typeface="Times New Roman" panose="02020603050405020304" pitchFamily="18" charset="0"/>
              </a:rPr>
              <a:t>V. Attention </a:t>
            </a:r>
            <a:r>
              <a:rPr lang="en-US" altLang="zh-CN" sz="1400" dirty="0">
                <a:latin typeface="Times New Roman" panose="02020603050405020304" pitchFamily="18" charset="0"/>
                <a:cs typeface="Times New Roman" panose="02020603050405020304" pitchFamily="18" charset="0"/>
              </a:rPr>
              <a:t>augmented convolutional networks</a:t>
            </a:r>
            <a:r>
              <a:rPr lang="en-US" altLang="zh-CN" sz="1400" dirty="0" smtClean="0">
                <a:latin typeface="Times New Roman" panose="02020603050405020304" pitchFamily="18" charset="0"/>
                <a:cs typeface="Times New Roman" panose="02020603050405020304" pitchFamily="18" charset="0"/>
              </a:rPr>
              <a:t>. ICCV (2019).</a:t>
            </a:r>
          </a:p>
          <a:p>
            <a:pPr marL="0" indent="0" algn="just">
              <a:buNone/>
            </a:pPr>
            <a:r>
              <a:rPr lang="en-US" altLang="zh-CN" sz="1400" dirty="0" smtClean="0">
                <a:latin typeface="Times New Roman" panose="02020603050405020304" pitchFamily="18" charset="0"/>
                <a:cs typeface="Times New Roman" panose="02020603050405020304" pitchFamily="18" charset="0"/>
              </a:rPr>
              <a:t>[11</a:t>
            </a:r>
            <a:r>
              <a:rPr lang="en-US" altLang="zh-CN" sz="1400" dirty="0">
                <a:latin typeface="Times New Roman" panose="02020603050405020304" pitchFamily="18" charset="0"/>
                <a:cs typeface="Times New Roman" panose="02020603050405020304" pitchFamily="18" charset="0"/>
              </a:rPr>
              <a:t>] Lin, T. Y., </a:t>
            </a:r>
            <a:r>
              <a:rPr lang="en-US" altLang="zh-CN" sz="1400" dirty="0" err="1">
                <a:latin typeface="Times New Roman" panose="02020603050405020304" pitchFamily="18" charset="0"/>
                <a:cs typeface="Times New Roman" panose="02020603050405020304" pitchFamily="18" charset="0"/>
              </a:rPr>
              <a:t>Dollár</a:t>
            </a:r>
            <a:r>
              <a:rPr lang="en-US" altLang="zh-CN" sz="1400" dirty="0">
                <a:latin typeface="Times New Roman" panose="02020603050405020304" pitchFamily="18" charset="0"/>
                <a:cs typeface="Times New Roman" panose="02020603050405020304" pitchFamily="18" charset="0"/>
              </a:rPr>
              <a:t>, P., </a:t>
            </a:r>
            <a:r>
              <a:rPr lang="en-US" altLang="zh-CN" sz="1400" dirty="0" err="1">
                <a:latin typeface="Times New Roman" panose="02020603050405020304" pitchFamily="18" charset="0"/>
                <a:cs typeface="Times New Roman" panose="02020603050405020304" pitchFamily="18" charset="0"/>
              </a:rPr>
              <a:t>Girshick</a:t>
            </a:r>
            <a:r>
              <a:rPr lang="en-US" altLang="zh-CN" sz="1400" dirty="0">
                <a:latin typeface="Times New Roman" panose="02020603050405020304" pitchFamily="18" charset="0"/>
                <a:cs typeface="Times New Roman" panose="02020603050405020304" pitchFamily="18" charset="0"/>
              </a:rPr>
              <a:t>, R., He, K., </a:t>
            </a:r>
            <a:r>
              <a:rPr lang="en-US" altLang="zh-CN" sz="1400" dirty="0" err="1">
                <a:latin typeface="Times New Roman" panose="02020603050405020304" pitchFamily="18" charset="0"/>
                <a:cs typeface="Times New Roman" panose="02020603050405020304" pitchFamily="18" charset="0"/>
              </a:rPr>
              <a:t>Hariharan</a:t>
            </a:r>
            <a:r>
              <a:rPr lang="en-US" altLang="zh-CN" sz="1400" dirty="0">
                <a:latin typeface="Times New Roman" panose="02020603050405020304" pitchFamily="18" charset="0"/>
                <a:cs typeface="Times New Roman" panose="02020603050405020304" pitchFamily="18" charset="0"/>
              </a:rPr>
              <a:t>, B., &amp; </a:t>
            </a:r>
            <a:r>
              <a:rPr lang="en-US" altLang="zh-CN" sz="1400" dirty="0" err="1">
                <a:latin typeface="Times New Roman" panose="02020603050405020304" pitchFamily="18" charset="0"/>
                <a:cs typeface="Times New Roman" panose="02020603050405020304" pitchFamily="18" charset="0"/>
              </a:rPr>
              <a:t>Belongie</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S. </a:t>
            </a:r>
            <a:r>
              <a:rPr lang="en-US" altLang="zh-CN" sz="1400" dirty="0">
                <a:latin typeface="Times New Roman" panose="02020603050405020304" pitchFamily="18" charset="0"/>
                <a:cs typeface="Times New Roman" panose="02020603050405020304" pitchFamily="18" charset="0"/>
              </a:rPr>
              <a:t>Feature pyramid networks for object detection</a:t>
            </a:r>
            <a:r>
              <a:rPr lang="en-US" altLang="zh-CN" sz="1400" dirty="0" smtClean="0">
                <a:latin typeface="Times New Roman" panose="02020603050405020304" pitchFamily="18" charset="0"/>
                <a:cs typeface="Times New Roman" panose="02020603050405020304" pitchFamily="18" charset="0"/>
              </a:rPr>
              <a:t>. CVPR (2017).</a:t>
            </a:r>
          </a:p>
          <a:p>
            <a:pPr marL="0" indent="0" algn="just">
              <a:buNone/>
            </a:pPr>
            <a:r>
              <a:rPr lang="en-US" altLang="zh-CN" sz="1400" dirty="0" smtClean="0">
                <a:latin typeface="Times New Roman" panose="02020603050405020304" pitchFamily="18" charset="0"/>
                <a:cs typeface="Times New Roman" panose="02020603050405020304" pitchFamily="18" charset="0"/>
              </a:rPr>
              <a:t>Code:</a:t>
            </a:r>
          </a:p>
          <a:p>
            <a:pPr marL="0" indent="0">
              <a:buNone/>
            </a:pPr>
            <a:r>
              <a:rPr lang="en-GB" altLang="zh-CN" sz="1400" dirty="0" smtClean="0">
                <a:latin typeface="Times New Roman" panose="02020603050405020304" pitchFamily="18" charset="0"/>
                <a:cs typeface="Times New Roman" panose="02020603050405020304" pitchFamily="18" charset="0"/>
                <a:hlinkClick r:id="rId2"/>
              </a:rPr>
              <a:t>https://github.com/xingshulicc/Vision-In-Transformer-Model</a:t>
            </a:r>
            <a:endParaRPr lang="en-GB" altLang="zh-CN" sz="1400" dirty="0" smtClean="0">
              <a:latin typeface="Times New Roman" panose="02020603050405020304" pitchFamily="18" charset="0"/>
              <a:cs typeface="Times New Roman" panose="02020603050405020304" pitchFamily="18" charset="0"/>
            </a:endParaRPr>
          </a:p>
          <a:p>
            <a:pPr marL="0" indent="0">
              <a:buNone/>
            </a:pPr>
            <a:r>
              <a:rPr lang="en-GB" altLang="zh-CN" sz="1400" dirty="0" smtClean="0">
                <a:solidFill>
                  <a:srgbClr val="FF0000"/>
                </a:solidFill>
                <a:latin typeface="Times New Roman" panose="02020603050405020304" pitchFamily="18" charset="0"/>
                <a:cs typeface="Times New Roman" panose="02020603050405020304" pitchFamily="18" charset="0"/>
              </a:rPr>
              <a:t>Welcome to star my GitHub !!!</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75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47704" y="2211978"/>
            <a:ext cx="6479177" cy="1754326"/>
          </a:xfrm>
          <a:prstGeom prst="rect">
            <a:avLst/>
          </a:prstGeom>
          <a:noFill/>
        </p:spPr>
        <p:txBody>
          <a:bodyPr wrap="square" rtlCol="0">
            <a:spAutoFit/>
          </a:bodyPr>
          <a:lstStyle/>
          <a:p>
            <a:pPr algn="ctr"/>
            <a:r>
              <a:rPr lang="en-US" altLang="zh-CN" sz="3600" dirty="0" smtClean="0">
                <a:latin typeface="Times New Roman" panose="02020603050405020304" pitchFamily="18" charset="0"/>
                <a:cs typeface="Times New Roman" panose="02020603050405020304" pitchFamily="18" charset="0"/>
              </a:rPr>
              <a:t>Thank you</a:t>
            </a:r>
          </a:p>
          <a:p>
            <a:pPr algn="ctr"/>
            <a:r>
              <a:rPr lang="en-US" altLang="zh-CN" sz="3600" dirty="0" smtClean="0">
                <a:latin typeface="Times New Roman" panose="02020603050405020304" pitchFamily="18" charset="0"/>
                <a:cs typeface="Times New Roman" panose="02020603050405020304" pitchFamily="18" charset="0"/>
              </a:rPr>
              <a:t> </a:t>
            </a:r>
          </a:p>
          <a:p>
            <a:pPr algn="ctr"/>
            <a:r>
              <a:rPr lang="en-US" altLang="zh-CN" sz="3600" dirty="0" smtClean="0">
                <a:latin typeface="Times New Roman" panose="02020603050405020304" pitchFamily="18" charset="0"/>
                <a:cs typeface="Times New Roman" panose="02020603050405020304" pitchFamily="18" charset="0"/>
              </a:rPr>
              <a:t>Q &amp; A</a:t>
            </a:r>
            <a:endParaRPr lang="zh-CN" altLang="en-US" sz="3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13508" y="600892"/>
            <a:ext cx="5390607" cy="369332"/>
          </a:xfrm>
          <a:prstGeom prst="rect">
            <a:avLst/>
          </a:prstGeom>
          <a:noFill/>
        </p:spPr>
        <p:txBody>
          <a:bodyPr wrap="square" rtlCol="0">
            <a:spAutoFit/>
          </a:bodyPr>
          <a:lstStyle/>
          <a:p>
            <a:pPr algn="ctr"/>
            <a:r>
              <a:rPr lang="en-US" altLang="zh-CN" b="1" dirty="0">
                <a:solidFill>
                  <a:srgbClr val="00B0F0"/>
                </a:solidFill>
                <a:latin typeface="Times New Roman" panose="02020603050405020304" pitchFamily="18" charset="0"/>
                <a:cs typeface="Times New Roman" panose="02020603050405020304" pitchFamily="18" charset="0"/>
              </a:rPr>
              <a:t>N</a:t>
            </a:r>
            <a:r>
              <a:rPr lang="en-US" altLang="zh-CN" b="1" dirty="0" smtClean="0">
                <a:solidFill>
                  <a:srgbClr val="00B0F0"/>
                </a:solidFill>
                <a:latin typeface="Times New Roman" panose="02020603050405020304" pitchFamily="18" charset="0"/>
                <a:cs typeface="Times New Roman" panose="02020603050405020304" pitchFamily="18" charset="0"/>
              </a:rPr>
              <a:t>ovelty</a:t>
            </a:r>
            <a:r>
              <a:rPr lang="en-US" altLang="zh-CN" dirty="0" smtClean="0">
                <a:solidFill>
                  <a:srgbClr val="00B0F0"/>
                </a:solidFill>
                <a:latin typeface="Times New Roman" panose="02020603050405020304" pitchFamily="18" charset="0"/>
                <a:cs typeface="Times New Roman" panose="02020603050405020304" pitchFamily="18" charset="0"/>
              </a:rPr>
              <a:t> </a:t>
            </a:r>
            <a:r>
              <a:rPr lang="en-US" altLang="zh-CN" dirty="0">
                <a:solidFill>
                  <a:srgbClr val="00B0F0"/>
                </a:solidFill>
                <a:latin typeface="Times New Roman" panose="02020603050405020304" pitchFamily="18" charset="0"/>
                <a:cs typeface="Times New Roman" panose="02020603050405020304" pitchFamily="18" charset="0"/>
              </a:rPr>
              <a:t>is </a:t>
            </a:r>
            <a:r>
              <a:rPr lang="en-US" altLang="zh-CN" dirty="0" smtClean="0">
                <a:solidFill>
                  <a:srgbClr val="00B0F0"/>
                </a:solidFill>
                <a:latin typeface="Times New Roman" panose="02020603050405020304" pitchFamily="18" charset="0"/>
                <a:cs typeface="Times New Roman" panose="02020603050405020304" pitchFamily="18" charset="0"/>
              </a:rPr>
              <a:t>more important than </a:t>
            </a:r>
            <a:r>
              <a:rPr lang="en-US" altLang="zh-CN" b="1" dirty="0" smtClean="0">
                <a:solidFill>
                  <a:srgbClr val="00B0F0"/>
                </a:solidFill>
                <a:latin typeface="Times New Roman" panose="02020603050405020304" pitchFamily="18" charset="0"/>
                <a:cs typeface="Times New Roman" panose="02020603050405020304" pitchFamily="18" charset="0"/>
              </a:rPr>
              <a:t>Accuracy</a:t>
            </a:r>
            <a:endParaRPr lang="zh-CN" altLang="en-US" b="1" dirty="0">
              <a:solidFill>
                <a:srgbClr val="00B0F0"/>
              </a:solidFill>
            </a:endParaRPr>
          </a:p>
        </p:txBody>
      </p:sp>
      <p:sp>
        <p:nvSpPr>
          <p:cNvPr id="3" name="TextBox 2"/>
          <p:cNvSpPr txBox="1"/>
          <p:nvPr/>
        </p:nvSpPr>
        <p:spPr>
          <a:xfrm>
            <a:off x="235131" y="231560"/>
            <a:ext cx="1881051" cy="369332"/>
          </a:xfrm>
          <a:prstGeom prst="rect">
            <a:avLst/>
          </a:prstGeom>
          <a:noFill/>
        </p:spPr>
        <p:txBody>
          <a:bodyPr wrap="square" rtlCol="0">
            <a:spAutoFit/>
          </a:bodyPr>
          <a:lstStyle/>
          <a:p>
            <a:pPr algn="ctr"/>
            <a:r>
              <a:rPr lang="en-US" altLang="zh-CN" b="1" dirty="0" smtClean="0">
                <a:solidFill>
                  <a:srgbClr val="00B0F0"/>
                </a:solidFill>
                <a:latin typeface="Times New Roman" panose="02020603050405020304" pitchFamily="18" charset="0"/>
                <a:cs typeface="Times New Roman" panose="02020603050405020304" pitchFamily="18" charset="0"/>
              </a:rPr>
              <a:t>My new motto</a:t>
            </a:r>
            <a:endParaRPr lang="zh-CN" altLang="en-US"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310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18944"/>
          </a:xfrm>
        </p:spPr>
        <p:txBody>
          <a:bodyPr>
            <a:normAutofit/>
          </a:bodyPr>
          <a:lstStyle/>
          <a:p>
            <a:r>
              <a:rPr lang="en-US" altLang="zh-CN" sz="3600" dirty="0" smtClean="0">
                <a:latin typeface="Times New Roman" panose="02020603050405020304" pitchFamily="18" charset="0"/>
                <a:cs typeface="Times New Roman" panose="02020603050405020304" pitchFamily="18" charset="0"/>
              </a:rPr>
              <a:t>Relative Position Embedding: BoT</a:t>
            </a:r>
            <a:endParaRPr lang="zh-CN" alt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71153" y="1166949"/>
            <a:ext cx="8307977" cy="523220"/>
          </a:xfrm>
          <a:prstGeom prst="rect">
            <a:avLst/>
          </a:prstGeom>
          <a:noFill/>
        </p:spPr>
        <p:txBody>
          <a:bodyPr wrap="square" rtlCol="0">
            <a:spAutoFit/>
          </a:bodyPr>
          <a:lstStyle/>
          <a:p>
            <a:pPr marL="342900" indent="-342900">
              <a:buFont typeface="+mj-lt"/>
              <a:buAutoNum type="alphaLcParenR"/>
            </a:pPr>
            <a:r>
              <a:rPr lang="en-US" altLang="zh-CN" sz="1400" dirty="0" smtClean="0">
                <a:latin typeface="Times New Roman" panose="02020603050405020304" pitchFamily="18" charset="0"/>
                <a:cs typeface="Times New Roman" panose="02020603050405020304" pitchFamily="18" charset="0"/>
              </a:rPr>
              <a:t>relative logits along one dimension (width): output shape is (batch_size, heads, height, width, 2 * width -1)</a:t>
            </a:r>
          </a:p>
          <a:p>
            <a:pPr marL="342900" indent="-342900">
              <a:buFont typeface="+mj-lt"/>
              <a:buAutoNum type="alphaLcParenR"/>
            </a:pPr>
            <a:r>
              <a:rPr lang="en-US" altLang="zh-CN" sz="1400" dirty="0" smtClean="0">
                <a:latin typeface="Times New Roman" panose="02020603050405020304" pitchFamily="18" charset="0"/>
                <a:cs typeface="Times New Roman" panose="02020603050405020304" pitchFamily="18" charset="0"/>
              </a:rPr>
              <a:t>relative logits converted to absolute logits: output shape is (batch_size, heads, height, width, height, width) </a:t>
            </a:r>
            <a:endParaRPr lang="zh-CN" altLang="en-US" sz="1400" dirty="0">
              <a:latin typeface="Times New Roman" panose="02020603050405020304" pitchFamily="18" charset="0"/>
              <a:cs typeface="Times New Roman" panose="02020603050405020304" pitchFamily="18" charset="0"/>
            </a:endParaRPr>
          </a:p>
        </p:txBody>
      </p:sp>
      <p:graphicFrame>
        <p:nvGraphicFramePr>
          <p:cNvPr id="6" name="표 5"/>
          <p:cNvGraphicFramePr>
            <a:graphicFrameLocks noGrp="1"/>
          </p:cNvGraphicFramePr>
          <p:nvPr>
            <p:extLst>
              <p:ext uri="{D42A27DB-BD31-4B8C-83A1-F6EECF244321}">
                <p14:modId xmlns:p14="http://schemas.microsoft.com/office/powerpoint/2010/main" val="960939474"/>
              </p:ext>
            </p:extLst>
          </p:nvPr>
        </p:nvGraphicFramePr>
        <p:xfrm>
          <a:off x="2072639" y="2028723"/>
          <a:ext cx="3257935" cy="1097280"/>
        </p:xfrm>
        <a:graphic>
          <a:graphicData uri="http://schemas.openxmlformats.org/drawingml/2006/table">
            <a:tbl>
              <a:tblPr firstRow="1" bandRow="1">
                <a:tableStyleId>{5940675A-B579-460E-94D1-54222C63F5DA}</a:tableStyleId>
              </a:tblPr>
              <a:tblGrid>
                <a:gridCol w="651587"/>
                <a:gridCol w="651587"/>
                <a:gridCol w="651587"/>
                <a:gridCol w="651587"/>
                <a:gridCol w="651587"/>
              </a:tblGrid>
              <a:tr h="276321">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tc>
              </a:tr>
              <a:tr h="276321">
                <a:tc>
                  <a:txBody>
                    <a:bodyPr/>
                    <a:lstStyle/>
                    <a:p>
                      <a:pPr algn="ctr"/>
                      <a:r>
                        <a:rPr lang="en-US" altLang="zh-CN" dirty="0" smtClean="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9</a:t>
                      </a:r>
                      <a:endParaRPr lang="zh-CN" altLang="en-US" dirty="0">
                        <a:latin typeface="Times New Roman" panose="02020603050405020304" pitchFamily="18" charset="0"/>
                        <a:cs typeface="Times New Roman" panose="02020603050405020304" pitchFamily="18" charset="0"/>
                      </a:endParaRPr>
                    </a:p>
                  </a:txBody>
                  <a:tcPr/>
                </a:tc>
              </a:tr>
              <a:tr h="276321">
                <a:tc>
                  <a:txBody>
                    <a:bodyPr/>
                    <a:lstStyle/>
                    <a:p>
                      <a:pPr algn="ctr"/>
                      <a:r>
                        <a:rPr lang="en-US" altLang="zh-CN" dirty="0" smtClean="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14</a:t>
                      </a:r>
                      <a:endParaRPr lang="zh-CN" altLang="en-US" dirty="0">
                        <a:latin typeface="Times New Roman" panose="02020603050405020304" pitchFamily="18" charset="0"/>
                        <a:cs typeface="Times New Roman" panose="02020603050405020304" pitchFamily="18" charset="0"/>
                      </a:endParaRPr>
                    </a:p>
                  </a:txBody>
                  <a:tcPr/>
                </a:tc>
              </a:tr>
            </a:tbl>
          </a:graphicData>
        </a:graphic>
      </p:graphicFrame>
      <p:sp>
        <p:nvSpPr>
          <p:cNvPr id="7" name="TextBox 6"/>
          <p:cNvSpPr txBox="1"/>
          <p:nvPr/>
        </p:nvSpPr>
        <p:spPr>
          <a:xfrm>
            <a:off x="1375953" y="2408086"/>
            <a:ext cx="696686" cy="338554"/>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W = 3</a:t>
            </a:r>
            <a:endParaRPr lang="zh-CN" altLang="en-US" sz="1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435448" y="1690169"/>
            <a:ext cx="793573" cy="338554"/>
          </a:xfrm>
          <a:prstGeom prst="rect">
            <a:avLst/>
          </a:prstGeom>
          <a:noFill/>
        </p:spPr>
        <p:txBody>
          <a:bodyPr wrap="square" rtlCol="0">
            <a:spAutoFit/>
          </a:bodyPr>
          <a:lstStyle/>
          <a:p>
            <a:pPr algn="ctr"/>
            <a:r>
              <a:rPr lang="en-US" altLang="zh-CN" sz="1600" dirty="0" smtClean="0">
                <a:latin typeface="Times New Roman" panose="02020603050405020304" pitchFamily="18" charset="0"/>
                <a:cs typeface="Times New Roman" panose="02020603050405020304" pitchFamily="18" charset="0"/>
              </a:rPr>
              <a:t>2W - </a:t>
            </a: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p:txBody>
      </p:sp>
      <p:graphicFrame>
        <p:nvGraphicFramePr>
          <p:cNvPr id="13" name="표 12"/>
          <p:cNvGraphicFramePr>
            <a:graphicFrameLocks noGrp="1"/>
          </p:cNvGraphicFramePr>
          <p:nvPr>
            <p:extLst>
              <p:ext uri="{D42A27DB-BD31-4B8C-83A1-F6EECF244321}">
                <p14:modId xmlns:p14="http://schemas.microsoft.com/office/powerpoint/2010/main" val="4046997351"/>
              </p:ext>
            </p:extLst>
          </p:nvPr>
        </p:nvGraphicFramePr>
        <p:xfrm>
          <a:off x="8870608" y="2028723"/>
          <a:ext cx="631373" cy="1097280"/>
        </p:xfrm>
        <a:graphic>
          <a:graphicData uri="http://schemas.openxmlformats.org/drawingml/2006/table">
            <a:tbl>
              <a:tblPr firstRow="1" bandRow="1">
                <a:tableStyleId>{5940675A-B579-460E-94D1-54222C63F5DA}</a:tableStyleId>
              </a:tblPr>
              <a:tblGrid>
                <a:gridCol w="631373"/>
              </a:tblGrid>
              <a:tr h="365760">
                <a:tc>
                  <a:txBody>
                    <a:bodyPr/>
                    <a:lstStyle/>
                    <a:p>
                      <a:endParaRPr lang="zh-CN" altLang="en-US" dirty="0"/>
                    </a:p>
                  </a:txBody>
                  <a:tcPr>
                    <a:solidFill>
                      <a:srgbClr val="FFC000"/>
                    </a:solidFill>
                  </a:tcPr>
                </a:tc>
              </a:tr>
              <a:tr h="365760">
                <a:tc>
                  <a:txBody>
                    <a:bodyPr/>
                    <a:lstStyle/>
                    <a:p>
                      <a:endParaRPr lang="zh-CN" altLang="en-US" dirty="0"/>
                    </a:p>
                  </a:txBody>
                  <a:tcPr>
                    <a:solidFill>
                      <a:srgbClr val="FFC000"/>
                    </a:solidFill>
                  </a:tcPr>
                </a:tc>
              </a:tr>
              <a:tr h="365760">
                <a:tc>
                  <a:txBody>
                    <a:bodyPr/>
                    <a:lstStyle/>
                    <a:p>
                      <a:endParaRPr lang="zh-CN" altLang="en-US" dirty="0"/>
                    </a:p>
                  </a:txBody>
                  <a:tcPr>
                    <a:solidFill>
                      <a:srgbClr val="FFC000"/>
                    </a:solidFill>
                  </a:tcPr>
                </a:tc>
              </a:tr>
            </a:tbl>
          </a:graphicData>
        </a:graphic>
      </p:graphicFrame>
      <p:graphicFrame>
        <p:nvGraphicFramePr>
          <p:cNvPr id="14" name="표 13"/>
          <p:cNvGraphicFramePr>
            <a:graphicFrameLocks noGrp="1"/>
          </p:cNvGraphicFramePr>
          <p:nvPr>
            <p:extLst>
              <p:ext uri="{D42A27DB-BD31-4B8C-83A1-F6EECF244321}">
                <p14:modId xmlns:p14="http://schemas.microsoft.com/office/powerpoint/2010/main" val="4156854997"/>
              </p:ext>
            </p:extLst>
          </p:nvPr>
        </p:nvGraphicFramePr>
        <p:xfrm>
          <a:off x="5612673" y="2028723"/>
          <a:ext cx="3257935" cy="1097280"/>
        </p:xfrm>
        <a:graphic>
          <a:graphicData uri="http://schemas.openxmlformats.org/drawingml/2006/table">
            <a:tbl>
              <a:tblPr firstRow="1" bandRow="1">
                <a:tableStyleId>{5940675A-B579-460E-94D1-54222C63F5DA}</a:tableStyleId>
              </a:tblPr>
              <a:tblGrid>
                <a:gridCol w="651587"/>
                <a:gridCol w="651587"/>
                <a:gridCol w="651587"/>
                <a:gridCol w="651587"/>
                <a:gridCol w="651587"/>
              </a:tblGrid>
              <a:tr h="276321">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tc>
              </a:tr>
              <a:tr h="276321">
                <a:tc>
                  <a:txBody>
                    <a:bodyPr/>
                    <a:lstStyle/>
                    <a:p>
                      <a:pPr algn="ctr"/>
                      <a:r>
                        <a:rPr lang="en-US" altLang="zh-CN" dirty="0" smtClean="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9</a:t>
                      </a:r>
                      <a:endParaRPr lang="zh-CN" altLang="en-US" dirty="0">
                        <a:latin typeface="Times New Roman" panose="02020603050405020304" pitchFamily="18" charset="0"/>
                        <a:cs typeface="Times New Roman" panose="02020603050405020304" pitchFamily="18" charset="0"/>
                      </a:endParaRPr>
                    </a:p>
                  </a:txBody>
                  <a:tcPr/>
                </a:tc>
              </a:tr>
              <a:tr h="276321">
                <a:tc>
                  <a:txBody>
                    <a:bodyPr/>
                    <a:lstStyle/>
                    <a:p>
                      <a:pPr algn="ctr"/>
                      <a:r>
                        <a:rPr lang="en-US" altLang="zh-CN" dirty="0" smtClean="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14</a:t>
                      </a:r>
                      <a:endParaRPr lang="zh-CN" altLang="en-US"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val="1237459540"/>
              </p:ext>
            </p:extLst>
          </p:nvPr>
        </p:nvGraphicFramePr>
        <p:xfrm>
          <a:off x="284971" y="3501224"/>
          <a:ext cx="3257940" cy="383554"/>
        </p:xfrm>
        <a:graphic>
          <a:graphicData uri="http://schemas.openxmlformats.org/drawingml/2006/table">
            <a:tbl>
              <a:tblPr firstRow="1" bandRow="1">
                <a:tableStyleId>{5940675A-B579-460E-94D1-54222C63F5DA}</a:tableStyleId>
              </a:tblPr>
              <a:tblGrid>
                <a:gridCol w="542990"/>
                <a:gridCol w="542990"/>
                <a:gridCol w="542990"/>
                <a:gridCol w="542990"/>
                <a:gridCol w="542990"/>
                <a:gridCol w="542990"/>
              </a:tblGrid>
              <a:tr h="383554">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solidFill>
                      <a:srgbClr val="FFC000"/>
                    </a:solidFill>
                  </a:tcPr>
                </a:tc>
              </a:tr>
            </a:tbl>
          </a:graphicData>
        </a:graphic>
      </p:graphicFrame>
      <p:graphicFrame>
        <p:nvGraphicFramePr>
          <p:cNvPr id="16" name="표 15"/>
          <p:cNvGraphicFramePr>
            <a:graphicFrameLocks noGrp="1"/>
          </p:cNvGraphicFramePr>
          <p:nvPr>
            <p:extLst>
              <p:ext uri="{D42A27DB-BD31-4B8C-83A1-F6EECF244321}">
                <p14:modId xmlns:p14="http://schemas.microsoft.com/office/powerpoint/2010/main" val="1886669846"/>
              </p:ext>
            </p:extLst>
          </p:nvPr>
        </p:nvGraphicFramePr>
        <p:xfrm>
          <a:off x="3548275" y="3505366"/>
          <a:ext cx="3257940" cy="383554"/>
        </p:xfrm>
        <a:graphic>
          <a:graphicData uri="http://schemas.openxmlformats.org/drawingml/2006/table">
            <a:tbl>
              <a:tblPr firstRow="1" bandRow="1">
                <a:tableStyleId>{5940675A-B579-460E-94D1-54222C63F5DA}</a:tableStyleId>
              </a:tblPr>
              <a:tblGrid>
                <a:gridCol w="542990"/>
                <a:gridCol w="542990"/>
                <a:gridCol w="542990"/>
                <a:gridCol w="542990"/>
                <a:gridCol w="542990"/>
                <a:gridCol w="542990"/>
              </a:tblGrid>
              <a:tr h="383554">
                <a:tc>
                  <a:txBody>
                    <a:bodyPr/>
                    <a:lstStyle/>
                    <a:p>
                      <a:pPr algn="ctr"/>
                      <a:r>
                        <a:rPr lang="en-US" altLang="zh-CN" dirty="0" smtClean="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9</a:t>
                      </a:r>
                      <a:endParaRPr lang="zh-CN" altLang="en-US" dirty="0">
                        <a:latin typeface="Times New Roman" panose="02020603050405020304" pitchFamily="18" charset="0"/>
                        <a:cs typeface="Times New Roman" panose="02020603050405020304" pitchFamily="18" charset="0"/>
                      </a:endParaRPr>
                    </a:p>
                  </a:txBody>
                  <a:tcPr/>
                </a:tc>
                <a:tc>
                  <a:txBody>
                    <a:bodyPr/>
                    <a:lstStyle/>
                    <a:p>
                      <a:endParaRPr lang="zh-CN" altLang="en-US" dirty="0"/>
                    </a:p>
                  </a:txBody>
                  <a:tcPr>
                    <a:solidFill>
                      <a:srgbClr val="FFC000"/>
                    </a:solidFill>
                  </a:tcPr>
                </a:tc>
              </a:tr>
            </a:tbl>
          </a:graphicData>
        </a:graphic>
      </p:graphicFrame>
      <p:graphicFrame>
        <p:nvGraphicFramePr>
          <p:cNvPr id="17" name="표 16"/>
          <p:cNvGraphicFramePr>
            <a:graphicFrameLocks noGrp="1"/>
          </p:cNvGraphicFramePr>
          <p:nvPr>
            <p:extLst>
              <p:ext uri="{D42A27DB-BD31-4B8C-83A1-F6EECF244321}">
                <p14:modId xmlns:p14="http://schemas.microsoft.com/office/powerpoint/2010/main" val="2237944353"/>
              </p:ext>
            </p:extLst>
          </p:nvPr>
        </p:nvGraphicFramePr>
        <p:xfrm>
          <a:off x="6806215" y="3501224"/>
          <a:ext cx="3257940" cy="383554"/>
        </p:xfrm>
        <a:graphic>
          <a:graphicData uri="http://schemas.openxmlformats.org/drawingml/2006/table">
            <a:tbl>
              <a:tblPr firstRow="1" bandRow="1">
                <a:tableStyleId>{5940675A-B579-460E-94D1-54222C63F5DA}</a:tableStyleId>
              </a:tblPr>
              <a:tblGrid>
                <a:gridCol w="542990"/>
                <a:gridCol w="542990"/>
                <a:gridCol w="542990"/>
                <a:gridCol w="542990"/>
                <a:gridCol w="542990"/>
                <a:gridCol w="542990"/>
              </a:tblGrid>
              <a:tr h="383554">
                <a:tc>
                  <a:txBody>
                    <a:bodyPr/>
                    <a:lstStyle/>
                    <a:p>
                      <a:pPr algn="ctr"/>
                      <a:r>
                        <a:rPr lang="en-US" altLang="zh-CN" dirty="0" smtClean="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14</a:t>
                      </a:r>
                      <a:endParaRPr lang="zh-CN" altLang="en-US" dirty="0">
                        <a:latin typeface="Times New Roman" panose="02020603050405020304" pitchFamily="18" charset="0"/>
                        <a:cs typeface="Times New Roman" panose="02020603050405020304" pitchFamily="18" charset="0"/>
                      </a:endParaRPr>
                    </a:p>
                  </a:txBody>
                  <a:tcPr/>
                </a:tc>
                <a:tc>
                  <a:txBody>
                    <a:bodyPr/>
                    <a:lstStyle/>
                    <a:p>
                      <a:endParaRPr lang="zh-CN" altLang="en-US" dirty="0"/>
                    </a:p>
                  </a:txBody>
                  <a:tcPr>
                    <a:solidFill>
                      <a:srgbClr val="FFC000"/>
                    </a:solidFill>
                  </a:tcPr>
                </a:tc>
              </a:tr>
            </a:tbl>
          </a:graphicData>
        </a:graphic>
      </p:graphicFrame>
      <p:graphicFrame>
        <p:nvGraphicFramePr>
          <p:cNvPr id="18" name="표 17"/>
          <p:cNvGraphicFramePr>
            <a:graphicFrameLocks noGrp="1"/>
          </p:cNvGraphicFramePr>
          <p:nvPr>
            <p:extLst>
              <p:ext uri="{D42A27DB-BD31-4B8C-83A1-F6EECF244321}">
                <p14:modId xmlns:p14="http://schemas.microsoft.com/office/powerpoint/2010/main" val="517076727"/>
              </p:ext>
            </p:extLst>
          </p:nvPr>
        </p:nvGraphicFramePr>
        <p:xfrm>
          <a:off x="284971" y="4150555"/>
          <a:ext cx="3257940" cy="383554"/>
        </p:xfrm>
        <a:graphic>
          <a:graphicData uri="http://schemas.openxmlformats.org/drawingml/2006/table">
            <a:tbl>
              <a:tblPr firstRow="1" bandRow="1">
                <a:tableStyleId>{5940675A-B579-460E-94D1-54222C63F5DA}</a:tableStyleId>
              </a:tblPr>
              <a:tblGrid>
                <a:gridCol w="542990"/>
                <a:gridCol w="542990"/>
                <a:gridCol w="542990"/>
                <a:gridCol w="542990"/>
                <a:gridCol w="542990"/>
                <a:gridCol w="542990"/>
              </a:tblGrid>
              <a:tr h="383554">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tc>
                <a:tc>
                  <a:txBody>
                    <a:bodyPr/>
                    <a:lstStyle/>
                    <a:p>
                      <a:endParaRPr lang="zh-CN" altLang="en-US" dirty="0"/>
                    </a:p>
                  </a:txBody>
                  <a:tcPr>
                    <a:solidFill>
                      <a:srgbClr val="FFC000"/>
                    </a:solidFill>
                  </a:tcPr>
                </a:tc>
              </a:tr>
            </a:tbl>
          </a:graphicData>
        </a:graphic>
      </p:graphicFrame>
      <p:graphicFrame>
        <p:nvGraphicFramePr>
          <p:cNvPr id="19" name="표 18"/>
          <p:cNvGraphicFramePr>
            <a:graphicFrameLocks noGrp="1"/>
          </p:cNvGraphicFramePr>
          <p:nvPr>
            <p:extLst>
              <p:ext uri="{D42A27DB-BD31-4B8C-83A1-F6EECF244321}">
                <p14:modId xmlns:p14="http://schemas.microsoft.com/office/powerpoint/2010/main" val="2260118651"/>
              </p:ext>
            </p:extLst>
          </p:nvPr>
        </p:nvGraphicFramePr>
        <p:xfrm>
          <a:off x="3548275" y="4154697"/>
          <a:ext cx="3257940" cy="383554"/>
        </p:xfrm>
        <a:graphic>
          <a:graphicData uri="http://schemas.openxmlformats.org/drawingml/2006/table">
            <a:tbl>
              <a:tblPr firstRow="1" bandRow="1">
                <a:tableStyleId>{5940675A-B579-460E-94D1-54222C63F5DA}</a:tableStyleId>
              </a:tblPr>
              <a:tblGrid>
                <a:gridCol w="542990"/>
                <a:gridCol w="542990"/>
                <a:gridCol w="542990"/>
                <a:gridCol w="542990"/>
                <a:gridCol w="542990"/>
                <a:gridCol w="542990"/>
              </a:tblGrid>
              <a:tr h="383554">
                <a:tc>
                  <a:txBody>
                    <a:bodyPr/>
                    <a:lstStyle/>
                    <a:p>
                      <a:pPr algn="ctr"/>
                      <a:r>
                        <a:rPr lang="en-US" altLang="zh-CN" dirty="0" smtClean="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9</a:t>
                      </a:r>
                      <a:endParaRPr lang="zh-CN" altLang="en-US" dirty="0">
                        <a:latin typeface="Times New Roman" panose="02020603050405020304" pitchFamily="18" charset="0"/>
                        <a:cs typeface="Times New Roman" panose="02020603050405020304" pitchFamily="18" charset="0"/>
                      </a:endParaRPr>
                    </a:p>
                  </a:txBody>
                  <a:tcPr/>
                </a:tc>
                <a:tc>
                  <a:txBody>
                    <a:bodyPr/>
                    <a:lstStyle/>
                    <a:p>
                      <a:endParaRPr lang="zh-CN" altLang="en-US" dirty="0"/>
                    </a:p>
                  </a:txBody>
                  <a:tcPr>
                    <a:solidFill>
                      <a:srgbClr val="FFC000"/>
                    </a:solidFill>
                  </a:tcPr>
                </a:tc>
              </a:tr>
            </a:tbl>
          </a:graphicData>
        </a:graphic>
      </p:graphicFrame>
      <p:graphicFrame>
        <p:nvGraphicFramePr>
          <p:cNvPr id="20" name="표 19"/>
          <p:cNvGraphicFramePr>
            <a:graphicFrameLocks noGrp="1"/>
          </p:cNvGraphicFramePr>
          <p:nvPr>
            <p:extLst>
              <p:ext uri="{D42A27DB-BD31-4B8C-83A1-F6EECF244321}">
                <p14:modId xmlns:p14="http://schemas.microsoft.com/office/powerpoint/2010/main" val="2731029011"/>
              </p:ext>
            </p:extLst>
          </p:nvPr>
        </p:nvGraphicFramePr>
        <p:xfrm>
          <a:off x="6806215" y="4150555"/>
          <a:ext cx="3257940" cy="383554"/>
        </p:xfrm>
        <a:graphic>
          <a:graphicData uri="http://schemas.openxmlformats.org/drawingml/2006/table">
            <a:tbl>
              <a:tblPr firstRow="1" bandRow="1">
                <a:tableStyleId>{5940675A-B579-460E-94D1-54222C63F5DA}</a:tableStyleId>
              </a:tblPr>
              <a:tblGrid>
                <a:gridCol w="542990"/>
                <a:gridCol w="542990"/>
                <a:gridCol w="542990"/>
                <a:gridCol w="542990"/>
                <a:gridCol w="542990"/>
                <a:gridCol w="542990"/>
              </a:tblGrid>
              <a:tr h="383554">
                <a:tc>
                  <a:txBody>
                    <a:bodyPr/>
                    <a:lstStyle/>
                    <a:p>
                      <a:pPr algn="ctr"/>
                      <a:r>
                        <a:rPr lang="en-US" altLang="zh-CN" dirty="0" smtClean="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14</a:t>
                      </a:r>
                      <a:endParaRPr lang="zh-CN" altLang="en-US" dirty="0">
                        <a:latin typeface="Times New Roman" panose="02020603050405020304" pitchFamily="18" charset="0"/>
                        <a:cs typeface="Times New Roman" panose="02020603050405020304" pitchFamily="18" charset="0"/>
                      </a:endParaRPr>
                    </a:p>
                  </a:txBody>
                  <a:tcPr/>
                </a:tc>
                <a:tc>
                  <a:txBody>
                    <a:bodyPr/>
                    <a:lstStyle/>
                    <a:p>
                      <a:endParaRPr lang="zh-CN" altLang="en-US" dirty="0"/>
                    </a:p>
                  </a:txBody>
                  <a:tcPr>
                    <a:solidFill>
                      <a:srgbClr val="FFC000"/>
                    </a:solidFill>
                  </a:tcPr>
                </a:tc>
              </a:tr>
            </a:tbl>
          </a:graphicData>
        </a:graphic>
      </p:graphicFrame>
      <p:graphicFrame>
        <p:nvGraphicFramePr>
          <p:cNvPr id="21" name="표 20"/>
          <p:cNvGraphicFramePr>
            <a:graphicFrameLocks noGrp="1"/>
          </p:cNvGraphicFramePr>
          <p:nvPr>
            <p:extLst>
              <p:ext uri="{D42A27DB-BD31-4B8C-83A1-F6EECF244321}">
                <p14:modId xmlns:p14="http://schemas.microsoft.com/office/powerpoint/2010/main" val="954326065"/>
              </p:ext>
            </p:extLst>
          </p:nvPr>
        </p:nvGraphicFramePr>
        <p:xfrm>
          <a:off x="10072864" y="4154696"/>
          <a:ext cx="1089116" cy="379033"/>
        </p:xfrm>
        <a:graphic>
          <a:graphicData uri="http://schemas.openxmlformats.org/drawingml/2006/table">
            <a:tbl>
              <a:tblPr firstRow="1" bandRow="1">
                <a:tableStyleId>{5940675A-B579-460E-94D1-54222C63F5DA}</a:tableStyleId>
              </a:tblPr>
              <a:tblGrid>
                <a:gridCol w="544558"/>
                <a:gridCol w="544558"/>
              </a:tblGrid>
              <a:tr h="379033">
                <a:tc>
                  <a:txBody>
                    <a:bodyPr/>
                    <a:lstStyle/>
                    <a:p>
                      <a:endParaRPr lang="zh-CN" altLang="en-US" dirty="0"/>
                    </a:p>
                  </a:txBody>
                  <a:tcPr>
                    <a:solidFill>
                      <a:srgbClr val="FFC000"/>
                    </a:solidFill>
                  </a:tcPr>
                </a:tc>
                <a:tc>
                  <a:txBody>
                    <a:bodyPr/>
                    <a:lstStyle/>
                    <a:p>
                      <a:endParaRPr lang="zh-CN" altLang="en-US" dirty="0"/>
                    </a:p>
                  </a:txBody>
                  <a:tcPr>
                    <a:solidFill>
                      <a:srgbClr val="FFC000"/>
                    </a:solidFill>
                  </a:tcPr>
                </a:tc>
              </a:tr>
            </a:tbl>
          </a:graphicData>
        </a:graphic>
      </p:graphicFrame>
      <p:graphicFrame>
        <p:nvGraphicFramePr>
          <p:cNvPr id="22" name="표 21"/>
          <p:cNvGraphicFramePr>
            <a:graphicFrameLocks noGrp="1"/>
          </p:cNvGraphicFramePr>
          <p:nvPr>
            <p:extLst>
              <p:ext uri="{D42A27DB-BD31-4B8C-83A1-F6EECF244321}">
                <p14:modId xmlns:p14="http://schemas.microsoft.com/office/powerpoint/2010/main" val="239601887"/>
              </p:ext>
            </p:extLst>
          </p:nvPr>
        </p:nvGraphicFramePr>
        <p:xfrm>
          <a:off x="2072639" y="5092453"/>
          <a:ext cx="3291840" cy="1478756"/>
        </p:xfrm>
        <a:graphic>
          <a:graphicData uri="http://schemas.openxmlformats.org/drawingml/2006/table">
            <a:tbl>
              <a:tblPr firstRow="1" bandRow="1">
                <a:tableStyleId>{5940675A-B579-460E-94D1-54222C63F5DA}</a:tableStyleId>
              </a:tblPr>
              <a:tblGrid>
                <a:gridCol w="658368"/>
                <a:gridCol w="658368"/>
                <a:gridCol w="658368"/>
                <a:gridCol w="658368"/>
                <a:gridCol w="658368"/>
              </a:tblGrid>
              <a:tr h="369689">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r>
              <a:tr h="369689">
                <a:tc>
                  <a:txBody>
                    <a:bodyPr/>
                    <a:lstStyle/>
                    <a:p>
                      <a:pPr algn="ctr"/>
                      <a:endParaRPr lang="zh-CN" altLang="en-US" dirty="0">
                        <a:latin typeface="Times New Roman" panose="02020603050405020304" pitchFamily="18" charset="0"/>
                        <a:cs typeface="Times New Roman" panose="02020603050405020304" pitchFamily="18" charset="0"/>
                      </a:endParaRPr>
                    </a:p>
                  </a:txBody>
                  <a:tcPr>
                    <a:solidFill>
                      <a:srgbClr val="FFC00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r>
              <a:tr h="369689">
                <a:tc>
                  <a:txBody>
                    <a:bodyPr/>
                    <a:lstStyle/>
                    <a:p>
                      <a:pPr algn="ctr"/>
                      <a:r>
                        <a:rPr lang="en-US" altLang="zh-CN" dirty="0" smtClean="0">
                          <a:latin typeface="Times New Roman" panose="02020603050405020304" pitchFamily="18" charset="0"/>
                          <a:cs typeface="Times New Roman" panose="02020603050405020304" pitchFamily="18" charset="0"/>
                        </a:rPr>
                        <a:t>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solidFill>
                      <a:srgbClr val="FFC00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11</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12</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r>
              <a:tr h="369689">
                <a:tc>
                  <a:txBody>
                    <a:bodyPr/>
                    <a:lstStyle/>
                    <a:p>
                      <a:pPr algn="ctr"/>
                      <a:r>
                        <a:rPr lang="en-US" altLang="zh-CN" dirty="0" smtClean="0">
                          <a:latin typeface="Times New Roman" panose="02020603050405020304" pitchFamily="18" charset="0"/>
                          <a:cs typeface="Times New Roman" panose="02020603050405020304" pitchFamily="18" charset="0"/>
                        </a:rPr>
                        <a:t>13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solidFill>
                      <a:srgbClr val="FFC000"/>
                    </a:solidFill>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solidFill>
                      <a:srgbClr val="FFC000"/>
                    </a:solidFill>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solidFill>
                      <a:srgbClr val="FFC000"/>
                    </a:solidFill>
                  </a:tcPr>
                </a:tc>
              </a:tr>
            </a:tbl>
          </a:graphicData>
        </a:graphic>
      </p:graphicFrame>
      <p:sp>
        <p:nvSpPr>
          <p:cNvPr id="23" name="TextBox 22"/>
          <p:cNvSpPr txBox="1"/>
          <p:nvPr/>
        </p:nvSpPr>
        <p:spPr>
          <a:xfrm>
            <a:off x="1375953" y="5695833"/>
            <a:ext cx="696686" cy="338554"/>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W + 1</a:t>
            </a:r>
            <a:endParaRPr lang="zh-CN" altLang="en-US" sz="16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3289156" y="4728859"/>
            <a:ext cx="858805" cy="338554"/>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2W </a:t>
            </a:r>
            <a:r>
              <a:rPr lang="en-US" altLang="zh-CN" sz="1600" dirty="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 1</a:t>
            </a:r>
            <a:endParaRPr lang="zh-CN" altLang="en-US" sz="1600" dirty="0">
              <a:latin typeface="Times New Roman" panose="02020603050405020304" pitchFamily="18" charset="0"/>
              <a:cs typeface="Times New Roman" panose="02020603050405020304" pitchFamily="18" charset="0"/>
            </a:endParaRPr>
          </a:p>
        </p:txBody>
      </p:sp>
      <p:graphicFrame>
        <p:nvGraphicFramePr>
          <p:cNvPr id="25" name="표 24"/>
          <p:cNvGraphicFramePr>
            <a:graphicFrameLocks noGrp="1"/>
          </p:cNvGraphicFramePr>
          <p:nvPr>
            <p:extLst>
              <p:ext uri="{D42A27DB-BD31-4B8C-83A1-F6EECF244321}">
                <p14:modId xmlns:p14="http://schemas.microsoft.com/office/powerpoint/2010/main" val="487996071"/>
              </p:ext>
            </p:extLst>
          </p:nvPr>
        </p:nvGraphicFramePr>
        <p:xfrm>
          <a:off x="5816966" y="5056971"/>
          <a:ext cx="1960413" cy="1134177"/>
        </p:xfrm>
        <a:graphic>
          <a:graphicData uri="http://schemas.openxmlformats.org/drawingml/2006/table">
            <a:tbl>
              <a:tblPr firstRow="1" bandRow="1">
                <a:tableStyleId>{5940675A-B579-460E-94D1-54222C63F5DA}</a:tableStyleId>
              </a:tblPr>
              <a:tblGrid>
                <a:gridCol w="653471"/>
                <a:gridCol w="653471"/>
                <a:gridCol w="653471"/>
              </a:tblGrid>
              <a:tr h="378059">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r>
              <a:tr h="378059">
                <a:tc>
                  <a:txBody>
                    <a:bodyPr/>
                    <a:lstStyle/>
                    <a:p>
                      <a:pPr algn="ctr"/>
                      <a:r>
                        <a:rPr lang="en-US" altLang="zh-CN" dirty="0" smtClean="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r>
              <a:tr h="378059">
                <a:tc>
                  <a:txBody>
                    <a:bodyPr/>
                    <a:lstStyle/>
                    <a:p>
                      <a:pPr algn="ctr"/>
                      <a:r>
                        <a:rPr lang="en-US" altLang="zh-CN" dirty="0" smtClean="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11</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12</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r>
            </a:tbl>
          </a:graphicData>
        </a:graphic>
      </p:graphicFrame>
      <p:graphicFrame>
        <p:nvGraphicFramePr>
          <p:cNvPr id="28" name="표 27"/>
          <p:cNvGraphicFramePr>
            <a:graphicFrameLocks noGrp="1"/>
          </p:cNvGraphicFramePr>
          <p:nvPr>
            <p:extLst>
              <p:ext uri="{D42A27DB-BD31-4B8C-83A1-F6EECF244321}">
                <p14:modId xmlns:p14="http://schemas.microsoft.com/office/powerpoint/2010/main" val="952004349"/>
              </p:ext>
            </p:extLst>
          </p:nvPr>
        </p:nvGraphicFramePr>
        <p:xfrm>
          <a:off x="8095865" y="5067413"/>
          <a:ext cx="3257935" cy="1097280"/>
        </p:xfrm>
        <a:graphic>
          <a:graphicData uri="http://schemas.openxmlformats.org/drawingml/2006/table">
            <a:tbl>
              <a:tblPr firstRow="1" bandRow="1">
                <a:tableStyleId>{5940675A-B579-460E-94D1-54222C63F5DA}</a:tableStyleId>
              </a:tblPr>
              <a:tblGrid>
                <a:gridCol w="651587"/>
                <a:gridCol w="651587"/>
                <a:gridCol w="651587"/>
                <a:gridCol w="651587"/>
                <a:gridCol w="651587"/>
              </a:tblGrid>
              <a:tr h="276321">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r>
              <a:tr h="276321">
                <a:tc>
                  <a:txBody>
                    <a:bodyPr/>
                    <a:lstStyle/>
                    <a:p>
                      <a:pPr algn="ctr"/>
                      <a:r>
                        <a:rPr lang="en-US" altLang="zh-CN" dirty="0" smtClean="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9</a:t>
                      </a:r>
                      <a:endParaRPr lang="zh-CN" altLang="en-US" dirty="0">
                        <a:latin typeface="Times New Roman" panose="02020603050405020304" pitchFamily="18" charset="0"/>
                        <a:cs typeface="Times New Roman" panose="02020603050405020304" pitchFamily="18" charset="0"/>
                      </a:endParaRPr>
                    </a:p>
                  </a:txBody>
                  <a:tcPr/>
                </a:tc>
              </a:tr>
              <a:tr h="276321">
                <a:tc>
                  <a:txBody>
                    <a:bodyPr/>
                    <a:lstStyle/>
                    <a:p>
                      <a:pPr algn="ctr"/>
                      <a:r>
                        <a:rPr lang="en-US" altLang="zh-CN" dirty="0" smtClean="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11</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12</a:t>
                      </a:r>
                      <a:endParaRPr lang="zh-CN" altLang="en-US"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dirty="0" smtClean="0">
                          <a:latin typeface="Times New Roman" panose="02020603050405020304" pitchFamily="18" charset="0"/>
                          <a:cs typeface="Times New Roman" panose="02020603050405020304" pitchFamily="18" charset="0"/>
                        </a:rPr>
                        <a:t>13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14</a:t>
                      </a:r>
                      <a:endParaRPr lang="zh-CN" altLang="en-US" dirty="0">
                        <a:latin typeface="Times New Roman" panose="02020603050405020304" pitchFamily="18" charset="0"/>
                        <a:cs typeface="Times New Roman" panose="02020603050405020304" pitchFamily="18" charset="0"/>
                      </a:endParaRPr>
                    </a:p>
                  </a:txBody>
                  <a:tcPr/>
                </a:tc>
              </a:tr>
            </a:tbl>
          </a:graphicData>
        </a:graphic>
      </p:graphicFrame>
      <p:sp>
        <p:nvSpPr>
          <p:cNvPr id="29" name="TextBox 28"/>
          <p:cNvSpPr txBox="1"/>
          <p:nvPr/>
        </p:nvSpPr>
        <p:spPr>
          <a:xfrm>
            <a:off x="11353800" y="5446776"/>
            <a:ext cx="402771" cy="338554"/>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W </a:t>
            </a:r>
            <a:endParaRPr lang="zh-CN" altLang="en-US" sz="16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9446385" y="4728480"/>
            <a:ext cx="793573" cy="338554"/>
          </a:xfrm>
          <a:prstGeom prst="rect">
            <a:avLst/>
          </a:prstGeom>
          <a:noFill/>
        </p:spPr>
        <p:txBody>
          <a:bodyPr wrap="square" rtlCol="0">
            <a:spAutoFit/>
          </a:bodyPr>
          <a:lstStyle/>
          <a:p>
            <a:pPr algn="ctr"/>
            <a:r>
              <a:rPr lang="en-US" altLang="zh-CN" sz="1600" dirty="0" smtClean="0">
                <a:latin typeface="Times New Roman" panose="02020603050405020304" pitchFamily="18" charset="0"/>
                <a:cs typeface="Times New Roman" panose="02020603050405020304" pitchFamily="18" charset="0"/>
              </a:rPr>
              <a:t>2W - </a:t>
            </a: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4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62486"/>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Relative Position Embedding: BoT</a:t>
            </a:r>
            <a:endParaRPr lang="zh-CN" altLang="en-US" dirty="0"/>
          </a:p>
        </p:txBody>
      </p:sp>
      <p:graphicFrame>
        <p:nvGraphicFramePr>
          <p:cNvPr id="4" name="표 3"/>
          <p:cNvGraphicFramePr>
            <a:graphicFrameLocks noGrp="1"/>
          </p:cNvGraphicFramePr>
          <p:nvPr>
            <p:extLst>
              <p:ext uri="{D42A27DB-BD31-4B8C-83A1-F6EECF244321}">
                <p14:modId xmlns:p14="http://schemas.microsoft.com/office/powerpoint/2010/main" val="1645732654"/>
              </p:ext>
            </p:extLst>
          </p:nvPr>
        </p:nvGraphicFramePr>
        <p:xfrm>
          <a:off x="1097279" y="1959055"/>
          <a:ext cx="3257935" cy="1097280"/>
        </p:xfrm>
        <a:graphic>
          <a:graphicData uri="http://schemas.openxmlformats.org/drawingml/2006/table">
            <a:tbl>
              <a:tblPr firstRow="1" bandRow="1">
                <a:tableStyleId>{5940675A-B579-460E-94D1-54222C63F5DA}</a:tableStyleId>
              </a:tblPr>
              <a:tblGrid>
                <a:gridCol w="651587"/>
                <a:gridCol w="651587"/>
                <a:gridCol w="651587"/>
                <a:gridCol w="651587"/>
                <a:gridCol w="651587"/>
              </a:tblGrid>
              <a:tr h="276321">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tc>
              </a:tr>
              <a:tr h="276321">
                <a:tc>
                  <a:txBody>
                    <a:bodyPr/>
                    <a:lstStyle/>
                    <a:p>
                      <a:pPr algn="ctr"/>
                      <a:r>
                        <a:rPr lang="en-US" altLang="zh-CN" dirty="0" smtClean="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9</a:t>
                      </a:r>
                      <a:endParaRPr lang="zh-CN" altLang="en-US" dirty="0">
                        <a:latin typeface="Times New Roman" panose="02020603050405020304" pitchFamily="18" charset="0"/>
                        <a:cs typeface="Times New Roman" panose="02020603050405020304" pitchFamily="18" charset="0"/>
                      </a:endParaRPr>
                    </a:p>
                  </a:txBody>
                  <a:tcPr/>
                </a:tc>
              </a:tr>
              <a:tr h="276321">
                <a:tc>
                  <a:txBody>
                    <a:bodyPr/>
                    <a:lstStyle/>
                    <a:p>
                      <a:pPr algn="ctr"/>
                      <a:r>
                        <a:rPr lang="en-US" altLang="zh-CN" dirty="0" smtClean="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14</a:t>
                      </a:r>
                      <a:endParaRPr lang="zh-CN" alt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TextBox 4"/>
          <p:cNvSpPr txBox="1"/>
          <p:nvPr/>
        </p:nvSpPr>
        <p:spPr>
          <a:xfrm>
            <a:off x="400593" y="2338418"/>
            <a:ext cx="696686" cy="338554"/>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W = 3</a:t>
            </a:r>
            <a:endParaRPr lang="zh-CN" altLang="en-US"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329459" y="1620501"/>
            <a:ext cx="793573" cy="338554"/>
          </a:xfrm>
          <a:prstGeom prst="rect">
            <a:avLst/>
          </a:prstGeom>
          <a:noFill/>
        </p:spPr>
        <p:txBody>
          <a:bodyPr wrap="square" rtlCol="0">
            <a:spAutoFit/>
          </a:bodyPr>
          <a:lstStyle/>
          <a:p>
            <a:pPr algn="ctr"/>
            <a:r>
              <a:rPr lang="en-US" altLang="zh-CN" sz="1600" dirty="0" smtClean="0">
                <a:latin typeface="Times New Roman" panose="02020603050405020304" pitchFamily="18" charset="0"/>
                <a:cs typeface="Times New Roman" panose="02020603050405020304" pitchFamily="18" charset="0"/>
              </a:rPr>
              <a:t>2W - </a:t>
            </a: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p:txBody>
      </p:sp>
      <p:graphicFrame>
        <p:nvGraphicFramePr>
          <p:cNvPr id="7" name="표 6"/>
          <p:cNvGraphicFramePr>
            <a:graphicFrameLocks noGrp="1"/>
          </p:cNvGraphicFramePr>
          <p:nvPr>
            <p:extLst>
              <p:ext uri="{D42A27DB-BD31-4B8C-83A1-F6EECF244321}">
                <p14:modId xmlns:p14="http://schemas.microsoft.com/office/powerpoint/2010/main" val="978638450"/>
              </p:ext>
            </p:extLst>
          </p:nvPr>
        </p:nvGraphicFramePr>
        <p:xfrm>
          <a:off x="5051900" y="1959055"/>
          <a:ext cx="3257935" cy="1097280"/>
        </p:xfrm>
        <a:graphic>
          <a:graphicData uri="http://schemas.openxmlformats.org/drawingml/2006/table">
            <a:tbl>
              <a:tblPr firstRow="1" bandRow="1">
                <a:tableStyleId>{5940675A-B579-460E-94D1-54222C63F5DA}</a:tableStyleId>
              </a:tblPr>
              <a:tblGrid>
                <a:gridCol w="651587"/>
                <a:gridCol w="651587"/>
                <a:gridCol w="651587"/>
                <a:gridCol w="651587"/>
                <a:gridCol w="651587"/>
              </a:tblGrid>
              <a:tr h="365760">
                <a:tc>
                  <a:txBody>
                    <a:bodyPr/>
                    <a:lstStyle/>
                    <a:p>
                      <a:pPr algn="ctr"/>
                      <a:r>
                        <a:rPr lang="en-US" altLang="zh-CN" sz="1400" b="1" smtClean="0">
                          <a:latin typeface="Times New Roman" panose="02020603050405020304" pitchFamily="18" charset="0"/>
                          <a:cs typeface="Times New Roman" panose="02020603050405020304" pitchFamily="18" charset="0"/>
                        </a:rPr>
                        <a:t>(-1, -2)</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smtClean="0">
                          <a:latin typeface="Times New Roman" panose="02020603050405020304" pitchFamily="18" charset="0"/>
                          <a:cs typeface="Times New Roman" panose="02020603050405020304" pitchFamily="18" charset="0"/>
                        </a:rPr>
                        <a:t>(-1, -1)</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smtClean="0">
                          <a:latin typeface="Times New Roman" panose="02020603050405020304" pitchFamily="18" charset="0"/>
                          <a:cs typeface="Times New Roman" panose="02020603050405020304" pitchFamily="18" charset="0"/>
                        </a:rPr>
                        <a:t>(-1, 0)</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smtClean="0">
                          <a:latin typeface="Times New Roman" panose="02020603050405020304" pitchFamily="18" charset="0"/>
                          <a:cs typeface="Times New Roman" panose="02020603050405020304" pitchFamily="18" charset="0"/>
                        </a:rPr>
                        <a:t>(-1, 1)</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smtClean="0">
                          <a:latin typeface="Times New Roman" panose="02020603050405020304" pitchFamily="18" charset="0"/>
                          <a:cs typeface="Times New Roman" panose="02020603050405020304" pitchFamily="18" charset="0"/>
                        </a:rPr>
                        <a:t>(-1, 2)</a:t>
                      </a:r>
                      <a:endParaRPr lang="zh-CN" altLang="en-US" sz="1400" b="1" dirty="0">
                        <a:latin typeface="Times New Roman" panose="02020603050405020304" pitchFamily="18" charset="0"/>
                        <a:cs typeface="Times New Roman" panose="02020603050405020304" pitchFamily="18" charset="0"/>
                      </a:endParaRPr>
                    </a:p>
                  </a:txBody>
                  <a:tcPr/>
                </a:tc>
              </a:tr>
              <a:tr h="365760">
                <a:tc>
                  <a:txBody>
                    <a:bodyPr/>
                    <a:lstStyle/>
                    <a:p>
                      <a:pPr algn="ctr"/>
                      <a:r>
                        <a:rPr lang="en-US" altLang="zh-CN" sz="1400" b="1" smtClean="0">
                          <a:latin typeface="Times New Roman" panose="02020603050405020304" pitchFamily="18" charset="0"/>
                          <a:cs typeface="Times New Roman" panose="02020603050405020304" pitchFamily="18" charset="0"/>
                        </a:rPr>
                        <a:t>(0, -2)</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smtClean="0">
                          <a:latin typeface="Times New Roman" panose="02020603050405020304" pitchFamily="18" charset="0"/>
                          <a:cs typeface="Times New Roman" panose="02020603050405020304" pitchFamily="18" charset="0"/>
                        </a:rPr>
                        <a:t>(0, -1)</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(0, 0)</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smtClean="0">
                          <a:latin typeface="Times New Roman" panose="02020603050405020304" pitchFamily="18" charset="0"/>
                          <a:cs typeface="Times New Roman" panose="02020603050405020304" pitchFamily="18" charset="0"/>
                        </a:rPr>
                        <a:t>(0, 1)</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smtClean="0">
                          <a:latin typeface="Times New Roman" panose="02020603050405020304" pitchFamily="18" charset="0"/>
                          <a:cs typeface="Times New Roman" panose="02020603050405020304" pitchFamily="18" charset="0"/>
                        </a:rPr>
                        <a:t>(0, 2)</a:t>
                      </a:r>
                      <a:endParaRPr lang="zh-CN" altLang="en-US" sz="1400" b="1" dirty="0">
                        <a:latin typeface="Times New Roman" panose="02020603050405020304" pitchFamily="18" charset="0"/>
                        <a:cs typeface="Times New Roman" panose="02020603050405020304" pitchFamily="18" charset="0"/>
                      </a:endParaRPr>
                    </a:p>
                  </a:txBody>
                  <a:tcPr/>
                </a:tc>
              </a:tr>
              <a:tr h="365760">
                <a:tc>
                  <a:txBody>
                    <a:bodyPr/>
                    <a:lstStyle/>
                    <a:p>
                      <a:pPr algn="ctr"/>
                      <a:r>
                        <a:rPr lang="en-US" altLang="zh-CN" sz="1400" b="1" smtClean="0">
                          <a:latin typeface="Times New Roman" panose="02020603050405020304" pitchFamily="18" charset="0"/>
                          <a:cs typeface="Times New Roman" panose="02020603050405020304" pitchFamily="18" charset="0"/>
                        </a:rPr>
                        <a:t>(1, -2)</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smtClean="0">
                          <a:latin typeface="Times New Roman" panose="02020603050405020304" pitchFamily="18" charset="0"/>
                          <a:cs typeface="Times New Roman" panose="02020603050405020304" pitchFamily="18" charset="0"/>
                        </a:rPr>
                        <a:t>(1, -1)</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smtClean="0">
                          <a:latin typeface="Times New Roman" panose="02020603050405020304" pitchFamily="18" charset="0"/>
                          <a:cs typeface="Times New Roman" panose="02020603050405020304" pitchFamily="18" charset="0"/>
                        </a:rPr>
                        <a:t>(1, 0)</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smtClean="0">
                          <a:latin typeface="Times New Roman" panose="02020603050405020304" pitchFamily="18" charset="0"/>
                          <a:cs typeface="Times New Roman" panose="02020603050405020304" pitchFamily="18" charset="0"/>
                        </a:rPr>
                        <a:t>(1, 1)</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(1, 2)</a:t>
                      </a:r>
                      <a:endParaRPr lang="zh-CN" altLang="en-US" sz="1400" b="1"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val="3692046860"/>
              </p:ext>
            </p:extLst>
          </p:nvPr>
        </p:nvGraphicFramePr>
        <p:xfrm>
          <a:off x="5051900" y="3583204"/>
          <a:ext cx="3257935" cy="1097280"/>
        </p:xfrm>
        <a:graphic>
          <a:graphicData uri="http://schemas.openxmlformats.org/drawingml/2006/table">
            <a:tbl>
              <a:tblPr firstRow="1" bandRow="1">
                <a:tableStyleId>{5940675A-B579-460E-94D1-54222C63F5DA}</a:tableStyleId>
              </a:tblPr>
              <a:tblGrid>
                <a:gridCol w="651587"/>
                <a:gridCol w="651587"/>
                <a:gridCol w="651587"/>
                <a:gridCol w="651587"/>
                <a:gridCol w="651587"/>
              </a:tblGrid>
              <a:tr h="365760">
                <a:tc>
                  <a:txBody>
                    <a:bodyPr/>
                    <a:lstStyle/>
                    <a:p>
                      <a:pPr algn="ctr"/>
                      <a:r>
                        <a:rPr lang="en-US" altLang="zh-CN" sz="1400" b="1" dirty="0" smtClean="0">
                          <a:latin typeface="Times New Roman" panose="02020603050405020304" pitchFamily="18" charset="0"/>
                          <a:cs typeface="Times New Roman" panose="02020603050405020304" pitchFamily="18" charset="0"/>
                        </a:rPr>
                        <a:t>(-1, -2)</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(-1, -1)</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(-1, 0)</a:t>
                      </a:r>
                      <a:endParaRPr lang="zh-CN" altLang="en-US" sz="1400"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sz="1400" b="1" dirty="0" smtClean="0">
                          <a:latin typeface="Times New Roman" panose="02020603050405020304" pitchFamily="18" charset="0"/>
                          <a:cs typeface="Times New Roman" panose="02020603050405020304" pitchFamily="18" charset="0"/>
                        </a:rPr>
                        <a:t>(-1, 1)</a:t>
                      </a:r>
                      <a:endParaRPr lang="zh-CN" altLang="en-US" sz="1400"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sz="1400" b="1" dirty="0" smtClean="0">
                          <a:latin typeface="Times New Roman" panose="02020603050405020304" pitchFamily="18" charset="0"/>
                          <a:cs typeface="Times New Roman" panose="02020603050405020304" pitchFamily="18" charset="0"/>
                        </a:rPr>
                        <a:t>(-1, 2)</a:t>
                      </a:r>
                      <a:endParaRPr lang="zh-CN" altLang="en-US" sz="1400" b="1" dirty="0">
                        <a:latin typeface="Times New Roman" panose="02020603050405020304" pitchFamily="18" charset="0"/>
                        <a:cs typeface="Times New Roman" panose="02020603050405020304" pitchFamily="18" charset="0"/>
                      </a:endParaRPr>
                    </a:p>
                  </a:txBody>
                  <a:tcPr>
                    <a:solidFill>
                      <a:srgbClr val="00B0F0"/>
                    </a:solidFill>
                  </a:tcPr>
                </a:tc>
              </a:tr>
              <a:tr h="365760">
                <a:tc>
                  <a:txBody>
                    <a:bodyPr/>
                    <a:lstStyle/>
                    <a:p>
                      <a:pPr algn="ctr"/>
                      <a:r>
                        <a:rPr lang="en-US" altLang="zh-CN" sz="1400" b="1" dirty="0" smtClean="0">
                          <a:latin typeface="Times New Roman" panose="02020603050405020304" pitchFamily="18" charset="0"/>
                          <a:cs typeface="Times New Roman" panose="02020603050405020304" pitchFamily="18" charset="0"/>
                        </a:rPr>
                        <a:t>(0, -2)</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 -1)</a:t>
                      </a:r>
                      <a:endParaRPr lang="zh-CN" altLang="en-US" sz="1400"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(0, 0)</a:t>
                      </a:r>
                      <a:endParaRPr lang="zh-CN" altLang="en-US" sz="1400"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(0, 1)</a:t>
                      </a:r>
                      <a:endParaRPr lang="zh-CN" altLang="en-US" sz="1400"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(0, 2)</a:t>
                      </a:r>
                      <a:endParaRPr lang="zh-CN" altLang="en-US" sz="1400" b="1" dirty="0">
                        <a:latin typeface="Times New Roman" panose="02020603050405020304" pitchFamily="18" charset="0"/>
                        <a:cs typeface="Times New Roman" panose="02020603050405020304" pitchFamily="18" charset="0"/>
                      </a:endParaRPr>
                    </a:p>
                  </a:txBody>
                  <a:tcPr/>
                </a:tc>
              </a:tr>
              <a:tr h="365760">
                <a:tc>
                  <a:txBody>
                    <a:bodyPr/>
                    <a:lstStyle/>
                    <a:p>
                      <a:pPr algn="ctr"/>
                      <a:r>
                        <a:rPr lang="en-US" altLang="zh-CN" sz="1400" b="1" dirty="0" smtClean="0">
                          <a:latin typeface="Times New Roman" panose="02020603050405020304" pitchFamily="18" charset="0"/>
                          <a:cs typeface="Times New Roman" panose="02020603050405020304" pitchFamily="18" charset="0"/>
                        </a:rPr>
                        <a:t>(1, -2)</a:t>
                      </a:r>
                      <a:endParaRPr lang="zh-CN" altLang="en-US" sz="1400"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sz="1400" b="1" dirty="0" smtClean="0">
                          <a:latin typeface="Times New Roman" panose="02020603050405020304" pitchFamily="18" charset="0"/>
                          <a:cs typeface="Times New Roman" panose="02020603050405020304" pitchFamily="18" charset="0"/>
                        </a:rPr>
                        <a:t>(1, -1)</a:t>
                      </a:r>
                      <a:endParaRPr lang="zh-CN" altLang="en-US" sz="1400"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sz="1400" b="1" dirty="0" smtClean="0">
                          <a:latin typeface="Times New Roman" panose="02020603050405020304" pitchFamily="18" charset="0"/>
                          <a:cs typeface="Times New Roman" panose="02020603050405020304" pitchFamily="18" charset="0"/>
                        </a:rPr>
                        <a:t>(1, 0)</a:t>
                      </a:r>
                      <a:endParaRPr lang="zh-CN" altLang="en-US" sz="1400"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en-US" altLang="zh-CN" sz="1400" b="1" dirty="0" smtClean="0">
                          <a:latin typeface="Times New Roman" panose="02020603050405020304" pitchFamily="18" charset="0"/>
                          <a:cs typeface="Times New Roman" panose="02020603050405020304" pitchFamily="18" charset="0"/>
                        </a:rPr>
                        <a:t>(1, 1)</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(1, 2)</a:t>
                      </a:r>
                      <a:endParaRPr lang="zh-CN" altLang="en-US" sz="1400" b="1" dirty="0">
                        <a:latin typeface="Times New Roman" panose="02020603050405020304" pitchFamily="18" charset="0"/>
                        <a:cs typeface="Times New Roman" panose="02020603050405020304" pitchFamily="18" charset="0"/>
                      </a:endParaRPr>
                    </a:p>
                  </a:txBody>
                  <a:tcPr/>
                </a:tc>
              </a:tr>
            </a:tbl>
          </a:graphicData>
        </a:graphic>
      </p:graphicFrame>
      <p:sp>
        <p:nvSpPr>
          <p:cNvPr id="11" name="TextBox 10"/>
          <p:cNvSpPr txBox="1"/>
          <p:nvPr/>
        </p:nvSpPr>
        <p:spPr>
          <a:xfrm>
            <a:off x="5051900" y="4868799"/>
            <a:ext cx="3474720" cy="584775"/>
          </a:xfrm>
          <a:prstGeom prst="rect">
            <a:avLst/>
          </a:prstGeom>
          <a:noFill/>
        </p:spPr>
        <p:txBody>
          <a:bodyPr wrap="square" rtlCol="0">
            <a:spAutoFit/>
          </a:bodyPr>
          <a:lstStyle/>
          <a:p>
            <a:pPr algn="just"/>
            <a:r>
              <a:rPr lang="en-US" altLang="zh-CN" sz="1600" dirty="0" smtClean="0">
                <a:latin typeface="Times New Roman" panose="02020603050405020304" pitchFamily="18" charset="0"/>
                <a:cs typeface="Times New Roman" panose="02020603050405020304" pitchFamily="18" charset="0"/>
              </a:rPr>
              <a:t>Top-bottom distance range: [-1, 1]</a:t>
            </a:r>
          </a:p>
          <a:p>
            <a:pPr algn="just"/>
            <a:r>
              <a:rPr lang="en-US" altLang="zh-CN" sz="1600" dirty="0" smtClean="0">
                <a:latin typeface="Times New Roman" panose="02020603050405020304" pitchFamily="18" charset="0"/>
                <a:cs typeface="Times New Roman" panose="02020603050405020304" pitchFamily="18" charset="0"/>
              </a:rPr>
              <a:t>Left-right distance range: [-2, 2]</a:t>
            </a:r>
            <a:endParaRPr lang="zh-CN" altLang="en-US" sz="16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891451" y="5641888"/>
            <a:ext cx="2943497" cy="738664"/>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If W=H:</a:t>
            </a:r>
          </a:p>
          <a:p>
            <a:r>
              <a:rPr lang="en-US" altLang="zh-CN" sz="1400" dirty="0" smtClean="0">
                <a:latin typeface="Times New Roman" panose="02020603050405020304" pitchFamily="18" charset="0"/>
                <a:cs typeface="Times New Roman" panose="02020603050405020304" pitchFamily="18" charset="0"/>
              </a:rPr>
              <a:t>Output shape of relative position embedding: (HW, HW)</a:t>
            </a:r>
            <a:endParaRPr lang="zh-CN" altLang="en-US" sz="1400" dirty="0">
              <a:latin typeface="Times New Roman" panose="02020603050405020304" pitchFamily="18" charset="0"/>
              <a:cs typeface="Times New Roman" panose="02020603050405020304" pitchFamily="18" charset="0"/>
            </a:endParaRPr>
          </a:p>
        </p:txBody>
      </p:sp>
      <p:sp>
        <p:nvSpPr>
          <p:cNvPr id="13" name="오른쪽으로 구부러진 화살표 12"/>
          <p:cNvSpPr/>
          <p:nvPr/>
        </p:nvSpPr>
        <p:spPr>
          <a:xfrm>
            <a:off x="4511040" y="4131844"/>
            <a:ext cx="391886" cy="118038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아래쪽 화살표 14"/>
          <p:cNvSpPr/>
          <p:nvPr/>
        </p:nvSpPr>
        <p:spPr>
          <a:xfrm>
            <a:off x="6668036" y="5481784"/>
            <a:ext cx="242447" cy="3202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5757293" y="5867343"/>
            <a:ext cx="2063931" cy="307777"/>
          </a:xfrm>
          <a:prstGeom prst="rect">
            <a:avLst/>
          </a:prstGeom>
          <a:noFill/>
        </p:spPr>
        <p:txBody>
          <a:bodyPr wrap="square" rtlCol="0">
            <a:spAutoFit/>
          </a:bodyPr>
          <a:lstStyle/>
          <a:p>
            <a:pPr algn="ctr"/>
            <a:r>
              <a:rPr lang="en-US" altLang="zh-CN" sz="1400" dirty="0" smtClean="0">
                <a:solidFill>
                  <a:srgbClr val="FF0000"/>
                </a:solidFill>
                <a:latin typeface="Times New Roman" panose="02020603050405020304" pitchFamily="18" charset="0"/>
                <a:cs typeface="Times New Roman" panose="02020603050405020304" pitchFamily="18" charset="0"/>
              </a:rPr>
              <a:t>Along one dimension</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17" name="오른쪽 화살표 16"/>
          <p:cNvSpPr/>
          <p:nvPr/>
        </p:nvSpPr>
        <p:spPr>
          <a:xfrm>
            <a:off x="8186057" y="5947954"/>
            <a:ext cx="340563" cy="227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8839201" y="5334111"/>
            <a:ext cx="2020389" cy="307777"/>
          </a:xfrm>
          <a:prstGeom prst="rect">
            <a:avLst/>
          </a:prstGeom>
          <a:noFill/>
        </p:spPr>
        <p:txBody>
          <a:bodyPr wrap="square" rtlCol="0">
            <a:spAutoFit/>
          </a:bodyPr>
          <a:lstStyle/>
          <a:p>
            <a:r>
              <a:rPr lang="en-US" altLang="zh-CN" sz="1400" dirty="0" smtClean="0">
                <a:solidFill>
                  <a:srgbClr val="FF0000"/>
                </a:solidFill>
                <a:latin typeface="Times New Roman" panose="02020603050405020304" pitchFamily="18" charset="0"/>
                <a:cs typeface="Times New Roman" panose="02020603050405020304" pitchFamily="18" charset="0"/>
              </a:rPr>
              <a:t>Two dimensions:</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775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76942" y="260623"/>
            <a:ext cx="10515600" cy="758281"/>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Relative Position Embedding: </a:t>
            </a:r>
            <a:r>
              <a:rPr lang="en-US" altLang="zh-CN" dirty="0" smtClean="0">
                <a:latin typeface="Times New Roman" panose="02020603050405020304" pitchFamily="18" charset="0"/>
                <a:cs typeface="Times New Roman" panose="02020603050405020304" pitchFamily="18" charset="0"/>
              </a:rPr>
              <a:t>Swin Transformer</a:t>
            </a:r>
            <a:endParaRPr lang="zh-CN" altLang="en-US" dirty="0"/>
          </a:p>
        </p:txBody>
      </p:sp>
      <p:pic>
        <p:nvPicPr>
          <p:cNvPr id="4" name="그림 3"/>
          <p:cNvPicPr>
            <a:picLocks noChangeAspect="1"/>
          </p:cNvPicPr>
          <p:nvPr/>
        </p:nvPicPr>
        <p:blipFill>
          <a:blip r:embed="rId2"/>
          <a:stretch>
            <a:fillRect/>
          </a:stretch>
        </p:blipFill>
        <p:spPr>
          <a:xfrm>
            <a:off x="576942" y="1116058"/>
            <a:ext cx="5895060" cy="1862274"/>
          </a:xfrm>
          <a:prstGeom prst="rect">
            <a:avLst/>
          </a:prstGeom>
        </p:spPr>
      </p:pic>
      <p:pic>
        <p:nvPicPr>
          <p:cNvPr id="5" name="그림 4"/>
          <p:cNvPicPr>
            <a:picLocks noChangeAspect="1"/>
          </p:cNvPicPr>
          <p:nvPr/>
        </p:nvPicPr>
        <p:blipFill>
          <a:blip r:embed="rId3"/>
          <a:stretch>
            <a:fillRect/>
          </a:stretch>
        </p:blipFill>
        <p:spPr>
          <a:xfrm>
            <a:off x="576942" y="3694491"/>
            <a:ext cx="5901802" cy="1853565"/>
          </a:xfrm>
          <a:prstGeom prst="rect">
            <a:avLst/>
          </a:prstGeom>
        </p:spPr>
      </p:pic>
      <p:sp>
        <p:nvSpPr>
          <p:cNvPr id="6" name="TextBox 5"/>
          <p:cNvSpPr txBox="1"/>
          <p:nvPr/>
        </p:nvSpPr>
        <p:spPr>
          <a:xfrm>
            <a:off x="6592389" y="1893306"/>
            <a:ext cx="992777" cy="307777"/>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r_1</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x axis   </a:t>
            </a:r>
            <a:endParaRPr lang="zh-CN" altLang="en-US" sz="1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592389" y="4518996"/>
            <a:ext cx="992777" cy="307777"/>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r_2: </a:t>
            </a:r>
            <a:r>
              <a:rPr lang="en-US" altLang="zh-CN" sz="1400" dirty="0">
                <a:latin typeface="Times New Roman" panose="02020603050405020304" pitchFamily="18" charset="0"/>
                <a:cs typeface="Times New Roman" panose="02020603050405020304" pitchFamily="18" charset="0"/>
              </a:rPr>
              <a:t>y</a:t>
            </a:r>
            <a:r>
              <a:rPr lang="en-US" altLang="zh-CN" sz="1400" dirty="0" smtClean="0">
                <a:latin typeface="Times New Roman" panose="02020603050405020304" pitchFamily="18" charset="0"/>
                <a:cs typeface="Times New Roman" panose="02020603050405020304" pitchFamily="18" charset="0"/>
              </a:rPr>
              <a:t> axis   </a:t>
            </a:r>
            <a:endParaRPr lang="zh-CN" altLang="en-US" sz="1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745055" y="5844811"/>
            <a:ext cx="1558834" cy="307777"/>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Window size = 3</a:t>
            </a:r>
            <a:endParaRPr lang="zh-CN" altLang="en-US" sz="1400" dirty="0">
              <a:latin typeface="Times New Roman" panose="02020603050405020304" pitchFamily="18" charset="0"/>
              <a:cs typeface="Times New Roman" panose="02020603050405020304" pitchFamily="18" charset="0"/>
            </a:endParaRPr>
          </a:p>
        </p:txBody>
      </p:sp>
      <p:pic>
        <p:nvPicPr>
          <p:cNvPr id="10" name="그림 9"/>
          <p:cNvPicPr>
            <a:picLocks noChangeAspect="1"/>
          </p:cNvPicPr>
          <p:nvPr/>
        </p:nvPicPr>
        <p:blipFill>
          <a:blip r:embed="rId4"/>
          <a:stretch>
            <a:fillRect/>
          </a:stretch>
        </p:blipFill>
        <p:spPr>
          <a:xfrm>
            <a:off x="7897141" y="1116058"/>
            <a:ext cx="2347914" cy="717635"/>
          </a:xfrm>
          <a:prstGeom prst="rect">
            <a:avLst/>
          </a:prstGeom>
        </p:spPr>
      </p:pic>
      <p:pic>
        <p:nvPicPr>
          <p:cNvPr id="11" name="그림 10"/>
          <p:cNvPicPr>
            <a:picLocks noChangeAspect="1"/>
          </p:cNvPicPr>
          <p:nvPr/>
        </p:nvPicPr>
        <p:blipFill rotWithShape="1">
          <a:blip r:embed="rId5"/>
          <a:srcRect r="185"/>
          <a:stretch/>
        </p:blipFill>
        <p:spPr>
          <a:xfrm>
            <a:off x="7897141" y="3694491"/>
            <a:ext cx="2347914" cy="695521"/>
          </a:xfrm>
          <a:prstGeom prst="rect">
            <a:avLst/>
          </a:prstGeom>
        </p:spPr>
      </p:pic>
      <p:pic>
        <p:nvPicPr>
          <p:cNvPr id="12" name="그림 11"/>
          <p:cNvPicPr>
            <a:picLocks noChangeAspect="1"/>
          </p:cNvPicPr>
          <p:nvPr/>
        </p:nvPicPr>
        <p:blipFill>
          <a:blip r:embed="rId6"/>
          <a:stretch>
            <a:fillRect/>
          </a:stretch>
        </p:blipFill>
        <p:spPr>
          <a:xfrm>
            <a:off x="7886943" y="2267775"/>
            <a:ext cx="2358112" cy="710557"/>
          </a:xfrm>
          <a:prstGeom prst="rect">
            <a:avLst/>
          </a:prstGeom>
        </p:spPr>
      </p:pic>
      <p:pic>
        <p:nvPicPr>
          <p:cNvPr id="13" name="그림 12"/>
          <p:cNvPicPr>
            <a:picLocks noChangeAspect="1"/>
          </p:cNvPicPr>
          <p:nvPr/>
        </p:nvPicPr>
        <p:blipFill rotWithShape="1">
          <a:blip r:embed="rId5"/>
          <a:srcRect r="185"/>
          <a:stretch/>
        </p:blipFill>
        <p:spPr>
          <a:xfrm>
            <a:off x="7897141" y="4852535"/>
            <a:ext cx="2347914" cy="695521"/>
          </a:xfrm>
          <a:prstGeom prst="rect">
            <a:avLst/>
          </a:prstGeom>
        </p:spPr>
      </p:pic>
      <p:sp>
        <p:nvSpPr>
          <p:cNvPr id="14" name="왼쪽 중괄호 13"/>
          <p:cNvSpPr/>
          <p:nvPr/>
        </p:nvSpPr>
        <p:spPr>
          <a:xfrm>
            <a:off x="7585166" y="1332411"/>
            <a:ext cx="191588" cy="1497875"/>
          </a:xfrm>
          <a:prstGeom prst="leftBrace">
            <a:avLst/>
          </a:prstGeom>
          <a:ln w="158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왼쪽 중괄호 14"/>
          <p:cNvSpPr/>
          <p:nvPr/>
        </p:nvSpPr>
        <p:spPr>
          <a:xfrm>
            <a:off x="7585166" y="4042251"/>
            <a:ext cx="191588" cy="1261269"/>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620163" y="3167134"/>
            <a:ext cx="1774694" cy="307777"/>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Relative logits indices</a:t>
            </a:r>
            <a:endParaRPr lang="zh-CN" altLang="en-US" sz="1400" dirty="0">
              <a:latin typeface="Times New Roman" panose="02020603050405020304" pitchFamily="18" charset="0"/>
              <a:cs typeface="Times New Roman" panose="02020603050405020304" pitchFamily="18" charset="0"/>
            </a:endParaRPr>
          </a:p>
        </p:txBody>
      </p:sp>
      <p:sp>
        <p:nvSpPr>
          <p:cNvPr id="17" name="오른쪽 화살표 16"/>
          <p:cNvSpPr/>
          <p:nvPr/>
        </p:nvSpPr>
        <p:spPr>
          <a:xfrm>
            <a:off x="2604789" y="3253584"/>
            <a:ext cx="280529" cy="165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직선 화살표 연결선 18"/>
          <p:cNvCxnSpPr>
            <a:stCxn id="16" idx="0"/>
          </p:cNvCxnSpPr>
          <p:nvPr/>
        </p:nvCxnSpPr>
        <p:spPr>
          <a:xfrm flipV="1">
            <a:off x="1507510" y="2978332"/>
            <a:ext cx="0" cy="18880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16" idx="2"/>
          </p:cNvCxnSpPr>
          <p:nvPr/>
        </p:nvCxnSpPr>
        <p:spPr>
          <a:xfrm>
            <a:off x="1507510" y="3474911"/>
            <a:ext cx="0" cy="21958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745054" y="3182522"/>
            <a:ext cx="3324819" cy="307777"/>
          </a:xfrm>
          <a:prstGeom prst="rect">
            <a:avLst/>
          </a:prstGeom>
          <a:noFill/>
        </p:spPr>
        <p:txBody>
          <a:bodyPr wrap="square" rtlCol="0">
            <a:spAutoFit/>
          </a:bodyPr>
          <a:lstStyle/>
          <a:p>
            <a:pPr algn="ctr"/>
            <a:r>
              <a:rPr lang="en-US" altLang="zh-CN" sz="1400" dirty="0" smtClean="0">
                <a:latin typeface="Times New Roman" panose="02020603050405020304" pitchFamily="18" charset="0"/>
                <a:cs typeface="Times New Roman" panose="02020603050405020304" pitchFamily="18" charset="0"/>
              </a:rPr>
              <a:t>Relative logits shape: (2W-1, 2W-1)</a:t>
            </a:r>
            <a:endParaRPr lang="zh-CN" altLang="en-US" sz="1400" dirty="0">
              <a:latin typeface="Times New Roman" panose="02020603050405020304" pitchFamily="18" charset="0"/>
              <a:cs typeface="Times New Roman" panose="02020603050405020304" pitchFamily="18" charset="0"/>
            </a:endParaRPr>
          </a:p>
        </p:txBody>
      </p:sp>
      <p:sp>
        <p:nvSpPr>
          <p:cNvPr id="23" name="오른쪽 화살표 22"/>
          <p:cNvSpPr/>
          <p:nvPr/>
        </p:nvSpPr>
        <p:spPr>
          <a:xfrm>
            <a:off x="5877820" y="3253584"/>
            <a:ext cx="280529" cy="165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TextBox 23"/>
              <p:cNvSpPr txBox="1"/>
              <p:nvPr/>
            </p:nvSpPr>
            <p:spPr>
              <a:xfrm>
                <a:off x="6018084" y="3175680"/>
                <a:ext cx="2515850" cy="319896"/>
              </a:xfrm>
              <a:prstGeom prst="rect">
                <a:avLst/>
              </a:prstGeom>
              <a:noFill/>
            </p:spPr>
            <p:txBody>
              <a:bodyPr wrap="square" rtlCol="0">
                <a:spAutoFit/>
              </a:bodyPr>
              <a:lstStyle/>
              <a:p>
                <a:pPr algn="ctr"/>
                <a:r>
                  <a:rPr lang="en-US" altLang="zh-CN" sz="1400" dirty="0" smtClean="0">
                    <a:latin typeface="Times New Roman" panose="02020603050405020304" pitchFamily="18" charset="0"/>
                    <a:cs typeface="Times New Roman" panose="02020603050405020304" pitchFamily="18" charset="0"/>
                  </a:rPr>
                  <a:t>Output shape: (</a:t>
                </a:r>
                <a14:m>
                  <m:oMath xmlns:m="http://schemas.openxmlformats.org/officeDocument/2006/math">
                    <m:sSup>
                      <m:sSupPr>
                        <m:ctrlPr>
                          <a:rPr lang="en-US" altLang="zh-CN" sz="1400" i="1" smtClean="0">
                            <a:latin typeface="Cambria Math" panose="02040503050406030204" pitchFamily="18" charset="0"/>
                            <a:cs typeface="Times New Roman" panose="02020603050405020304" pitchFamily="18" charset="0"/>
                          </a:rPr>
                        </m:ctrlPr>
                      </m:sSupPr>
                      <m:e>
                        <m:r>
                          <m:rPr>
                            <m:nor/>
                          </m:rPr>
                          <a:rPr lang="en-US" altLang="zh-CN" sz="1400" dirty="0">
                            <a:latin typeface="Times New Roman" panose="02020603050405020304" pitchFamily="18" charset="0"/>
                            <a:cs typeface="Times New Roman" panose="02020603050405020304" pitchFamily="18" charset="0"/>
                          </a:rPr>
                          <m:t>W</m:t>
                        </m:r>
                      </m:e>
                      <m:sup>
                        <m:r>
                          <a:rPr lang="en-US" altLang="zh-CN" sz="1400" b="0" i="1" smtClean="0">
                            <a:latin typeface="Cambria Math" panose="02040503050406030204" pitchFamily="18" charset="0"/>
                            <a:cs typeface="Times New Roman" panose="02020603050405020304" pitchFamily="18" charset="0"/>
                          </a:rPr>
                          <m:t>2</m:t>
                        </m:r>
                      </m:sup>
                    </m:sSup>
                  </m:oMath>
                </a14:m>
                <a:r>
                  <a:rPr lang="en-US" altLang="zh-CN" sz="1400"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1400" i="1">
                            <a:latin typeface="Cambria Math" panose="02040503050406030204" pitchFamily="18" charset="0"/>
                            <a:cs typeface="Times New Roman" panose="02020603050405020304" pitchFamily="18" charset="0"/>
                          </a:rPr>
                        </m:ctrlPr>
                      </m:sSupPr>
                      <m:e>
                        <m:r>
                          <m:rPr>
                            <m:nor/>
                          </m:rPr>
                          <a:rPr lang="en-US" altLang="zh-CN" sz="1400" dirty="0">
                            <a:latin typeface="Times New Roman" panose="02020603050405020304" pitchFamily="18" charset="0"/>
                            <a:cs typeface="Times New Roman" panose="02020603050405020304" pitchFamily="18" charset="0"/>
                          </a:rPr>
                          <m:t>W</m:t>
                        </m:r>
                      </m:e>
                      <m:sup>
                        <m:r>
                          <a:rPr lang="en-US" altLang="zh-CN" sz="1400" i="1">
                            <a:latin typeface="Cambria Math" panose="02040503050406030204" pitchFamily="18" charset="0"/>
                            <a:cs typeface="Times New Roman" panose="02020603050405020304" pitchFamily="18" charset="0"/>
                          </a:rPr>
                          <m:t>2</m:t>
                        </m:r>
                      </m:sup>
                    </m:sSup>
                  </m:oMath>
                </a14:m>
                <a:r>
                  <a:rPr lang="en-US" altLang="zh-CN"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6018084" y="3175680"/>
                <a:ext cx="2515850" cy="319896"/>
              </a:xfrm>
              <a:prstGeom prst="rect">
                <a:avLst/>
              </a:prstGeom>
              <a:blipFill rotWithShape="0">
                <a:blip r:embed="rId7"/>
                <a:stretch>
                  <a:fillRect b="-19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048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071789"/>
          </a:xfrm>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a:xfrm>
            <a:off x="838200" y="1451155"/>
            <a:ext cx="10515600" cy="4975771"/>
          </a:xfrm>
        </p:spPr>
        <p:txBody>
          <a:bodyPr>
            <a:normAutofit lnSpcReduction="10000"/>
          </a:bodyPr>
          <a:lstStyle/>
          <a:p>
            <a:r>
              <a:rPr lang="en-US" altLang="zh-CN" sz="2400" dirty="0" smtClean="0">
                <a:latin typeface="Times New Roman" panose="02020603050405020304" pitchFamily="18" charset="0"/>
                <a:cs typeface="Times New Roman" panose="02020603050405020304" pitchFamily="18" charset="0"/>
              </a:rPr>
              <a:t>Transformer: Attention Is All You Need</a:t>
            </a:r>
          </a:p>
          <a:p>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ViT: Vision Transformer</a:t>
            </a:r>
          </a:p>
          <a:p>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ViT Variants: DeepViT, Swin Transformer, BoT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My Thinking: How to apply Transformer in Computer Vision</a:t>
            </a:r>
          </a:p>
          <a:p>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Conclusion and Future Work </a:t>
            </a:r>
          </a:p>
          <a:p>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Reference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49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07571" y="110879"/>
            <a:ext cx="10515600" cy="1002121"/>
          </a:xfrm>
        </p:spPr>
        <p:txBody>
          <a:bodyPr>
            <a:normAutofit/>
          </a:bodyPr>
          <a:lstStyle/>
          <a:p>
            <a:r>
              <a:rPr lang="en-US" altLang="zh-CN" sz="4000" dirty="0" smtClean="0">
                <a:latin typeface="Times New Roman" panose="02020603050405020304" pitchFamily="18" charset="0"/>
                <a:cs typeface="Times New Roman" panose="02020603050405020304" pitchFamily="18" charset="0"/>
              </a:rPr>
              <a:t>Transformer: Attention Is All You Need [1]</a:t>
            </a:r>
            <a:endParaRPr lang="zh-CN" altLang="en-US" sz="4000" dirty="0"/>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930" y="1367246"/>
            <a:ext cx="3205047" cy="4351337"/>
          </a:xfrm>
        </p:spPr>
      </p:pic>
      <p:sp>
        <p:nvSpPr>
          <p:cNvPr id="5" name="TextBox 4"/>
          <p:cNvSpPr txBox="1"/>
          <p:nvPr/>
        </p:nvSpPr>
        <p:spPr>
          <a:xfrm>
            <a:off x="1924593" y="5965371"/>
            <a:ext cx="3056709" cy="369332"/>
          </a:xfrm>
          <a:prstGeom prst="rect">
            <a:avLst/>
          </a:prstGeom>
          <a:noFill/>
        </p:spPr>
        <p:txBody>
          <a:bodyPr wrap="square" rtlCol="0">
            <a:spAutoFit/>
          </a:bodyPr>
          <a:lstStyle/>
          <a:p>
            <a:pPr algn="ctr"/>
            <a:r>
              <a:rPr lang="en-US" altLang="zh-CN" sz="1400" dirty="0" smtClean="0">
                <a:latin typeface="Times New Roman" panose="02020603050405020304" pitchFamily="18" charset="0"/>
                <a:cs typeface="Times New Roman" panose="02020603050405020304" pitchFamily="18" charset="0"/>
              </a:rPr>
              <a:t>Fig.1 Transformer: Model architecture </a:t>
            </a:r>
            <a:r>
              <a:rPr lang="en-US" altLang="zh-CN" dirty="0" smtClean="0"/>
              <a:t> </a:t>
            </a:r>
            <a:endParaRPr lang="zh-CN" altLang="en-US" dirty="0"/>
          </a:p>
        </p:txBody>
      </p:sp>
      <p:sp>
        <p:nvSpPr>
          <p:cNvPr id="6" name="모서리가 둥근 직사각형 5"/>
          <p:cNvSpPr/>
          <p:nvPr/>
        </p:nvSpPr>
        <p:spPr>
          <a:xfrm>
            <a:off x="1750420" y="2865120"/>
            <a:ext cx="1445623" cy="2360023"/>
          </a:xfrm>
          <a:prstGeom prst="roundRect">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92477" y="3631474"/>
            <a:ext cx="957943" cy="338554"/>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Encoder</a:t>
            </a:r>
            <a:endParaRPr lang="zh-CN" altLang="en-US" sz="1600" dirty="0">
              <a:latin typeface="Times New Roman" panose="02020603050405020304" pitchFamily="18" charset="0"/>
              <a:cs typeface="Times New Roman" panose="02020603050405020304" pitchFamily="18" charset="0"/>
            </a:endParaRPr>
          </a:p>
        </p:txBody>
      </p:sp>
      <p:sp>
        <p:nvSpPr>
          <p:cNvPr id="8" name="모서리가 둥근 직사각형 7"/>
          <p:cNvSpPr/>
          <p:nvPr/>
        </p:nvSpPr>
        <p:spPr>
          <a:xfrm>
            <a:off x="3196043" y="1367246"/>
            <a:ext cx="1497875" cy="3971108"/>
          </a:xfrm>
          <a:prstGeom prst="roundRect">
            <a:avLst/>
          </a:prstGeom>
          <a:no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693918" y="3373637"/>
            <a:ext cx="957943"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D</a:t>
            </a:r>
            <a:r>
              <a:rPr lang="en-US" altLang="zh-CN" sz="1600" dirty="0" smtClean="0">
                <a:latin typeface="Times New Roman" panose="02020603050405020304" pitchFamily="18" charset="0"/>
                <a:cs typeface="Times New Roman" panose="02020603050405020304" pitchFamily="18" charset="0"/>
              </a:rPr>
              <a:t>ecoder</a:t>
            </a:r>
            <a:endParaRPr lang="zh-CN" altLang="en-US" sz="1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965371" y="1367246"/>
            <a:ext cx="5529943"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smtClean="0">
                <a:latin typeface="Times New Roman" panose="02020603050405020304" pitchFamily="18" charset="0"/>
                <a:cs typeface="Times New Roman" panose="02020603050405020304" pitchFamily="18" charset="0"/>
              </a:rPr>
              <a:t>Position Encoding</a:t>
            </a:r>
          </a:p>
          <a:p>
            <a:pPr marL="285750" indent="-285750">
              <a:buFont typeface="Arial" panose="020B0604020202020204" pitchFamily="34" charset="0"/>
              <a:buChar char="•"/>
            </a:pPr>
            <a:r>
              <a:rPr lang="en-US" altLang="zh-CN" sz="1600" dirty="0" smtClean="0">
                <a:latin typeface="Times New Roman" panose="02020603050405020304" pitchFamily="18" charset="0"/>
                <a:cs typeface="Times New Roman" panose="02020603050405020304" pitchFamily="18" charset="0"/>
              </a:rPr>
              <a:t>Multi-Head Attention</a:t>
            </a:r>
          </a:p>
          <a:p>
            <a:pPr marL="285750" indent="-285750">
              <a:buFont typeface="Arial" panose="020B0604020202020204" pitchFamily="34" charset="0"/>
              <a:buChar char="•"/>
            </a:pPr>
            <a:r>
              <a:rPr lang="en-US" altLang="zh-CN" sz="1600" dirty="0" smtClean="0">
                <a:latin typeface="Times New Roman" panose="02020603050405020304" pitchFamily="18" charset="0"/>
                <a:cs typeface="Times New Roman" panose="02020603050405020304" pitchFamily="18" charset="0"/>
              </a:rPr>
              <a:t>Feed Forward Layers</a:t>
            </a:r>
          </a:p>
          <a:p>
            <a:pPr marL="285750" indent="-285750">
              <a:buFont typeface="Arial" panose="020B0604020202020204" pitchFamily="34" charset="0"/>
              <a:buChar char="•"/>
            </a:pPr>
            <a:r>
              <a:rPr lang="en-US" altLang="zh-CN" sz="1600" dirty="0" smtClean="0">
                <a:latin typeface="Times New Roman" panose="02020603050405020304" pitchFamily="18" charset="0"/>
                <a:cs typeface="Times New Roman" panose="02020603050405020304" pitchFamily="18" charset="0"/>
              </a:rPr>
              <a:t>Shortcut and Normalization Layers</a:t>
            </a:r>
            <a:endParaRPr lang="zh-CN" altLang="en-US" sz="1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5965371" y="2504168"/>
            <a:ext cx="5529943" cy="2416046"/>
          </a:xfrm>
          <a:prstGeom prst="rect">
            <a:avLst/>
          </a:prstGeom>
          <a:noFill/>
        </p:spPr>
        <p:txBody>
          <a:bodyPr wrap="square" rtlCol="0">
            <a:spAutoFit/>
          </a:bodyPr>
          <a:lstStyle/>
          <a:p>
            <a:pPr marL="342900" indent="-342900">
              <a:buFont typeface="+mj-lt"/>
              <a:buAutoNum type="alphaLcParenR"/>
            </a:pPr>
            <a:r>
              <a:rPr lang="en-US" altLang="zh-CN" sz="1600" dirty="0" smtClean="0">
                <a:latin typeface="Times New Roman" panose="02020603050405020304" pitchFamily="18" charset="0"/>
                <a:cs typeface="Times New Roman" panose="02020603050405020304" pitchFamily="18" charset="0"/>
              </a:rPr>
              <a:t>Position Encoding:</a:t>
            </a:r>
          </a:p>
          <a:p>
            <a:pPr algn="just"/>
            <a:r>
              <a:rPr lang="en-US" altLang="zh-CN" sz="1500" dirty="0" smtClean="0">
                <a:latin typeface="Times New Roman" panose="02020603050405020304" pitchFamily="18" charset="0"/>
                <a:cs typeface="Times New Roman" panose="02020603050405020304" pitchFamily="18" charset="0"/>
              </a:rPr>
              <a:t>“Since our model contains no recurrence and no convolution, in order for the model to make use of the order of the sequence, we must inject some information about the </a:t>
            </a:r>
            <a:r>
              <a:rPr lang="en-US" altLang="zh-CN" sz="1500" b="1" u="sng" dirty="0" smtClean="0">
                <a:solidFill>
                  <a:srgbClr val="FF0000"/>
                </a:solidFill>
                <a:latin typeface="Times New Roman" panose="02020603050405020304" pitchFamily="18" charset="0"/>
                <a:cs typeface="Times New Roman" panose="02020603050405020304" pitchFamily="18" charset="0"/>
              </a:rPr>
              <a:t>relative</a:t>
            </a:r>
            <a:r>
              <a:rPr lang="en-US" altLang="zh-CN" sz="1500" dirty="0" smtClean="0">
                <a:latin typeface="Times New Roman" panose="02020603050405020304" pitchFamily="18" charset="0"/>
                <a:cs typeface="Times New Roman" panose="02020603050405020304" pitchFamily="18" charset="0"/>
              </a:rPr>
              <a:t> or </a:t>
            </a:r>
            <a:r>
              <a:rPr lang="en-US" altLang="zh-CN" sz="1500" b="1" u="sng" dirty="0" smtClean="0">
                <a:solidFill>
                  <a:srgbClr val="FF0000"/>
                </a:solidFill>
                <a:latin typeface="Times New Roman" panose="02020603050405020304" pitchFamily="18" charset="0"/>
                <a:cs typeface="Times New Roman" panose="02020603050405020304" pitchFamily="18" charset="0"/>
              </a:rPr>
              <a:t>absolute</a:t>
            </a:r>
            <a:r>
              <a:rPr lang="en-US" altLang="zh-CN" sz="1500" dirty="0" smtClean="0">
                <a:latin typeface="Times New Roman" panose="02020603050405020304" pitchFamily="18" charset="0"/>
                <a:cs typeface="Times New Roman" panose="02020603050405020304" pitchFamily="18" charset="0"/>
              </a:rPr>
              <a:t> position of the tokens in the sequence.”</a:t>
            </a:r>
          </a:p>
          <a:p>
            <a:pPr algn="just"/>
            <a:endParaRPr lang="en-US" altLang="zh-CN" sz="1500" dirty="0">
              <a:latin typeface="Times New Roman" panose="02020603050405020304" pitchFamily="18" charset="0"/>
              <a:cs typeface="Times New Roman" panose="02020603050405020304" pitchFamily="18" charset="0"/>
            </a:endParaRPr>
          </a:p>
          <a:p>
            <a:pPr algn="just"/>
            <a:endParaRPr lang="en-US" altLang="zh-CN" sz="15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zh-CN" sz="1500" dirty="0" smtClean="0">
              <a:latin typeface="Times New Roman" panose="02020603050405020304" pitchFamily="18" charset="0"/>
              <a:cs typeface="Times New Roman" panose="02020603050405020304" pitchFamily="18" charset="0"/>
            </a:endParaRPr>
          </a:p>
          <a:p>
            <a:pPr algn="just"/>
            <a:endParaRPr lang="en-US" altLang="zh-CN" sz="1500" dirty="0">
              <a:latin typeface="Times New Roman" panose="02020603050405020304" pitchFamily="18" charset="0"/>
              <a:cs typeface="Times New Roman" panose="02020603050405020304" pitchFamily="18" charset="0"/>
            </a:endParaRPr>
          </a:p>
          <a:p>
            <a:pPr algn="just"/>
            <a:endParaRPr lang="zh-CN" altLang="en-US" sz="1500" dirty="0">
              <a:latin typeface="Times New Roman" panose="02020603050405020304" pitchFamily="18" charset="0"/>
              <a:cs typeface="Times New Roman" panose="02020603050405020304" pitchFamily="18" charset="0"/>
            </a:endParaRPr>
          </a:p>
        </p:txBody>
      </p:sp>
      <p:graphicFrame>
        <p:nvGraphicFramePr>
          <p:cNvPr id="15" name="표 14"/>
          <p:cNvGraphicFramePr>
            <a:graphicFrameLocks noGrp="1"/>
          </p:cNvGraphicFramePr>
          <p:nvPr>
            <p:extLst>
              <p:ext uri="{D42A27DB-BD31-4B8C-83A1-F6EECF244321}">
                <p14:modId xmlns:p14="http://schemas.microsoft.com/office/powerpoint/2010/main" val="1410053267"/>
              </p:ext>
            </p:extLst>
          </p:nvPr>
        </p:nvGraphicFramePr>
        <p:xfrm>
          <a:off x="6611403" y="4181932"/>
          <a:ext cx="1468266" cy="1266768"/>
        </p:xfrm>
        <a:graphic>
          <a:graphicData uri="http://schemas.openxmlformats.org/drawingml/2006/table">
            <a:tbl>
              <a:tblPr firstRow="1" bandRow="1">
                <a:tableStyleId>{5940675A-B579-460E-94D1-54222C63F5DA}</a:tableStyleId>
              </a:tblPr>
              <a:tblGrid>
                <a:gridCol w="489422"/>
                <a:gridCol w="489422"/>
                <a:gridCol w="489422"/>
              </a:tblGrid>
              <a:tr h="420024">
                <a:tc>
                  <a:txBody>
                    <a:bodyPr/>
                    <a:lstStyle/>
                    <a:p>
                      <a:pPr algn="ctr"/>
                      <a:r>
                        <a:rPr lang="en-US" altLang="zh-CN" sz="1100" b="1" dirty="0" smtClean="0">
                          <a:latin typeface="Times New Roman" panose="02020603050405020304" pitchFamily="18" charset="0"/>
                          <a:cs typeface="Times New Roman" panose="02020603050405020304" pitchFamily="18" charset="0"/>
                        </a:rPr>
                        <a:t>(0, 0)</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latin typeface="Times New Roman" panose="02020603050405020304" pitchFamily="18" charset="0"/>
                          <a:cs typeface="Times New Roman" panose="02020603050405020304" pitchFamily="18" charset="0"/>
                        </a:rPr>
                        <a:t>(0, 1)</a:t>
                      </a:r>
                      <a:endParaRPr lang="zh-CN" altLang="en-US" sz="1100" b="1"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latin typeface="Times New Roman" panose="02020603050405020304" pitchFamily="18" charset="0"/>
                          <a:cs typeface="Times New Roman" panose="02020603050405020304" pitchFamily="18" charset="0"/>
                        </a:rPr>
                        <a:t>(0, 2)</a:t>
                      </a:r>
                      <a:endParaRPr lang="zh-CN" altLang="en-US" sz="1100" b="1" dirty="0" smtClean="0">
                        <a:latin typeface="Times New Roman" panose="02020603050405020304" pitchFamily="18" charset="0"/>
                        <a:cs typeface="Times New Roman" panose="02020603050405020304" pitchFamily="18" charset="0"/>
                      </a:endParaRPr>
                    </a:p>
                  </a:txBody>
                  <a:tcPr/>
                </a:tc>
              </a:tr>
              <a:tr h="4200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latin typeface="Times New Roman" panose="02020603050405020304" pitchFamily="18" charset="0"/>
                          <a:cs typeface="Times New Roman" panose="02020603050405020304" pitchFamily="18" charset="0"/>
                        </a:rPr>
                        <a:t>(1, 0)</a:t>
                      </a:r>
                      <a:endParaRPr lang="zh-CN" altLang="en-US" sz="1100" b="1"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latin typeface="Times New Roman" panose="02020603050405020304" pitchFamily="18" charset="0"/>
                          <a:cs typeface="Times New Roman" panose="02020603050405020304" pitchFamily="18" charset="0"/>
                        </a:rPr>
                        <a:t>(1, 1)</a:t>
                      </a:r>
                      <a:endParaRPr lang="zh-CN" altLang="en-US" sz="1100" b="1"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latin typeface="Times New Roman" panose="02020603050405020304" pitchFamily="18" charset="0"/>
                          <a:cs typeface="Times New Roman" panose="02020603050405020304" pitchFamily="18" charset="0"/>
                        </a:rPr>
                        <a:t>(1, 2)</a:t>
                      </a:r>
                      <a:endParaRPr lang="zh-CN" altLang="en-US" sz="1100" b="1" dirty="0" smtClean="0">
                        <a:latin typeface="Times New Roman" panose="02020603050405020304" pitchFamily="18" charset="0"/>
                        <a:cs typeface="Times New Roman" panose="02020603050405020304" pitchFamily="18" charset="0"/>
                      </a:endParaRPr>
                    </a:p>
                  </a:txBody>
                  <a:tcPr/>
                </a:tc>
              </a:tr>
              <a:tr h="4200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latin typeface="Times New Roman" panose="02020603050405020304" pitchFamily="18" charset="0"/>
                          <a:cs typeface="Times New Roman" panose="02020603050405020304" pitchFamily="18" charset="0"/>
                        </a:rPr>
                        <a:t>(2, 0)</a:t>
                      </a:r>
                      <a:endParaRPr lang="zh-CN" altLang="en-US" sz="1100" b="1"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latin typeface="Times New Roman" panose="02020603050405020304" pitchFamily="18" charset="0"/>
                          <a:cs typeface="Times New Roman" panose="02020603050405020304" pitchFamily="18" charset="0"/>
                        </a:rPr>
                        <a:t>(2, 1)</a:t>
                      </a:r>
                      <a:endParaRPr lang="zh-CN" altLang="en-US" sz="1100" b="1" dirty="0" smtClean="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dirty="0" smtClean="0">
                          <a:latin typeface="Times New Roman" panose="02020603050405020304" pitchFamily="18" charset="0"/>
                          <a:cs typeface="Times New Roman" panose="02020603050405020304" pitchFamily="18" charset="0"/>
                        </a:rPr>
                        <a:t>(2, 2)</a:t>
                      </a:r>
                      <a:endParaRPr lang="zh-CN" altLang="en-US" sz="1100" b="1" dirty="0" smtClean="0">
                        <a:latin typeface="Times New Roman" panose="02020603050405020304" pitchFamily="18" charset="0"/>
                        <a:cs typeface="Times New Roman" panose="02020603050405020304" pitchFamily="18" charset="0"/>
                      </a:endParaRPr>
                    </a:p>
                    <a:p>
                      <a:pPr algn="ctr"/>
                      <a:endParaRPr lang="zh-CN" altLang="en-US" sz="1100" b="1"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21" name="표 20"/>
          <p:cNvGraphicFramePr>
            <a:graphicFrameLocks noGrp="1"/>
          </p:cNvGraphicFramePr>
          <p:nvPr>
            <p:extLst>
              <p:ext uri="{D42A27DB-BD31-4B8C-83A1-F6EECF244321}">
                <p14:modId xmlns:p14="http://schemas.microsoft.com/office/powerpoint/2010/main" val="1610394643"/>
              </p:ext>
            </p:extLst>
          </p:nvPr>
        </p:nvGraphicFramePr>
        <p:xfrm>
          <a:off x="8472279" y="3856815"/>
          <a:ext cx="1702527" cy="1635427"/>
        </p:xfrm>
        <a:graphic>
          <a:graphicData uri="http://schemas.openxmlformats.org/drawingml/2006/table">
            <a:tbl>
              <a:tblPr firstRow="1" bandRow="1">
                <a:tableStyleId>{5940675A-B579-460E-94D1-54222C63F5DA}</a:tableStyleId>
              </a:tblPr>
              <a:tblGrid>
                <a:gridCol w="567509"/>
                <a:gridCol w="567509"/>
                <a:gridCol w="567509"/>
              </a:tblGrid>
              <a:tr h="435073">
                <a:tc>
                  <a:txBody>
                    <a:bodyPr/>
                    <a:lstStyle/>
                    <a:p>
                      <a:pPr algn="ctr"/>
                      <a:r>
                        <a:rPr lang="en-US" altLang="zh-CN" sz="1100" b="1" dirty="0" smtClean="0">
                          <a:latin typeface="Times New Roman" panose="02020603050405020304" pitchFamily="18" charset="0"/>
                          <a:cs typeface="Times New Roman" panose="02020603050405020304" pitchFamily="18" charset="0"/>
                        </a:rPr>
                        <a:t>(0, 0)</a:t>
                      </a:r>
                      <a:endParaRPr lang="zh-CN" altLang="en-US" sz="11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latin typeface="Times New Roman" panose="02020603050405020304" pitchFamily="18" charset="0"/>
                          <a:cs typeface="Times New Roman" panose="02020603050405020304" pitchFamily="18" charset="0"/>
                        </a:rPr>
                        <a:t>(0, 1)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solidFill>
                            <a:srgbClr val="0070C0"/>
                          </a:solidFill>
                          <a:latin typeface="Times New Roman" panose="02020603050405020304" pitchFamily="18" charset="0"/>
                          <a:cs typeface="Times New Roman" panose="02020603050405020304" pitchFamily="18" charset="0"/>
                        </a:rPr>
                        <a:t>(0, -1)</a:t>
                      </a:r>
                      <a:endParaRPr lang="zh-CN" altLang="en-US" sz="1100" b="1" dirty="0" smtClean="0">
                        <a:solidFill>
                          <a:srgbClr val="0070C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latin typeface="Times New Roman" panose="02020603050405020304" pitchFamily="18" charset="0"/>
                          <a:cs typeface="Times New Roman" panose="02020603050405020304" pitchFamily="18" charset="0"/>
                        </a:rPr>
                        <a:t>(0, 2)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solidFill>
                            <a:srgbClr val="0070C0"/>
                          </a:solidFill>
                          <a:latin typeface="Times New Roman" panose="02020603050405020304" pitchFamily="18" charset="0"/>
                          <a:cs typeface="Times New Roman" panose="02020603050405020304" pitchFamily="18" charset="0"/>
                        </a:rPr>
                        <a:t>(0, -2)</a:t>
                      </a:r>
                      <a:endParaRPr lang="zh-CN" altLang="en-US" sz="1100" b="1" dirty="0" smtClean="0">
                        <a:solidFill>
                          <a:srgbClr val="0070C0"/>
                        </a:solidFill>
                        <a:latin typeface="Times New Roman" panose="02020603050405020304" pitchFamily="18" charset="0"/>
                        <a:cs typeface="Times New Roman" panose="02020603050405020304" pitchFamily="18" charset="0"/>
                      </a:endParaRPr>
                    </a:p>
                  </a:txBody>
                  <a:tcPr/>
                </a:tc>
              </a:tr>
              <a:tr h="6059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latin typeface="Times New Roman" panose="02020603050405020304" pitchFamily="18" charset="0"/>
                          <a:cs typeface="Times New Roman" panose="02020603050405020304" pitchFamily="18" charset="0"/>
                        </a:rPr>
                        <a:t>(1, 0)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solidFill>
                            <a:srgbClr val="0070C0"/>
                          </a:solidFill>
                          <a:latin typeface="Times New Roman" panose="02020603050405020304" pitchFamily="18" charset="0"/>
                          <a:cs typeface="Times New Roman" panose="02020603050405020304" pitchFamily="18" charset="0"/>
                        </a:rPr>
                        <a:t>(-1,</a:t>
                      </a:r>
                      <a:r>
                        <a:rPr lang="en-US" altLang="zh-CN" sz="1100" b="1" baseline="0" dirty="0" smtClean="0">
                          <a:solidFill>
                            <a:srgbClr val="0070C0"/>
                          </a:solidFill>
                          <a:latin typeface="Times New Roman" panose="02020603050405020304" pitchFamily="18" charset="0"/>
                          <a:cs typeface="Times New Roman" panose="02020603050405020304" pitchFamily="18" charset="0"/>
                        </a:rPr>
                        <a:t> 0</a:t>
                      </a:r>
                      <a:r>
                        <a:rPr lang="en-US" altLang="zh-CN" sz="1100" b="1" dirty="0" smtClean="0">
                          <a:solidFill>
                            <a:srgbClr val="0070C0"/>
                          </a:solidFill>
                          <a:latin typeface="Times New Roman" panose="02020603050405020304" pitchFamily="18" charset="0"/>
                          <a:cs typeface="Times New Roman" panose="02020603050405020304" pitchFamily="18" charset="0"/>
                        </a:rPr>
                        <a:t>)</a:t>
                      </a:r>
                      <a:endParaRPr lang="zh-CN" altLang="en-US" sz="1100" b="1" dirty="0" smtClean="0">
                        <a:solidFill>
                          <a:srgbClr val="0070C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latin typeface="Times New Roman" panose="02020603050405020304" pitchFamily="18" charset="0"/>
                          <a:cs typeface="Times New Roman" panose="02020603050405020304" pitchFamily="18" charset="0"/>
                        </a:rPr>
                        <a:t>(1, 1)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solidFill>
                            <a:srgbClr val="0070C0"/>
                          </a:solidFill>
                          <a:latin typeface="Times New Roman" panose="02020603050405020304" pitchFamily="18" charset="0"/>
                          <a:cs typeface="Times New Roman" panose="02020603050405020304" pitchFamily="18" charset="0"/>
                        </a:rPr>
                        <a:t>(-1, -1)</a:t>
                      </a:r>
                      <a:endParaRPr lang="zh-CN" altLang="en-US" sz="1100" b="1" dirty="0" smtClean="0">
                        <a:solidFill>
                          <a:srgbClr val="0070C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latin typeface="Times New Roman" panose="02020603050405020304" pitchFamily="18" charset="0"/>
                          <a:cs typeface="Times New Roman" panose="02020603050405020304" pitchFamily="18" charset="0"/>
                        </a:rPr>
                        <a:t>(1, 2)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solidFill>
                            <a:srgbClr val="0070C0"/>
                          </a:solidFill>
                          <a:latin typeface="Times New Roman" panose="02020603050405020304" pitchFamily="18" charset="0"/>
                          <a:cs typeface="Times New Roman" panose="02020603050405020304" pitchFamily="18" charset="0"/>
                        </a:rPr>
                        <a:t>(-1,</a:t>
                      </a:r>
                      <a:r>
                        <a:rPr lang="en-US" altLang="zh-CN" sz="1100" b="1" baseline="0" dirty="0" smtClean="0">
                          <a:solidFill>
                            <a:srgbClr val="0070C0"/>
                          </a:solidFill>
                          <a:latin typeface="Times New Roman" panose="02020603050405020304" pitchFamily="18" charset="0"/>
                          <a:cs typeface="Times New Roman" panose="02020603050405020304" pitchFamily="18" charset="0"/>
                        </a:rPr>
                        <a:t> -2</a:t>
                      </a:r>
                      <a:r>
                        <a:rPr lang="en-US" altLang="zh-CN" sz="1100" b="1" dirty="0" smtClean="0">
                          <a:solidFill>
                            <a:srgbClr val="0070C0"/>
                          </a:solidFill>
                          <a:latin typeface="Times New Roman" panose="02020603050405020304" pitchFamily="18" charset="0"/>
                          <a:cs typeface="Times New Roman" panose="02020603050405020304" pitchFamily="18" charset="0"/>
                        </a:rPr>
                        <a:t>)</a:t>
                      </a:r>
                      <a:endParaRPr lang="zh-CN" altLang="en-US" sz="1100" b="1" dirty="0" smtClean="0">
                        <a:solidFill>
                          <a:srgbClr val="0070C0"/>
                        </a:solidFill>
                        <a:latin typeface="Times New Roman" panose="02020603050405020304" pitchFamily="18" charset="0"/>
                        <a:cs typeface="Times New Roman" panose="02020603050405020304" pitchFamily="18" charset="0"/>
                      </a:endParaRPr>
                    </a:p>
                  </a:txBody>
                  <a:tcPr/>
                </a:tc>
              </a:tr>
              <a:tr h="4350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latin typeface="Times New Roman" panose="02020603050405020304" pitchFamily="18" charset="0"/>
                          <a:cs typeface="Times New Roman" panose="02020603050405020304" pitchFamily="18" charset="0"/>
                        </a:rPr>
                        <a:t>(2, 0)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solidFill>
                            <a:srgbClr val="0070C0"/>
                          </a:solidFill>
                          <a:latin typeface="Times New Roman" panose="02020603050405020304" pitchFamily="18" charset="0"/>
                          <a:cs typeface="Times New Roman" panose="02020603050405020304" pitchFamily="18" charset="0"/>
                        </a:rPr>
                        <a:t>(-2,</a:t>
                      </a:r>
                      <a:r>
                        <a:rPr lang="en-US" altLang="zh-CN" sz="1100" b="1" baseline="0" dirty="0" smtClean="0">
                          <a:solidFill>
                            <a:srgbClr val="0070C0"/>
                          </a:solidFill>
                          <a:latin typeface="Times New Roman" panose="02020603050405020304" pitchFamily="18" charset="0"/>
                          <a:cs typeface="Times New Roman" panose="02020603050405020304" pitchFamily="18" charset="0"/>
                        </a:rPr>
                        <a:t> 0</a:t>
                      </a:r>
                      <a:r>
                        <a:rPr lang="en-US" altLang="zh-CN" sz="1100" b="1" dirty="0" smtClean="0">
                          <a:solidFill>
                            <a:srgbClr val="0070C0"/>
                          </a:solidFill>
                          <a:latin typeface="Times New Roman" panose="02020603050405020304" pitchFamily="18" charset="0"/>
                          <a:cs typeface="Times New Roman" panose="02020603050405020304" pitchFamily="18" charset="0"/>
                        </a:rPr>
                        <a:t>)</a:t>
                      </a:r>
                      <a:endParaRPr lang="zh-CN" altLang="en-US" sz="1100" b="1" dirty="0" smtClean="0">
                        <a:solidFill>
                          <a:srgbClr val="0070C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latin typeface="Times New Roman" panose="02020603050405020304" pitchFamily="18" charset="0"/>
                          <a:cs typeface="Times New Roman" panose="02020603050405020304" pitchFamily="18" charset="0"/>
                        </a:rPr>
                        <a:t>(2, 1)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solidFill>
                            <a:srgbClr val="0070C0"/>
                          </a:solidFill>
                          <a:latin typeface="Times New Roman" panose="02020603050405020304" pitchFamily="18" charset="0"/>
                          <a:cs typeface="Times New Roman" panose="02020603050405020304" pitchFamily="18" charset="0"/>
                        </a:rPr>
                        <a:t>(-2, -1)</a:t>
                      </a:r>
                      <a:endParaRPr lang="zh-CN" altLang="en-US" sz="1100" b="1" dirty="0" smtClean="0">
                        <a:solidFill>
                          <a:srgbClr val="0070C0"/>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dirty="0" smtClean="0">
                          <a:latin typeface="Times New Roman" panose="02020603050405020304" pitchFamily="18" charset="0"/>
                          <a:cs typeface="Times New Roman" panose="02020603050405020304" pitchFamily="18" charset="0"/>
                        </a:rPr>
                        <a:t>(2, 2)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dirty="0" smtClean="0">
                          <a:solidFill>
                            <a:srgbClr val="0070C0"/>
                          </a:solidFill>
                          <a:latin typeface="Times New Roman" panose="02020603050405020304" pitchFamily="18" charset="0"/>
                          <a:cs typeface="Times New Roman" panose="02020603050405020304" pitchFamily="18" charset="0"/>
                        </a:rPr>
                        <a:t>(-2, -2)</a:t>
                      </a:r>
                      <a:endParaRPr lang="zh-CN" altLang="en-US" sz="1100" b="1" dirty="0" smtClean="0">
                        <a:solidFill>
                          <a:srgbClr val="0070C0"/>
                        </a:solidFill>
                        <a:latin typeface="Times New Roman" panose="02020603050405020304" pitchFamily="18" charset="0"/>
                        <a:cs typeface="Times New Roman" panose="02020603050405020304" pitchFamily="18" charset="0"/>
                      </a:endParaRPr>
                    </a:p>
                    <a:p>
                      <a:pPr algn="ctr"/>
                      <a:endParaRPr lang="zh-CN" altLang="en-US" sz="1100" b="1" dirty="0">
                        <a:latin typeface="Times New Roman" panose="02020603050405020304" pitchFamily="18" charset="0"/>
                        <a:cs typeface="Times New Roman" panose="02020603050405020304" pitchFamily="18" charset="0"/>
                      </a:endParaRPr>
                    </a:p>
                  </a:txBody>
                  <a:tcPr/>
                </a:tc>
              </a:tr>
            </a:tbl>
          </a:graphicData>
        </a:graphic>
      </p:graphicFrame>
      <p:sp>
        <p:nvSpPr>
          <p:cNvPr id="24" name="TextBox 23"/>
          <p:cNvSpPr txBox="1"/>
          <p:nvPr/>
        </p:nvSpPr>
        <p:spPr>
          <a:xfrm>
            <a:off x="7053943" y="5492242"/>
            <a:ext cx="583186" cy="307777"/>
          </a:xfrm>
          <a:prstGeom prst="rect">
            <a:avLst/>
          </a:prstGeom>
          <a:noFill/>
        </p:spPr>
        <p:txBody>
          <a:bodyPr wrap="square" rtlCol="0">
            <a:spAutoFit/>
          </a:bodyPr>
          <a:lstStyle/>
          <a:p>
            <a:pPr algn="ctr"/>
            <a:r>
              <a:rPr lang="en-US" altLang="zh-CN" sz="1400" dirty="0" smtClean="0">
                <a:latin typeface="Times New Roman" panose="02020603050405020304" pitchFamily="18" charset="0"/>
                <a:cs typeface="Times New Roman" panose="02020603050405020304" pitchFamily="18" charset="0"/>
              </a:rPr>
              <a:t>(a)</a:t>
            </a:r>
            <a:endParaRPr lang="zh-CN" altLang="en-US" sz="14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9031949" y="5485385"/>
            <a:ext cx="583186" cy="307777"/>
          </a:xfrm>
          <a:prstGeom prst="rect">
            <a:avLst/>
          </a:prstGeom>
          <a:noFill/>
        </p:spPr>
        <p:txBody>
          <a:bodyPr wrap="square" rtlCol="0">
            <a:spAutoFit/>
          </a:bodyPr>
          <a:lstStyle/>
          <a:p>
            <a:pPr algn="ctr"/>
            <a:r>
              <a:rPr lang="en-US" altLang="zh-CN" sz="1400" dirty="0" smtClean="0">
                <a:latin typeface="Times New Roman" panose="02020603050405020304" pitchFamily="18" charset="0"/>
                <a:cs typeface="Times New Roman" panose="02020603050405020304" pitchFamily="18" charset="0"/>
              </a:rPr>
              <a:t>(b)</a:t>
            </a:r>
            <a:endParaRPr lang="zh-CN" altLang="en-US" sz="14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5908621" y="5800019"/>
            <a:ext cx="4178517" cy="584775"/>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Fig.2 Position encoding methods: (a) absolute position method; (b) relative position method.</a:t>
            </a:r>
            <a:r>
              <a:rPr lang="en-US" altLang="zh-CN" dirty="0" smtClean="0"/>
              <a:t> </a:t>
            </a:r>
            <a:endParaRPr lang="zh-CN" altLang="en-US" dirty="0"/>
          </a:p>
        </p:txBody>
      </p:sp>
      <p:cxnSp>
        <p:nvCxnSpPr>
          <p:cNvPr id="28" name="직선 화살표 연결선 27"/>
          <p:cNvCxnSpPr/>
          <p:nvPr/>
        </p:nvCxnSpPr>
        <p:spPr>
          <a:xfrm>
            <a:off x="6940732" y="4406537"/>
            <a:ext cx="269966" cy="0"/>
          </a:xfrm>
          <a:prstGeom prst="straightConnector1">
            <a:avLst/>
          </a:prstGeom>
          <a:ln w="12700">
            <a:solidFill>
              <a:srgbClr val="C00000"/>
            </a:solidFill>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p:nvPr/>
        </p:nvCxnSpPr>
        <p:spPr>
          <a:xfrm>
            <a:off x="8923092" y="3970028"/>
            <a:ext cx="217714" cy="0"/>
          </a:xfrm>
          <a:prstGeom prst="straightConnector1">
            <a:avLst/>
          </a:prstGeom>
          <a:ln w="127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flipH="1">
            <a:off x="8923092" y="4161539"/>
            <a:ext cx="200297" cy="0"/>
          </a:xfrm>
          <a:prstGeom prst="straightConnector1">
            <a:avLst/>
          </a:prstGeom>
          <a:ln w="12700">
            <a:solidFill>
              <a:srgbClr val="C00000"/>
            </a:solidFill>
            <a:tailEnd type="stealt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31136" y="3821762"/>
            <a:ext cx="1828800" cy="276999"/>
          </a:xfrm>
          <a:prstGeom prst="rect">
            <a:avLst/>
          </a:prstGeom>
          <a:noFill/>
        </p:spPr>
        <p:txBody>
          <a:bodyPr wrap="square" rtlCol="0">
            <a:spAutoFit/>
          </a:bodyPr>
          <a:lstStyle/>
          <a:p>
            <a:pPr algn="ctr"/>
            <a:r>
              <a:rPr lang="en-US" altLang="zh-CN" sz="1200" dirty="0" smtClean="0">
                <a:latin typeface="Times New Roman" panose="02020603050405020304" pitchFamily="18" charset="0"/>
                <a:cs typeface="Times New Roman" panose="02020603050405020304" pitchFamily="18" charset="0"/>
              </a:rPr>
              <a:t>* Absolute distance</a:t>
            </a:r>
            <a:endParaRPr lang="zh-CN" altLang="en-US" sz="12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10200933" y="3795636"/>
            <a:ext cx="1891357" cy="461665"/>
          </a:xfrm>
          <a:prstGeom prst="rect">
            <a:avLst/>
          </a:prstGeom>
          <a:noFill/>
        </p:spPr>
        <p:txBody>
          <a:bodyPr wrap="square" rtlCol="0">
            <a:spAutoFit/>
          </a:bodyPr>
          <a:lstStyle/>
          <a:p>
            <a:pPr algn="ctr"/>
            <a:r>
              <a:rPr lang="en-US" altLang="zh-CN" sz="1200" dirty="0" smtClean="0">
                <a:latin typeface="Times New Roman" panose="02020603050405020304" pitchFamily="18" charset="0"/>
                <a:cs typeface="Times New Roman" panose="02020603050405020304" pitchFamily="18" charset="0"/>
              </a:rPr>
              <a:t>* Pairwise relationships between input elements. </a:t>
            </a:r>
            <a:endParaRPr lang="zh-CN" altLang="en-US" sz="1200" dirty="0">
              <a:latin typeface="Times New Roman" panose="02020603050405020304" pitchFamily="18" charset="0"/>
              <a:cs typeface="Times New Roman" panose="02020603050405020304" pitchFamily="18" charset="0"/>
            </a:endParaRPr>
          </a:p>
        </p:txBody>
      </p:sp>
      <p:cxnSp>
        <p:nvCxnSpPr>
          <p:cNvPr id="38" name="직선 화살표 연결선 37"/>
          <p:cNvCxnSpPr/>
          <p:nvPr/>
        </p:nvCxnSpPr>
        <p:spPr>
          <a:xfrm>
            <a:off x="11146611" y="4257301"/>
            <a:ext cx="0" cy="41722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269223" y="4674528"/>
            <a:ext cx="1754776" cy="461665"/>
          </a:xfrm>
          <a:prstGeom prst="rect">
            <a:avLst/>
          </a:prstGeom>
          <a:noFill/>
        </p:spPr>
        <p:txBody>
          <a:bodyPr wrap="square" rtlCol="0">
            <a:spAutoFit/>
          </a:bodyPr>
          <a:lstStyle/>
          <a:p>
            <a:r>
              <a:rPr lang="en-US" altLang="zh-CN" sz="1200" dirty="0" smtClean="0">
                <a:latin typeface="Times New Roman" panose="02020603050405020304" pitchFamily="18" charset="0"/>
                <a:cs typeface="Times New Roman" panose="02020603050405020304" pitchFamily="18" charset="0"/>
              </a:rPr>
              <a:t>Improved the expression of location information</a:t>
            </a:r>
            <a:endParaRPr lang="zh-CN" altLang="en-US" sz="1200" dirty="0">
              <a:latin typeface="Times New Roman" panose="02020603050405020304" pitchFamily="18" charset="0"/>
              <a:cs typeface="Times New Roman" panose="02020603050405020304" pitchFamily="18" charset="0"/>
            </a:endParaRPr>
          </a:p>
        </p:txBody>
      </p:sp>
      <p:cxnSp>
        <p:nvCxnSpPr>
          <p:cNvPr id="42" name="직선 화살표 연결선 41"/>
          <p:cNvCxnSpPr/>
          <p:nvPr/>
        </p:nvCxnSpPr>
        <p:spPr>
          <a:xfrm>
            <a:off x="11146611" y="5136193"/>
            <a:ext cx="0" cy="417227"/>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241918" y="5646130"/>
            <a:ext cx="1809386"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smtClean="0">
                <a:latin typeface="Times New Roman" panose="02020603050405020304" pitchFamily="18" charset="0"/>
                <a:cs typeface="Times New Roman" panose="02020603050405020304" pitchFamily="18" charset="0"/>
              </a:rPr>
              <a:t>Manual Function</a:t>
            </a:r>
          </a:p>
          <a:p>
            <a:pPr marL="285750" indent="-285750">
              <a:buFont typeface="Arial" panose="020B0604020202020204" pitchFamily="34" charset="0"/>
              <a:buChar char="•"/>
            </a:pPr>
            <a:r>
              <a:rPr lang="en-GB" altLang="zh-CN" sz="1200" dirty="0" smtClean="0">
                <a:solidFill>
                  <a:srgbClr val="FF0000"/>
                </a:solidFill>
                <a:latin typeface="Times New Roman" panose="02020603050405020304" pitchFamily="18" charset="0"/>
                <a:cs typeface="Times New Roman" panose="02020603050405020304" pitchFamily="18" charset="0"/>
              </a:rPr>
              <a:t>Learnable parameters</a:t>
            </a:r>
            <a:endParaRPr lang="zh-CN" altLang="en-US" sz="1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09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993412"/>
          </a:xfrm>
        </p:spPr>
        <p:txBody>
          <a:bodyPr/>
          <a:lstStyle/>
          <a:p>
            <a:r>
              <a:rPr lang="en-US" altLang="zh-CN" dirty="0" smtClean="0">
                <a:latin typeface="Times New Roman" panose="02020603050405020304" pitchFamily="18" charset="0"/>
                <a:cs typeface="Times New Roman" panose="02020603050405020304" pitchFamily="18" charset="0"/>
              </a:rPr>
              <a:t>Transformer: Attention Is All You Need</a:t>
            </a:r>
            <a:endParaRPr lang="zh-CN" altLang="en-US" dirty="0"/>
          </a:p>
        </p:txBody>
      </p:sp>
      <p:sp>
        <p:nvSpPr>
          <p:cNvPr id="3" name="내용 개체 틀 2"/>
          <p:cNvSpPr>
            <a:spLocks noGrp="1"/>
          </p:cNvSpPr>
          <p:nvPr>
            <p:ph idx="1"/>
          </p:nvPr>
        </p:nvSpPr>
        <p:spPr>
          <a:xfrm>
            <a:off x="838200" y="1390197"/>
            <a:ext cx="10515600" cy="4351338"/>
          </a:xfrm>
        </p:spPr>
        <p:txBody>
          <a:bodyPr>
            <a:normAutofit/>
          </a:bodyPr>
          <a:lstStyle/>
          <a:p>
            <a:pPr marL="342900" indent="-342900">
              <a:buAutoNum type="alphaLcParenR" startAt="2"/>
            </a:pPr>
            <a:r>
              <a:rPr lang="en-US" altLang="zh-CN" sz="1600" dirty="0" smtClean="0">
                <a:latin typeface="Times New Roman" panose="02020603050405020304" pitchFamily="18" charset="0"/>
                <a:cs typeface="Times New Roman" panose="02020603050405020304" pitchFamily="18" charset="0"/>
              </a:rPr>
              <a:t>Multi-Head Attention</a:t>
            </a:r>
          </a:p>
          <a:p>
            <a:pPr marL="0" indent="0">
              <a:buNone/>
            </a:pPr>
            <a:endParaRPr lang="en-US" altLang="zh-CN" sz="1600" dirty="0" smtClean="0">
              <a:latin typeface="Times New Roman" panose="02020603050405020304" pitchFamily="18" charset="0"/>
              <a:cs typeface="Times New Roman" panose="02020603050405020304" pitchFamily="18" charset="0"/>
            </a:endParaRPr>
          </a:p>
        </p:txBody>
      </p:sp>
      <p:pic>
        <p:nvPicPr>
          <p:cNvPr id="4" name="그림 3"/>
          <p:cNvPicPr>
            <a:picLocks noChangeAspect="1"/>
          </p:cNvPicPr>
          <p:nvPr/>
        </p:nvPicPr>
        <p:blipFill>
          <a:blip r:embed="rId2"/>
          <a:stretch>
            <a:fillRect/>
          </a:stretch>
        </p:blipFill>
        <p:spPr>
          <a:xfrm>
            <a:off x="838200" y="1678714"/>
            <a:ext cx="2330817" cy="3163252"/>
          </a:xfrm>
          <a:prstGeom prst="rect">
            <a:avLst/>
          </a:prstGeom>
        </p:spPr>
      </p:pic>
      <p:pic>
        <p:nvPicPr>
          <p:cNvPr id="5" name="그림 4"/>
          <p:cNvPicPr>
            <a:picLocks noChangeAspect="1"/>
          </p:cNvPicPr>
          <p:nvPr/>
        </p:nvPicPr>
        <p:blipFill>
          <a:blip r:embed="rId3"/>
          <a:stretch>
            <a:fillRect/>
          </a:stretch>
        </p:blipFill>
        <p:spPr>
          <a:xfrm>
            <a:off x="3604446" y="1729400"/>
            <a:ext cx="2262594" cy="3061880"/>
          </a:xfrm>
          <a:prstGeom prst="rect">
            <a:avLst/>
          </a:prstGeom>
        </p:spPr>
      </p:pic>
      <p:cxnSp>
        <p:nvCxnSpPr>
          <p:cNvPr id="7" name="직선 화살표 연결선 6"/>
          <p:cNvCxnSpPr/>
          <p:nvPr/>
        </p:nvCxnSpPr>
        <p:spPr>
          <a:xfrm>
            <a:off x="3081931" y="3281091"/>
            <a:ext cx="435429" cy="0"/>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55508" y="2798279"/>
            <a:ext cx="888274" cy="338554"/>
          </a:xfrm>
          <a:prstGeom prst="rect">
            <a:avLst/>
          </a:prstGeom>
          <a:noFill/>
        </p:spPr>
        <p:txBody>
          <a:bodyPr wrap="square" rtlCol="0">
            <a:spAutoFit/>
          </a:bodyPr>
          <a:lstStyle/>
          <a:p>
            <a:pPr algn="ctr"/>
            <a:r>
              <a:rPr lang="en-US" altLang="zh-CN" sz="1600" dirty="0" smtClean="0">
                <a:latin typeface="Times New Roman" panose="02020603050405020304" pitchFamily="18" charset="0"/>
                <a:cs typeface="Times New Roman" panose="02020603050405020304" pitchFamily="18" charset="0"/>
              </a:rPr>
              <a:t>Split to</a:t>
            </a:r>
            <a:endParaRPr lang="zh-CN" altLang="en-US" sz="1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38200" y="4616892"/>
            <a:ext cx="5028840" cy="523220"/>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Fig. 3 (left) Scaled Dot-Product Attention. (right) Multi-Head Attention consists of several attention layers running in parallel.</a:t>
            </a:r>
            <a:endParaRPr lang="zh-CN"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p:cNvSpPr txBox="1"/>
              <p:nvPr/>
            </p:nvSpPr>
            <p:spPr>
              <a:xfrm>
                <a:off x="6096000" y="2521676"/>
                <a:ext cx="5007428" cy="1600438"/>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1400" dirty="0" smtClean="0">
                    <a:latin typeface="Times New Roman" panose="02020603050405020304" pitchFamily="18" charset="0"/>
                    <a:cs typeface="Times New Roman" panose="02020603050405020304" pitchFamily="18" charset="0"/>
                  </a:rPr>
                  <a:t>They found it beneficial to linearly project the queries, keys and values </a:t>
                </a:r>
                <a:r>
                  <a:rPr lang="en-US" altLang="zh-CN" sz="1400" i="1" dirty="0" smtClean="0">
                    <a:latin typeface="Times New Roman" panose="02020603050405020304" pitchFamily="18" charset="0"/>
                    <a:cs typeface="Times New Roman" panose="02020603050405020304" pitchFamily="18" charset="0"/>
                  </a:rPr>
                  <a:t>h</a:t>
                </a:r>
                <a:r>
                  <a:rPr lang="en-US" altLang="zh-CN" sz="1400" dirty="0" smtClean="0">
                    <a:latin typeface="Times New Roman" panose="02020603050405020304" pitchFamily="18" charset="0"/>
                    <a:cs typeface="Times New Roman" panose="02020603050405020304" pitchFamily="18" charset="0"/>
                  </a:rPr>
                  <a:t> times with different, learned linear projections to </a:t>
                </a:r>
                <a14:m>
                  <m:oMath xmlns:m="http://schemas.openxmlformats.org/officeDocument/2006/math">
                    <m:sSub>
                      <m:sSubPr>
                        <m:ctrlPr>
                          <a:rPr lang="en-US" altLang="zh-CN" sz="1400" i="1" dirty="0" smtClean="0">
                            <a:latin typeface="Cambria Math" panose="02040503050406030204" pitchFamily="18" charset="0"/>
                            <a:cs typeface="Times New Roman" panose="02020603050405020304" pitchFamily="18" charset="0"/>
                          </a:rPr>
                        </m:ctrlPr>
                      </m:sSubPr>
                      <m:e>
                        <m:r>
                          <a:rPr lang="en-US" altLang="zh-CN" sz="1400" b="0" i="1" dirty="0" smtClean="0">
                            <a:latin typeface="Cambria Math" panose="02040503050406030204" pitchFamily="18" charset="0"/>
                            <a:cs typeface="Times New Roman" panose="02020603050405020304" pitchFamily="18" charset="0"/>
                          </a:rPr>
                          <m:t>𝑑</m:t>
                        </m:r>
                      </m:e>
                      <m:sub>
                        <m:r>
                          <a:rPr lang="en-US" altLang="zh-CN" sz="1400" b="0" i="1" dirty="0" smtClean="0">
                            <a:latin typeface="Cambria Math" panose="02040503050406030204" pitchFamily="18" charset="0"/>
                            <a:cs typeface="Times New Roman" panose="02020603050405020304" pitchFamily="18" charset="0"/>
                          </a:rPr>
                          <m:t>𝑘</m:t>
                        </m:r>
                      </m:sub>
                    </m:sSub>
                  </m:oMath>
                </a14:m>
                <a:r>
                  <a:rPr lang="en-US" altLang="zh-CN" sz="14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400" i="1" dirty="0" smtClean="0">
                            <a:latin typeface="Cambria Math" panose="02040503050406030204" pitchFamily="18" charset="0"/>
                            <a:cs typeface="Times New Roman" panose="02020603050405020304" pitchFamily="18" charset="0"/>
                          </a:rPr>
                        </m:ctrlPr>
                      </m:sSubPr>
                      <m:e>
                        <m:r>
                          <a:rPr lang="en-US" altLang="zh-CN" sz="1400" b="0" i="1" dirty="0" smtClean="0">
                            <a:latin typeface="Cambria Math" panose="02040503050406030204" pitchFamily="18" charset="0"/>
                            <a:cs typeface="Times New Roman" panose="02020603050405020304" pitchFamily="18" charset="0"/>
                          </a:rPr>
                          <m:t>𝑑</m:t>
                        </m:r>
                      </m:e>
                      <m:sub>
                        <m:r>
                          <a:rPr lang="en-US" altLang="zh-CN" sz="1400" b="0" i="1" dirty="0" smtClean="0">
                            <a:latin typeface="Cambria Math" panose="02040503050406030204" pitchFamily="18" charset="0"/>
                            <a:cs typeface="Times New Roman" panose="02020603050405020304" pitchFamily="18" charset="0"/>
                          </a:rPr>
                          <m:t>𝑘</m:t>
                        </m:r>
                      </m:sub>
                    </m:sSub>
                  </m:oMath>
                </a14:m>
                <a:r>
                  <a:rPr lang="en-US" altLang="zh-CN" sz="14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1400" i="1" dirty="0" smtClean="0">
                            <a:latin typeface="Cambria Math" panose="02040503050406030204" pitchFamily="18" charset="0"/>
                            <a:cs typeface="Times New Roman" panose="02020603050405020304" pitchFamily="18" charset="0"/>
                          </a:rPr>
                        </m:ctrlPr>
                      </m:sSubPr>
                      <m:e>
                        <m:r>
                          <a:rPr lang="en-US" altLang="zh-CN" sz="1400" b="0" i="1" dirty="0" smtClean="0">
                            <a:latin typeface="Cambria Math" panose="02040503050406030204" pitchFamily="18" charset="0"/>
                            <a:cs typeface="Times New Roman" panose="02020603050405020304" pitchFamily="18" charset="0"/>
                          </a:rPr>
                          <m:t>𝑑</m:t>
                        </m:r>
                      </m:e>
                      <m:sub>
                        <m:r>
                          <a:rPr lang="en-US" altLang="zh-CN" sz="1400" b="0" i="1" dirty="0" smtClean="0">
                            <a:latin typeface="Cambria Math" panose="02040503050406030204" pitchFamily="18" charset="0"/>
                            <a:cs typeface="Times New Roman" panose="02020603050405020304" pitchFamily="18" charset="0"/>
                          </a:rPr>
                          <m:t>𝑣</m:t>
                        </m:r>
                      </m:sub>
                    </m:sSub>
                  </m:oMath>
                </a14:m>
                <a:r>
                  <a:rPr lang="en-US" altLang="zh-CN" sz="1400" dirty="0" smtClean="0">
                    <a:latin typeface="Times New Roman" panose="02020603050405020304" pitchFamily="18" charset="0"/>
                    <a:cs typeface="Times New Roman" panose="02020603050405020304" pitchFamily="18" charset="0"/>
                  </a:rPr>
                  <a:t> dimensions, respectively. (* Parameter Efficiency = Group Convolution in CNN model)</a:t>
                </a:r>
              </a:p>
              <a:p>
                <a:pPr marL="285750" indent="-285750" algn="just">
                  <a:buFont typeface="Arial" panose="020B0604020202020204" pitchFamily="34" charset="0"/>
                  <a:buChar char="•"/>
                </a:pPr>
                <a:r>
                  <a:rPr lang="en-US" altLang="zh-CN" sz="1400" dirty="0" smtClean="0">
                    <a:latin typeface="Times New Roman" panose="02020603050405020304" pitchFamily="18" charset="0"/>
                    <a:cs typeface="Times New Roman" panose="02020603050405020304" pitchFamily="18" charset="0"/>
                  </a:rPr>
                  <a:t>Multi-head attention allows the model to jointly attend to information from different representation subspaces at different positions. (* Increase the diversity of generated information)</a:t>
                </a:r>
              </a:p>
            </p:txBody>
          </p:sp>
        </mc:Choice>
        <mc:Fallback xmlns="">
          <p:sp>
            <p:nvSpPr>
              <p:cNvPr id="10" name="TextBox 9"/>
              <p:cNvSpPr txBox="1">
                <a:spLocks noRot="1" noChangeAspect="1" noMove="1" noResize="1" noEditPoints="1" noAdjustHandles="1" noChangeArrowheads="1" noChangeShapeType="1" noTextEdit="1"/>
              </p:cNvSpPr>
              <p:nvPr/>
            </p:nvSpPr>
            <p:spPr>
              <a:xfrm>
                <a:off x="6096000" y="2521676"/>
                <a:ext cx="5007428" cy="1600438"/>
              </a:xfrm>
              <a:prstGeom prst="rect">
                <a:avLst/>
              </a:prstGeom>
              <a:blipFill rotWithShape="0">
                <a:blip r:embed="rId4"/>
                <a:stretch>
                  <a:fillRect l="-122" t="-763" r="-365" b="-3053"/>
                </a:stretch>
              </a:blipFill>
            </p:spPr>
            <p:txBody>
              <a:bodyPr/>
              <a:lstStyle/>
              <a:p>
                <a:r>
                  <a:rPr lang="zh-CN" altLang="en-US">
                    <a:noFill/>
                  </a:rPr>
                  <a:t> </a:t>
                </a:r>
              </a:p>
            </p:txBody>
          </p:sp>
        </mc:Fallback>
      </mc:AlternateContent>
      <p:sp>
        <p:nvSpPr>
          <p:cNvPr id="11" name="TextBox 10"/>
          <p:cNvSpPr txBox="1"/>
          <p:nvPr/>
        </p:nvSpPr>
        <p:spPr>
          <a:xfrm>
            <a:off x="6096000" y="2096407"/>
            <a:ext cx="3013166" cy="338554"/>
          </a:xfrm>
          <a:prstGeom prst="rect">
            <a:avLst/>
          </a:prstGeom>
          <a:noFill/>
        </p:spPr>
        <p:txBody>
          <a:bodyPr wrap="square" rtlCol="0">
            <a:spAutoFit/>
          </a:bodyPr>
          <a:lstStyle/>
          <a:p>
            <a:r>
              <a:rPr lang="en-US" altLang="zh-CN" sz="1600" dirty="0" smtClean="0">
                <a:solidFill>
                  <a:srgbClr val="FF0000"/>
                </a:solidFill>
                <a:latin typeface="Times New Roman" panose="02020603050405020304" pitchFamily="18" charset="0"/>
                <a:cs typeface="Times New Roman" panose="02020603050405020304" pitchFamily="18" charset="0"/>
              </a:rPr>
              <a:t>Why do we need Multi-Head?</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pic>
        <p:nvPicPr>
          <p:cNvPr id="12" name="그림 11"/>
          <p:cNvPicPr>
            <a:picLocks noChangeAspect="1"/>
          </p:cNvPicPr>
          <p:nvPr/>
        </p:nvPicPr>
        <p:blipFill>
          <a:blip r:embed="rId5"/>
          <a:stretch>
            <a:fillRect/>
          </a:stretch>
        </p:blipFill>
        <p:spPr>
          <a:xfrm>
            <a:off x="6648046" y="4122114"/>
            <a:ext cx="4455382" cy="637507"/>
          </a:xfrm>
          <a:prstGeom prst="rect">
            <a:avLst/>
          </a:prstGeom>
        </p:spPr>
      </p:pic>
      <p:pic>
        <p:nvPicPr>
          <p:cNvPr id="13" name="그림 12"/>
          <p:cNvPicPr>
            <a:picLocks noChangeAspect="1"/>
          </p:cNvPicPr>
          <p:nvPr/>
        </p:nvPicPr>
        <p:blipFill>
          <a:blip r:embed="rId6"/>
          <a:stretch>
            <a:fillRect/>
          </a:stretch>
        </p:blipFill>
        <p:spPr>
          <a:xfrm>
            <a:off x="7602583" y="5032117"/>
            <a:ext cx="3171280" cy="442952"/>
          </a:xfrm>
          <a:prstGeom prst="rect">
            <a:avLst/>
          </a:prstGeom>
        </p:spPr>
      </p:pic>
      <p:cxnSp>
        <p:nvCxnSpPr>
          <p:cNvPr id="15" name="직선 화살표 연결선 14"/>
          <p:cNvCxnSpPr/>
          <p:nvPr/>
        </p:nvCxnSpPr>
        <p:spPr>
          <a:xfrm>
            <a:off x="9188223" y="4688256"/>
            <a:ext cx="0" cy="380491"/>
          </a:xfrm>
          <a:prstGeom prst="straightConnector1">
            <a:avLst/>
          </a:prstGeom>
          <a:ln w="15875">
            <a:solidFill>
              <a:srgbClr val="C00000"/>
            </a:solidFill>
            <a:tailEnd type="stealt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14400" y="5253593"/>
            <a:ext cx="4833257" cy="954107"/>
          </a:xfrm>
          <a:prstGeom prst="rect">
            <a:avLst/>
          </a:prstGeom>
          <a:noFill/>
        </p:spPr>
        <p:txBody>
          <a:bodyPr wrap="square" rtlCol="0">
            <a:spAutoFit/>
          </a:bodyPr>
          <a:lstStyle/>
          <a:p>
            <a:pPr marL="342900" indent="-342900">
              <a:buFont typeface="+mj-lt"/>
              <a:buAutoNum type="arabicPeriod"/>
            </a:pPr>
            <a:r>
              <a:rPr lang="en-US" altLang="zh-CN" sz="1400" dirty="0" smtClean="0">
                <a:latin typeface="Times New Roman" panose="02020603050405020304" pitchFamily="18" charset="0"/>
                <a:cs typeface="Times New Roman" panose="02020603050405020304" pitchFamily="18" charset="0"/>
              </a:rPr>
              <a:t>Generate Q, K, and V</a:t>
            </a:r>
          </a:p>
          <a:p>
            <a:pPr marL="342900" indent="-342900">
              <a:buFont typeface="+mj-lt"/>
              <a:buAutoNum type="arabicPeriod"/>
            </a:pPr>
            <a:r>
              <a:rPr lang="en-US" altLang="zh-CN" sz="1400" dirty="0" smtClean="0">
                <a:latin typeface="Times New Roman" panose="02020603050405020304" pitchFamily="18" charset="0"/>
                <a:cs typeface="Times New Roman" panose="02020603050405020304" pitchFamily="18" charset="0"/>
              </a:rPr>
              <a:t>Q, K, V are split to Multi Heads</a:t>
            </a:r>
          </a:p>
          <a:p>
            <a:pPr marL="342900" indent="-342900">
              <a:buFont typeface="+mj-lt"/>
              <a:buAutoNum type="arabicPeriod"/>
            </a:pPr>
            <a:r>
              <a:rPr lang="en-US" altLang="zh-CN" sz="1400" dirty="0" smtClean="0">
                <a:latin typeface="Times New Roman" panose="02020603050405020304" pitchFamily="18" charset="0"/>
                <a:cs typeface="Times New Roman" panose="02020603050405020304" pitchFamily="18" charset="0"/>
              </a:rPr>
              <a:t>Implement Multi-Head Attention</a:t>
            </a:r>
          </a:p>
          <a:p>
            <a:pPr marL="342900" indent="-342900">
              <a:buFont typeface="+mj-lt"/>
              <a:buAutoNum type="arabicPeriod"/>
            </a:pPr>
            <a:r>
              <a:rPr lang="en-US" altLang="zh-CN" sz="1400" dirty="0" smtClean="0">
                <a:latin typeface="Times New Roman" panose="02020603050405020304" pitchFamily="18" charset="0"/>
                <a:cs typeface="Times New Roman" panose="02020603050405020304" pitchFamily="18" charset="0"/>
              </a:rPr>
              <a:t>Concatenate Multi Heads to Single Head</a:t>
            </a:r>
            <a:endParaRPr lang="zh-CN" altLang="en-US" sz="1400" dirty="0">
              <a:latin typeface="Times New Roman" panose="02020603050405020304" pitchFamily="18" charset="0"/>
              <a:cs typeface="Times New Roman" panose="02020603050405020304" pitchFamily="18" charset="0"/>
            </a:endParaRPr>
          </a:p>
        </p:txBody>
      </p:sp>
      <p:sp>
        <p:nvSpPr>
          <p:cNvPr id="17" name="왼쪽으로 구부러진 화살표 16"/>
          <p:cNvSpPr/>
          <p:nvPr/>
        </p:nvSpPr>
        <p:spPr>
          <a:xfrm>
            <a:off x="5747657" y="4440867"/>
            <a:ext cx="348343" cy="143741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49203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958578"/>
          </a:xfrm>
        </p:spPr>
        <p:txBody>
          <a:bodyPr/>
          <a:lstStyle/>
          <a:p>
            <a:r>
              <a:rPr lang="en-US" altLang="zh-CN" dirty="0" smtClean="0">
                <a:latin typeface="Times New Roman" panose="02020603050405020304" pitchFamily="18" charset="0"/>
                <a:cs typeface="Times New Roman" panose="02020603050405020304" pitchFamily="18" charset="0"/>
              </a:rPr>
              <a:t>Transformer: Attention Is All You Need</a:t>
            </a:r>
            <a:endParaRPr lang="zh-CN" altLang="en-US" dirty="0"/>
          </a:p>
        </p:txBody>
      </p:sp>
      <p:sp>
        <p:nvSpPr>
          <p:cNvPr id="3" name="내용 개체 틀 2"/>
          <p:cNvSpPr>
            <a:spLocks noGrp="1"/>
          </p:cNvSpPr>
          <p:nvPr>
            <p:ph idx="1"/>
          </p:nvPr>
        </p:nvSpPr>
        <p:spPr>
          <a:xfrm>
            <a:off x="838200" y="1337946"/>
            <a:ext cx="10515600" cy="4351338"/>
          </a:xfrm>
        </p:spPr>
        <p:txBody>
          <a:bodyPr>
            <a:normAutofit/>
          </a:bodyPr>
          <a:lstStyle/>
          <a:p>
            <a:pPr marL="342900" indent="-342900">
              <a:buAutoNum type="alphaLcParenR" startAt="3"/>
            </a:pPr>
            <a:r>
              <a:rPr lang="en-US" altLang="zh-CN" sz="1600" dirty="0" smtClean="0">
                <a:latin typeface="Times New Roman" panose="02020603050405020304" pitchFamily="18" charset="0"/>
                <a:cs typeface="Times New Roman" panose="02020603050405020304" pitchFamily="18" charset="0"/>
              </a:rPr>
              <a:t>Feed Forward Layers: Position-wise Feed-Forward Networks</a:t>
            </a:r>
          </a:p>
          <a:p>
            <a:pPr marL="0" indent="0" algn="just">
              <a:buNone/>
            </a:pPr>
            <a:r>
              <a:rPr lang="en-US" altLang="zh-CN" sz="1600" dirty="0" smtClean="0">
                <a:latin typeface="Times New Roman" panose="02020603050405020304" pitchFamily="18" charset="0"/>
                <a:cs typeface="Times New Roman" panose="02020603050405020304" pitchFamily="18" charset="0"/>
              </a:rPr>
              <a:t>“In addition to attention sub-layers, each of the layers in our encoder and decoder contains a fully connected feed-forward network, which is applied to each position separately and identically. This consists of </a:t>
            </a:r>
            <a:r>
              <a:rPr lang="en-US" altLang="zh-CN" sz="1600" b="1" u="sng" dirty="0" smtClean="0">
                <a:solidFill>
                  <a:srgbClr val="FF0000"/>
                </a:solidFill>
                <a:latin typeface="Times New Roman" panose="02020603050405020304" pitchFamily="18" charset="0"/>
                <a:cs typeface="Times New Roman" panose="02020603050405020304" pitchFamily="18" charset="0"/>
              </a:rPr>
              <a:t>two linear transformations </a:t>
            </a:r>
            <a:r>
              <a:rPr lang="en-US" altLang="zh-CN" sz="1600" dirty="0" smtClean="0">
                <a:latin typeface="Times New Roman" panose="02020603050405020304" pitchFamily="18" charset="0"/>
                <a:cs typeface="Times New Roman" panose="02020603050405020304" pitchFamily="18" charset="0"/>
              </a:rPr>
              <a:t>with a ReLU activation in between.”</a:t>
            </a:r>
          </a:p>
          <a:p>
            <a:pPr algn="just"/>
            <a:r>
              <a:rPr lang="en-US" altLang="zh-CN" sz="1600" dirty="0" smtClean="0">
                <a:latin typeface="Times New Roman" panose="02020603050405020304" pitchFamily="18" charset="0"/>
                <a:cs typeface="Times New Roman" panose="02020603050405020304" pitchFamily="18" charset="0"/>
              </a:rPr>
              <a:t>Cross Heads feature Fusion = Pointwise Convolution  (“</a:t>
            </a:r>
            <a:r>
              <a:rPr lang="en-US" altLang="zh-CN" sz="1600" dirty="0" smtClean="0">
                <a:solidFill>
                  <a:srgbClr val="FF0000"/>
                </a:solidFill>
                <a:latin typeface="Times New Roman" panose="02020603050405020304" pitchFamily="18" charset="0"/>
                <a:cs typeface="Times New Roman" panose="02020603050405020304" pitchFamily="18" charset="0"/>
              </a:rPr>
              <a:t>Another way of describing this is as two convolutions with kernel size 1”</a:t>
            </a:r>
            <a:r>
              <a:rPr lang="en-US" altLang="zh-CN" sz="1600" dirty="0" smtClean="0">
                <a:latin typeface="Times New Roman" panose="02020603050405020304" pitchFamily="18" charset="0"/>
                <a:cs typeface="Times New Roman" panose="02020603050405020304" pitchFamily="18" charset="0"/>
              </a:rPr>
              <a:t>)</a:t>
            </a:r>
          </a:p>
          <a:p>
            <a:pPr algn="just"/>
            <a:r>
              <a:rPr lang="en-US" altLang="zh-CN" sz="1600" dirty="0" smtClean="0">
                <a:latin typeface="Times New Roman" panose="02020603050405020304" pitchFamily="18" charset="0"/>
                <a:cs typeface="Times New Roman" panose="02020603050405020304" pitchFamily="18" charset="0"/>
              </a:rPr>
              <a:t>Increase Fusion complexity = two linear layers (</a:t>
            </a:r>
            <a:r>
              <a:rPr lang="en-US" altLang="zh-CN" sz="1600" dirty="0" smtClean="0">
                <a:solidFill>
                  <a:srgbClr val="FF0000"/>
                </a:solidFill>
                <a:latin typeface="Times New Roman" panose="02020603050405020304" pitchFamily="18" charset="0"/>
                <a:cs typeface="Times New Roman" panose="02020603050405020304" pitchFamily="18" charset="0"/>
              </a:rPr>
              <a:t>Network in Network [2]</a:t>
            </a:r>
            <a:r>
              <a:rPr lang="en-US" altLang="zh-CN" sz="1600" dirty="0" smtClean="0">
                <a:latin typeface="Times New Roman" panose="02020603050405020304" pitchFamily="18" charset="0"/>
                <a:cs typeface="Times New Roman" panose="02020603050405020304" pitchFamily="18" charset="0"/>
              </a:rPr>
              <a:t>)</a:t>
            </a:r>
          </a:p>
          <a:p>
            <a:pPr marL="342900" indent="-342900" algn="just">
              <a:buAutoNum type="alphaLcParenR" startAt="4"/>
            </a:pPr>
            <a:r>
              <a:rPr lang="en-US" altLang="zh-CN" sz="1600" dirty="0" smtClean="0">
                <a:latin typeface="Times New Roman" panose="02020603050405020304" pitchFamily="18" charset="0"/>
                <a:cs typeface="Times New Roman" panose="02020603050405020304" pitchFamily="18" charset="0"/>
              </a:rPr>
              <a:t>Shortcut and Normalization Layers</a:t>
            </a:r>
          </a:p>
          <a:p>
            <a:pPr marL="0" indent="0" algn="just">
              <a:buNone/>
            </a:pPr>
            <a:r>
              <a:rPr lang="en-US" altLang="zh-CN" sz="1600" dirty="0" smtClean="0">
                <a:latin typeface="Times New Roman" panose="02020603050405020304" pitchFamily="18" charset="0"/>
                <a:cs typeface="Times New Roman" panose="02020603050405020304" pitchFamily="18" charset="0"/>
              </a:rPr>
              <a:t>Shortcut: </a:t>
            </a:r>
            <a:r>
              <a:rPr lang="en-US" altLang="zh-CN" sz="1600" i="1" dirty="0" smtClean="0">
                <a:latin typeface="Times New Roman" panose="02020603050405020304" pitchFamily="18" charset="0"/>
                <a:cs typeface="Times New Roman" panose="02020603050405020304" pitchFamily="18" charset="0"/>
              </a:rPr>
              <a:t>x</a:t>
            </a:r>
            <a:r>
              <a:rPr lang="en-US" altLang="zh-CN" sz="1600" dirty="0" smtClean="0">
                <a:latin typeface="Times New Roman" panose="02020603050405020304" pitchFamily="18" charset="0"/>
                <a:cs typeface="Times New Roman" panose="02020603050405020304" pitchFamily="18" charset="0"/>
              </a:rPr>
              <a:t> + F(</a:t>
            </a:r>
            <a:r>
              <a:rPr lang="en-US" altLang="zh-CN" sz="1600" i="1" dirty="0" smtClean="0">
                <a:latin typeface="Times New Roman" panose="02020603050405020304" pitchFamily="18" charset="0"/>
                <a:cs typeface="Times New Roman" panose="02020603050405020304" pitchFamily="18" charset="0"/>
              </a:rPr>
              <a:t>x</a:t>
            </a:r>
            <a:r>
              <a:rPr lang="en-US" altLang="zh-CN" sz="1600" dirty="0" smtClean="0">
                <a:latin typeface="Times New Roman" panose="02020603050405020304" pitchFamily="18" charset="0"/>
                <a:cs typeface="Times New Roman" panose="02020603050405020304" pitchFamily="18" charset="0"/>
              </a:rPr>
              <a:t>)   “</a:t>
            </a:r>
            <a:r>
              <a:rPr lang="en-US" altLang="zh-CN" sz="1600" dirty="0" smtClean="0">
                <a:solidFill>
                  <a:srgbClr val="FF0000"/>
                </a:solidFill>
                <a:latin typeface="Times New Roman" panose="02020603050405020304" pitchFamily="18" charset="0"/>
                <a:cs typeface="Times New Roman" panose="02020603050405020304" pitchFamily="18" charset="0"/>
              </a:rPr>
              <a:t>Avoid vanishing gradient problem</a:t>
            </a:r>
            <a:r>
              <a:rPr lang="en-US" altLang="zh-CN" sz="1600" dirty="0" smtClean="0">
                <a:latin typeface="Times New Roman" panose="02020603050405020304" pitchFamily="18" charset="0"/>
                <a:cs typeface="Times New Roman" panose="02020603050405020304" pitchFamily="18" charset="0"/>
              </a:rPr>
              <a:t>”</a:t>
            </a:r>
          </a:p>
          <a:p>
            <a:pPr marL="0" indent="0" algn="just">
              <a:buNone/>
            </a:pPr>
            <a:r>
              <a:rPr lang="en-US" altLang="zh-CN" sz="1600" dirty="0" smtClean="0">
                <a:latin typeface="Times New Roman" panose="02020603050405020304" pitchFamily="18" charset="0"/>
                <a:cs typeface="Times New Roman" panose="02020603050405020304" pitchFamily="18" charset="0"/>
              </a:rPr>
              <a:t>Normalization Layers = Batch Normalization Layer “</a:t>
            </a:r>
            <a:r>
              <a:rPr lang="en-US" altLang="zh-CN" sz="1600" dirty="0" smtClean="0">
                <a:solidFill>
                  <a:srgbClr val="FF0000"/>
                </a:solidFill>
                <a:latin typeface="Times New Roman" panose="02020603050405020304" pitchFamily="18" charset="0"/>
                <a:cs typeface="Times New Roman" panose="02020603050405020304" pitchFamily="18" charset="0"/>
              </a:rPr>
              <a:t>Accelerate and stabilize Training Process</a:t>
            </a:r>
            <a:r>
              <a:rPr lang="en-US" altLang="zh-CN" sz="1600" dirty="0" smtClean="0">
                <a:latin typeface="Times New Roman" panose="02020603050405020304" pitchFamily="18" charset="0"/>
                <a:cs typeface="Times New Roman" panose="02020603050405020304" pitchFamily="18" charset="0"/>
              </a:rPr>
              <a:t>”</a:t>
            </a:r>
          </a:p>
          <a:p>
            <a:pPr marL="0" indent="0" algn="just">
              <a:buNone/>
            </a:pPr>
            <a:r>
              <a:rPr lang="en-US" altLang="zh-CN" sz="1600" dirty="0" smtClean="0">
                <a:latin typeface="Times New Roman" panose="02020603050405020304" pitchFamily="18" charset="0"/>
                <a:cs typeface="Times New Roman" panose="02020603050405020304" pitchFamily="18" charset="0"/>
              </a:rPr>
              <a:t>Activation Function: </a:t>
            </a:r>
            <a:r>
              <a:rPr lang="en-US" altLang="zh-CN" sz="1600" dirty="0" smtClean="0">
                <a:solidFill>
                  <a:schemeClr val="accent1">
                    <a:lumMod val="50000"/>
                  </a:schemeClr>
                </a:solidFill>
                <a:latin typeface="Times New Roman" panose="02020603050405020304" pitchFamily="18" charset="0"/>
                <a:cs typeface="Times New Roman" panose="02020603050405020304" pitchFamily="18" charset="0"/>
              </a:rPr>
              <a:t>GELU [3]</a:t>
            </a:r>
          </a:p>
          <a:p>
            <a:pPr marL="0" indent="0" algn="just">
              <a:buNone/>
            </a:pPr>
            <a:endParaRPr lang="zh-CN" altLang="en-US" sz="1600" dirty="0" smtClean="0">
              <a:latin typeface="Times New Roman" panose="02020603050405020304" pitchFamily="18" charset="0"/>
              <a:cs typeface="Times New Roman" panose="02020603050405020304" pitchFamily="18" charset="0"/>
            </a:endParaRPr>
          </a:p>
        </p:txBody>
      </p:sp>
      <p:pic>
        <p:nvPicPr>
          <p:cNvPr id="5" name="그림 4"/>
          <p:cNvPicPr>
            <a:picLocks noChangeAspect="1"/>
          </p:cNvPicPr>
          <p:nvPr/>
        </p:nvPicPr>
        <p:blipFill>
          <a:blip r:embed="rId2"/>
          <a:stretch>
            <a:fillRect/>
          </a:stretch>
        </p:blipFill>
        <p:spPr>
          <a:xfrm>
            <a:off x="838200" y="4796523"/>
            <a:ext cx="2549434" cy="1735996"/>
          </a:xfrm>
          <a:prstGeom prst="rect">
            <a:avLst/>
          </a:prstGeom>
        </p:spPr>
      </p:pic>
      <p:pic>
        <p:nvPicPr>
          <p:cNvPr id="6" name="그림 5"/>
          <p:cNvPicPr>
            <a:picLocks noChangeAspect="1"/>
          </p:cNvPicPr>
          <p:nvPr/>
        </p:nvPicPr>
        <p:blipFill>
          <a:blip r:embed="rId3"/>
          <a:stretch>
            <a:fillRect/>
          </a:stretch>
        </p:blipFill>
        <p:spPr>
          <a:xfrm>
            <a:off x="3612696" y="5400048"/>
            <a:ext cx="4068263" cy="473902"/>
          </a:xfrm>
          <a:prstGeom prst="rect">
            <a:avLst/>
          </a:prstGeom>
        </p:spPr>
      </p:pic>
    </p:spTree>
    <p:extLst>
      <p:ext uri="{BB962C8B-B14F-4D97-AF65-F5344CB8AC3E}">
        <p14:creationId xmlns:p14="http://schemas.microsoft.com/office/powerpoint/2010/main" val="801880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880201"/>
          </a:xfrm>
        </p:spPr>
        <p:txBody>
          <a:bodyPr/>
          <a:lstStyle/>
          <a:p>
            <a:r>
              <a:rPr lang="en-US" altLang="zh-CN" dirty="0" smtClean="0">
                <a:latin typeface="Times New Roman" panose="02020603050405020304" pitchFamily="18" charset="0"/>
                <a:cs typeface="Times New Roman" panose="02020603050405020304" pitchFamily="18" charset="0"/>
              </a:rPr>
              <a:t>ViT: Vision Transformer [4]</a:t>
            </a:r>
            <a:endParaRPr lang="zh-CN" altLang="en-US" dirty="0"/>
          </a:p>
        </p:txBody>
      </p:sp>
      <p:pic>
        <p:nvPicPr>
          <p:cNvPr id="4" name="내용 개체 틀 3"/>
          <p:cNvPicPr>
            <a:picLocks noGrp="1" noChangeAspect="1"/>
          </p:cNvPicPr>
          <p:nvPr>
            <p:ph idx="1"/>
          </p:nvPr>
        </p:nvPicPr>
        <p:blipFill>
          <a:blip r:embed="rId2"/>
          <a:stretch>
            <a:fillRect/>
          </a:stretch>
        </p:blipFill>
        <p:spPr>
          <a:xfrm>
            <a:off x="975345" y="1564777"/>
            <a:ext cx="4484930" cy="2441109"/>
          </a:xfrm>
          <a:prstGeom prst="rect">
            <a:avLst/>
          </a:prstGeom>
        </p:spPr>
      </p:pic>
      <p:sp>
        <p:nvSpPr>
          <p:cNvPr id="5" name="TextBox 4"/>
          <p:cNvSpPr txBox="1"/>
          <p:nvPr/>
        </p:nvSpPr>
        <p:spPr>
          <a:xfrm>
            <a:off x="975345" y="4005886"/>
            <a:ext cx="4484930" cy="1384995"/>
          </a:xfrm>
          <a:prstGeom prst="rect">
            <a:avLst/>
          </a:prstGeom>
          <a:noFill/>
        </p:spPr>
        <p:txBody>
          <a:bodyPr wrap="square" rtlCol="0">
            <a:spAutoFit/>
          </a:bodyPr>
          <a:lstStyle/>
          <a:p>
            <a:pPr algn="just"/>
            <a:r>
              <a:rPr lang="en-US" altLang="zh-CN" sz="1400" dirty="0" smtClean="0">
                <a:latin typeface="Times New Roman" panose="02020603050405020304" pitchFamily="18" charset="0"/>
                <a:cs typeface="Times New Roman" panose="02020603050405020304" pitchFamily="18" charset="0"/>
              </a:rPr>
              <a:t>Fig. 4 Model overview: “We split an image into fixed-size patches, linearly embed each of them, add position embeddings, and feed the resulting sequence of vectors to a standard Transformer encoder. In order to perform classification, we use the standard approach of adding an extra learnable “classification token” to the sequence.”</a:t>
            </a:r>
            <a:endParaRPr lang="zh-CN" altLang="en-US"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939246" y="1564777"/>
            <a:ext cx="4990011" cy="954107"/>
          </a:xfrm>
          <a:prstGeom prst="rect">
            <a:avLst/>
          </a:prstGeom>
          <a:noFill/>
        </p:spPr>
        <p:txBody>
          <a:bodyPr wrap="square" rtlCol="0">
            <a:spAutoFit/>
          </a:bodyPr>
          <a:lstStyle/>
          <a:p>
            <a:pPr marL="342900" indent="-342900">
              <a:buFont typeface="+mj-lt"/>
              <a:buAutoNum type="arabicPeriod"/>
            </a:pPr>
            <a:r>
              <a:rPr lang="en-US" altLang="zh-CN" sz="1400" dirty="0" smtClean="0">
                <a:latin typeface="Times New Roman" panose="02020603050405020304" pitchFamily="18" charset="0"/>
                <a:cs typeface="Times New Roman" panose="02020603050405020304" pitchFamily="18" charset="0"/>
              </a:rPr>
              <a:t>Cut images into many patches = tokens</a:t>
            </a:r>
          </a:p>
          <a:p>
            <a:pPr marL="342900" indent="-342900">
              <a:buFont typeface="+mj-lt"/>
              <a:buAutoNum type="arabicPeriod"/>
            </a:pPr>
            <a:r>
              <a:rPr lang="en-US" altLang="zh-CN" sz="1400" dirty="0" smtClean="0">
                <a:latin typeface="Times New Roman" panose="02020603050405020304" pitchFamily="18" charset="0"/>
                <a:cs typeface="Times New Roman" panose="02020603050405020304" pitchFamily="18" charset="0"/>
              </a:rPr>
              <a:t>Patch Projection: reduce computation cost</a:t>
            </a:r>
          </a:p>
          <a:p>
            <a:pPr marL="342900" indent="-342900">
              <a:buFont typeface="+mj-lt"/>
              <a:buAutoNum type="arabicPeriod"/>
            </a:pPr>
            <a:r>
              <a:rPr lang="en-US" altLang="zh-CN" sz="1400" dirty="0" smtClean="0">
                <a:latin typeface="Times New Roman" panose="02020603050405020304" pitchFamily="18" charset="0"/>
                <a:cs typeface="Times New Roman" panose="02020603050405020304" pitchFamily="18" charset="0"/>
              </a:rPr>
              <a:t>Patch + Position Embedding (</a:t>
            </a:r>
            <a:r>
              <a:rPr lang="en-US" altLang="zh-CN" sz="1400" u="sng" dirty="0" smtClean="0">
                <a:solidFill>
                  <a:srgbClr val="FF0000"/>
                </a:solidFill>
                <a:latin typeface="Times New Roman" panose="02020603050405020304" pitchFamily="18" charset="0"/>
                <a:cs typeface="Times New Roman" panose="02020603050405020304" pitchFamily="18" charset="0"/>
              </a:rPr>
              <a:t>extra </a:t>
            </a:r>
            <a:r>
              <a:rPr lang="en-US" altLang="zh-CN" sz="1400" u="sng" dirty="0">
                <a:solidFill>
                  <a:srgbClr val="FF0000"/>
                </a:solidFill>
                <a:latin typeface="Times New Roman" panose="02020603050405020304" pitchFamily="18" charset="0"/>
                <a:cs typeface="Times New Roman" panose="02020603050405020304" pitchFamily="18" charset="0"/>
              </a:rPr>
              <a:t>C</a:t>
            </a:r>
            <a:r>
              <a:rPr lang="en-US" altLang="zh-CN" sz="1400" u="sng" dirty="0" smtClean="0">
                <a:solidFill>
                  <a:srgbClr val="FF0000"/>
                </a:solidFill>
                <a:latin typeface="Times New Roman" panose="02020603050405020304" pitchFamily="18" charset="0"/>
                <a:cs typeface="Times New Roman" panose="02020603050405020304" pitchFamily="18" charset="0"/>
              </a:rPr>
              <a:t>lass Embedding</a:t>
            </a:r>
            <a:r>
              <a:rPr lang="en-US" altLang="zh-CN" sz="14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altLang="zh-CN" sz="1400" dirty="0" smtClean="0">
                <a:latin typeface="Times New Roman" panose="02020603050405020304" pitchFamily="18" charset="0"/>
                <a:cs typeface="Times New Roman" panose="02020603050405020304" pitchFamily="18" charset="0"/>
              </a:rPr>
              <a:t>Transformer calculation</a:t>
            </a:r>
            <a:r>
              <a:rPr lang="zh-CN" altLang="en-US" sz="1400" dirty="0" smtClean="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a:t>
            </a:r>
            <a:r>
              <a:rPr lang="en-US" altLang="zh-CN" sz="1400" dirty="0" smtClean="0">
                <a:solidFill>
                  <a:srgbClr val="FF0000"/>
                </a:solidFill>
                <a:latin typeface="Times New Roman" panose="02020603050405020304" pitchFamily="18" charset="0"/>
                <a:cs typeface="Times New Roman" panose="02020603050405020304" pitchFamily="18" charset="0"/>
              </a:rPr>
              <a:t>Transformer </a:t>
            </a:r>
            <a:r>
              <a:rPr lang="en-US" altLang="zh-CN" sz="1400" u="sng" dirty="0" smtClean="0">
                <a:solidFill>
                  <a:srgbClr val="FF0000"/>
                </a:solidFill>
                <a:latin typeface="Times New Roman" panose="02020603050405020304" pitchFamily="18" charset="0"/>
                <a:cs typeface="Times New Roman" panose="02020603050405020304" pitchFamily="18" charset="0"/>
              </a:rPr>
              <a:t>Encoder</a:t>
            </a:r>
            <a:r>
              <a:rPr lang="en-US" altLang="zh-CN" sz="1400" dirty="0" smtClean="0">
                <a:latin typeface="Times New Roman" panose="02020603050405020304" pitchFamily="18" charset="0"/>
                <a:cs typeface="Times New Roman" panose="02020603050405020304" pitchFamily="18" charset="0"/>
              </a:rPr>
              <a:t>)</a:t>
            </a:r>
          </a:p>
        </p:txBody>
      </p:sp>
      <p:sp>
        <p:nvSpPr>
          <p:cNvPr id="7" name="TextBox 6"/>
          <p:cNvSpPr txBox="1"/>
          <p:nvPr/>
        </p:nvSpPr>
        <p:spPr>
          <a:xfrm>
            <a:off x="8821782" y="875994"/>
            <a:ext cx="2908663" cy="307777"/>
          </a:xfrm>
          <a:prstGeom prst="rect">
            <a:avLst/>
          </a:prstGeom>
          <a:noFill/>
        </p:spPr>
        <p:txBody>
          <a:bodyPr wrap="square" rtlCol="0">
            <a:spAutoFit/>
          </a:bodyPr>
          <a:lstStyle/>
          <a:p>
            <a:pPr algn="ctr"/>
            <a:r>
              <a:rPr lang="en-US" altLang="zh-CN" sz="1400" b="1" dirty="0" smtClean="0">
                <a:latin typeface="Times New Roman" panose="02020603050405020304" pitchFamily="18" charset="0"/>
                <a:cs typeface="Times New Roman" panose="02020603050405020304" pitchFamily="18" charset="0"/>
              </a:rPr>
              <a:t>224×224×3 = 64 * (28 ×28×3)</a:t>
            </a:r>
            <a:endParaRPr lang="zh-CN" altLang="en-US" sz="1400" b="1" dirty="0">
              <a:latin typeface="Times New Roman" panose="02020603050405020304" pitchFamily="18" charset="0"/>
              <a:cs typeface="Times New Roman" panose="02020603050405020304" pitchFamily="18" charset="0"/>
            </a:endParaRPr>
          </a:p>
        </p:txBody>
      </p:sp>
      <p:sp>
        <p:nvSpPr>
          <p:cNvPr id="10" name="모서리가 둥근 직사각형 9"/>
          <p:cNvSpPr/>
          <p:nvPr/>
        </p:nvSpPr>
        <p:spPr>
          <a:xfrm>
            <a:off x="10162903" y="875994"/>
            <a:ext cx="226423" cy="3077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직선 화살표 연결선 11"/>
          <p:cNvCxnSpPr/>
          <p:nvPr/>
        </p:nvCxnSpPr>
        <p:spPr>
          <a:xfrm flipV="1">
            <a:off x="9239794" y="1245326"/>
            <a:ext cx="923109" cy="48768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 name="모서리가 둥근 직사각형 12"/>
          <p:cNvSpPr/>
          <p:nvPr/>
        </p:nvSpPr>
        <p:spPr>
          <a:xfrm>
            <a:off x="10598331" y="805225"/>
            <a:ext cx="888275" cy="419683"/>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직선 화살표 연결선 14"/>
          <p:cNvCxnSpPr/>
          <p:nvPr/>
        </p:nvCxnSpPr>
        <p:spPr>
          <a:xfrm>
            <a:off x="10929257" y="1245326"/>
            <a:ext cx="0" cy="3194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689772" y="1531537"/>
            <a:ext cx="478972" cy="307777"/>
          </a:xfrm>
          <a:prstGeom prst="rect">
            <a:avLst/>
          </a:prstGeom>
          <a:noFill/>
        </p:spPr>
        <p:txBody>
          <a:bodyPr wrap="square" rtlCol="0">
            <a:spAutoFit/>
          </a:bodyPr>
          <a:lstStyle/>
          <a:p>
            <a:r>
              <a:rPr lang="en-US" altLang="zh-CN" sz="1400" b="1" dirty="0" smtClean="0">
                <a:latin typeface="Times New Roman" panose="02020603050405020304" pitchFamily="18" charset="0"/>
                <a:cs typeface="Times New Roman" panose="02020603050405020304" pitchFamily="18" charset="0"/>
              </a:rPr>
              <a:t>512</a:t>
            </a:r>
            <a:endParaRPr lang="zh-CN" altLang="en-US" sz="1400" b="1" dirty="0">
              <a:latin typeface="Times New Roman" panose="02020603050405020304" pitchFamily="18" charset="0"/>
              <a:cs typeface="Times New Roman" panose="02020603050405020304" pitchFamily="18" charset="0"/>
            </a:endParaRPr>
          </a:p>
        </p:txBody>
      </p:sp>
      <p:cxnSp>
        <p:nvCxnSpPr>
          <p:cNvPr id="18" name="직선 화살표 연결선 17"/>
          <p:cNvCxnSpPr>
            <a:endCxn id="16" idx="1"/>
          </p:cNvCxnSpPr>
          <p:nvPr/>
        </p:nvCxnSpPr>
        <p:spPr>
          <a:xfrm flipV="1">
            <a:off x="9440091" y="1685426"/>
            <a:ext cx="1249681" cy="256585"/>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9" name="타원 18"/>
          <p:cNvSpPr/>
          <p:nvPr/>
        </p:nvSpPr>
        <p:spPr>
          <a:xfrm>
            <a:off x="1689463" y="2865119"/>
            <a:ext cx="287383" cy="2960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타원 19"/>
          <p:cNvSpPr/>
          <p:nvPr/>
        </p:nvSpPr>
        <p:spPr>
          <a:xfrm>
            <a:off x="1587994" y="1859731"/>
            <a:ext cx="490319" cy="4605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5939246" y="2865119"/>
            <a:ext cx="5216434" cy="2062103"/>
          </a:xfrm>
          <a:prstGeom prst="rect">
            <a:avLst/>
          </a:prstGeom>
          <a:noFill/>
        </p:spPr>
        <p:txBody>
          <a:bodyPr wrap="square" rtlCol="0">
            <a:spAutoFit/>
          </a:bodyPr>
          <a:lstStyle/>
          <a:p>
            <a:pPr marL="342900" indent="-342900" algn="just">
              <a:buFont typeface="+mj-lt"/>
              <a:buAutoNum type="alphaLcParenR"/>
            </a:pPr>
            <a:r>
              <a:rPr lang="en-US" altLang="zh-CN" sz="1600" dirty="0">
                <a:latin typeface="Times New Roman" panose="02020603050405020304" pitchFamily="18" charset="0"/>
                <a:cs typeface="Times New Roman" panose="02020603050405020304" pitchFamily="18" charset="0"/>
              </a:rPr>
              <a:t>explored the direct application of Transformers to image </a:t>
            </a:r>
            <a:r>
              <a:rPr lang="en-US" altLang="zh-CN" sz="1600" dirty="0" smtClean="0">
                <a:latin typeface="Times New Roman" panose="02020603050405020304" pitchFamily="18" charset="0"/>
                <a:cs typeface="Times New Roman" panose="02020603050405020304" pitchFamily="18" charset="0"/>
              </a:rPr>
              <a:t>recognition. (</a:t>
            </a:r>
            <a:r>
              <a:rPr lang="en-US" altLang="zh-CN" sz="1600" dirty="0" smtClean="0">
                <a:solidFill>
                  <a:srgbClr val="FF0000"/>
                </a:solidFill>
                <a:latin typeface="Times New Roman" panose="02020603050405020304" pitchFamily="18" charset="0"/>
                <a:cs typeface="Times New Roman" panose="02020603050405020304" pitchFamily="18" charset="0"/>
              </a:rPr>
              <a:t>First</a:t>
            </a:r>
            <a:r>
              <a:rPr lang="en-US" altLang="zh-CN" sz="1600" dirty="0" smtClean="0">
                <a:latin typeface="Times New Roman" panose="02020603050405020304" pitchFamily="18" charset="0"/>
                <a:cs typeface="Times New Roman" panose="02020603050405020304" pitchFamily="18" charset="0"/>
              </a:rPr>
              <a:t>)</a:t>
            </a:r>
          </a:p>
          <a:p>
            <a:pPr marL="342900" indent="-342900" algn="just">
              <a:buFont typeface="+mj-lt"/>
              <a:buAutoNum type="alphaLcParenR"/>
            </a:pPr>
            <a:r>
              <a:rPr lang="en-US" altLang="zh-CN" sz="1600" dirty="0" smtClean="0">
                <a:latin typeface="Times New Roman" panose="02020603050405020304" pitchFamily="18" charset="0"/>
                <a:cs typeface="Times New Roman" panose="02020603050405020304" pitchFamily="18" charset="0"/>
              </a:rPr>
              <a:t>interpret an image as a sequence of patches and process it by a standard Transformer encoder as used in NLP. (</a:t>
            </a:r>
            <a:r>
              <a:rPr lang="en-US" altLang="zh-CN" sz="1600" dirty="0" smtClean="0">
                <a:solidFill>
                  <a:srgbClr val="FF0000"/>
                </a:solidFill>
                <a:latin typeface="Times New Roman" panose="02020603050405020304" pitchFamily="18" charset="0"/>
                <a:cs typeface="Times New Roman" panose="02020603050405020304" pitchFamily="18" charset="0"/>
              </a:rPr>
              <a:t>New perspective</a:t>
            </a:r>
            <a:r>
              <a:rPr lang="en-US" altLang="zh-CN" sz="1600" dirty="0" smtClean="0">
                <a:latin typeface="Times New Roman" panose="02020603050405020304" pitchFamily="18" charset="0"/>
                <a:cs typeface="Times New Roman" panose="02020603050405020304" pitchFamily="18" charset="0"/>
              </a:rPr>
              <a:t>)</a:t>
            </a:r>
          </a:p>
          <a:p>
            <a:pPr marL="342900" indent="-342900" algn="just">
              <a:buFont typeface="+mj-lt"/>
              <a:buAutoNum type="alphaLcParenR"/>
            </a:pPr>
            <a:r>
              <a:rPr lang="en-US" altLang="zh-CN" sz="1600" dirty="0" smtClean="0">
                <a:latin typeface="Times New Roman" panose="02020603050405020304" pitchFamily="18" charset="0"/>
                <a:cs typeface="Times New Roman" panose="02020603050405020304" pitchFamily="18" charset="0"/>
              </a:rPr>
              <a:t>This simple, yet scalable, strategy works surprisingly well when coupled with pre-training on large datasets. (</a:t>
            </a:r>
            <a:r>
              <a:rPr lang="en-US" altLang="zh-CN" sz="1600" dirty="0" smtClean="0">
                <a:solidFill>
                  <a:srgbClr val="FF0000"/>
                </a:solidFill>
                <a:latin typeface="Times New Roman" panose="02020603050405020304" pitchFamily="18" charset="0"/>
                <a:cs typeface="Times New Roman" panose="02020603050405020304" pitchFamily="18" charset="0"/>
              </a:rPr>
              <a:t>Encouraging results</a:t>
            </a:r>
            <a:r>
              <a:rPr lang="en-US" altLang="zh-CN" sz="1600" dirty="0" smtClean="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cxnSp>
        <p:nvCxnSpPr>
          <p:cNvPr id="25" name="직선 화살표 연결선 24"/>
          <p:cNvCxnSpPr/>
          <p:nvPr/>
        </p:nvCxnSpPr>
        <p:spPr>
          <a:xfrm>
            <a:off x="8547463" y="4904397"/>
            <a:ext cx="0" cy="329454"/>
          </a:xfrm>
          <a:prstGeom prst="straightConnector1">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6409509" y="5273457"/>
                <a:ext cx="5155474" cy="853823"/>
              </a:xfrm>
              <a:prstGeom prst="rect">
                <a:avLst/>
              </a:prstGeom>
              <a:noFill/>
            </p:spPr>
            <p:txBody>
              <a:bodyPr wrap="square" rtlCol="0">
                <a:spAutoFit/>
              </a:bodyPr>
              <a:lstStyle/>
              <a:p>
                <a:pPr marL="342900" indent="-342900">
                  <a:buAutoNum type="alphaLcParenR"/>
                </a:pPr>
                <a:r>
                  <a:rPr lang="en-US" altLang="zh-CN" sz="1600" dirty="0" smtClean="0">
                    <a:latin typeface="Times New Roman" panose="02020603050405020304" pitchFamily="18" charset="0"/>
                    <a:cs typeface="Times New Roman" panose="02020603050405020304" pitchFamily="18" charset="0"/>
                  </a:rPr>
                  <a:t>Expensive computation complexity</a:t>
                </a:r>
              </a:p>
              <a:p>
                <a:r>
                  <a:rPr lang="en-US" altLang="zh-CN" sz="1600" dirty="0" smtClean="0">
                    <a:latin typeface="Times New Roman" panose="02020603050405020304" pitchFamily="18" charset="0"/>
                    <a:cs typeface="Times New Roman" panose="02020603050405020304" pitchFamily="18" charset="0"/>
                  </a:rPr>
                  <a:t>O(N) ~ </a:t>
                </a:r>
                <a14:m>
                  <m:oMath xmlns:m="http://schemas.openxmlformats.org/officeDocument/2006/math">
                    <m:sSup>
                      <m:sSupPr>
                        <m:ctrlPr>
                          <a:rPr lang="en-US" altLang="zh-CN" sz="1600" i="1" dirty="0" smtClean="0">
                            <a:latin typeface="Cambria Math" panose="02040503050406030204" pitchFamily="18" charset="0"/>
                            <a:cs typeface="Times New Roman" panose="02020603050405020304" pitchFamily="18" charset="0"/>
                          </a:rPr>
                        </m:ctrlPr>
                      </m:sSupPr>
                      <m:e>
                        <m:r>
                          <a:rPr lang="en-US" altLang="zh-CN" sz="1600" i="1" dirty="0" smtClean="0">
                            <a:latin typeface="Cambria Math" panose="02040503050406030204" pitchFamily="18" charset="0"/>
                            <a:cs typeface="Times New Roman" panose="02020603050405020304" pitchFamily="18" charset="0"/>
                          </a:rPr>
                          <m:t>(</m:t>
                        </m:r>
                        <m:r>
                          <a:rPr lang="en-US" altLang="zh-CN" sz="1600" i="1" dirty="0" smtClean="0">
                            <a:latin typeface="Cambria Math" panose="02040503050406030204" pitchFamily="18" charset="0"/>
                            <a:cs typeface="Times New Roman" panose="02020603050405020304" pitchFamily="18" charset="0"/>
                          </a:rPr>
                          <m:t>𝐼𝑚𝑎𝑔𝑒</m:t>
                        </m:r>
                        <m:r>
                          <a:rPr lang="en-US" altLang="zh-CN" sz="1600" i="1" dirty="0" smtClean="0">
                            <a:latin typeface="Cambria Math" panose="02040503050406030204" pitchFamily="18" charset="0"/>
                            <a:cs typeface="Times New Roman" panose="02020603050405020304" pitchFamily="18" charset="0"/>
                          </a:rPr>
                          <m:t> </m:t>
                        </m:r>
                        <m:r>
                          <a:rPr lang="en-US" altLang="zh-CN" sz="1600" i="1" dirty="0" smtClean="0">
                            <a:latin typeface="Cambria Math" panose="02040503050406030204" pitchFamily="18" charset="0"/>
                            <a:cs typeface="Times New Roman" panose="02020603050405020304" pitchFamily="18" charset="0"/>
                          </a:rPr>
                          <m:t>𝑟𝑒𝑠𝑜𝑙𝑢𝑡𝑖𝑜𝑛</m:t>
                        </m:r>
                        <m:r>
                          <a:rPr lang="en-US" altLang="zh-CN" sz="1600" i="1" dirty="0" smtClean="0">
                            <a:latin typeface="Cambria Math" panose="02040503050406030204" pitchFamily="18" charset="0"/>
                            <a:cs typeface="Times New Roman" panose="02020603050405020304" pitchFamily="18" charset="0"/>
                          </a:rPr>
                          <m:t>)</m:t>
                        </m:r>
                        <m:r>
                          <m:rPr>
                            <m:nor/>
                          </m:rPr>
                          <a:rPr lang="en-US" altLang="zh-CN" sz="1600" dirty="0" smtClean="0">
                            <a:latin typeface="Times New Roman" panose="02020603050405020304" pitchFamily="18" charset="0"/>
                            <a:cs typeface="Times New Roman" panose="02020603050405020304" pitchFamily="18" charset="0"/>
                          </a:rPr>
                          <m:t> </m:t>
                        </m:r>
                      </m:e>
                      <m:sup>
                        <m:r>
                          <a:rPr lang="en-US" altLang="zh-CN" sz="1600" b="0" i="1" dirty="0" smtClean="0">
                            <a:latin typeface="Cambria Math" panose="02040503050406030204" pitchFamily="18" charset="0"/>
                            <a:cs typeface="Times New Roman" panose="02020603050405020304" pitchFamily="18" charset="0"/>
                          </a:rPr>
                          <m:t>2</m:t>
                        </m:r>
                      </m:sup>
                    </m:sSup>
                  </m:oMath>
                </a14:m>
                <a:endParaRPr lang="en-US" altLang="zh-CN" sz="1600" dirty="0" smtClean="0">
                  <a:latin typeface="Times New Roman" panose="02020603050405020304" pitchFamily="18" charset="0"/>
                  <a:cs typeface="Times New Roman" panose="02020603050405020304" pitchFamily="18" charset="0"/>
                </a:endParaRPr>
              </a:p>
              <a:p>
                <a:pPr marL="342900" indent="-342900">
                  <a:buAutoNum type="alphaLcParenR" startAt="2"/>
                </a:pPr>
                <a:r>
                  <a:rPr lang="en-US" altLang="zh-CN" sz="1600" dirty="0" smtClean="0">
                    <a:latin typeface="Times New Roman" panose="02020603050405020304" pitchFamily="18" charset="0"/>
                    <a:cs typeface="Times New Roman" panose="02020603050405020304" pitchFamily="18" charset="0"/>
                  </a:rPr>
                  <a:t>Prone to overfitting</a:t>
                </a:r>
              </a:p>
            </p:txBody>
          </p:sp>
        </mc:Choice>
        <mc:Fallback xmlns="">
          <p:sp>
            <p:nvSpPr>
              <p:cNvPr id="26" name="TextBox 25"/>
              <p:cNvSpPr txBox="1">
                <a:spLocks noRot="1" noChangeAspect="1" noMove="1" noResize="1" noEditPoints="1" noAdjustHandles="1" noChangeArrowheads="1" noChangeShapeType="1" noTextEdit="1"/>
              </p:cNvSpPr>
              <p:nvPr/>
            </p:nvSpPr>
            <p:spPr>
              <a:xfrm>
                <a:off x="6409509" y="5273457"/>
                <a:ext cx="5155474" cy="853823"/>
              </a:xfrm>
              <a:prstGeom prst="rect">
                <a:avLst/>
              </a:prstGeom>
              <a:blipFill rotWithShape="0">
                <a:blip r:embed="rId3"/>
                <a:stretch>
                  <a:fillRect l="-591" t="-2143" b="-8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917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897618"/>
          </a:xfrm>
        </p:spPr>
        <p:txBody>
          <a:bodyPr/>
          <a:lstStyle/>
          <a:p>
            <a:r>
              <a:rPr lang="en-US" altLang="zh-CN" dirty="0" smtClean="0">
                <a:latin typeface="Times New Roman" panose="02020603050405020304" pitchFamily="18" charset="0"/>
                <a:cs typeface="Times New Roman" panose="02020603050405020304" pitchFamily="18" charset="0"/>
              </a:rPr>
              <a:t>ViT: Vision Transformer</a:t>
            </a:r>
            <a:endParaRPr lang="zh-CN" altLang="en-US" dirty="0"/>
          </a:p>
        </p:txBody>
      </p:sp>
      <p:pic>
        <p:nvPicPr>
          <p:cNvPr id="4" name="내용 개체 틀 3"/>
          <p:cNvPicPr>
            <a:picLocks noGrp="1" noChangeAspect="1"/>
          </p:cNvPicPr>
          <p:nvPr>
            <p:ph idx="1"/>
          </p:nvPr>
        </p:nvPicPr>
        <p:blipFill rotWithShape="1">
          <a:blip r:embed="rId2"/>
          <a:srcRect t="20414"/>
          <a:stretch/>
        </p:blipFill>
        <p:spPr>
          <a:xfrm>
            <a:off x="348902" y="1375672"/>
            <a:ext cx="7381741" cy="2264227"/>
          </a:xfrm>
          <a:prstGeom prst="rect">
            <a:avLst/>
          </a:prstGeom>
        </p:spPr>
      </p:pic>
      <p:sp>
        <p:nvSpPr>
          <p:cNvPr id="5" name="TextBox 4"/>
          <p:cNvSpPr txBox="1"/>
          <p:nvPr/>
        </p:nvSpPr>
        <p:spPr>
          <a:xfrm>
            <a:off x="550818" y="3752828"/>
            <a:ext cx="10515600" cy="954107"/>
          </a:xfrm>
          <a:prstGeom prst="rect">
            <a:avLst/>
          </a:prstGeom>
          <a:noFill/>
        </p:spPr>
        <p:txBody>
          <a:bodyPr wrap="square" rtlCol="0">
            <a:spAutoFit/>
          </a:bodyPr>
          <a:lstStyle/>
          <a:p>
            <a:pPr algn="just"/>
            <a:r>
              <a:rPr lang="en-US" altLang="zh-CN" sz="1400" dirty="0" smtClean="0">
                <a:latin typeface="Times New Roman" panose="02020603050405020304" pitchFamily="18" charset="0"/>
                <a:cs typeface="Times New Roman" panose="02020603050405020304" pitchFamily="18" charset="0"/>
              </a:rPr>
              <a:t>Table 1: Comparison with state of the art on popular image classification benchmarks. We report mean and standard deviation of the accuracies, averaged over three fine-tuning runs. </a:t>
            </a:r>
            <a:r>
              <a:rPr lang="en-US" altLang="zh-CN" sz="1400" b="1" u="sng" dirty="0" smtClean="0">
                <a:solidFill>
                  <a:srgbClr val="FF0000"/>
                </a:solidFill>
                <a:latin typeface="Times New Roman" panose="02020603050405020304" pitchFamily="18" charset="0"/>
                <a:cs typeface="Times New Roman" panose="02020603050405020304" pitchFamily="18" charset="0"/>
              </a:rPr>
              <a:t>Vision Transformer models pre-trained on the JFT-300M dataset</a:t>
            </a:r>
            <a:r>
              <a:rPr lang="en-US" altLang="zh-CN" sz="1400" dirty="0" smtClean="0">
                <a:latin typeface="Times New Roman" panose="02020603050405020304" pitchFamily="18" charset="0"/>
                <a:cs typeface="Times New Roman" panose="02020603050405020304" pitchFamily="18" charset="0"/>
              </a:rPr>
              <a:t> outperform ResNet-based baselines on all datasets, while taking substantially less computational resources to pre-train. ViT pre-trained on the smaller public ImageNet-21k dataset performs well too.</a:t>
            </a:r>
            <a:endParaRPr lang="zh-CN" altLang="en-US" sz="1400" dirty="0">
              <a:latin typeface="Times New Roman" panose="02020603050405020304" pitchFamily="18" charset="0"/>
              <a:cs typeface="Times New Roman" panose="02020603050405020304" pitchFamily="18" charset="0"/>
            </a:endParaRPr>
          </a:p>
        </p:txBody>
      </p:sp>
      <p:sp>
        <p:nvSpPr>
          <p:cNvPr id="6" name="직사각형 5"/>
          <p:cNvSpPr/>
          <p:nvPr/>
        </p:nvSpPr>
        <p:spPr>
          <a:xfrm>
            <a:off x="7876121" y="2169232"/>
            <a:ext cx="3190297" cy="338554"/>
          </a:xfrm>
          <a:prstGeom prst="rect">
            <a:avLst/>
          </a:prstGeom>
        </p:spPr>
        <p:txBody>
          <a:bodyPr wrap="none">
            <a:spAutoFit/>
          </a:bodyPr>
          <a:lstStyle/>
          <a:p>
            <a:r>
              <a:rPr lang="zh-CN" altLang="en-US" sz="1600" dirty="0" smtClean="0">
                <a:solidFill>
                  <a:srgbClr val="FF0000"/>
                </a:solidFill>
                <a:latin typeface="Times New Roman" panose="02020603050405020304" pitchFamily="18" charset="0"/>
                <a:cs typeface="Times New Roman" panose="02020603050405020304" pitchFamily="18" charset="0"/>
              </a:rPr>
              <a:t>TPUv3 with 8 cores</a:t>
            </a:r>
            <a:r>
              <a:rPr lang="en-US" altLang="zh-CN" sz="1600" dirty="0" smtClean="0">
                <a:solidFill>
                  <a:srgbClr val="FF0000"/>
                </a:solidFill>
                <a:latin typeface="Times New Roman" panose="02020603050405020304" pitchFamily="18" charset="0"/>
                <a:cs typeface="Times New Roman" panose="02020603050405020304" pitchFamily="18" charset="0"/>
              </a:rPr>
              <a:t>, around 30 days</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50818" y="5020166"/>
            <a:ext cx="9570720" cy="1323439"/>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There are two main directions for the modification of Vision Transformer:</a:t>
            </a:r>
          </a:p>
          <a:p>
            <a:endParaRPr lang="en-US" altLang="zh-CN" sz="1600" dirty="0" smtClean="0">
              <a:latin typeface="Times New Roman" panose="02020603050405020304" pitchFamily="18" charset="0"/>
              <a:cs typeface="Times New Roman" panose="02020603050405020304" pitchFamily="18" charset="0"/>
            </a:endParaRPr>
          </a:p>
          <a:p>
            <a:pPr marL="342900" indent="-342900">
              <a:buFont typeface="+mj-lt"/>
              <a:buAutoNum type="alphaLcPeriod"/>
            </a:pPr>
            <a:r>
              <a:rPr lang="en-US" altLang="zh-CN" sz="1600" dirty="0" smtClean="0">
                <a:latin typeface="Times New Roman" panose="02020603050405020304" pitchFamily="18" charset="0"/>
                <a:cs typeface="Times New Roman" panose="02020603050405020304" pitchFamily="18" charset="0"/>
              </a:rPr>
              <a:t>Based on Pure Transformer Architecture: </a:t>
            </a:r>
            <a:r>
              <a:rPr lang="en-US" altLang="zh-CN" sz="1600" u="sng" dirty="0" smtClean="0">
                <a:solidFill>
                  <a:srgbClr val="FF0000"/>
                </a:solidFill>
                <a:latin typeface="Times New Roman" panose="02020603050405020304" pitchFamily="18" charset="0"/>
                <a:cs typeface="Times New Roman" panose="02020603050405020304" pitchFamily="18" charset="0"/>
              </a:rPr>
              <a:t>Swin Transformer</a:t>
            </a:r>
            <a:r>
              <a:rPr lang="en-US" altLang="zh-CN" sz="1600" dirty="0" smtClean="0">
                <a:latin typeface="Times New Roman" panose="02020603050405020304" pitchFamily="18" charset="0"/>
                <a:cs typeface="Times New Roman" panose="02020603050405020304" pitchFamily="18" charset="0"/>
              </a:rPr>
              <a:t>, Transformer In Transformer, etc.</a:t>
            </a:r>
          </a:p>
          <a:p>
            <a:pPr marL="342900" indent="-342900">
              <a:buFont typeface="+mj-lt"/>
              <a:buAutoNum type="alphaLcPeriod"/>
            </a:pPr>
            <a:endParaRPr lang="en-US" altLang="zh-CN" sz="1600" dirty="0">
              <a:latin typeface="Times New Roman" panose="02020603050405020304" pitchFamily="18" charset="0"/>
              <a:cs typeface="Times New Roman" panose="02020603050405020304" pitchFamily="18" charset="0"/>
            </a:endParaRPr>
          </a:p>
          <a:p>
            <a:pPr marL="342900" indent="-342900">
              <a:buFont typeface="+mj-lt"/>
              <a:buAutoNum type="alphaLcPeriod"/>
            </a:pPr>
            <a:r>
              <a:rPr lang="en-US" altLang="zh-CN" sz="1600" dirty="0" smtClean="0">
                <a:latin typeface="Times New Roman" panose="02020603050405020304" pitchFamily="18" charset="0"/>
                <a:cs typeface="Times New Roman" panose="02020603050405020304" pitchFamily="18" charset="0"/>
              </a:rPr>
              <a:t>Based on CNN Architecture: </a:t>
            </a:r>
            <a:r>
              <a:rPr lang="en-US" altLang="zh-CN" sz="1600" u="sng" dirty="0" smtClean="0">
                <a:solidFill>
                  <a:srgbClr val="FF0000"/>
                </a:solidFill>
                <a:latin typeface="Times New Roman" panose="02020603050405020304" pitchFamily="18" charset="0"/>
                <a:cs typeface="Times New Roman" panose="02020603050405020304" pitchFamily="18" charset="0"/>
              </a:rPr>
              <a:t>BoT</a:t>
            </a:r>
            <a:r>
              <a:rPr lang="en-US" altLang="zh-CN" sz="1600" dirty="0" smtClean="0">
                <a:latin typeface="Times New Roman" panose="02020603050405020304" pitchFamily="18" charset="0"/>
                <a:cs typeface="Times New Roman" panose="02020603050405020304" pitchFamily="18" charset="0"/>
              </a:rPr>
              <a:t>, CoAtNet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7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57891"/>
          </a:xfrm>
        </p:spPr>
        <p:txBody>
          <a:bodyPr>
            <a:normAutofit fontScale="90000"/>
          </a:bodyPr>
          <a:lstStyle/>
          <a:p>
            <a:r>
              <a:rPr lang="en-US" altLang="zh-CN" dirty="0" smtClean="0">
                <a:latin typeface="Times New Roman" panose="02020603050405020304" pitchFamily="18" charset="0"/>
                <a:cs typeface="Times New Roman" panose="02020603050405020304" pitchFamily="18" charset="0"/>
              </a:rPr>
              <a:t>ViT Variants: DeepViT [5]</a:t>
            </a:r>
            <a:endParaRPr lang="zh-CN" altLang="en-US" dirty="0"/>
          </a:p>
        </p:txBody>
      </p:sp>
      <p:pic>
        <p:nvPicPr>
          <p:cNvPr id="4" name="내용 개체 틀 3"/>
          <p:cNvPicPr>
            <a:picLocks noGrp="1" noChangeAspect="1"/>
          </p:cNvPicPr>
          <p:nvPr>
            <p:ph idx="1"/>
          </p:nvPr>
        </p:nvPicPr>
        <p:blipFill>
          <a:blip r:embed="rId3"/>
          <a:stretch>
            <a:fillRect/>
          </a:stretch>
        </p:blipFill>
        <p:spPr>
          <a:xfrm>
            <a:off x="974543" y="1023017"/>
            <a:ext cx="3430633" cy="3252976"/>
          </a:xfrm>
          <a:prstGeom prst="rect">
            <a:avLst/>
          </a:prstGeom>
        </p:spPr>
      </p:pic>
      <p:sp>
        <p:nvSpPr>
          <p:cNvPr id="5" name="TextBox 4"/>
          <p:cNvSpPr txBox="1"/>
          <p:nvPr/>
        </p:nvSpPr>
        <p:spPr>
          <a:xfrm>
            <a:off x="653140" y="4323140"/>
            <a:ext cx="4423955" cy="523220"/>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Fig. 5 Comparison between the (a) original ViT with N transformer blocks and (b) our proposed DeepViT model.</a:t>
            </a:r>
            <a:endParaRPr lang="zh-CN" altLang="en-US" sz="1400" dirty="0">
              <a:latin typeface="Times New Roman" panose="02020603050405020304" pitchFamily="18" charset="0"/>
              <a:cs typeface="Times New Roman" panose="02020603050405020304" pitchFamily="18" charset="0"/>
            </a:endParaRPr>
          </a:p>
        </p:txBody>
      </p:sp>
      <p:sp>
        <p:nvSpPr>
          <p:cNvPr id="8" name="왼쪽/오른쪽 화살표 7"/>
          <p:cNvSpPr/>
          <p:nvPr/>
        </p:nvSpPr>
        <p:spPr>
          <a:xfrm>
            <a:off x="2437311" y="2883610"/>
            <a:ext cx="313508" cy="1741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146766" y="1698171"/>
            <a:ext cx="5408023" cy="1846659"/>
          </a:xfrm>
          <a:prstGeom prst="rect">
            <a:avLst/>
          </a:prstGeom>
          <a:noFill/>
        </p:spPr>
        <p:txBody>
          <a:bodyPr wrap="square" rtlCol="0">
            <a:spAutoFit/>
          </a:bodyPr>
          <a:lstStyle/>
          <a:p>
            <a:pPr algn="just"/>
            <a:r>
              <a:rPr lang="en-US" altLang="zh-CN" sz="1600" dirty="0" smtClean="0">
                <a:solidFill>
                  <a:srgbClr val="FF0000"/>
                </a:solidFill>
                <a:latin typeface="Times New Roman" panose="02020603050405020304" pitchFamily="18" charset="0"/>
                <a:cs typeface="Times New Roman" panose="02020603050405020304" pitchFamily="18" charset="0"/>
              </a:rPr>
              <a:t>Problem:</a:t>
            </a:r>
            <a:r>
              <a:rPr lang="en-US" altLang="zh-CN" sz="1600" dirty="0" smtClean="0">
                <a:latin typeface="Times New Roman" panose="02020603050405020304" pitchFamily="18" charset="0"/>
                <a:cs typeface="Times New Roman" panose="02020603050405020304" pitchFamily="18" charset="0"/>
              </a:rPr>
              <a:t> They observed that with the same dataset, the performance of vision transformers do saturate as the network depth rises.</a:t>
            </a:r>
          </a:p>
          <a:p>
            <a:pPr algn="just"/>
            <a:r>
              <a:rPr lang="en-US" altLang="zh-CN" sz="1600" dirty="0" smtClean="0">
                <a:solidFill>
                  <a:srgbClr val="FF0000"/>
                </a:solidFill>
                <a:latin typeface="Times New Roman" panose="02020603050405020304" pitchFamily="18" charset="0"/>
                <a:cs typeface="Times New Roman" panose="02020603050405020304" pitchFamily="18" charset="0"/>
              </a:rPr>
              <a:t>Reason:</a:t>
            </a:r>
            <a:r>
              <a:rPr lang="en-US" altLang="zh-CN" sz="1600" dirty="0" smtClean="0">
                <a:latin typeface="Times New Roman" panose="02020603050405020304" pitchFamily="18" charset="0"/>
                <a:cs typeface="Times New Roman" panose="02020603050405020304" pitchFamily="18" charset="0"/>
              </a:rPr>
              <a:t> As the transformer goes deeper, the attention maps gradually become similar and even much the same after certain layers. In other words, </a:t>
            </a:r>
            <a:r>
              <a:rPr lang="en-US" altLang="zh-CN" sz="1600" b="1" u="sng" dirty="0" smtClean="0">
                <a:solidFill>
                  <a:srgbClr val="FF0000"/>
                </a:solidFill>
                <a:latin typeface="Times New Roman" panose="02020603050405020304" pitchFamily="18" charset="0"/>
                <a:cs typeface="Times New Roman" panose="02020603050405020304" pitchFamily="18" charset="0"/>
              </a:rPr>
              <a:t>the feature maps tend to be identical in the top layers</a:t>
            </a:r>
            <a:r>
              <a:rPr lang="en-US" altLang="zh-CN" sz="1600" dirty="0" smtClean="0">
                <a:latin typeface="Times New Roman" panose="02020603050405020304" pitchFamily="18" charset="0"/>
                <a:cs typeface="Times New Roman" panose="02020603050405020304" pitchFamily="18" charset="0"/>
              </a:rPr>
              <a:t> of deep ViT models. (</a:t>
            </a:r>
            <a:r>
              <a:rPr lang="en-GB" altLang="zh-CN" sz="1600" u="sng" dirty="0">
                <a:solidFill>
                  <a:srgbClr val="FF0000"/>
                </a:solidFill>
                <a:latin typeface="Times New Roman" panose="02020603050405020304" pitchFamily="18" charset="0"/>
                <a:cs typeface="Times New Roman" panose="02020603050405020304" pitchFamily="18" charset="0"/>
              </a:rPr>
              <a:t>Attention Collapse</a:t>
            </a:r>
            <a:r>
              <a:rPr lang="en-US" altLang="zh-CN" sz="1600" dirty="0" smtClean="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pic>
        <p:nvPicPr>
          <p:cNvPr id="10" name="그림 9"/>
          <p:cNvPicPr>
            <a:picLocks noChangeAspect="1"/>
          </p:cNvPicPr>
          <p:nvPr/>
        </p:nvPicPr>
        <p:blipFill>
          <a:blip r:embed="rId4"/>
          <a:stretch>
            <a:fillRect/>
          </a:stretch>
        </p:blipFill>
        <p:spPr>
          <a:xfrm>
            <a:off x="6038306" y="3551762"/>
            <a:ext cx="4763588" cy="2065976"/>
          </a:xfrm>
          <a:prstGeom prst="rect">
            <a:avLst/>
          </a:prstGeom>
        </p:spPr>
      </p:pic>
      <p:sp>
        <p:nvSpPr>
          <p:cNvPr id="11" name="TextBox 10"/>
          <p:cNvSpPr txBox="1"/>
          <p:nvPr/>
        </p:nvSpPr>
        <p:spPr>
          <a:xfrm>
            <a:off x="5939246" y="5712823"/>
            <a:ext cx="5286103" cy="738664"/>
          </a:xfrm>
          <a:prstGeom prst="rect">
            <a:avLst/>
          </a:prstGeom>
          <a:noFill/>
        </p:spPr>
        <p:txBody>
          <a:bodyPr wrap="square" rtlCol="0">
            <a:spAutoFit/>
          </a:bodyPr>
          <a:lstStyle/>
          <a:p>
            <a:pPr algn="just"/>
            <a:r>
              <a:rPr lang="en-US" altLang="zh-CN" sz="1400" dirty="0" smtClean="0">
                <a:latin typeface="Times New Roman" panose="02020603050405020304" pitchFamily="18" charset="0"/>
                <a:cs typeface="Times New Roman" panose="02020603050405020304" pitchFamily="18" charset="0"/>
              </a:rPr>
              <a:t>Fig.6 (a</a:t>
            </a:r>
            <a:r>
              <a:rPr lang="en-US" altLang="zh-CN" sz="1400" dirty="0">
                <a:latin typeface="Times New Roman" panose="02020603050405020304" pitchFamily="18" charset="0"/>
                <a:cs typeface="Times New Roman" panose="02020603050405020304" pitchFamily="18" charset="0"/>
              </a:rPr>
              <a:t>) The similarity ratio of the generated self-attention maps across different </a:t>
            </a:r>
            <a:r>
              <a:rPr lang="en-US" altLang="zh-CN" sz="1400" dirty="0" smtClean="0">
                <a:latin typeface="Times New Roman" panose="02020603050405020304" pitchFamily="18" charset="0"/>
                <a:cs typeface="Times New Roman" panose="02020603050405020304" pitchFamily="18" charset="0"/>
              </a:rPr>
              <a:t>layers. (b) (b) The ratio of similar blocks to the total number of blocks increases when the depth of the ViT model increases.</a:t>
            </a:r>
            <a:endParaRPr lang="zh-CN" altLang="en-US" sz="1400" dirty="0">
              <a:latin typeface="Times New Roman" panose="02020603050405020304" pitchFamily="18" charset="0"/>
              <a:cs typeface="Times New Roman" panose="02020603050405020304" pitchFamily="18" charset="0"/>
            </a:endParaRPr>
          </a:p>
        </p:txBody>
      </p:sp>
      <p:pic>
        <p:nvPicPr>
          <p:cNvPr id="12" name="그림 11"/>
          <p:cNvPicPr>
            <a:picLocks noChangeAspect="1"/>
          </p:cNvPicPr>
          <p:nvPr/>
        </p:nvPicPr>
        <p:blipFill>
          <a:blip r:embed="rId5"/>
          <a:stretch>
            <a:fillRect/>
          </a:stretch>
        </p:blipFill>
        <p:spPr>
          <a:xfrm>
            <a:off x="870855" y="4833705"/>
            <a:ext cx="3988525" cy="1278013"/>
          </a:xfrm>
          <a:prstGeom prst="rect">
            <a:avLst/>
          </a:prstGeom>
        </p:spPr>
      </p:pic>
      <p:sp>
        <p:nvSpPr>
          <p:cNvPr id="13" name="모서리가 둥근 직사각형 12"/>
          <p:cNvSpPr/>
          <p:nvPr/>
        </p:nvSpPr>
        <p:spPr>
          <a:xfrm>
            <a:off x="2865117" y="2786743"/>
            <a:ext cx="1010197" cy="365760"/>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40229" y="6111718"/>
            <a:ext cx="4021180" cy="523220"/>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Table 2: ImageNet </a:t>
            </a:r>
            <a:r>
              <a:rPr lang="en-US" altLang="zh-CN" sz="1400" dirty="0">
                <a:latin typeface="Times New Roman" panose="02020603050405020304" pitchFamily="18" charset="0"/>
                <a:cs typeface="Times New Roman" panose="02020603050405020304" pitchFamily="18" charset="0"/>
              </a:rPr>
              <a:t>top-1 accuracy of the ViT models with </a:t>
            </a:r>
            <a:r>
              <a:rPr lang="en-US" altLang="zh-CN" sz="1400" dirty="0" smtClean="0">
                <a:latin typeface="Times New Roman" panose="02020603050405020304" pitchFamily="18" charset="0"/>
                <a:cs typeface="Times New Roman" panose="02020603050405020304" pitchFamily="18" charset="0"/>
              </a:rPr>
              <a:t>shared self-attention </a:t>
            </a:r>
            <a:r>
              <a:rPr lang="en-US" altLang="zh-CN" sz="1400" dirty="0">
                <a:latin typeface="Times New Roman" panose="02020603050405020304" pitchFamily="18" charset="0"/>
                <a:cs typeface="Times New Roman" panose="02020603050405020304" pitchFamily="18" charset="0"/>
              </a:rPr>
              <a:t>maps. </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3010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2664</TotalTime>
  <Words>3257</Words>
  <Application>Microsoft Office PowerPoint</Application>
  <PresentationFormat>와이드스크린</PresentationFormat>
  <Paragraphs>514</Paragraphs>
  <Slides>25</Slides>
  <Notes>7</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25</vt:i4>
      </vt:variant>
    </vt:vector>
  </HeadingPairs>
  <TitlesOfParts>
    <vt:vector size="34" baseType="lpstr">
      <vt:lpstr>宋体</vt:lpstr>
      <vt:lpstr>맑은 고딕</vt:lpstr>
      <vt:lpstr>Arial</vt:lpstr>
      <vt:lpstr>Calibri</vt:lpstr>
      <vt:lpstr>Calibri Light</vt:lpstr>
      <vt:lpstr>Cambria Math</vt:lpstr>
      <vt:lpstr>Times New Roman</vt:lpstr>
      <vt:lpstr>Wingdings 2</vt:lpstr>
      <vt:lpstr>Office 테마</vt:lpstr>
      <vt:lpstr>Transformer In Computer Vision</vt:lpstr>
      <vt:lpstr>Transformer Achievements</vt:lpstr>
      <vt:lpstr>Outline</vt:lpstr>
      <vt:lpstr>Transformer: Attention Is All You Need [1]</vt:lpstr>
      <vt:lpstr>Transformer: Attention Is All You Need</vt:lpstr>
      <vt:lpstr>Transformer: Attention Is All You Need</vt:lpstr>
      <vt:lpstr>ViT: Vision Transformer [4]</vt:lpstr>
      <vt:lpstr>ViT: Vision Transformer</vt:lpstr>
      <vt:lpstr>ViT Variants: DeepViT [5]</vt:lpstr>
      <vt:lpstr>ViT Variants: DeepViT</vt:lpstr>
      <vt:lpstr>ViT Variants: DeepViT</vt:lpstr>
      <vt:lpstr>ViT Variants: Swin Transformer [6]</vt:lpstr>
      <vt:lpstr>ViT Variants: Swin Transformer</vt:lpstr>
      <vt:lpstr>ViT Variants: Swin Transformer</vt:lpstr>
      <vt:lpstr>ViT Variants: Swin Transformer</vt:lpstr>
      <vt:lpstr>ViT Variants: BoT [7]</vt:lpstr>
      <vt:lpstr>ViT Variants: BoT [7]</vt:lpstr>
      <vt:lpstr>ViT Variants: BoT [7]</vt:lpstr>
      <vt:lpstr>My Thinking: How to apply Transformer in Computer Vision </vt:lpstr>
      <vt:lpstr>Conclusion and Future Work</vt:lpstr>
      <vt:lpstr>Reference </vt:lpstr>
      <vt:lpstr>PowerPoint 프레젠테이션</vt:lpstr>
      <vt:lpstr>Relative Position Embedding: BoT</vt:lpstr>
      <vt:lpstr>Relative Position Embedding: BoT</vt:lpstr>
      <vt:lpstr>Relative Position Embedding: Swin Transformer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 In Computer Vision</dc:title>
  <dc:creator>default</dc:creator>
  <cp:lastModifiedBy>default</cp:lastModifiedBy>
  <cp:revision>140</cp:revision>
  <dcterms:created xsi:type="dcterms:W3CDTF">2021-07-26T00:39:24Z</dcterms:created>
  <dcterms:modified xsi:type="dcterms:W3CDTF">2021-08-05T08:40:29Z</dcterms:modified>
</cp:coreProperties>
</file>