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7FC4-8AEB-4925-9B97-6F1E68920C8A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033E-4C4B-4FA4-9450-61093476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0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7FC4-8AEB-4925-9B97-6F1E68920C8A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033E-4C4B-4FA4-9450-61093476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56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7FC4-8AEB-4925-9B97-6F1E68920C8A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033E-4C4B-4FA4-9450-61093476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7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7FC4-8AEB-4925-9B97-6F1E68920C8A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033E-4C4B-4FA4-9450-61093476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7FC4-8AEB-4925-9B97-6F1E68920C8A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033E-4C4B-4FA4-9450-61093476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8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7FC4-8AEB-4925-9B97-6F1E68920C8A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033E-4C4B-4FA4-9450-61093476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7FC4-8AEB-4925-9B97-6F1E68920C8A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033E-4C4B-4FA4-9450-61093476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9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7FC4-8AEB-4925-9B97-6F1E68920C8A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033E-4C4B-4FA4-9450-61093476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4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7FC4-8AEB-4925-9B97-6F1E68920C8A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033E-4C4B-4FA4-9450-61093476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1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7FC4-8AEB-4925-9B97-6F1E68920C8A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033E-4C4B-4FA4-9450-61093476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4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7FC4-8AEB-4925-9B97-6F1E68920C8A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033E-4C4B-4FA4-9450-61093476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5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7FC4-8AEB-4925-9B97-6F1E68920C8A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E033E-4C4B-4FA4-9450-61093476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2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2482"/>
              </p:ext>
            </p:extLst>
          </p:nvPr>
        </p:nvGraphicFramePr>
        <p:xfrm>
          <a:off x="1222104" y="676125"/>
          <a:ext cx="4743266" cy="4257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206"/>
                <a:gridCol w="431206"/>
                <a:gridCol w="431206"/>
                <a:gridCol w="431206"/>
                <a:gridCol w="431206"/>
                <a:gridCol w="431206"/>
                <a:gridCol w="431206"/>
                <a:gridCol w="431206"/>
                <a:gridCol w="431206"/>
                <a:gridCol w="431206"/>
                <a:gridCol w="431206"/>
              </a:tblGrid>
              <a:tr h="3826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826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08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826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26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26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26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26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26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26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26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00503" y="2466364"/>
            <a:ext cx="2760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operation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2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96487"/>
              </p:ext>
            </p:extLst>
          </p:nvPr>
        </p:nvGraphicFramePr>
        <p:xfrm>
          <a:off x="629919" y="623872"/>
          <a:ext cx="3497942" cy="304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706"/>
                <a:gridCol w="499706"/>
                <a:gridCol w="499706"/>
                <a:gridCol w="499706"/>
                <a:gridCol w="499706"/>
                <a:gridCol w="499706"/>
                <a:gridCol w="499706"/>
              </a:tblGrid>
              <a:tr h="4346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46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46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46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46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46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46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831806" y="1930158"/>
            <a:ext cx="484778" cy="42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직사각형 8"/>
          <p:cNvSpPr/>
          <p:nvPr/>
        </p:nvSpPr>
        <p:spPr>
          <a:xfrm>
            <a:off x="4926151" y="2025952"/>
            <a:ext cx="496387" cy="42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직사각형 15"/>
          <p:cNvSpPr/>
          <p:nvPr/>
        </p:nvSpPr>
        <p:spPr>
          <a:xfrm>
            <a:off x="5052425" y="2121746"/>
            <a:ext cx="496387" cy="42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직사각형 16"/>
          <p:cNvSpPr/>
          <p:nvPr/>
        </p:nvSpPr>
        <p:spPr>
          <a:xfrm>
            <a:off x="5162735" y="2240884"/>
            <a:ext cx="496387" cy="42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직사각형 18"/>
          <p:cNvSpPr/>
          <p:nvPr/>
        </p:nvSpPr>
        <p:spPr>
          <a:xfrm>
            <a:off x="5268689" y="2360023"/>
            <a:ext cx="496387" cy="42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직사각형 19"/>
          <p:cNvSpPr/>
          <p:nvPr/>
        </p:nvSpPr>
        <p:spPr>
          <a:xfrm>
            <a:off x="5374643" y="2479162"/>
            <a:ext cx="496387" cy="429865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직사각형 20"/>
          <p:cNvSpPr/>
          <p:nvPr/>
        </p:nvSpPr>
        <p:spPr>
          <a:xfrm>
            <a:off x="5596009" y="2766908"/>
            <a:ext cx="496387" cy="42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왼쪽 중괄호 21"/>
          <p:cNvSpPr/>
          <p:nvPr/>
        </p:nvSpPr>
        <p:spPr>
          <a:xfrm rot="9197285">
            <a:off x="5901907" y="1498082"/>
            <a:ext cx="150153" cy="13966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114874" y="1930158"/>
            <a:ext cx="1005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 patches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27576" y="1869113"/>
            <a:ext cx="496387" cy="42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직사각형 24"/>
          <p:cNvSpPr/>
          <p:nvPr/>
        </p:nvSpPr>
        <p:spPr>
          <a:xfrm>
            <a:off x="7998153" y="1869112"/>
            <a:ext cx="496387" cy="42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직사각형 25"/>
          <p:cNvSpPr/>
          <p:nvPr/>
        </p:nvSpPr>
        <p:spPr>
          <a:xfrm>
            <a:off x="11189845" y="1869112"/>
            <a:ext cx="496387" cy="42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406764" y="1926332"/>
                <a:ext cx="870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4" y="1926332"/>
                <a:ext cx="87085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오른쪽 중괄호 27"/>
          <p:cNvSpPr/>
          <p:nvPr/>
        </p:nvSpPr>
        <p:spPr>
          <a:xfrm rot="5400000">
            <a:off x="9213783" y="566537"/>
            <a:ext cx="467884" cy="42170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945153" y="2909027"/>
            <a:ext cx="1005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 patches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90055" y="2607009"/>
            <a:ext cx="496387" cy="429865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29919" y="4106721"/>
                <a:ext cx="55212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使用卷积生成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patch embedding: window size = stride (s)</a:t>
                </a:r>
              </a:p>
              <a:p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么卷积后的特征图的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维度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为：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num>
                      <m:den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den>
                    </m:f>
                  </m:oMath>
                </a14:m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1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num>
                      <m:den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den>
                    </m:f>
                    <m:r>
                      <a:rPr lang="en-US" altLang="zh-CN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9" y="4106721"/>
                <a:ext cx="5521235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31" t="-13953" b="-90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41548" y="3327756"/>
            <a:ext cx="3248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Unfold 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视图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9406764" y="3857897"/>
            <a:ext cx="181373" cy="330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593874" y="4302034"/>
                <a:ext cx="409235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 size = patch size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的卷积进行运算，将得到的结果送入到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层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MLP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channel fusion;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为了对块进行位置嵌入，采用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CvT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的方式：在两个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层之间嵌入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4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深度可分离卷积，这样的好处是位置信息是可学习的，同时还能进一步增加每一块的信息复杂度（二者兼得）。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874" y="4302034"/>
                <a:ext cx="4092358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447" t="-1322" r="-4769" b="-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40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53738" y="1280160"/>
                <a:ext cx="8473440" cy="4221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Image dimension: H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对图像进行切块操作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patch_size = p</a:t>
                </a:r>
              </a:p>
              <a:p>
                <a:r>
                  <a:rPr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atch_dimension = p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sz="1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sz="1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en-US" altLang="zh-CN" sz="1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num_patches = HW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1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</a:t>
                </a:r>
                <a:r>
                  <a:rPr lang="zh-CN" altLang="en-US" sz="1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么我们就可以得到：</a:t>
                </a:r>
                <a:r>
                  <a:rPr lang="en-US" altLang="zh-CN" sz="1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num_patches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sz="1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patch_dimension</a:t>
                </a:r>
              </a:p>
              <a:p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如果输入的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 = b,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那么输入到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MLP mixer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的维度就应该为：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num_patches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patch_dimension</a:t>
                </a:r>
              </a:p>
              <a:p>
                <a:endParaRPr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 token-mixing MLP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模块， 其意义在于不同像素之间的信息交流</a:t>
                </a:r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 channel-mixing MLP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模块，其意义在于不同通道之间的信息交流</a:t>
                </a:r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 Skip Connection,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残差模块，防止梯度消失 </a:t>
                </a:r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注：程序中的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patch embed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使用的是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kernel_size = stride = patch_size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的卷积操作</a:t>
                </a:r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构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造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MLP mixer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的方法很简单，就是简单堆叠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MixerBlock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就可以了， 最后的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head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是求所有的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patch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平均值。</a:t>
                </a:r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38" y="1280160"/>
                <a:ext cx="8473440" cy="4221348"/>
              </a:xfrm>
              <a:prstGeom prst="rect">
                <a:avLst/>
              </a:prstGeom>
              <a:blipFill rotWithShape="0">
                <a:blip r:embed="rId2"/>
                <a:stretch>
                  <a:fillRect l="-432" t="-434" b="-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98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41120" y="235330"/>
                <a:ext cx="9596846" cy="6625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矩阵乘法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输出的维度为：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 N, C),  B is batch size, N is flattened input dimension (H</a:t>
                </a:r>
                <a:r>
                  <a:rPr lang="en-US" altLang="zh-CN" sz="1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W), C is number of channels</a:t>
                </a:r>
              </a:p>
              <a:p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同维度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向的矩阵乘法：</a:t>
                </a:r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(B, N, C),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(B, C, N)    MM (A,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(B, N, N)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(B, C, N),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 N, C)    MM 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(B, 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 C)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不考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虑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假设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3, C = 2</a:t>
                </a:r>
              </a:p>
              <a:p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p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MM(I,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p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(3, 3) 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相当于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执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行跨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的相关性操作， 所得的结果是每一</a:t>
                </a:r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个像素点与其他像素点的乘法操作，所以输出维度为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(N, N)</a:t>
                </a:r>
              </a:p>
              <a:p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p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MM(I,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p>
                        <m:r>
                          <a:rPr lang="en-US" altLang="zh-CN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(2, 2)  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相当于执行跨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的相关性操作， 所得的结果是每一</a:t>
                </a:r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通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道与其他通道的乘法操作， 所以输出的结果为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(C, C)</a:t>
                </a:r>
              </a:p>
              <a:p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MLP mixer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使用的是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操作（也就是全连接层）如果想要知道的是像素点之间的相关性，则执行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Linear((B, C, N));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如果想要知道的是通道之间的相关性，则执行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Linear((B, N, C))</a:t>
                </a:r>
              </a:p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MLP mixer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的另外一个优势是自带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perception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属性：‘</a:t>
                </a:r>
                <a:r>
                  <a:rPr lang="en-US" altLang="zh-CN" sz="1400" b="1" dirty="0"/>
                  <a:t>FC</a:t>
                </a:r>
                <a:r>
                  <a:rPr lang="zh-CN" altLang="en-US" sz="1400" b="1" dirty="0"/>
                  <a:t>层具备这个能力，因为</a:t>
                </a:r>
                <a:r>
                  <a:rPr lang="en-US" altLang="zh-CN" sz="1400" b="1" dirty="0"/>
                  <a:t>FC</a:t>
                </a:r>
                <a:r>
                  <a:rPr lang="zh-CN" altLang="en-US" sz="1400" b="1" dirty="0"/>
                  <a:t>层的参数是位置相关的，而不像卷积操作，不同位置的参数是共享的。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矩阵的乘法（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Block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）可以达到和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MLP mixer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相同的效果， 但是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可以使用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Multi-Head (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分头操作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和压缩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维度的操作来降低计算复杂度，这是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MLP mixer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所不具有的。所以结论就是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Self-attention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操作不是必须的，可以使用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MLP 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进行替代，但是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MHSA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操作的计算复杂度可以低于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MLP mixer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操作。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235330"/>
                <a:ext cx="9596846" cy="6625660"/>
              </a:xfrm>
              <a:prstGeom prst="rect">
                <a:avLst/>
              </a:prstGeom>
              <a:blipFill rotWithShape="0">
                <a:blip r:embed="rId2"/>
                <a:stretch>
                  <a:fillRect l="-191" t="-276" r="-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/>
          <p:cNvSpPr/>
          <p:nvPr/>
        </p:nvSpPr>
        <p:spPr>
          <a:xfrm>
            <a:off x="1676399" y="1914759"/>
            <a:ext cx="566057" cy="27867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04457" y="2054096"/>
            <a:ext cx="209006" cy="47026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위로 구부러진 화살표 6"/>
          <p:cNvSpPr/>
          <p:nvPr/>
        </p:nvSpPr>
        <p:spPr>
          <a:xfrm>
            <a:off x="1728652" y="2621280"/>
            <a:ext cx="496388" cy="1700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>
            <a:off x="3108960" y="1849445"/>
            <a:ext cx="583474" cy="1306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28652" y="3652713"/>
            <a:ext cx="731520" cy="28111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108960" y="3594188"/>
            <a:ext cx="209006" cy="65314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3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7280" y="365760"/>
            <a:ext cx="1076379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何才能将卷积操作融入到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MLP 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操作中去：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RepMLP 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给出了很好的参考</a:t>
            </a:r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06925"/>
            <a:ext cx="5546271" cy="5782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9109" y="2036332"/>
            <a:ext cx="48419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单概括一下这个操作：</a:t>
            </a:r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入一个单位矩阵，这个单位矩阵一开始是二维的，形状为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(Chw, Chw), 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然后将这个二维的单位矩阵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为四维的用来进行与卷积核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的卷积运算，最后将卷积的结果再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reshape 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为二维的，这样我们就可以得到与卷积核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近似的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在的问题：</a:t>
            </a:r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速度过慢，这里面涉及到大量的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reshape 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操作， 虽然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reshape 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本身是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cost-free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MLP 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本身存在的问题：需要固定大小的输入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size, 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与之相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比的是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积不需要固定的输入大小</a:t>
            </a:r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个人观点：这种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RePMLP 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操作最后可以简化为深度可分离卷积操作。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6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484</Words>
  <Application>Microsoft Office PowerPoint</Application>
  <PresentationFormat>와이드스크린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宋体</vt:lpstr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default</dc:creator>
  <cp:lastModifiedBy>default</cp:lastModifiedBy>
  <cp:revision>30</cp:revision>
  <dcterms:created xsi:type="dcterms:W3CDTF">2021-08-03T03:57:08Z</dcterms:created>
  <dcterms:modified xsi:type="dcterms:W3CDTF">2021-08-07T03:35:41Z</dcterms:modified>
</cp:coreProperties>
</file>