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64" r:id="rId5"/>
    <p:sldId id="268" r:id="rId6"/>
    <p:sldId id="269" r:id="rId7"/>
    <p:sldId id="270" r:id="rId8"/>
    <p:sldId id="271" r:id="rId9"/>
    <p:sldId id="276" r:id="rId10"/>
    <p:sldId id="272" r:id="rId11"/>
    <p:sldId id="281" r:id="rId12"/>
    <p:sldId id="275" r:id="rId13"/>
    <p:sldId id="274" r:id="rId14"/>
    <p:sldId id="278" r:id="rId15"/>
    <p:sldId id="277" r:id="rId16"/>
    <p:sldId id="279" r:id="rId17"/>
    <p:sldId id="273" r:id="rId18"/>
    <p:sldId id="282" r:id="rId19"/>
    <p:sldId id="260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AFA361-D73B-4981-A40D-00331061FF6F}" type="datetime1">
              <a:rPr lang="zh-CN" altLang="en-US" smtClean="0"/>
              <a:pPr>
                <a:defRPr/>
              </a:pPr>
              <a:t>2018/10/12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3AADE-F20B-4D0B-A89F-AD94CB640CCE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2AFA361-D73B-4981-A40D-00331061FF6F}" type="datetime1">
              <a:rPr lang="zh-CN" altLang="en-US" smtClean="0"/>
              <a:pPr>
                <a:defRPr/>
              </a:pPr>
              <a:t>2018/10/12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3AADE-F20B-4D0B-A89F-AD94CB640CCE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858515" y="1567134"/>
            <a:ext cx="544648" cy="532533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24000" y="735877"/>
            <a:ext cx="728663" cy="728662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00179" y="1224721"/>
            <a:ext cx="1357984" cy="13579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00179" y="677414"/>
            <a:ext cx="381368" cy="3813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9446" y="1997558"/>
            <a:ext cx="464095" cy="4640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993" y="301697"/>
            <a:ext cx="868363" cy="8683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49979" y="1785187"/>
            <a:ext cx="381368" cy="3813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3765010"/>
            <a:ext cx="9144000" cy="1506573"/>
          </a:xfrm>
        </p:spPr>
        <p:txBody>
          <a:bodyPr anchor="t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340639"/>
            <a:ext cx="9144000" cy="1298594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27"/>
          <p:cNvSpPr>
            <a:spLocks noChangeShapeType="1"/>
          </p:cNvSpPr>
          <p:nvPr/>
        </p:nvSpPr>
        <p:spPr bwMode="auto">
          <a:xfrm>
            <a:off x="1960655" y="5271583"/>
            <a:ext cx="8270692" cy="6461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0156867" y="527720"/>
            <a:ext cx="392248" cy="381368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877771"/>
            <a:ext cx="10515600" cy="1334486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259783">
            <a:off x="3711375" y="825376"/>
            <a:ext cx="1461459" cy="14614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2" y="2450531"/>
            <a:ext cx="4114799" cy="1692165"/>
          </a:xfrm>
        </p:spPr>
        <p:txBody>
          <a:bodyPr>
            <a:normAutofit/>
          </a:bodyPr>
          <a:lstStyle>
            <a:lvl1pPr algn="ctr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4038601" y="2450529"/>
            <a:ext cx="4114801" cy="169216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326848">
            <a:off x="3668213" y="3421562"/>
            <a:ext cx="1056038" cy="1062464"/>
          </a:xfrm>
          <a:prstGeom prst="rect">
            <a:avLst/>
          </a:prstGeom>
        </p:spPr>
      </p:pic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8424590" y="2062092"/>
            <a:ext cx="359527" cy="365125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8978464" y="2743109"/>
            <a:ext cx="733097" cy="728662"/>
          </a:xfrm>
          <a:prstGeom prst="ellipse">
            <a:avLst/>
          </a:prstGeom>
          <a:noFill/>
          <a:ln w="60325" cap="rnd">
            <a:solidFill>
              <a:schemeClr val="accent6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46223" y="1734032"/>
            <a:ext cx="466919" cy="4640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5100" y="3385911"/>
            <a:ext cx="805385" cy="800514"/>
          </a:xfrm>
          <a:prstGeom prst="rect">
            <a:avLst/>
          </a:prstGeom>
        </p:spPr>
      </p:pic>
      <p:sp>
        <p:nvSpPr>
          <p:cNvPr id="26" name="星形: 四角 25"/>
          <p:cNvSpPr/>
          <p:nvPr/>
        </p:nvSpPr>
        <p:spPr>
          <a:xfrm rot="20186560">
            <a:off x="8990838" y="2033375"/>
            <a:ext cx="466919" cy="514055"/>
          </a:xfrm>
          <a:prstGeom prst="star4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3625" y="1415276"/>
            <a:ext cx="952499" cy="946737"/>
          </a:xfrm>
          <a:prstGeom prst="rect">
            <a:avLst/>
          </a:prstGeom>
        </p:spPr>
      </p:pic>
      <p:sp>
        <p:nvSpPr>
          <p:cNvPr id="28" name="Freeform 14"/>
          <p:cNvSpPr>
            <a:spLocks noChangeArrowheads="1"/>
          </p:cNvSpPr>
          <p:nvPr/>
        </p:nvSpPr>
        <p:spPr bwMode="auto">
          <a:xfrm rot="20348132" flipH="1">
            <a:off x="7926454" y="3219523"/>
            <a:ext cx="45719" cy="159845"/>
          </a:xfrm>
          <a:custGeom>
            <a:avLst/>
            <a:gdLst>
              <a:gd name="T0" fmla="*/ 63011844 w 1"/>
              <a:gd name="T1" fmla="*/ 1467301888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Freeform 15"/>
          <p:cNvSpPr>
            <a:spLocks noChangeArrowheads="1"/>
          </p:cNvSpPr>
          <p:nvPr/>
        </p:nvSpPr>
        <p:spPr bwMode="auto">
          <a:xfrm rot="20695216" flipH="1">
            <a:off x="7585239" y="2584257"/>
            <a:ext cx="254236" cy="494990"/>
          </a:xfrm>
          <a:custGeom>
            <a:avLst/>
            <a:gdLst>
              <a:gd name="T0" fmla="*/ 0 w 58"/>
              <a:gd name="T1" fmla="*/ 2147483647 h 55"/>
              <a:gd name="T2" fmla="*/ 2147483647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2018/10/12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5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87995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12.xml"/><Relationship Id="rId7" Type="http://schemas.openxmlformats.org/officeDocument/2006/relationships/image" Target="../media/image7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92239" y="3737714"/>
            <a:ext cx="9144000" cy="15065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lt"/>
              </a:rPr>
              <a:t>项目总结</a:t>
            </a: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633183" y="1521773"/>
            <a:ext cx="9144000" cy="1298594"/>
          </a:xfrm>
        </p:spPr>
        <p:txBody>
          <a:bodyPr lIns="90000" tIns="46800" rIns="90000" bIns="46800"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楷体" panose="02010609060101010101" charset="-122"/>
                <a:ea typeface="楷体" panose="02010609060101010101" charset="-122"/>
                <a:sym typeface="+mn-lt"/>
              </a:rPr>
              <a:t>天天生鲜</a:t>
            </a:r>
          </a:p>
        </p:txBody>
      </p:sp>
    </p:spTree>
    <p:custDataLst>
      <p:tags r:id="rId1"/>
    </p:custData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登</a:t>
            </a:r>
            <a:r>
              <a:rPr lang="zh-CN" altLang="en-US" dirty="0" smtClean="0"/>
              <a:t>录页</a:t>
            </a:r>
            <a:r>
              <a:rPr lang="zh-CN" altLang="en-US" dirty="0"/>
              <a:t>面设计</a:t>
            </a:r>
          </a:p>
        </p:txBody>
      </p:sp>
      <p:pic>
        <p:nvPicPr>
          <p:cNvPr id="10" name="内容占位符 9" descr="Q3KYOY$CB51(5P`)5W]K}@J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60811" y="1651379"/>
            <a:ext cx="8011236" cy="4804010"/>
          </a:xfrm>
        </p:spPr>
      </p:pic>
    </p:spTree>
    <p:custDataLst>
      <p:tags r:id="rId1"/>
    </p:custData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905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找回密码页面设计</a:t>
            </a:r>
            <a:endParaRPr lang="zh-CN" altLang="en-US" dirty="0"/>
          </a:p>
        </p:txBody>
      </p:sp>
      <p:pic>
        <p:nvPicPr>
          <p:cNvPr id="4" name="内容占位符 3" descr="{VW%HIH9I$`_@HWWX[5{ZE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3015" y="1241947"/>
            <a:ext cx="8584441" cy="5248915"/>
          </a:xfr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144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904" y="1347954"/>
            <a:ext cx="10515600" cy="506649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模板继承功能：</a:t>
            </a:r>
            <a:r>
              <a:rPr lang="en-US" altLang="zh-CN" dirty="0" smtClean="0">
                <a:solidFill>
                  <a:schemeClr val="tx1"/>
                </a:solidFill>
              </a:rPr>
              <a:t>{ extend ‘</a:t>
            </a:r>
            <a:r>
              <a:rPr lang="zh-CN" altLang="en-US" dirty="0" smtClean="0">
                <a:solidFill>
                  <a:schemeClr val="tx1"/>
                </a:solidFill>
              </a:rPr>
              <a:t>父模板</a:t>
            </a:r>
            <a:r>
              <a:rPr lang="en-US" altLang="zh-CN" dirty="0" smtClean="0">
                <a:solidFill>
                  <a:schemeClr val="tx1"/>
                </a:solidFill>
              </a:rPr>
              <a:t>’}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表单验证功能：登录（</a:t>
            </a:r>
            <a:r>
              <a:rPr lang="en-US" altLang="zh-CN" dirty="0" err="1" smtClean="0">
                <a:solidFill>
                  <a:schemeClr val="tx1"/>
                </a:solidFill>
              </a:rPr>
              <a:t>AuthenticationForm</a:t>
            </a:r>
            <a:r>
              <a:rPr lang="zh-CN" altLang="en-US" dirty="0" smtClean="0">
                <a:solidFill>
                  <a:schemeClr val="tx1"/>
                </a:solidFill>
              </a:rPr>
              <a:t>）；注册（</a:t>
            </a:r>
            <a:r>
              <a:rPr lang="en-US" altLang="zh-CN" dirty="0" err="1" smtClean="0">
                <a:solidFill>
                  <a:schemeClr val="tx1"/>
                </a:solidFill>
              </a:rPr>
              <a:t>UsercreationForm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异步请求功能：异步函数</a:t>
            </a:r>
            <a:r>
              <a:rPr lang="en-US" altLang="zh-CN" dirty="0" err="1" smtClean="0">
                <a:solidFill>
                  <a:schemeClr val="tx1"/>
                </a:solidFill>
              </a:rPr>
              <a:t>ajax</a:t>
            </a:r>
            <a:r>
              <a:rPr lang="zh-CN" altLang="en-US" dirty="0" smtClean="0">
                <a:solidFill>
                  <a:schemeClr val="tx1"/>
                </a:solidFill>
              </a:rPr>
              <a:t>实现异步弹框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</a:rPr>
              <a:t>装饰器功能：导入</a:t>
            </a:r>
            <a:r>
              <a:rPr lang="en-US" altLang="zh-CN" dirty="0" err="1" smtClean="0">
                <a:solidFill>
                  <a:schemeClr val="tx1"/>
                </a:solidFill>
              </a:rPr>
              <a:t>login_required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@</a:t>
            </a:r>
            <a:r>
              <a:rPr lang="en-US" altLang="zh-CN" dirty="0" err="1" smtClean="0">
                <a:solidFill>
                  <a:schemeClr val="tx1"/>
                </a:solidFill>
              </a:rPr>
              <a:t>login_required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login_url</a:t>
            </a:r>
            <a:r>
              <a:rPr lang="en-US" altLang="zh-CN" b="1" dirty="0" smtClean="0">
                <a:solidFill>
                  <a:schemeClr val="tx1"/>
                </a:solidFill>
              </a:rPr>
              <a:t>='login')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5.JS</a:t>
            </a:r>
            <a:r>
              <a:rPr lang="zh-CN" altLang="en-US" dirty="0" smtClean="0">
                <a:solidFill>
                  <a:schemeClr val="tx1"/>
                </a:solidFill>
              </a:rPr>
              <a:t>代码计算功能：计算小计、合计等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关键字搜索功能：返回列表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7.</a:t>
            </a:r>
            <a:r>
              <a:rPr lang="zh-CN" altLang="en-US" dirty="0" smtClean="0">
                <a:solidFill>
                  <a:schemeClr val="tx1"/>
                </a:solidFill>
              </a:rPr>
              <a:t>列表分页功能：页码处</a:t>
            </a:r>
            <a:r>
              <a:rPr lang="zh-CN" altLang="en-US" dirty="0" smtClean="0">
                <a:solidFill>
                  <a:schemeClr val="tx1"/>
                </a:solidFill>
              </a:rPr>
              <a:t>理</a:t>
            </a:r>
            <a:r>
              <a:rPr lang="en-US" altLang="zh-CN" dirty="0" err="1" smtClean="0">
                <a:solidFill>
                  <a:schemeClr val="tx1"/>
                </a:solidFill>
              </a:rPr>
              <a:t>Paginator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8.</a:t>
            </a:r>
            <a:r>
              <a:rPr lang="zh-CN" altLang="en-US" dirty="0" smtClean="0">
                <a:solidFill>
                  <a:schemeClr val="tx1"/>
                </a:solidFill>
              </a:rPr>
              <a:t>后台管理功能：用超级管理员添加或删除模型数据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9.</a:t>
            </a:r>
            <a:r>
              <a:rPr lang="zh-CN" altLang="en-US" dirty="0" smtClean="0">
                <a:solidFill>
                  <a:schemeClr val="tx1"/>
                </a:solidFill>
              </a:rPr>
              <a:t>跨表查询功能：利用外键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10.</a:t>
            </a:r>
            <a:r>
              <a:rPr lang="zh-CN" altLang="en-US" dirty="0" smtClean="0">
                <a:solidFill>
                  <a:schemeClr val="tx1"/>
                </a:solidFill>
              </a:rPr>
              <a:t>加入购物车功能：加到库中的</a:t>
            </a:r>
            <a:r>
              <a:rPr lang="en-US" altLang="zh-CN" dirty="0" smtClean="0">
                <a:solidFill>
                  <a:schemeClr val="tx1"/>
                </a:solidFill>
              </a:rPr>
              <a:t>Cart</a:t>
            </a:r>
            <a:r>
              <a:rPr lang="zh-CN" altLang="en-US" dirty="0" smtClean="0">
                <a:solidFill>
                  <a:schemeClr val="tx1"/>
                </a:solidFill>
              </a:rPr>
              <a:t>表中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核心代码讲解：表单提交异步跳转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1050" y="3777256"/>
            <a:ext cx="5103125" cy="1709145"/>
          </a:xfrm>
          <a:solidFill>
            <a:srgbClr val="FF000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接收表单验证的结果：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成功跳转到前一个网页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失败弹出错误信息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489" y="1368971"/>
            <a:ext cx="6250959" cy="49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755642" y="5745708"/>
            <a:ext cx="492684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e.preventDefault</a:t>
            </a:r>
            <a:r>
              <a:rPr lang="zh-CN" altLang="en-US" dirty="0" smtClean="0"/>
              <a:t>方法是用来阻止跳转的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579427" y="5704764"/>
            <a:ext cx="4148919" cy="1501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93827" y="4763069"/>
            <a:ext cx="3698543" cy="40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496334" y="4312693"/>
            <a:ext cx="559559" cy="136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1994" y="3029803"/>
            <a:ext cx="481765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</a:t>
            </a:r>
            <a:r>
              <a:rPr lang="zh-CN" altLang="en-US" dirty="0" smtClean="0"/>
              <a:t>接收</a:t>
            </a:r>
            <a:r>
              <a:rPr lang="en-US" altLang="zh-CN" dirty="0" err="1" smtClean="0"/>
              <a:t>JsonResponse</a:t>
            </a:r>
            <a:r>
              <a:rPr lang="zh-CN" altLang="en-US" dirty="0" smtClean="0"/>
              <a:t>的数据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138985" y="3043451"/>
            <a:ext cx="3534770" cy="150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96585" y="1937982"/>
            <a:ext cx="438093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处理异步请求的路由地址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 flipV="1">
            <a:off x="2934269" y="2122648"/>
            <a:ext cx="3862316" cy="156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30603" y="3029803"/>
            <a:ext cx="258397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异步中的</a:t>
            </a:r>
            <a:r>
              <a:rPr lang="en-US" altLang="zh-CN" dirty="0" smtClean="0"/>
              <a:t>res</a:t>
            </a:r>
            <a:r>
              <a:rPr lang="zh-CN" altLang="en-US" dirty="0" smtClean="0"/>
              <a:t>接收返回的</a:t>
            </a:r>
            <a:r>
              <a:rPr lang="en-US" altLang="zh-CN" dirty="0" err="1" smtClean="0"/>
              <a:t>JsonResponse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pic>
        <p:nvPicPr>
          <p:cNvPr id="8" name="内容占位符 7" descr="}]LOCZ_@V{BN_(VIV@YA1F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0376" y="781986"/>
            <a:ext cx="8584441" cy="5277620"/>
          </a:xfr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905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核心代码讲解：</a:t>
            </a:r>
            <a:r>
              <a:rPr lang="en-US" altLang="zh-CN" dirty="0" smtClean="0"/>
              <a:t>cart</a:t>
            </a:r>
            <a:r>
              <a:rPr lang="zh-CN" altLang="en-US" dirty="0" smtClean="0"/>
              <a:t>页面到</a:t>
            </a:r>
            <a:r>
              <a:rPr lang="en-US" altLang="zh-CN" dirty="0" err="1" smtClean="0"/>
              <a:t>place_order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pic>
        <p:nvPicPr>
          <p:cNvPr id="4" name="内容占位符 3" descr="A7A_S8WBNRMUOF8EA])_`~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1319" y="1146411"/>
            <a:ext cx="11245756" cy="2292824"/>
          </a:xfrm>
        </p:spPr>
      </p:pic>
      <p:cxnSp>
        <p:nvCxnSpPr>
          <p:cNvPr id="18" name="直接连接符 17"/>
          <p:cNvCxnSpPr/>
          <p:nvPr/>
        </p:nvCxnSpPr>
        <p:spPr>
          <a:xfrm>
            <a:off x="2784143" y="2538484"/>
            <a:ext cx="7410735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452884" y="3016155"/>
            <a:ext cx="7356143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1501254" y="2019869"/>
            <a:ext cx="163773" cy="16513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909481" y="2538484"/>
            <a:ext cx="40943" cy="20062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92572" y="4899547"/>
            <a:ext cx="2047165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把每一条数据的</a:t>
            </a:r>
            <a:r>
              <a:rPr lang="en-US" altLang="zh-CN" dirty="0" smtClean="0"/>
              <a:t>data-id</a:t>
            </a:r>
            <a:r>
              <a:rPr lang="zh-CN" altLang="en-US" dirty="0" smtClean="0"/>
              <a:t>属性放到列表</a:t>
            </a:r>
            <a:r>
              <a:rPr lang="en-US" altLang="zh-CN" dirty="0" smtClean="0"/>
              <a:t>ids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49671" y="4681182"/>
            <a:ext cx="2129051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把每一条数据的数量框里的值放到列表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51926" y="4258102"/>
            <a:ext cx="4440073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把这两个列表都转为字符串形式，然后拼接在路由后边就可以传到</a:t>
            </a:r>
            <a:r>
              <a:rPr lang="en-US" altLang="zh-CN" dirty="0" err="1" smtClean="0"/>
              <a:t>place_order</a:t>
            </a:r>
            <a:r>
              <a:rPr lang="zh-CN" altLang="en-US" dirty="0" smtClean="0"/>
              <a:t>路由了，再在</a:t>
            </a:r>
            <a:r>
              <a:rPr lang="en-US" altLang="zh-CN" dirty="0" err="1" smtClean="0"/>
              <a:t>place_order</a:t>
            </a:r>
            <a:r>
              <a:rPr lang="zh-CN" altLang="en-US" dirty="0" smtClean="0"/>
              <a:t>视图中接收处理，处理后在</a:t>
            </a:r>
            <a:r>
              <a:rPr lang="en-US" altLang="zh-CN" dirty="0" err="1" smtClean="0"/>
              <a:t>place_order</a:t>
            </a:r>
            <a:r>
              <a:rPr lang="zh-CN" altLang="en-US" dirty="0" smtClean="0"/>
              <a:t>模板中就可以使用了</a:t>
            </a:r>
          </a:p>
          <a:p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0251" y="3739487"/>
            <a:ext cx="1801505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过滤出被选中的数据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8325134" y="3057099"/>
            <a:ext cx="313899" cy="10781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302758" y="2238233"/>
            <a:ext cx="600502" cy="24975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ANBLF%{BSLHO1@HY}CMJ8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671" y="1890499"/>
            <a:ext cx="10972800" cy="3909799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8093123" y="1419367"/>
            <a:ext cx="1419367" cy="805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06722" y="655092"/>
            <a:ext cx="619608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用自定义属性接收参数商品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121" name="Picture 1" descr="C:\Users\xingtong\Documents\Tencent Files\642993262\Image\C2C\}$]UUU7M)~3MY_{LANNGGB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233" y="832512"/>
            <a:ext cx="7096836" cy="485177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15450" y="1255593"/>
            <a:ext cx="413527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异步跳转如何弹出自带的相应的错误信息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1" y="2101756"/>
            <a:ext cx="371219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异步函数中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参数不是太懂：</a:t>
            </a:r>
            <a:endParaRPr lang="en-US" altLang="zh-CN" dirty="0" smtClean="0"/>
          </a:p>
          <a:p>
            <a:r>
              <a:rPr lang="en-US" altLang="zh-CN" dirty="0" smtClean="0"/>
              <a:t>data : $(this).serialize()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34065" y="3057099"/>
            <a:ext cx="3821374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列表的页码传参只会用但不理解，包括列表视图中的分</a:t>
            </a:r>
            <a:r>
              <a:rPr lang="zh-CN" altLang="en-US" dirty="0" smtClean="0"/>
              <a:t>页代码，</a:t>
            </a:r>
            <a:r>
              <a:rPr lang="zh-CN" altLang="en-US" dirty="0" smtClean="0"/>
              <a:t>只会用</a:t>
            </a:r>
            <a:r>
              <a:rPr lang="zh-CN" altLang="en-US" dirty="0" smtClean="0"/>
              <a:t>，不理</a:t>
            </a:r>
            <a:r>
              <a:rPr lang="zh-CN" altLang="en-US" dirty="0" smtClean="0"/>
              <a:t>解，           下图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42996" y="4339988"/>
            <a:ext cx="395785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en-US" altLang="zh-CN" dirty="0" smtClean="0"/>
              <a:t>.$(el)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$(this)</a:t>
            </a:r>
            <a:r>
              <a:rPr lang="zh-CN" altLang="en-US" dirty="0" smtClean="0"/>
              <a:t>还是不太区分得开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</a:t>
            </a:r>
            <a:r>
              <a:rPr lang="zh-CN" altLang="en-US" dirty="0" smtClean="0"/>
              <a:t>下图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33564" y="5186149"/>
            <a:ext cx="4271749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经常跳出这个错误但不影响其他一切正常运行，</a:t>
            </a:r>
            <a:r>
              <a:rPr lang="en-US" altLang="zh-CN" dirty="0" err="1" smtClean="0"/>
              <a:t>AttributeError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'</a:t>
            </a:r>
            <a:r>
              <a:rPr lang="en-US" altLang="zh-CN" dirty="0" err="1" smtClean="0"/>
              <a:t>NoneType</a:t>
            </a:r>
            <a:r>
              <a:rPr lang="en-US" altLang="zh-CN" dirty="0" smtClean="0"/>
              <a:t>' object has no attribute 'split'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1068" y="5295331"/>
            <a:ext cx="368489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如何弹出自己写的表单验证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信息。         下图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3773" y="4244454"/>
            <a:ext cx="3207224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错误后的反应与第五个错误一</a:t>
            </a:r>
            <a:r>
              <a:rPr lang="zh-CN" altLang="en-US" dirty="0" smtClean="0"/>
              <a:t>样 </a:t>
            </a:r>
            <a:r>
              <a:rPr lang="en-US" altLang="zh-CN" dirty="0" err="1" smtClean="0"/>
              <a:t>TypeError</a:t>
            </a:r>
            <a:r>
              <a:rPr lang="en-US" altLang="zh-CN" dirty="0" smtClean="0"/>
              <a:t>: '</a:t>
            </a:r>
            <a:r>
              <a:rPr lang="en-US" altLang="zh-CN" dirty="0" err="1" smtClean="0"/>
              <a:t>NoneType</a:t>
            </a:r>
            <a:r>
              <a:rPr lang="en-US" altLang="zh-CN" dirty="0" smtClean="0"/>
              <a:t>' object is not </a:t>
            </a:r>
            <a:r>
              <a:rPr lang="en-US" altLang="zh-CN" dirty="0" err="1" smtClean="0"/>
              <a:t>subscriptable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7421" y="2947916"/>
            <a:ext cx="3138985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en-US" altLang="zh-CN" dirty="0" smtClean="0"/>
              <a:t>.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模型中这个时有时无，具体是什么意思</a:t>
            </a:r>
            <a:endParaRPr lang="en-US" altLang="zh-CN" b="1" dirty="0" smtClean="0"/>
          </a:p>
          <a:p>
            <a:r>
              <a:rPr lang="en-US" altLang="zh-CN" b="1" dirty="0" smtClean="0"/>
              <a:t>def __</a:t>
            </a:r>
            <a:r>
              <a:rPr lang="en-US" altLang="zh-CN" b="1" dirty="0" err="1" smtClean="0"/>
              <a:t>str</a:t>
            </a:r>
            <a:r>
              <a:rPr lang="en-US" altLang="zh-CN" b="1" dirty="0" smtClean="0"/>
              <a:t>__(</a:t>
            </a:r>
            <a:r>
              <a:rPr lang="en-US" altLang="zh-CN" dirty="0" smtClean="0"/>
              <a:t>self</a:t>
            </a:r>
            <a:r>
              <a:rPr lang="en-US" altLang="zh-CN" b="1" dirty="0" smtClean="0"/>
              <a:t>):</a:t>
            </a:r>
            <a:br>
              <a:rPr lang="en-US" altLang="zh-CN" b="1" dirty="0" smtClean="0"/>
            </a:br>
            <a:r>
              <a:rPr lang="en-US" altLang="zh-CN" b="1" dirty="0" smtClean="0"/>
              <a:t>    return </a:t>
            </a:r>
            <a:r>
              <a:rPr lang="en-US" altLang="zh-CN" dirty="0" err="1" smtClean="0"/>
              <a:t>self.name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7422" y="1678675"/>
            <a:ext cx="3193576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异步中这个参数什么时候用什么时候不用：</a:t>
            </a:r>
            <a:r>
              <a:rPr lang="en-US" altLang="zh-CN" dirty="0" smtClean="0"/>
              <a:t>header:{</a:t>
            </a:r>
          </a:p>
          <a:p>
            <a:r>
              <a:rPr lang="en-US" altLang="zh-CN" dirty="0" smtClean="0"/>
              <a:t>    X-CSRFTOKEN:</a:t>
            </a:r>
          </a:p>
          <a:p>
            <a:r>
              <a:rPr lang="en-US" altLang="zh-CN" dirty="0" smtClean="0"/>
              <a:t>         $.cookie(‘</a:t>
            </a:r>
            <a:r>
              <a:rPr lang="en-US" altLang="zh-CN" dirty="0" err="1" smtClean="0"/>
              <a:t>csrftoken</a:t>
            </a:r>
            <a:r>
              <a:rPr lang="en-US" altLang="zh-CN" dirty="0" smtClean="0"/>
              <a:t>’)     }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2388" y="1241946"/>
            <a:ext cx="305709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如何对接支付平台</a:t>
            </a:r>
            <a:endParaRPr lang="zh-CN" alt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98UXCEUI_6WVZ3W9]J]W5B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421" y="215178"/>
            <a:ext cx="11832609" cy="2514374"/>
          </a:xfrm>
        </p:spPr>
      </p:pic>
      <p:pic>
        <p:nvPicPr>
          <p:cNvPr id="5" name="图片 4" descr="TL4%8)OZOOPW49GCP998VV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96348"/>
            <a:ext cx="6387152" cy="3245395"/>
          </a:xfrm>
          <a:prstGeom prst="rect">
            <a:avLst/>
          </a:prstGeom>
        </p:spPr>
      </p:pic>
      <p:pic>
        <p:nvPicPr>
          <p:cNvPr id="6" name="图片 5" descr="IT$S5LM_C5XK6%[NBVV%(0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1743" y="3261815"/>
            <a:ext cx="5750257" cy="3166281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+mn-lt"/>
              </a:rPr>
              <a:t>演示完毕</a:t>
            </a:r>
            <a:endParaRPr lang="zh-CN" altLang="en-US" dirty="0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lt"/>
                <a:cs typeface="+mn-lt"/>
                <a:sym typeface="+mn-lt"/>
              </a:rPr>
              <a:t>项目背景</a:t>
            </a:r>
            <a:r>
              <a:rPr lang="en-US" altLang="zh-CN" dirty="0">
                <a:solidFill>
                  <a:schemeClr val="bg1"/>
                </a:solidFill>
                <a:latin typeface="+mn-lt"/>
                <a:cs typeface="+mn-lt"/>
                <a:sym typeface="+mn-lt"/>
              </a:rPr>
              <a:t>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10515600" cy="8077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ym typeface="+mn-lt"/>
              </a:rPr>
              <a:t>     </a:t>
            </a:r>
            <a:r>
              <a:rPr lang="zh-CN" altLang="en-US" sz="2000" dirty="0">
                <a:sym typeface="+mn-lt"/>
              </a:rPr>
              <a:t>天天生鲜项</a:t>
            </a:r>
            <a:r>
              <a:rPr lang="zh-CN" altLang="en-US" sz="2000" dirty="0" smtClean="0">
                <a:sym typeface="+mn-lt"/>
              </a:rPr>
              <a:t>目用于出</a:t>
            </a:r>
            <a:r>
              <a:rPr lang="zh-CN" altLang="en-US" sz="2000" dirty="0">
                <a:sym typeface="+mn-lt"/>
              </a:rPr>
              <a:t>售水果、蔬</a:t>
            </a:r>
            <a:r>
              <a:rPr lang="zh-CN" altLang="en-US" sz="2000" dirty="0" smtClean="0">
                <a:sym typeface="+mn-lt"/>
              </a:rPr>
              <a:t>菜、</a:t>
            </a:r>
            <a:r>
              <a:rPr lang="zh-CN" altLang="en-US" sz="2000" dirty="0">
                <a:sym typeface="+mn-lt"/>
              </a:rPr>
              <a:t>生鲜海产</a:t>
            </a:r>
            <a:r>
              <a:rPr lang="zh-CN" altLang="en-US" sz="2000" dirty="0" smtClean="0">
                <a:sym typeface="+mn-lt"/>
              </a:rPr>
              <a:t>类等！</a:t>
            </a:r>
            <a:endParaRPr lang="zh-CN" altLang="en-US" sz="2000" dirty="0"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8200" y="3428365"/>
            <a:ext cx="10515679" cy="2155190"/>
            <a:chOff x="1320" y="5399"/>
            <a:chExt cx="16560" cy="3394"/>
          </a:xfrm>
        </p:grpSpPr>
        <p:sp>
          <p:nvSpPr>
            <p:cNvPr id="4" name="文本框 3"/>
            <p:cNvSpPr txBox="1"/>
            <p:nvPr/>
          </p:nvSpPr>
          <p:spPr>
            <a:xfrm>
              <a:off x="1320" y="5399"/>
              <a:ext cx="1656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>
                  <a:solidFill>
                    <a:schemeClr val="bg1"/>
                  </a:solidFill>
                </a:rPr>
                <a:t>开发周期、人员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08" y="7339"/>
              <a:ext cx="14862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  </a:t>
              </a:r>
              <a:r>
                <a:rPr lang="zh-CN" altLang="en-US" dirty="0">
                  <a:solidFill>
                    <a:schemeClr val="bg1"/>
                  </a:solidFill>
                </a:rPr>
                <a:t>开发周期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天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  开发人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员：邢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通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杜谦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周兴正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王龙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林腾腾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altLang="zh-CN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指导老师：彭老师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25122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sym typeface="+mn-lt"/>
              </a:rPr>
              <a:t>    开</a:t>
            </a:r>
            <a:r>
              <a:rPr lang="zh-CN" altLang="en-US" dirty="0">
                <a:solidFill>
                  <a:schemeClr val="bg1"/>
                </a:solidFill>
                <a:sym typeface="+mn-lt"/>
              </a:rPr>
              <a:t>发环境</a:t>
            </a:r>
            <a:r>
              <a:rPr lang="zh-CN" altLang="en-US" dirty="0" smtClean="0">
                <a:solidFill>
                  <a:schemeClr val="bg1"/>
                </a:solidFill>
                <a:sym typeface="+mn-lt"/>
              </a:rPr>
              <a:t>：</a:t>
            </a:r>
            <a:r>
              <a:rPr lang="en-US" altLang="zh-CN" dirty="0" smtClean="0">
                <a:sym typeface="+mn-lt"/>
              </a:rPr>
              <a:t>Windows</a:t>
            </a:r>
            <a:r>
              <a:rPr lang="zh-CN" altLang="en-US" dirty="0" smtClean="0">
                <a:sym typeface="+mn-lt"/>
              </a:rPr>
              <a:t>系统下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11406" y="1689147"/>
            <a:ext cx="10515600" cy="77597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ym typeface="+mn-lt"/>
              </a:rPr>
              <a:t>工具：</a:t>
            </a:r>
            <a:r>
              <a:rPr lang="en-US" altLang="zh-CN" sz="2000" dirty="0" err="1" smtClean="0">
                <a:sym typeface="+mn-lt"/>
              </a:rPr>
              <a:t>Pycharm</a:t>
            </a:r>
            <a:r>
              <a:rPr lang="zh-CN" altLang="en-US" sz="2000" dirty="0" smtClean="0">
                <a:sym typeface="+mn-lt"/>
              </a:rPr>
              <a:t>、</a:t>
            </a:r>
            <a:r>
              <a:rPr lang="en-US" altLang="zh-CN" sz="2000" dirty="0" err="1" smtClean="0">
                <a:sym typeface="+mn-lt"/>
              </a:rPr>
              <a:t>Django</a:t>
            </a:r>
            <a:r>
              <a:rPr lang="zh-CN" altLang="en-US" sz="2000" dirty="0">
                <a:sym typeface="+mn-lt"/>
              </a:rPr>
              <a:t>框架</a:t>
            </a:r>
            <a:r>
              <a:rPr lang="zh-CN" altLang="en-US" sz="2000" dirty="0" smtClean="0">
                <a:sym typeface="+mn-lt"/>
              </a:rPr>
              <a:t>、</a:t>
            </a:r>
            <a:r>
              <a:rPr lang="en-US" altLang="zh-CN" sz="2000" dirty="0" smtClean="0">
                <a:sym typeface="+mn-lt"/>
              </a:rPr>
              <a:t>Python</a:t>
            </a:r>
            <a:r>
              <a:rPr lang="zh-CN" altLang="en-US" sz="2000" dirty="0">
                <a:sym typeface="+mn-lt"/>
              </a:rPr>
              <a:t>解释器、</a:t>
            </a:r>
            <a:r>
              <a:rPr lang="en-US" altLang="zh-CN" sz="2000" dirty="0" err="1" smtClean="0">
                <a:sym typeface="+mn-lt"/>
              </a:rPr>
              <a:t>MySQL</a:t>
            </a:r>
            <a:r>
              <a:rPr lang="zh-CN" altLang="en-US" sz="2000" dirty="0" smtClean="0">
                <a:sym typeface="+mn-lt"/>
              </a:rPr>
              <a:t>数</a:t>
            </a:r>
            <a:r>
              <a:rPr lang="zh-CN" altLang="en-US" sz="2000" dirty="0">
                <a:sym typeface="+mn-lt"/>
              </a:rPr>
              <a:t>据</a:t>
            </a:r>
            <a:r>
              <a:rPr lang="zh-CN" altLang="en-US" sz="2000" dirty="0" smtClean="0">
                <a:sym typeface="+mn-lt"/>
              </a:rPr>
              <a:t>库</a:t>
            </a:r>
            <a:endParaRPr lang="en-US" altLang="zh-CN" sz="2000" dirty="0" smtClean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ym typeface="+mn-lt"/>
              </a:rPr>
              <a:t>            HTML</a:t>
            </a:r>
            <a:r>
              <a:rPr lang="zh-CN" altLang="en-US" sz="2000" dirty="0" smtClean="0">
                <a:sym typeface="+mn-lt"/>
              </a:rPr>
              <a:t>、</a:t>
            </a:r>
            <a:r>
              <a:rPr lang="en-US" altLang="zh-CN" sz="2000" dirty="0" smtClean="0">
                <a:sym typeface="+mn-lt"/>
              </a:rPr>
              <a:t>CSS</a:t>
            </a:r>
            <a:r>
              <a:rPr lang="zh-CN" altLang="en-US" sz="2000" dirty="0" smtClean="0">
                <a:sym typeface="+mn-lt"/>
              </a:rPr>
              <a:t>、</a:t>
            </a:r>
            <a:r>
              <a:rPr lang="en-US" altLang="zh-CN" sz="2000" dirty="0">
                <a:sym typeface="+mn-lt"/>
              </a:rPr>
              <a:t>JavaScript</a:t>
            </a:r>
            <a:r>
              <a:rPr lang="zh-CN" altLang="en-US" sz="2000" dirty="0">
                <a:sym typeface="+mn-lt"/>
              </a:rPr>
              <a:t>、</a:t>
            </a:r>
            <a:r>
              <a:rPr lang="en-US" altLang="zh-CN" sz="2000" dirty="0" err="1" smtClean="0">
                <a:sym typeface="+mn-lt"/>
              </a:rPr>
              <a:t>Jquery</a:t>
            </a:r>
            <a:r>
              <a:rPr lang="en-US" altLang="zh-CN" sz="2000" dirty="0" smtClean="0">
                <a:sym typeface="+mn-lt"/>
              </a:rPr>
              <a:t>.</a:t>
            </a:r>
            <a:endParaRPr lang="zh-CN" altLang="en-US" sz="2000" dirty="0"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65689" y="2905448"/>
            <a:ext cx="8620125" cy="3030220"/>
            <a:chOff x="1790" y="4613"/>
            <a:chExt cx="13575" cy="4772"/>
          </a:xfrm>
        </p:grpSpPr>
        <p:pic>
          <p:nvPicPr>
            <p:cNvPr id="7" name="图片 6" descr="9f510fb30f2442a79d8d54ced943ad4bd01302dd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55" y="4613"/>
              <a:ext cx="3310" cy="2002"/>
            </a:xfrm>
            <a:prstGeom prst="rect">
              <a:avLst/>
            </a:prstGeom>
          </p:spPr>
        </p:pic>
        <p:pic>
          <p:nvPicPr>
            <p:cNvPr id="8" name="图片 7" descr="python修改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9" y="4637"/>
              <a:ext cx="3997" cy="2042"/>
            </a:xfrm>
            <a:prstGeom prst="rect">
              <a:avLst/>
            </a:prstGeom>
          </p:spPr>
        </p:pic>
        <p:pic>
          <p:nvPicPr>
            <p:cNvPr id="10" name="图片 9" descr="timg (2)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97" y="7323"/>
              <a:ext cx="3654" cy="1999"/>
            </a:xfrm>
            <a:prstGeom prst="rect">
              <a:avLst/>
            </a:prstGeom>
          </p:spPr>
        </p:pic>
        <p:pic>
          <p:nvPicPr>
            <p:cNvPr id="11" name="图片 10" descr="u=1464076900,2615735606&amp;fm=26&amp;gp=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5" y="7345"/>
              <a:ext cx="3466" cy="2040"/>
            </a:xfrm>
            <a:prstGeom prst="rect">
              <a:avLst/>
            </a:prstGeom>
          </p:spPr>
        </p:pic>
        <p:pic>
          <p:nvPicPr>
            <p:cNvPr id="4" name="图片 3" descr="ac6eddc451da81cb037c289d5366d016082431c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0" y="4677"/>
              <a:ext cx="2743" cy="2066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0904" y="1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数据库设计：</a:t>
            </a:r>
          </a:p>
        </p:txBody>
      </p:sp>
      <p:pic>
        <p:nvPicPr>
          <p:cNvPr id="10" name="图片 9" descr="HIX%9KA~2LLUNCO%(B9KAP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4716" y="1086142"/>
            <a:ext cx="11791667" cy="55603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4677" y="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主页页面设计：</a:t>
            </a:r>
          </a:p>
        </p:txBody>
      </p:sp>
      <p:pic>
        <p:nvPicPr>
          <p:cNvPr id="6" name="内容占位符 5" descr="首页.pn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72956" y="1105469"/>
            <a:ext cx="11641540" cy="5240740"/>
          </a:xfrm>
        </p:spPr>
      </p:pic>
    </p:spTree>
    <p:custDataLst>
      <p:tags r:id="rId1"/>
    </p:custData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2791" y="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分类页面设计：</a:t>
            </a:r>
          </a:p>
        </p:txBody>
      </p:sp>
      <p:pic>
        <p:nvPicPr>
          <p:cNvPr id="6" name="内容占位符 5" descr=")H]5TV~SQV%2J(D}~7O17_W.pn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477671" y="1119118"/>
            <a:ext cx="11354937" cy="5295330"/>
          </a:xfrm>
        </p:spPr>
      </p:pic>
    </p:spTree>
    <p:custDataLst>
      <p:tags r:id="rId1"/>
    </p:custData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购物车页面设计：</a:t>
            </a:r>
          </a:p>
        </p:txBody>
      </p:sp>
      <p:pic>
        <p:nvPicPr>
          <p:cNvPr id="8" name="内容占位符 7" descr="`DQ3E_7O2CX8W~X0L9L8S}Q.pn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464023" y="1214653"/>
            <a:ext cx="11341289" cy="4831306"/>
          </a:xfrm>
        </p:spPr>
      </p:pic>
    </p:spTree>
    <p:custDataLst>
      <p:tags r:id="rId1"/>
    </p:custData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904" y="0"/>
            <a:ext cx="10515600" cy="1325563"/>
          </a:xfrm>
        </p:spPr>
        <p:txBody>
          <a:bodyPr/>
          <a:lstStyle/>
          <a:p>
            <a:r>
              <a:rPr lang="zh-CN" altLang="en-US" dirty="0"/>
              <a:t>详情页页面设计</a:t>
            </a:r>
          </a:p>
        </p:txBody>
      </p:sp>
      <p:pic>
        <p:nvPicPr>
          <p:cNvPr id="6" name="内容占位符 5" descr="EJNH3RLR$N(BQ%49IX6KCE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4842" y="1146412"/>
            <a:ext cx="11505062" cy="5390865"/>
          </a:xfrm>
        </p:spPr>
      </p:pic>
    </p:spTree>
    <p:custDataLst>
      <p:tags r:id="rId1"/>
    </p:custData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144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注册页面设计</a:t>
            </a:r>
            <a:endParaRPr lang="zh-CN" altLang="en-US" dirty="0"/>
          </a:p>
        </p:txBody>
      </p:sp>
      <p:pic>
        <p:nvPicPr>
          <p:cNvPr id="4" name="内容占位符 3" descr="2ZGX(YXZD4JC}16NV}J]@T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2448" y="1473958"/>
            <a:ext cx="8120418" cy="4899546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29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961_2"/>
  <p:tag name="KSO_WM_TAG_VERSION" val="1.0"/>
  <p:tag name="KSO_WM_TEMPLATE_INDEX" val="20182961"/>
  <p:tag name="KSO_WM_TEMPLATE_CATEGORY" val="custo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961_2*a*1"/>
  <p:tag name="KSO_WM_UNIT_TYPE" val="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2961_2*f*1"/>
  <p:tag name="KSO_WM_UNIT_TYPE" val="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961_2"/>
  <p:tag name="KSO_WM_TAG_VERSION" val="1.0"/>
  <p:tag name="KSO_WM_TEMPLATE_INDEX" val="20182961"/>
  <p:tag name="KSO_WM_TEMPLATE_CATEGORY" val="custo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961_2*a*1"/>
  <p:tag name="KSO_WM_UNIT_TYPE" val="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961_2"/>
  <p:tag name="KSO_WM_TAG_VERSION" val="1.0"/>
  <p:tag name="KSO_WM_TEMPLATE_INDEX" val="20182961"/>
  <p:tag name="KSO_WM_TEMPLATE_CATEGORY" val="custo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961_2*a*1"/>
  <p:tag name="KSO_WM_UNIT_TYPE" val="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961_2"/>
  <p:tag name="KSO_WM_TAG_VERSION" val="1.0"/>
  <p:tag name="KSO_WM_TEMPLATE_INDEX" val="20182961"/>
  <p:tag name="KSO_WM_TEMPLATE_CATEGORY" val="custo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961_2*a*1"/>
  <p:tag name="KSO_WM_UNIT_TYPE" val="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961_2"/>
  <p:tag name="KSO_WM_TAG_VERSION" val="1.0"/>
  <p:tag name="KSO_WM_TEMPLATE_INDEX" val="20182961"/>
  <p:tag name="KSO_WM_TEMPLATE_CATEGORY" val="cust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296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961_2*a*1"/>
  <p:tag name="KSO_WM_UNIT_TYPE" val="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296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296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SLIDE_ID" val="custom20182961_22"/>
  <p:tag name="KSO_WM_SLIDE_INDEX" val="22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UNIT_TYPE" val="a"/>
  <p:tag name="KSO_WM_UNIT_INDEX" val="1"/>
  <p:tag name="KSO_WM_UNIT_ID" val="custom20182961_22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谢谢观赏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TEMPLATE_THUMBS_INDEX" val="1、9、12、17、19、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SLIDE_ID" val="custom201829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19、22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UNIT_TYPE" val="a"/>
  <p:tag name="KSO_WM_UNIT_INDEX" val="1"/>
  <p:tag name="KSO_WM_UNIT_ID" val="custom20182961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星空系列PP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UNIT_TYPE" val="b"/>
  <p:tag name="KSO_WM_UNIT_INDEX" val="1"/>
  <p:tag name="KSO_WM_UNIT_ID" val="custom20182961_1*b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闪耀星空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961_2"/>
  <p:tag name="KSO_WM_TAG_VERSION" val="1.0"/>
  <p:tag name="KSO_WM_TEMPLATE_INDEX" val="20182961"/>
  <p:tag name="KSO_WM_TEMPLATE_CATEGORY" val="custo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961_2*a*1"/>
  <p:tag name="KSO_WM_UNIT_TYPE" val="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2961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2961_2*f*1"/>
  <p:tag name="KSO_WM_UNIT_TYPE" val="f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roircou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832</Words>
  <Application>Microsoft Office PowerPoint</Application>
  <PresentationFormat>自定义</PresentationFormat>
  <Paragraphs>73</Paragraphs>
  <Slides>19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1_Office 主题​​</vt:lpstr>
      <vt:lpstr>项目总结</vt:lpstr>
      <vt:lpstr>项目背景:</vt:lpstr>
      <vt:lpstr>    开发环境：Windows系统下</vt:lpstr>
      <vt:lpstr>数据库设计：</vt:lpstr>
      <vt:lpstr>主页页面设计：</vt:lpstr>
      <vt:lpstr>分类页面设计：</vt:lpstr>
      <vt:lpstr>购物车页面设计：</vt:lpstr>
      <vt:lpstr>详情页页面设计</vt:lpstr>
      <vt:lpstr>注册页面设计</vt:lpstr>
      <vt:lpstr>登录页面设计</vt:lpstr>
      <vt:lpstr>找回密码页面设计</vt:lpstr>
      <vt:lpstr>功能介绍</vt:lpstr>
      <vt:lpstr>核心代码讲解：表单提交异步跳转</vt:lpstr>
      <vt:lpstr>幻灯片 14</vt:lpstr>
      <vt:lpstr>核心代码讲解：cart页面到place_order页面</vt:lpstr>
      <vt:lpstr>幻灯片 16</vt:lpstr>
      <vt:lpstr>问题总结</vt:lpstr>
      <vt:lpstr>幻灯片 18</vt:lpstr>
      <vt:lpstr>演示完毕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xingtong</cp:lastModifiedBy>
  <cp:revision>51</cp:revision>
  <dcterms:created xsi:type="dcterms:W3CDTF">2018-02-10T08:34:00Z</dcterms:created>
  <dcterms:modified xsi:type="dcterms:W3CDTF">2018-10-12T01:54:12Z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