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CE1C39-7A04-4462-BB9F-B537ADC98A20}">
  <a:tblStyle styleId="{3FCE1C39-7A04-4462-BB9F-B537ADC98A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4ee2c158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734ee2c158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34ee2c15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734ee2c15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34ee2c158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734ee2c158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4911f5f7f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4911f5f7f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4911f5f7f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4911f5f7f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911f5f7f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84911f5f7f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4911f5f7f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4911f5f7f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84911f5f7f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4911f5f7f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4911f5f7f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84911f5f7f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4911f5f7f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911f5f7f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84911f5f7f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4911f5f7f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4911f5f7f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4911f5f7f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4911f5f7f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4911f5f7f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84911f5f7f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4911f5f7f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4911f5f7f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84911f5f7f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4911f5f7f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4911f5f7f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84911f5f7f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4911f5f7f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4911f5f7f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84911f5f7f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4911f5f7f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4911f5f7f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84911f5f7f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4911f5f7f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4911f5f7f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84911f5f7f_1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4911f5f7f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4911f5f7f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84911f5f7f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4911f5f7f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4911f5f7f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84911f5f7f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4911f5f7f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4911f5f7f_1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84911f5f7f_1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4911f5f7f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4911f5f7f_1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84911f5f7f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4911f5f7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84911f5f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84911f5f7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4911f5f7f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4911f5f7f_1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84911f5f7f_1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4911f5f7f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4911f5f7f_1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84911f5f7f_1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4911f5f7f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84911f5f7f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84911f5f7f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911f5f7f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911f5f7f_1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84911f5f7f_1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34ee2c15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734ee2c15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911f5f7f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84911f5f7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7" name="Google Shape;17;p2"/>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Graph">
  <p:cSld name="Content and Graph">
    <p:spTree>
      <p:nvGrpSpPr>
        <p:cNvPr id="58" name="Shape 58"/>
        <p:cNvGrpSpPr/>
        <p:nvPr/>
      </p:nvGrpSpPr>
      <p:grpSpPr>
        <a:xfrm>
          <a:off x="0" y="0"/>
          <a:ext cx="0" cy="0"/>
          <a:chOff x="0" y="0"/>
          <a:chExt cx="0" cy="0"/>
        </a:xfrm>
      </p:grpSpPr>
      <p:sp>
        <p:nvSpPr>
          <p:cNvPr id="59" name="Google Shape;59;p11"/>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lide">
  <p:cSld name="Divider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1" name="Google Shape;21;p3"/>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Double Content" type="twoObj">
  <p:cSld name="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List">
  <p:cSld name="Bulleted List">
    <p:spTree>
      <p:nvGrpSpPr>
        <p:cNvPr id="31" name="Shape 31"/>
        <p:cNvGrpSpPr/>
        <p:nvPr/>
      </p:nvGrpSpPr>
      <p:grpSpPr>
        <a:xfrm>
          <a:off x="0" y="0"/>
          <a:ext cx="0" cy="0"/>
          <a:chOff x="0" y="0"/>
          <a:chExt cx="0" cy="0"/>
        </a:xfrm>
      </p:grpSpPr>
      <p:sp>
        <p:nvSpPr>
          <p:cNvPr id="32" name="Google Shape;32;p6"/>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5" name="Shape 35"/>
        <p:cNvGrpSpPr/>
        <p:nvPr/>
      </p:nvGrpSpPr>
      <p:grpSpPr>
        <a:xfrm>
          <a:off x="0" y="0"/>
          <a:ext cx="0" cy="0"/>
          <a:chOff x="0" y="0"/>
          <a:chExt cx="0" cy="0"/>
        </a:xfrm>
      </p:grpSpPr>
      <p:sp>
        <p:nvSpPr>
          <p:cNvPr id="36" name="Google Shape;36;p7"/>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7"/>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no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7"/>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Photo">
  <p:cSld name="Content and Photo">
    <p:spTree>
      <p:nvGrpSpPr>
        <p:cNvPr id="42" name="Shape 42"/>
        <p:cNvGrpSpPr/>
        <p:nvPr/>
      </p:nvGrpSpPr>
      <p:grpSpPr>
        <a:xfrm>
          <a:off x="0" y="0"/>
          <a:ext cx="0" cy="0"/>
          <a:chOff x="0" y="0"/>
          <a:chExt cx="0" cy="0"/>
        </a:xfrm>
      </p:grpSpPr>
      <p:sp>
        <p:nvSpPr>
          <p:cNvPr id="43" name="Google Shape;43;p8"/>
          <p:cNvSpPr/>
          <p:nvPr>
            <p:ph idx="2" type="pic"/>
          </p:nvPr>
        </p:nvSpPr>
        <p:spPr>
          <a:xfrm>
            <a:off x="5098566" y="927100"/>
            <a:ext cx="7093434" cy="5930900"/>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4" name="Google Shape;44;p8"/>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and Three Photos">
  <p:cSld name="Content and Three Photos">
    <p:spTree>
      <p:nvGrpSpPr>
        <p:cNvPr id="47" name="Shape 47"/>
        <p:cNvGrpSpPr/>
        <p:nvPr/>
      </p:nvGrpSpPr>
      <p:grpSpPr>
        <a:xfrm>
          <a:off x="0" y="0"/>
          <a:ext cx="0" cy="0"/>
          <a:chOff x="0" y="0"/>
          <a:chExt cx="0" cy="0"/>
        </a:xfrm>
      </p:grpSpPr>
      <p:sp>
        <p:nvSpPr>
          <p:cNvPr id="48" name="Google Shape;48;p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1" name="Google Shape;51;p9"/>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2" name="Google Shape;52;p9"/>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3" name="Google Shape;53;p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Width Photo">
  <p:cSld name="Full Width Photo">
    <p:spTree>
      <p:nvGrpSpPr>
        <p:cNvPr id="54" name="Shape 54"/>
        <p:cNvGrpSpPr/>
        <p:nvPr/>
      </p:nvGrpSpPr>
      <p:grpSpPr>
        <a:xfrm>
          <a:off x="0" y="0"/>
          <a:ext cx="0" cy="0"/>
          <a:chOff x="0" y="0"/>
          <a:chExt cx="0" cy="0"/>
        </a:xfrm>
      </p:grpSpPr>
      <p:sp>
        <p:nvSpPr>
          <p:cNvPr id="55" name="Google Shape;55;p10"/>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p:nvPr>
            <p:ph idx="2" type="pic"/>
          </p:nvPr>
        </p:nvSpPr>
        <p:spPr>
          <a:xfrm>
            <a:off x="0" y="927100"/>
            <a:ext cx="12192000" cy="5930900"/>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130000"/>
              </a:lnSpc>
              <a:spcBef>
                <a:spcPts val="600"/>
              </a:spcBef>
              <a:spcAft>
                <a:spcPts val="0"/>
              </a:spcAft>
              <a:buClr>
                <a:schemeClr val="dk2"/>
              </a:buClr>
              <a:buSzPts val="192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3360"/>
              <a:buFont typeface="NTR"/>
              <a:buNone/>
              <a:defRPr b="0" i="0" sz="2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880"/>
              <a:buFont typeface="NTR"/>
              <a:buNone/>
              <a:defRPr b="0" i="0" sz="24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400"/>
              <a:buFont typeface="NTR"/>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www.youtube.com/watch?v=FOK5BPy30HQ"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DeepRacer Car</a:t>
            </a:r>
            <a:endParaRPr/>
          </a:p>
        </p:txBody>
      </p:sp>
      <p:sp>
        <p:nvSpPr>
          <p:cNvPr id="73" name="Google Shape;73;p14"/>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8" name="Google Shape;138;p23"/>
          <p:cNvPicPr preferRelativeResize="0"/>
          <p:nvPr/>
        </p:nvPicPr>
        <p:blipFill rotWithShape="1">
          <a:blip r:embed="rId3">
            <a:alphaModFix/>
          </a:blip>
          <a:srcRect b="0" l="0" r="0" t="20748"/>
          <a:stretch/>
        </p:blipFill>
        <p:spPr>
          <a:xfrm>
            <a:off x="298625" y="1552800"/>
            <a:ext cx="8637825" cy="4766975"/>
          </a:xfrm>
          <a:prstGeom prst="rect">
            <a:avLst/>
          </a:prstGeom>
          <a:noFill/>
          <a:ln>
            <a:noFill/>
          </a:ln>
        </p:spPr>
      </p:pic>
      <p:sp>
        <p:nvSpPr>
          <p:cNvPr id="139" name="Google Shape;139;p23"/>
          <p:cNvSpPr txBox="1"/>
          <p:nvPr/>
        </p:nvSpPr>
        <p:spPr>
          <a:xfrm>
            <a:off x="8802800" y="2734425"/>
            <a:ext cx="3056100" cy="27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This is the default reward function that helps agent to learn.</a:t>
            </a:r>
            <a:endParaRPr sz="2400"/>
          </a:p>
          <a:p>
            <a:pPr indent="0" lvl="0" marL="0" rtl="0" algn="l">
              <a:spcBef>
                <a:spcPts val="0"/>
              </a:spcBef>
              <a:spcAft>
                <a:spcPts val="0"/>
              </a:spcAft>
              <a:buNone/>
            </a:pPr>
            <a:r>
              <a:rPr lang="en-US" sz="2400"/>
              <a:t>We can modify it to gain better performance.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24"/>
          <p:cNvPicPr preferRelativeResize="0"/>
          <p:nvPr/>
        </p:nvPicPr>
        <p:blipFill>
          <a:blip r:embed="rId3">
            <a:alphaModFix/>
          </a:blip>
          <a:stretch>
            <a:fillRect/>
          </a:stretch>
        </p:blipFill>
        <p:spPr>
          <a:xfrm>
            <a:off x="2071688" y="985875"/>
            <a:ext cx="8048625" cy="3752850"/>
          </a:xfrm>
          <a:prstGeom prst="rect">
            <a:avLst/>
          </a:prstGeom>
          <a:noFill/>
          <a:ln>
            <a:noFill/>
          </a:ln>
        </p:spPr>
      </p:pic>
      <p:sp>
        <p:nvSpPr>
          <p:cNvPr id="146" name="Google Shape;146;p24"/>
          <p:cNvSpPr txBox="1"/>
          <p:nvPr/>
        </p:nvSpPr>
        <p:spPr>
          <a:xfrm>
            <a:off x="658025" y="4693850"/>
            <a:ext cx="10952400" cy="14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The default algorithm in DeepRacer is Proximal Policy Optimization algorithm.</a:t>
            </a:r>
            <a:endParaRPr sz="2400"/>
          </a:p>
          <a:p>
            <a:pPr indent="0" lvl="0" marL="0" rtl="0" algn="l">
              <a:spcBef>
                <a:spcPts val="0"/>
              </a:spcBef>
              <a:spcAft>
                <a:spcPts val="0"/>
              </a:spcAft>
              <a:buNone/>
            </a:pPr>
            <a:r>
              <a:rPr lang="en-US" sz="1800">
                <a:solidFill>
                  <a:srgbClr val="16191F"/>
                </a:solidFill>
                <a:highlight>
                  <a:srgbClr val="FFFFFF"/>
                </a:highlight>
                <a:latin typeface="Roboto"/>
                <a:ea typeface="Roboto"/>
                <a:cs typeface="Roboto"/>
                <a:sym typeface="Roboto"/>
              </a:rPr>
              <a:t>PPO uses two neural networks during training: a policy network and a value network. The policy network (also called actor network) decides which action to take given an image as input. The value network (also called critic network) estimates the cumulative reward we are likely to get given the image as input. Only the policy network interacts with the simulator and gets deployed to the real agent, namely an AWS DeepRacer vehicle.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25"/>
          <p:cNvSpPr txBox="1"/>
          <p:nvPr/>
        </p:nvSpPr>
        <p:spPr>
          <a:xfrm>
            <a:off x="877350" y="2105650"/>
            <a:ext cx="10367400" cy="407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16191F"/>
              </a:buClr>
              <a:buSzPts val="1800"/>
              <a:buFont typeface="Roboto"/>
              <a:buChar char="●"/>
            </a:pPr>
            <a:r>
              <a:rPr b="1" lang="en-US" sz="1800">
                <a:solidFill>
                  <a:srgbClr val="16191F"/>
                </a:solidFill>
                <a:highlight>
                  <a:srgbClr val="FFFFFF"/>
                </a:highlight>
                <a:latin typeface="Roboto"/>
                <a:ea typeface="Roboto"/>
                <a:cs typeface="Roboto"/>
                <a:sym typeface="Roboto"/>
              </a:rPr>
              <a:t>Gradient descent batch size: </a:t>
            </a:r>
            <a:r>
              <a:rPr lang="en-US" sz="1800">
                <a:solidFill>
                  <a:srgbClr val="16191F"/>
                </a:solidFill>
                <a:highlight>
                  <a:srgbClr val="FFFFFF"/>
                </a:highlight>
                <a:latin typeface="Roboto"/>
                <a:ea typeface="Roboto"/>
                <a:cs typeface="Roboto"/>
                <a:sym typeface="Roboto"/>
              </a:rPr>
              <a:t>The number recent vehicle experiences sampled at random from an experience buffer and used for updating the underlying deep-learning neural network weights. </a:t>
            </a:r>
            <a:endParaRPr sz="1800">
              <a:solidFill>
                <a:srgbClr val="16191F"/>
              </a:solidFill>
              <a:highlight>
                <a:srgbClr val="FFFFFF"/>
              </a:highlight>
              <a:latin typeface="Roboto"/>
              <a:ea typeface="Roboto"/>
              <a:cs typeface="Roboto"/>
              <a:sym typeface="Roboto"/>
            </a:endParaRPr>
          </a:p>
          <a:p>
            <a:pPr indent="-342900" lvl="0" marL="457200" rtl="0" algn="l">
              <a:spcBef>
                <a:spcPts val="0"/>
              </a:spcBef>
              <a:spcAft>
                <a:spcPts val="0"/>
              </a:spcAft>
              <a:buClr>
                <a:srgbClr val="16191F"/>
              </a:buClr>
              <a:buSzPts val="1800"/>
              <a:buFont typeface="Roboto"/>
              <a:buChar char="●"/>
            </a:pPr>
            <a:r>
              <a:rPr b="1" lang="en-US" sz="1800">
                <a:solidFill>
                  <a:srgbClr val="16191F"/>
                </a:solidFill>
                <a:highlight>
                  <a:srgbClr val="FFFFFF"/>
                </a:highlight>
                <a:latin typeface="Roboto"/>
                <a:ea typeface="Roboto"/>
                <a:cs typeface="Roboto"/>
                <a:sym typeface="Roboto"/>
              </a:rPr>
              <a:t>Number of epochs: </a:t>
            </a:r>
            <a:r>
              <a:rPr lang="en-US" sz="1800">
                <a:solidFill>
                  <a:srgbClr val="16191F"/>
                </a:solidFill>
                <a:highlight>
                  <a:srgbClr val="FFFFFF"/>
                </a:highlight>
                <a:latin typeface="Roboto"/>
                <a:ea typeface="Roboto"/>
                <a:cs typeface="Roboto"/>
                <a:sym typeface="Roboto"/>
              </a:rPr>
              <a:t>The number of passes through the training data to update the neural network weights during gradient descent. </a:t>
            </a:r>
            <a:endParaRPr sz="1800">
              <a:solidFill>
                <a:srgbClr val="16191F"/>
              </a:solidFill>
              <a:highlight>
                <a:srgbClr val="FFFFFF"/>
              </a:highlight>
              <a:latin typeface="Roboto"/>
              <a:ea typeface="Roboto"/>
              <a:cs typeface="Roboto"/>
              <a:sym typeface="Roboto"/>
            </a:endParaRPr>
          </a:p>
          <a:p>
            <a:pPr indent="-342900" lvl="0" marL="457200" rtl="0" algn="l">
              <a:spcBef>
                <a:spcPts val="0"/>
              </a:spcBef>
              <a:spcAft>
                <a:spcPts val="0"/>
              </a:spcAft>
              <a:buClr>
                <a:srgbClr val="16191F"/>
              </a:buClr>
              <a:buSzPts val="1800"/>
              <a:buFont typeface="Roboto"/>
              <a:buChar char="●"/>
            </a:pPr>
            <a:r>
              <a:rPr b="1" lang="en-US" sz="1800">
                <a:solidFill>
                  <a:srgbClr val="16191F"/>
                </a:solidFill>
                <a:highlight>
                  <a:srgbClr val="FFFFFF"/>
                </a:highlight>
                <a:latin typeface="Roboto"/>
                <a:ea typeface="Roboto"/>
                <a:cs typeface="Roboto"/>
                <a:sym typeface="Roboto"/>
              </a:rPr>
              <a:t>Learning rate: </a:t>
            </a:r>
            <a:r>
              <a:rPr lang="en-US" sz="1800">
                <a:solidFill>
                  <a:srgbClr val="16191F"/>
                </a:solidFill>
                <a:highlight>
                  <a:srgbClr val="FFFFFF"/>
                </a:highlight>
                <a:latin typeface="Roboto"/>
                <a:ea typeface="Roboto"/>
                <a:cs typeface="Roboto"/>
                <a:sym typeface="Roboto"/>
              </a:rPr>
              <a:t>During each update, a portion of the new weight can be from the gradient-descent (or ascent) contribution and the rest from the existing weight value.</a:t>
            </a:r>
            <a:endParaRPr sz="1800">
              <a:solidFill>
                <a:srgbClr val="16191F"/>
              </a:solidFill>
              <a:highlight>
                <a:srgbClr val="FFFFFF"/>
              </a:highlight>
              <a:latin typeface="Roboto"/>
              <a:ea typeface="Roboto"/>
              <a:cs typeface="Roboto"/>
              <a:sym typeface="Roboto"/>
            </a:endParaRPr>
          </a:p>
          <a:p>
            <a:pPr indent="-342900" lvl="0" marL="457200" rtl="0" algn="l">
              <a:spcBef>
                <a:spcPts val="0"/>
              </a:spcBef>
              <a:spcAft>
                <a:spcPts val="0"/>
              </a:spcAft>
              <a:buClr>
                <a:srgbClr val="16191F"/>
              </a:buClr>
              <a:buSzPts val="1800"/>
              <a:buFont typeface="Roboto"/>
              <a:buChar char="●"/>
            </a:pPr>
            <a:r>
              <a:rPr b="1" lang="en-US" sz="1800">
                <a:solidFill>
                  <a:srgbClr val="16191F"/>
                </a:solidFill>
                <a:highlight>
                  <a:srgbClr val="FFFFFF"/>
                </a:highlight>
                <a:latin typeface="Roboto"/>
                <a:ea typeface="Roboto"/>
                <a:cs typeface="Roboto"/>
                <a:sym typeface="Roboto"/>
              </a:rPr>
              <a:t>Entropy:</a:t>
            </a:r>
            <a:r>
              <a:rPr lang="en-US" sz="1800">
                <a:solidFill>
                  <a:srgbClr val="16191F"/>
                </a:solidFill>
                <a:highlight>
                  <a:srgbClr val="FFFFFF"/>
                </a:highlight>
                <a:latin typeface="Roboto"/>
                <a:ea typeface="Roboto"/>
                <a:cs typeface="Roboto"/>
                <a:sym typeface="Roboto"/>
              </a:rPr>
              <a:t>A degree of uncertainty used to determine when to add randomness to the policy distribution. </a:t>
            </a:r>
            <a:endParaRPr sz="1800">
              <a:solidFill>
                <a:srgbClr val="16191F"/>
              </a:solidFill>
              <a:highlight>
                <a:srgbClr val="FFFFFF"/>
              </a:highlight>
              <a:latin typeface="Roboto"/>
              <a:ea typeface="Roboto"/>
              <a:cs typeface="Roboto"/>
              <a:sym typeface="Roboto"/>
            </a:endParaRPr>
          </a:p>
          <a:p>
            <a:pPr indent="-342900" lvl="0" marL="457200" rtl="0" algn="l">
              <a:spcBef>
                <a:spcPts val="0"/>
              </a:spcBef>
              <a:spcAft>
                <a:spcPts val="0"/>
              </a:spcAft>
              <a:buClr>
                <a:srgbClr val="16191F"/>
              </a:buClr>
              <a:buSzPts val="1800"/>
              <a:buFont typeface="Roboto"/>
              <a:buChar char="●"/>
            </a:pPr>
            <a:r>
              <a:rPr b="1" lang="en-US" sz="1800">
                <a:solidFill>
                  <a:srgbClr val="16191F"/>
                </a:solidFill>
                <a:highlight>
                  <a:srgbClr val="FFFFFF"/>
                </a:highlight>
                <a:latin typeface="Roboto"/>
                <a:ea typeface="Roboto"/>
                <a:cs typeface="Roboto"/>
                <a:sym typeface="Roboto"/>
              </a:rPr>
              <a:t>Discount factor: </a:t>
            </a:r>
            <a:r>
              <a:rPr lang="en-US" sz="1800">
                <a:solidFill>
                  <a:srgbClr val="16191F"/>
                </a:solidFill>
                <a:highlight>
                  <a:srgbClr val="FFFFFF"/>
                </a:highlight>
                <a:latin typeface="Roboto"/>
                <a:ea typeface="Roboto"/>
                <a:cs typeface="Roboto"/>
                <a:sym typeface="Roboto"/>
              </a:rPr>
              <a:t>A factor specifies how much of the future rewards contribute to the expected reward. </a:t>
            </a:r>
            <a:endParaRPr sz="1800">
              <a:solidFill>
                <a:srgbClr val="16191F"/>
              </a:solidFill>
              <a:highlight>
                <a:srgbClr val="FFFFFF"/>
              </a:highlight>
              <a:latin typeface="Roboto"/>
              <a:ea typeface="Roboto"/>
              <a:cs typeface="Roboto"/>
              <a:sym typeface="Roboto"/>
            </a:endParaRPr>
          </a:p>
          <a:p>
            <a:pPr indent="-342900" lvl="0" marL="457200" rtl="0" algn="l">
              <a:spcBef>
                <a:spcPts val="0"/>
              </a:spcBef>
              <a:spcAft>
                <a:spcPts val="0"/>
              </a:spcAft>
              <a:buClr>
                <a:srgbClr val="16191F"/>
              </a:buClr>
              <a:buSzPts val="1800"/>
              <a:buFont typeface="Roboto"/>
              <a:buChar char="●"/>
            </a:pPr>
            <a:r>
              <a:rPr b="1" lang="en-US" sz="1800">
                <a:solidFill>
                  <a:srgbClr val="16191F"/>
                </a:solidFill>
                <a:highlight>
                  <a:srgbClr val="FFFFFF"/>
                </a:highlight>
                <a:latin typeface="Roboto"/>
                <a:ea typeface="Roboto"/>
                <a:cs typeface="Roboto"/>
                <a:sym typeface="Roboto"/>
              </a:rPr>
              <a:t>Loss type: </a:t>
            </a:r>
            <a:r>
              <a:rPr lang="en-US" sz="1800">
                <a:solidFill>
                  <a:srgbClr val="16191F"/>
                </a:solidFill>
                <a:highlight>
                  <a:srgbClr val="FFFFFF"/>
                </a:highlight>
                <a:latin typeface="Roboto"/>
                <a:ea typeface="Roboto"/>
                <a:cs typeface="Roboto"/>
                <a:sym typeface="Roboto"/>
              </a:rPr>
              <a:t>Type of the objective function used to update the network weights.</a:t>
            </a:r>
            <a:endParaRPr sz="1800">
              <a:solidFill>
                <a:srgbClr val="16191F"/>
              </a:solidFill>
              <a:highlight>
                <a:srgbClr val="FFFFFF"/>
              </a:highlight>
              <a:latin typeface="Roboto"/>
              <a:ea typeface="Roboto"/>
              <a:cs typeface="Roboto"/>
              <a:sym typeface="Roboto"/>
            </a:endParaRPr>
          </a:p>
          <a:p>
            <a:pPr indent="-342900" lvl="0" marL="457200" rtl="0" algn="l">
              <a:spcBef>
                <a:spcPts val="0"/>
              </a:spcBef>
              <a:spcAft>
                <a:spcPts val="0"/>
              </a:spcAft>
              <a:buClr>
                <a:srgbClr val="16191F"/>
              </a:buClr>
              <a:buSzPts val="1800"/>
              <a:buFont typeface="Roboto"/>
              <a:buChar char="●"/>
            </a:pPr>
            <a:r>
              <a:rPr b="1" lang="en-US" sz="1800">
                <a:solidFill>
                  <a:srgbClr val="16191F"/>
                </a:solidFill>
                <a:highlight>
                  <a:srgbClr val="FFFFFF"/>
                </a:highlight>
                <a:latin typeface="Roboto"/>
                <a:ea typeface="Roboto"/>
                <a:cs typeface="Roboto"/>
                <a:sym typeface="Roboto"/>
              </a:rPr>
              <a:t>Number of experience episodes between each policy-updating iteration: </a:t>
            </a:r>
            <a:r>
              <a:rPr lang="en-US" sz="1800">
                <a:solidFill>
                  <a:srgbClr val="16191F"/>
                </a:solidFill>
                <a:highlight>
                  <a:srgbClr val="FFFFFF"/>
                </a:highlight>
                <a:latin typeface="Roboto"/>
                <a:ea typeface="Roboto"/>
                <a:cs typeface="Roboto"/>
                <a:sym typeface="Roboto"/>
              </a:rPr>
              <a:t>The size of the experience buffer used to draw training data from for learning policy network weights. </a:t>
            </a:r>
            <a:endParaRPr sz="1800">
              <a:solidFill>
                <a:srgbClr val="16191F"/>
              </a:solidFill>
              <a:highlight>
                <a:srgbClr val="FFFFFF"/>
              </a:highlight>
              <a:latin typeface="Roboto"/>
              <a:ea typeface="Roboto"/>
              <a:cs typeface="Roboto"/>
              <a:sym typeface="Roboto"/>
            </a:endParaRPr>
          </a:p>
        </p:txBody>
      </p:sp>
      <p:sp>
        <p:nvSpPr>
          <p:cNvPr id="153" name="Google Shape;153;p25"/>
          <p:cNvSpPr txBox="1"/>
          <p:nvPr/>
        </p:nvSpPr>
        <p:spPr>
          <a:xfrm>
            <a:off x="906600" y="1125950"/>
            <a:ext cx="54249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Hyperparameters of PPO</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9" name="Google Shape;159;p26"/>
          <p:cNvPicPr preferRelativeResize="0"/>
          <p:nvPr/>
        </p:nvPicPr>
        <p:blipFill>
          <a:blip r:embed="rId3">
            <a:alphaModFix/>
          </a:blip>
          <a:stretch>
            <a:fillRect/>
          </a:stretch>
        </p:blipFill>
        <p:spPr>
          <a:xfrm>
            <a:off x="987975" y="1461000"/>
            <a:ext cx="4901325" cy="4560950"/>
          </a:xfrm>
          <a:prstGeom prst="rect">
            <a:avLst/>
          </a:prstGeom>
          <a:noFill/>
          <a:ln>
            <a:noFill/>
          </a:ln>
        </p:spPr>
      </p:pic>
      <p:pic>
        <p:nvPicPr>
          <p:cNvPr id="160" name="Google Shape;160;p26"/>
          <p:cNvPicPr preferRelativeResize="0"/>
          <p:nvPr/>
        </p:nvPicPr>
        <p:blipFill>
          <a:blip r:embed="rId4">
            <a:alphaModFix/>
          </a:blip>
          <a:stretch>
            <a:fillRect/>
          </a:stretch>
        </p:blipFill>
        <p:spPr>
          <a:xfrm>
            <a:off x="6028592" y="1461000"/>
            <a:ext cx="4875207" cy="1939130"/>
          </a:xfrm>
          <a:prstGeom prst="rect">
            <a:avLst/>
          </a:prstGeom>
          <a:noFill/>
          <a:ln>
            <a:noFill/>
          </a:ln>
        </p:spPr>
      </p:pic>
      <p:sp>
        <p:nvSpPr>
          <p:cNvPr id="161" name="Google Shape;161;p26"/>
          <p:cNvSpPr txBox="1"/>
          <p:nvPr/>
        </p:nvSpPr>
        <p:spPr>
          <a:xfrm>
            <a:off x="6152875" y="3641500"/>
            <a:ext cx="4791000" cy="21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Here is the result from the training using default rewards function and PPO algorithm. The result is pretty good and I even did not finish the training with some issues on the AWS. I setted training time to 1 hour and the training just ran for around half an hour, then it stopped and return error. The guide said I can still evaluate my result. So I got the above evaluation. Two run completed and one failed, not bad.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ctrTitle"/>
          </p:nvPr>
        </p:nvSpPr>
        <p:spPr>
          <a:xfrm>
            <a:off x="658368" y="1490663"/>
            <a:ext cx="6638400" cy="2387700"/>
          </a:xfrm>
          <a:prstGeom prst="rect">
            <a:avLst/>
          </a:prstGeom>
        </p:spPr>
        <p:txBody>
          <a:bodyPr anchorCtr="0" anchor="b" bIns="45700" lIns="0" spcFirstLastPara="1" rIns="91425" wrap="square" tIns="45700">
            <a:noAutofit/>
          </a:bodyPr>
          <a:lstStyle/>
          <a:p>
            <a:pPr indent="0" lvl="0" marL="0" rtl="0" algn="l">
              <a:spcBef>
                <a:spcPts val="0"/>
              </a:spcBef>
              <a:spcAft>
                <a:spcPts val="0"/>
              </a:spcAft>
              <a:buNone/>
            </a:pPr>
            <a:r>
              <a:rPr lang="en-US"/>
              <a:t>Install on Local</a:t>
            </a:r>
            <a:endParaRPr/>
          </a:p>
        </p:txBody>
      </p:sp>
      <p:sp>
        <p:nvSpPr>
          <p:cNvPr id="168" name="Google Shape;168;p27"/>
          <p:cNvSpPr txBox="1"/>
          <p:nvPr>
            <p:ph idx="1" type="subTitle"/>
          </p:nvPr>
        </p:nvSpPr>
        <p:spPr>
          <a:xfrm>
            <a:off x="658368" y="3970337"/>
            <a:ext cx="6638400" cy="2213100"/>
          </a:xfrm>
          <a:prstGeom prst="rect">
            <a:avLst/>
          </a:prstGeom>
        </p:spPr>
        <p:txBody>
          <a:bodyPr anchorCtr="0" anchor="t" bIns="45700" lIns="0" spcFirstLastPara="1" rIns="91425" wrap="square" tIns="45700">
            <a:noAutofit/>
          </a:bodyPr>
          <a:lstStyle/>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idx="1" type="body"/>
          </p:nvPr>
        </p:nvSpPr>
        <p:spPr>
          <a:xfrm>
            <a:off x="756428" y="1510266"/>
            <a:ext cx="5139000" cy="393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Repository From ARCC</a:t>
            </a:r>
            <a:endParaRPr/>
          </a:p>
        </p:txBody>
      </p:sp>
      <p:sp>
        <p:nvSpPr>
          <p:cNvPr id="175" name="Google Shape;175;p28"/>
          <p:cNvSpPr txBox="1"/>
          <p:nvPr>
            <p:ph idx="2" type="body"/>
          </p:nvPr>
        </p:nvSpPr>
        <p:spPr>
          <a:xfrm>
            <a:off x="341128" y="2371765"/>
            <a:ext cx="5140500" cy="3535800"/>
          </a:xfrm>
          <a:prstGeom prst="rect">
            <a:avLst/>
          </a:prstGeom>
        </p:spPr>
        <p:txBody>
          <a:bodyPr anchorCtr="0" anchor="t" bIns="45700" lIns="91425" spcFirstLastPara="1" rIns="91425" wrap="square" tIns="45700">
            <a:noAutofit/>
          </a:bodyPr>
          <a:lstStyle/>
          <a:p>
            <a:pPr indent="-365760" lvl="0" marL="457200" rtl="0" algn="l">
              <a:spcBef>
                <a:spcPts val="600"/>
              </a:spcBef>
              <a:spcAft>
                <a:spcPts val="0"/>
              </a:spcAft>
              <a:buSzPts val="2160"/>
              <a:buChar char="•"/>
            </a:pPr>
            <a:r>
              <a:rPr lang="en-US"/>
              <a:t>The recommended OS is Ubuntu 18.04, but I use 16.04 and it works</a:t>
            </a:r>
            <a:endParaRPr/>
          </a:p>
          <a:p>
            <a:pPr indent="-365760" lvl="0" marL="457200" rtl="0" algn="l">
              <a:spcBef>
                <a:spcPts val="0"/>
              </a:spcBef>
              <a:spcAft>
                <a:spcPts val="0"/>
              </a:spcAft>
              <a:buSzPts val="2160"/>
              <a:buChar char="•"/>
            </a:pPr>
            <a:r>
              <a:rPr lang="en-US"/>
              <a:t>Nvidia GPU needed</a:t>
            </a:r>
            <a:endParaRPr/>
          </a:p>
          <a:p>
            <a:pPr indent="-365760" lvl="0" marL="457200" rtl="0" algn="l">
              <a:spcBef>
                <a:spcPts val="0"/>
              </a:spcBef>
              <a:spcAft>
                <a:spcPts val="0"/>
              </a:spcAft>
              <a:buSzPts val="2160"/>
              <a:buChar char="•"/>
            </a:pPr>
            <a:r>
              <a:rPr lang="en-US"/>
              <a:t>CUDA and CUDNN</a:t>
            </a:r>
            <a:endParaRPr/>
          </a:p>
          <a:p>
            <a:pPr indent="-365760" lvl="0" marL="457200" rtl="0" algn="l">
              <a:spcBef>
                <a:spcPts val="0"/>
              </a:spcBef>
              <a:spcAft>
                <a:spcPts val="0"/>
              </a:spcAft>
              <a:buSzPts val="2160"/>
              <a:buChar char="•"/>
            </a:pPr>
            <a:r>
              <a:rPr lang="en-US"/>
              <a:t>Docker Docker compose and Nvidia-Docker</a:t>
            </a:r>
            <a:endParaRPr/>
          </a:p>
          <a:p>
            <a:pPr indent="-365760" lvl="0" marL="457200" rtl="0" algn="l">
              <a:spcBef>
                <a:spcPts val="0"/>
              </a:spcBef>
              <a:spcAft>
                <a:spcPts val="0"/>
              </a:spcAft>
              <a:buSzPts val="2160"/>
              <a:buChar char="•"/>
            </a:pPr>
            <a:r>
              <a:rPr lang="en-US"/>
              <a:t>AWS-cli(used for interaction with AWS)</a:t>
            </a:r>
            <a:endParaRPr/>
          </a:p>
          <a:p>
            <a:pPr indent="-365760" lvl="0" marL="457200" rtl="0" algn="l">
              <a:spcBef>
                <a:spcPts val="0"/>
              </a:spcBef>
              <a:spcAft>
                <a:spcPts val="0"/>
              </a:spcAft>
              <a:buSzPts val="2160"/>
              <a:buChar char="•"/>
            </a:pPr>
            <a:r>
              <a:rPr lang="en-US"/>
              <a:t>vncviewer(simulation v</a:t>
            </a:r>
            <a:r>
              <a:rPr lang="en-US"/>
              <a:t>isualization)</a:t>
            </a:r>
            <a:endParaRPr/>
          </a:p>
        </p:txBody>
      </p:sp>
      <p:sp>
        <p:nvSpPr>
          <p:cNvPr id="176" name="Google Shape;176;p28"/>
          <p:cNvSpPr txBox="1"/>
          <p:nvPr/>
        </p:nvSpPr>
        <p:spPr>
          <a:xfrm>
            <a:off x="5732775" y="2392600"/>
            <a:ext cx="5993400" cy="3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t>https://github.com/ARCC-RACE/deepracer-for-dummies.git</a:t>
            </a:r>
            <a:endParaRPr sz="1900"/>
          </a:p>
          <a:p>
            <a:pPr indent="0" lvl="0" marL="0" rtl="0" algn="l">
              <a:spcBef>
                <a:spcPts val="0"/>
              </a:spcBef>
              <a:spcAft>
                <a:spcPts val="0"/>
              </a:spcAft>
              <a:buNone/>
            </a:pPr>
            <a:r>
              <a:rPr lang="en-US" sz="1900"/>
              <a:t>Git clone the repository from above link.</a:t>
            </a:r>
            <a:endParaRPr sz="1900"/>
          </a:p>
          <a:p>
            <a:pPr indent="0" lvl="0" marL="0" rtl="0" algn="l">
              <a:spcBef>
                <a:spcPts val="0"/>
              </a:spcBef>
              <a:spcAft>
                <a:spcPts val="0"/>
              </a:spcAft>
              <a:buNone/>
            </a:pPr>
            <a:r>
              <a:rPr lang="en-US" sz="1900"/>
              <a:t>Then go into the folder and run the script init.sh for initialization. </a:t>
            </a:r>
            <a:endParaRPr sz="1900"/>
          </a:p>
          <a:p>
            <a:pPr indent="0" lvl="0" marL="0" rtl="0" algn="l">
              <a:spcBef>
                <a:spcPts val="0"/>
              </a:spcBef>
              <a:spcAft>
                <a:spcPts val="0"/>
              </a:spcAft>
              <a:buNone/>
            </a:pPr>
            <a:r>
              <a:rPr lang="en-US" sz="1900"/>
              <a:t>Setup aws-cli(</a:t>
            </a:r>
            <a:r>
              <a:rPr lang="en-US" u="sng">
                <a:solidFill>
                  <a:schemeClr val="hlink"/>
                </a:solidFill>
                <a:hlinkClick r:id="rId3"/>
              </a:rPr>
              <a:t>https://www.youtube.com/watch?v=FOK5BPy30HQ</a:t>
            </a:r>
            <a:r>
              <a:rPr lang="en-US" sz="2200"/>
              <a:t>)</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idx="3" type="body"/>
          </p:nvPr>
        </p:nvSpPr>
        <p:spPr>
          <a:xfrm>
            <a:off x="782925" y="1048350"/>
            <a:ext cx="10741500" cy="395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0" lang="en-US" sz="1500">
                <a:solidFill>
                  <a:srgbClr val="0000FF"/>
                </a:solidFill>
                <a:highlight>
                  <a:srgbClr val="FFFFFF"/>
                </a:highlight>
              </a:rPr>
              <a:t>Edit the reward function in the deepracer-for-dummies/docker/volumes/minio/bucket/custom_files/reward.py file.</a:t>
            </a:r>
            <a:endParaRPr sz="1900">
              <a:solidFill>
                <a:srgbClr val="0000FF"/>
              </a:solidFill>
            </a:endParaRPr>
          </a:p>
        </p:txBody>
      </p:sp>
      <p:sp>
        <p:nvSpPr>
          <p:cNvPr id="183" name="Google Shape;183;p29"/>
          <p:cNvSpPr txBox="1"/>
          <p:nvPr>
            <p:ph idx="4" type="body"/>
          </p:nvPr>
        </p:nvSpPr>
        <p:spPr>
          <a:xfrm>
            <a:off x="6172200" y="2590800"/>
            <a:ext cx="5139000" cy="3538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184" name="Google Shape;184;p29"/>
          <p:cNvPicPr preferRelativeResize="0"/>
          <p:nvPr/>
        </p:nvPicPr>
        <p:blipFill>
          <a:blip r:embed="rId3">
            <a:alphaModFix/>
          </a:blip>
          <a:stretch>
            <a:fillRect/>
          </a:stretch>
        </p:blipFill>
        <p:spPr>
          <a:xfrm>
            <a:off x="898600" y="1548475"/>
            <a:ext cx="9441700" cy="50963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566928" y="1499616"/>
            <a:ext cx="10515600" cy="591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30"/>
          <p:cNvSpPr txBox="1"/>
          <p:nvPr>
            <p:ph idx="1" type="body"/>
          </p:nvPr>
        </p:nvSpPr>
        <p:spPr>
          <a:xfrm>
            <a:off x="567678" y="1106316"/>
            <a:ext cx="5139000" cy="393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0" lang="en-US" sz="1500">
                <a:solidFill>
                  <a:srgbClr val="0000FF"/>
                </a:solidFill>
                <a:highlight>
                  <a:srgbClr val="FFFFFF"/>
                </a:highlight>
              </a:rPr>
              <a:t>Change the track in `deepracer-for-dummies/docker/.env`.  </a:t>
            </a:r>
            <a:endParaRPr sz="1900">
              <a:solidFill>
                <a:srgbClr val="0000FF"/>
              </a:solidFill>
            </a:endParaRPr>
          </a:p>
        </p:txBody>
      </p:sp>
      <p:sp>
        <p:nvSpPr>
          <p:cNvPr id="192" name="Google Shape;192;p30"/>
          <p:cNvSpPr txBox="1"/>
          <p:nvPr>
            <p:ph idx="2" type="body"/>
          </p:nvPr>
        </p:nvSpPr>
        <p:spPr>
          <a:xfrm>
            <a:off x="566928" y="2593340"/>
            <a:ext cx="5140500" cy="3535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193" name="Google Shape;193;p30"/>
          <p:cNvSpPr txBox="1"/>
          <p:nvPr>
            <p:ph idx="3" type="body"/>
          </p:nvPr>
        </p:nvSpPr>
        <p:spPr>
          <a:xfrm>
            <a:off x="6172200" y="2185416"/>
            <a:ext cx="5139000" cy="395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194" name="Google Shape;194;p30"/>
          <p:cNvSpPr txBox="1"/>
          <p:nvPr>
            <p:ph idx="4" type="body"/>
          </p:nvPr>
        </p:nvSpPr>
        <p:spPr>
          <a:xfrm>
            <a:off x="6172200" y="2590800"/>
            <a:ext cx="5139000" cy="3538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195" name="Google Shape;195;p30"/>
          <p:cNvPicPr preferRelativeResize="0"/>
          <p:nvPr/>
        </p:nvPicPr>
        <p:blipFill>
          <a:blip r:embed="rId3">
            <a:alphaModFix/>
          </a:blip>
          <a:stretch>
            <a:fillRect/>
          </a:stretch>
        </p:blipFill>
        <p:spPr>
          <a:xfrm>
            <a:off x="617400" y="1890050"/>
            <a:ext cx="8572500" cy="3829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566928" y="1499616"/>
            <a:ext cx="10515600" cy="591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31"/>
          <p:cNvSpPr txBox="1"/>
          <p:nvPr>
            <p:ph idx="1" type="body"/>
          </p:nvPr>
        </p:nvSpPr>
        <p:spPr>
          <a:xfrm>
            <a:off x="566928" y="2185416"/>
            <a:ext cx="5139000" cy="393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03" name="Google Shape;203;p31"/>
          <p:cNvSpPr txBox="1"/>
          <p:nvPr>
            <p:ph idx="2" type="body"/>
          </p:nvPr>
        </p:nvSpPr>
        <p:spPr>
          <a:xfrm>
            <a:off x="377401" y="2592300"/>
            <a:ext cx="3113700" cy="3535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sz="1400">
                <a:solidFill>
                  <a:srgbClr val="0000FF"/>
                </a:solidFill>
                <a:highlight>
                  <a:srgbClr val="FFFFFF"/>
                </a:highlight>
              </a:rPr>
              <a:t>Adjust the hyperparameters list in the deepracer-for-dummies/docker/volumes/minio/bucket/custom_files/model_metadata.json file. </a:t>
            </a:r>
            <a:endParaRPr sz="1400">
              <a:solidFill>
                <a:srgbClr val="0000FF"/>
              </a:solidFill>
              <a:highlight>
                <a:srgbClr val="FFFFFF"/>
              </a:highlight>
            </a:endParaRPr>
          </a:p>
          <a:p>
            <a:pPr indent="0" lvl="0" marL="0" rtl="0" algn="l">
              <a:spcBef>
                <a:spcPts val="600"/>
              </a:spcBef>
              <a:spcAft>
                <a:spcPts val="0"/>
              </a:spcAft>
              <a:buNone/>
            </a:pPr>
            <a:r>
              <a:rPr lang="en-US" sz="1400">
                <a:solidFill>
                  <a:srgbClr val="0000FF"/>
                </a:solidFill>
                <a:highlight>
                  <a:srgbClr val="FFFFFF"/>
                </a:highlight>
              </a:rPr>
              <a:t>Make sure to update the action indices as you add more actions.</a:t>
            </a:r>
            <a:endParaRPr sz="2000">
              <a:solidFill>
                <a:srgbClr val="0000FF"/>
              </a:solidFill>
            </a:endParaRPr>
          </a:p>
        </p:txBody>
      </p:sp>
      <p:sp>
        <p:nvSpPr>
          <p:cNvPr id="204" name="Google Shape;204;p31"/>
          <p:cNvSpPr txBox="1"/>
          <p:nvPr>
            <p:ph idx="3" type="body"/>
          </p:nvPr>
        </p:nvSpPr>
        <p:spPr>
          <a:xfrm>
            <a:off x="6172200" y="2185416"/>
            <a:ext cx="5139000" cy="395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05" name="Google Shape;205;p31"/>
          <p:cNvSpPr txBox="1"/>
          <p:nvPr>
            <p:ph idx="4" type="body"/>
          </p:nvPr>
        </p:nvSpPr>
        <p:spPr>
          <a:xfrm>
            <a:off x="6172200" y="2590800"/>
            <a:ext cx="5139000" cy="3538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206" name="Google Shape;206;p31"/>
          <p:cNvPicPr preferRelativeResize="0"/>
          <p:nvPr/>
        </p:nvPicPr>
        <p:blipFill>
          <a:blip r:embed="rId3">
            <a:alphaModFix/>
          </a:blip>
          <a:stretch>
            <a:fillRect/>
          </a:stretch>
        </p:blipFill>
        <p:spPr>
          <a:xfrm>
            <a:off x="3680550" y="829125"/>
            <a:ext cx="8273750" cy="602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566928" y="1499616"/>
            <a:ext cx="10515600" cy="591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32"/>
          <p:cNvSpPr txBox="1"/>
          <p:nvPr>
            <p:ph idx="1" type="body"/>
          </p:nvPr>
        </p:nvSpPr>
        <p:spPr>
          <a:xfrm>
            <a:off x="566928" y="2185416"/>
            <a:ext cx="5139000" cy="393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14" name="Google Shape;214;p32"/>
          <p:cNvSpPr txBox="1"/>
          <p:nvPr>
            <p:ph idx="2" type="body"/>
          </p:nvPr>
        </p:nvSpPr>
        <p:spPr>
          <a:xfrm>
            <a:off x="377401" y="2592300"/>
            <a:ext cx="3113700" cy="3535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sz="1400">
                <a:solidFill>
                  <a:srgbClr val="0000FF"/>
                </a:solidFill>
                <a:highlight>
                  <a:srgbClr val="FFFFFF"/>
                </a:highlight>
              </a:rPr>
              <a:t>Adjust the hyperparameters in the deepracer-for-dummies/rl_deepracer_coach_robomaker.py file. </a:t>
            </a:r>
            <a:endParaRPr sz="2200">
              <a:solidFill>
                <a:srgbClr val="0000FF"/>
              </a:solidFill>
            </a:endParaRPr>
          </a:p>
        </p:txBody>
      </p:sp>
      <p:sp>
        <p:nvSpPr>
          <p:cNvPr id="215" name="Google Shape;215;p32"/>
          <p:cNvSpPr txBox="1"/>
          <p:nvPr>
            <p:ph idx="3" type="body"/>
          </p:nvPr>
        </p:nvSpPr>
        <p:spPr>
          <a:xfrm>
            <a:off x="6172200" y="2185416"/>
            <a:ext cx="5139000" cy="395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16" name="Google Shape;216;p32"/>
          <p:cNvSpPr txBox="1"/>
          <p:nvPr>
            <p:ph idx="4" type="body"/>
          </p:nvPr>
        </p:nvSpPr>
        <p:spPr>
          <a:xfrm>
            <a:off x="6172200" y="2590800"/>
            <a:ext cx="5139000" cy="3538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217" name="Google Shape;217;p32"/>
          <p:cNvPicPr preferRelativeResize="0"/>
          <p:nvPr/>
        </p:nvPicPr>
        <p:blipFill>
          <a:blip r:embed="rId3">
            <a:alphaModFix/>
          </a:blip>
          <a:stretch>
            <a:fillRect/>
          </a:stretch>
        </p:blipFill>
        <p:spPr>
          <a:xfrm>
            <a:off x="4519973" y="1143967"/>
            <a:ext cx="6791224" cy="56291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9" name="Google Shape;79;p15"/>
          <p:cNvPicPr preferRelativeResize="0"/>
          <p:nvPr/>
        </p:nvPicPr>
        <p:blipFill>
          <a:blip r:embed="rId3">
            <a:alphaModFix/>
          </a:blip>
          <a:stretch>
            <a:fillRect/>
          </a:stretch>
        </p:blipFill>
        <p:spPr>
          <a:xfrm>
            <a:off x="570275" y="952825"/>
            <a:ext cx="4565919" cy="2475515"/>
          </a:xfrm>
          <a:prstGeom prst="rect">
            <a:avLst/>
          </a:prstGeom>
          <a:noFill/>
          <a:ln>
            <a:noFill/>
          </a:ln>
        </p:spPr>
      </p:pic>
      <p:pic>
        <p:nvPicPr>
          <p:cNvPr id="80" name="Google Shape;80;p15"/>
          <p:cNvPicPr preferRelativeResize="0"/>
          <p:nvPr/>
        </p:nvPicPr>
        <p:blipFill>
          <a:blip r:embed="rId4">
            <a:alphaModFix/>
          </a:blip>
          <a:stretch>
            <a:fillRect/>
          </a:stretch>
        </p:blipFill>
        <p:spPr>
          <a:xfrm>
            <a:off x="5407773" y="952825"/>
            <a:ext cx="3819077" cy="2978561"/>
          </a:xfrm>
          <a:prstGeom prst="rect">
            <a:avLst/>
          </a:prstGeom>
          <a:noFill/>
          <a:ln>
            <a:noFill/>
          </a:ln>
        </p:spPr>
      </p:pic>
      <p:pic>
        <p:nvPicPr>
          <p:cNvPr id="81" name="Google Shape;81;p15"/>
          <p:cNvPicPr preferRelativeResize="0"/>
          <p:nvPr/>
        </p:nvPicPr>
        <p:blipFill>
          <a:blip r:embed="rId5">
            <a:alphaModFix/>
          </a:blip>
          <a:stretch>
            <a:fillRect/>
          </a:stretch>
        </p:blipFill>
        <p:spPr>
          <a:xfrm>
            <a:off x="570275" y="4143195"/>
            <a:ext cx="4464077" cy="2541706"/>
          </a:xfrm>
          <a:prstGeom prst="rect">
            <a:avLst/>
          </a:prstGeom>
          <a:noFill/>
          <a:ln>
            <a:noFill/>
          </a:ln>
        </p:spPr>
      </p:pic>
      <p:sp>
        <p:nvSpPr>
          <p:cNvPr id="82" name="Google Shape;82;p15"/>
          <p:cNvSpPr txBox="1"/>
          <p:nvPr/>
        </p:nvSpPr>
        <p:spPr>
          <a:xfrm>
            <a:off x="5888225" y="4033800"/>
            <a:ext cx="5268900" cy="17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Agent: RC car with camera</a:t>
            </a:r>
            <a:endParaRPr sz="3000"/>
          </a:p>
          <a:p>
            <a:pPr indent="0" lvl="0" marL="0" rtl="0" algn="l">
              <a:spcBef>
                <a:spcPts val="0"/>
              </a:spcBef>
              <a:spcAft>
                <a:spcPts val="0"/>
              </a:spcAft>
              <a:buNone/>
            </a:pPr>
            <a:r>
              <a:rPr lang="en-US" sz="3000"/>
              <a:t>Action: Go forward, turn left, turn right</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566928" y="1499616"/>
            <a:ext cx="10515600" cy="591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33"/>
          <p:cNvSpPr txBox="1"/>
          <p:nvPr>
            <p:ph idx="1" type="body"/>
          </p:nvPr>
        </p:nvSpPr>
        <p:spPr>
          <a:xfrm>
            <a:off x="566928" y="2185416"/>
            <a:ext cx="5139000" cy="393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25" name="Google Shape;225;p33"/>
          <p:cNvSpPr txBox="1"/>
          <p:nvPr>
            <p:ph idx="2" type="body"/>
          </p:nvPr>
        </p:nvSpPr>
        <p:spPr>
          <a:xfrm>
            <a:off x="566926" y="2593350"/>
            <a:ext cx="2714100" cy="3535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After edit the previously files, we can start training by run the script start.sh. Run stop.sh to stop the training and delete-last-run.sh to clean the space before next run.</a:t>
            </a:r>
            <a:endParaRPr/>
          </a:p>
        </p:txBody>
      </p:sp>
      <p:sp>
        <p:nvSpPr>
          <p:cNvPr id="226" name="Google Shape;226;p33"/>
          <p:cNvSpPr txBox="1"/>
          <p:nvPr>
            <p:ph idx="3" type="body"/>
          </p:nvPr>
        </p:nvSpPr>
        <p:spPr>
          <a:xfrm>
            <a:off x="6172200" y="2185416"/>
            <a:ext cx="5139000" cy="395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27" name="Google Shape;227;p33"/>
          <p:cNvSpPr txBox="1"/>
          <p:nvPr>
            <p:ph idx="4" type="body"/>
          </p:nvPr>
        </p:nvSpPr>
        <p:spPr>
          <a:xfrm>
            <a:off x="6172200" y="2590800"/>
            <a:ext cx="5139000" cy="3538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228" name="Google Shape;228;p33"/>
          <p:cNvPicPr preferRelativeResize="0"/>
          <p:nvPr/>
        </p:nvPicPr>
        <p:blipFill>
          <a:blip r:embed="rId3">
            <a:alphaModFix/>
          </a:blip>
          <a:stretch>
            <a:fillRect/>
          </a:stretch>
        </p:blipFill>
        <p:spPr>
          <a:xfrm>
            <a:off x="3467351" y="1861950"/>
            <a:ext cx="8559549" cy="426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idx="1" type="body"/>
          </p:nvPr>
        </p:nvSpPr>
        <p:spPr>
          <a:xfrm>
            <a:off x="566925" y="2185425"/>
            <a:ext cx="3489900" cy="1330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Local training using vncviewer for visualization</a:t>
            </a:r>
            <a:endParaRPr/>
          </a:p>
          <a:p>
            <a:pPr indent="0" lvl="0" marL="0" rtl="0" algn="l">
              <a:spcBef>
                <a:spcPts val="600"/>
              </a:spcBef>
              <a:spcAft>
                <a:spcPts val="0"/>
              </a:spcAft>
              <a:buNone/>
            </a:pPr>
            <a:r>
              <a:rPr lang="en-US"/>
              <a:t>The track in the image is China_track map</a:t>
            </a:r>
            <a:endParaRPr/>
          </a:p>
        </p:txBody>
      </p:sp>
      <p:sp>
        <p:nvSpPr>
          <p:cNvPr id="235" name="Google Shape;235;p34"/>
          <p:cNvSpPr txBox="1"/>
          <p:nvPr>
            <p:ph idx="3" type="body"/>
          </p:nvPr>
        </p:nvSpPr>
        <p:spPr>
          <a:xfrm>
            <a:off x="6172200" y="2185416"/>
            <a:ext cx="5139000" cy="395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36" name="Google Shape;236;p34"/>
          <p:cNvSpPr txBox="1"/>
          <p:nvPr>
            <p:ph idx="4" type="body"/>
          </p:nvPr>
        </p:nvSpPr>
        <p:spPr>
          <a:xfrm>
            <a:off x="6172200" y="2590800"/>
            <a:ext cx="5139000" cy="3538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237" name="Google Shape;237;p34"/>
          <p:cNvPicPr preferRelativeResize="0"/>
          <p:nvPr/>
        </p:nvPicPr>
        <p:blipFill>
          <a:blip r:embed="rId3">
            <a:alphaModFix/>
          </a:blip>
          <a:stretch>
            <a:fillRect/>
          </a:stretch>
        </p:blipFill>
        <p:spPr>
          <a:xfrm>
            <a:off x="4608222" y="1457300"/>
            <a:ext cx="6163049" cy="47495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5"/>
          <p:cNvSpPr txBox="1"/>
          <p:nvPr>
            <p:ph type="ctrTitle"/>
          </p:nvPr>
        </p:nvSpPr>
        <p:spPr>
          <a:xfrm>
            <a:off x="658368" y="1490663"/>
            <a:ext cx="6638400" cy="2387700"/>
          </a:xfrm>
          <a:prstGeom prst="rect">
            <a:avLst/>
          </a:prstGeom>
        </p:spPr>
        <p:txBody>
          <a:bodyPr anchorCtr="0" anchor="b" bIns="45700" lIns="0" spcFirstLastPara="1" rIns="91425" wrap="square" tIns="45700">
            <a:noAutofit/>
          </a:bodyPr>
          <a:lstStyle/>
          <a:p>
            <a:pPr indent="0" lvl="0" marL="0" rtl="0" algn="l">
              <a:spcBef>
                <a:spcPts val="0"/>
              </a:spcBef>
              <a:spcAft>
                <a:spcPts val="0"/>
              </a:spcAft>
              <a:buNone/>
            </a:pPr>
            <a:r>
              <a:rPr lang="en-US"/>
              <a:t>Change reward function</a:t>
            </a:r>
            <a:endParaRPr/>
          </a:p>
        </p:txBody>
      </p:sp>
      <p:sp>
        <p:nvSpPr>
          <p:cNvPr id="244" name="Google Shape;244;p35"/>
          <p:cNvSpPr txBox="1"/>
          <p:nvPr>
            <p:ph idx="1" type="subTitle"/>
          </p:nvPr>
        </p:nvSpPr>
        <p:spPr>
          <a:xfrm>
            <a:off x="658368" y="3970337"/>
            <a:ext cx="6638400" cy="2213100"/>
          </a:xfrm>
          <a:prstGeom prst="rect">
            <a:avLst/>
          </a:prstGeom>
        </p:spPr>
        <p:txBody>
          <a:bodyPr anchorCtr="0" anchor="t" bIns="45700" lIns="0" spcFirstLastPara="1" rIns="91425" wrap="square" tIns="45700">
            <a:noAutofit/>
          </a:bodyPr>
          <a:lstStyle/>
          <a:p>
            <a:pPr indent="0" lvl="0" marL="0" rtl="0" algn="l">
              <a:spcBef>
                <a:spcPts val="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idx="1" type="body"/>
          </p:nvPr>
        </p:nvSpPr>
        <p:spPr>
          <a:xfrm>
            <a:off x="6951400" y="4808750"/>
            <a:ext cx="3489900" cy="13305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Default reward function which is focus on follow the center line to get more rewards.</a:t>
            </a:r>
            <a:endParaRPr/>
          </a:p>
        </p:txBody>
      </p:sp>
      <p:pic>
        <p:nvPicPr>
          <p:cNvPr id="251" name="Google Shape;251;p36"/>
          <p:cNvPicPr preferRelativeResize="0"/>
          <p:nvPr/>
        </p:nvPicPr>
        <p:blipFill>
          <a:blip r:embed="rId3">
            <a:alphaModFix/>
          </a:blip>
          <a:stretch>
            <a:fillRect/>
          </a:stretch>
        </p:blipFill>
        <p:spPr>
          <a:xfrm>
            <a:off x="451825" y="1264849"/>
            <a:ext cx="4426050" cy="5451624"/>
          </a:xfrm>
          <a:prstGeom prst="rect">
            <a:avLst/>
          </a:prstGeom>
          <a:noFill/>
          <a:ln>
            <a:noFill/>
          </a:ln>
        </p:spPr>
      </p:pic>
      <p:pic>
        <p:nvPicPr>
          <p:cNvPr id="252" name="Google Shape;252;p36"/>
          <p:cNvPicPr preferRelativeResize="0"/>
          <p:nvPr/>
        </p:nvPicPr>
        <p:blipFill>
          <a:blip r:embed="rId4">
            <a:alphaModFix/>
          </a:blip>
          <a:stretch>
            <a:fillRect/>
          </a:stretch>
        </p:blipFill>
        <p:spPr>
          <a:xfrm>
            <a:off x="5918900" y="1451354"/>
            <a:ext cx="5324350" cy="294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idx="1" type="body"/>
          </p:nvPr>
        </p:nvSpPr>
        <p:spPr>
          <a:xfrm>
            <a:off x="5928575" y="4143775"/>
            <a:ext cx="4512600" cy="1995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Give reward if there is no wheels go off the track. </a:t>
            </a:r>
            <a:endParaRPr/>
          </a:p>
        </p:txBody>
      </p:sp>
      <p:pic>
        <p:nvPicPr>
          <p:cNvPr id="259" name="Google Shape;259;p37"/>
          <p:cNvPicPr preferRelativeResize="0"/>
          <p:nvPr/>
        </p:nvPicPr>
        <p:blipFill>
          <a:blip r:embed="rId3">
            <a:alphaModFix/>
          </a:blip>
          <a:stretch>
            <a:fillRect/>
          </a:stretch>
        </p:blipFill>
        <p:spPr>
          <a:xfrm>
            <a:off x="548425" y="934800"/>
            <a:ext cx="4648200" cy="5810250"/>
          </a:xfrm>
          <a:prstGeom prst="rect">
            <a:avLst/>
          </a:prstGeom>
          <a:noFill/>
          <a:ln>
            <a:noFill/>
          </a:ln>
        </p:spPr>
      </p:pic>
      <p:pic>
        <p:nvPicPr>
          <p:cNvPr id="260" name="Google Shape;260;p37"/>
          <p:cNvPicPr preferRelativeResize="0"/>
          <p:nvPr/>
        </p:nvPicPr>
        <p:blipFill>
          <a:blip r:embed="rId4">
            <a:alphaModFix/>
          </a:blip>
          <a:stretch>
            <a:fillRect/>
          </a:stretch>
        </p:blipFill>
        <p:spPr>
          <a:xfrm>
            <a:off x="5928575" y="1639900"/>
            <a:ext cx="4867275" cy="2371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txBox="1"/>
          <p:nvPr>
            <p:ph idx="3" type="body"/>
          </p:nvPr>
        </p:nvSpPr>
        <p:spPr>
          <a:xfrm>
            <a:off x="5785850" y="3866176"/>
            <a:ext cx="5139000" cy="2634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This is based on the follow the center line function, and it add formula to penalize reward if the agent is steering too much.</a:t>
            </a:r>
            <a:endParaRPr/>
          </a:p>
        </p:txBody>
      </p:sp>
      <p:pic>
        <p:nvPicPr>
          <p:cNvPr id="267" name="Google Shape;267;p38"/>
          <p:cNvPicPr preferRelativeResize="0"/>
          <p:nvPr/>
        </p:nvPicPr>
        <p:blipFill>
          <a:blip r:embed="rId3">
            <a:alphaModFix/>
          </a:blip>
          <a:stretch>
            <a:fillRect/>
          </a:stretch>
        </p:blipFill>
        <p:spPr>
          <a:xfrm>
            <a:off x="277975" y="1031375"/>
            <a:ext cx="4733925" cy="5743575"/>
          </a:xfrm>
          <a:prstGeom prst="rect">
            <a:avLst/>
          </a:prstGeom>
          <a:noFill/>
          <a:ln>
            <a:noFill/>
          </a:ln>
        </p:spPr>
      </p:pic>
      <p:pic>
        <p:nvPicPr>
          <p:cNvPr id="268" name="Google Shape;268;p38"/>
          <p:cNvPicPr preferRelativeResize="0"/>
          <p:nvPr/>
        </p:nvPicPr>
        <p:blipFill>
          <a:blip r:embed="rId4">
            <a:alphaModFix/>
          </a:blip>
          <a:stretch>
            <a:fillRect/>
          </a:stretch>
        </p:blipFill>
        <p:spPr>
          <a:xfrm>
            <a:off x="6014625" y="1079675"/>
            <a:ext cx="5138999" cy="2691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idx="3" type="body"/>
          </p:nvPr>
        </p:nvSpPr>
        <p:spPr>
          <a:xfrm>
            <a:off x="5785850" y="3866176"/>
            <a:ext cx="5139000" cy="2634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This is based on the follow the center line function, and it add formula to give more reward if the agent using high speed to drive.</a:t>
            </a:r>
            <a:endParaRPr/>
          </a:p>
        </p:txBody>
      </p:sp>
      <p:pic>
        <p:nvPicPr>
          <p:cNvPr id="275" name="Google Shape;275;p39"/>
          <p:cNvPicPr preferRelativeResize="0"/>
          <p:nvPr/>
        </p:nvPicPr>
        <p:blipFill>
          <a:blip r:embed="rId3">
            <a:alphaModFix/>
          </a:blip>
          <a:stretch>
            <a:fillRect/>
          </a:stretch>
        </p:blipFill>
        <p:spPr>
          <a:xfrm>
            <a:off x="297300" y="1041025"/>
            <a:ext cx="4705350" cy="5772150"/>
          </a:xfrm>
          <a:prstGeom prst="rect">
            <a:avLst/>
          </a:prstGeom>
          <a:noFill/>
          <a:ln>
            <a:noFill/>
          </a:ln>
        </p:spPr>
      </p:pic>
      <p:pic>
        <p:nvPicPr>
          <p:cNvPr id="276" name="Google Shape;276;p39"/>
          <p:cNvPicPr preferRelativeResize="0"/>
          <p:nvPr/>
        </p:nvPicPr>
        <p:blipFill>
          <a:blip r:embed="rId4">
            <a:alphaModFix/>
          </a:blip>
          <a:stretch>
            <a:fillRect/>
          </a:stretch>
        </p:blipFill>
        <p:spPr>
          <a:xfrm>
            <a:off x="5628350" y="944450"/>
            <a:ext cx="5139000" cy="278620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ph idx="3" type="body"/>
          </p:nvPr>
        </p:nvSpPr>
        <p:spPr>
          <a:xfrm>
            <a:off x="5785850" y="3866176"/>
            <a:ext cx="5139000" cy="2634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This reward function is different from the previously reward functions. I use the waypoints as the reference to give rewards.</a:t>
            </a:r>
            <a:endParaRPr/>
          </a:p>
        </p:txBody>
      </p:sp>
      <p:pic>
        <p:nvPicPr>
          <p:cNvPr id="283" name="Google Shape;283;p40"/>
          <p:cNvPicPr preferRelativeResize="0"/>
          <p:nvPr/>
        </p:nvPicPr>
        <p:blipFill>
          <a:blip r:embed="rId3">
            <a:alphaModFix/>
          </a:blip>
          <a:stretch>
            <a:fillRect/>
          </a:stretch>
        </p:blipFill>
        <p:spPr>
          <a:xfrm>
            <a:off x="432525" y="992750"/>
            <a:ext cx="4705350" cy="5743575"/>
          </a:xfrm>
          <a:prstGeom prst="rect">
            <a:avLst/>
          </a:prstGeom>
          <a:noFill/>
          <a:ln>
            <a:noFill/>
          </a:ln>
        </p:spPr>
      </p:pic>
      <p:pic>
        <p:nvPicPr>
          <p:cNvPr id="284" name="Google Shape;284;p40"/>
          <p:cNvPicPr preferRelativeResize="0"/>
          <p:nvPr/>
        </p:nvPicPr>
        <p:blipFill>
          <a:blip r:embed="rId4">
            <a:alphaModFix/>
          </a:blip>
          <a:stretch>
            <a:fillRect/>
          </a:stretch>
        </p:blipFill>
        <p:spPr>
          <a:xfrm>
            <a:off x="5974100" y="1185925"/>
            <a:ext cx="4762500" cy="2400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566928" y="1499616"/>
            <a:ext cx="10515600" cy="591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41"/>
          <p:cNvSpPr txBox="1"/>
          <p:nvPr>
            <p:ph idx="1" type="body"/>
          </p:nvPr>
        </p:nvSpPr>
        <p:spPr>
          <a:xfrm>
            <a:off x="566928" y="2185416"/>
            <a:ext cx="5139000" cy="393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92" name="Google Shape;292;p41"/>
          <p:cNvSpPr txBox="1"/>
          <p:nvPr>
            <p:ph idx="2" type="body"/>
          </p:nvPr>
        </p:nvSpPr>
        <p:spPr>
          <a:xfrm>
            <a:off x="566928" y="2593340"/>
            <a:ext cx="5140500" cy="3535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93" name="Google Shape;293;p41"/>
          <p:cNvSpPr txBox="1"/>
          <p:nvPr>
            <p:ph idx="3" type="body"/>
          </p:nvPr>
        </p:nvSpPr>
        <p:spPr>
          <a:xfrm>
            <a:off x="6172200" y="2185416"/>
            <a:ext cx="5139000" cy="395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294" name="Google Shape;294;p41"/>
          <p:cNvSpPr txBox="1"/>
          <p:nvPr>
            <p:ph idx="4" type="body"/>
          </p:nvPr>
        </p:nvSpPr>
        <p:spPr>
          <a:xfrm>
            <a:off x="6172200" y="2590800"/>
            <a:ext cx="5139000" cy="3538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295" name="Google Shape;295;p41"/>
          <p:cNvPicPr preferRelativeResize="0"/>
          <p:nvPr/>
        </p:nvPicPr>
        <p:blipFill>
          <a:blip r:embed="rId3">
            <a:alphaModFix/>
          </a:blip>
          <a:stretch>
            <a:fillRect/>
          </a:stretch>
        </p:blipFill>
        <p:spPr>
          <a:xfrm>
            <a:off x="0" y="203740"/>
            <a:ext cx="12191999" cy="64505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id="301" name="Google Shape;301;p42"/>
          <p:cNvPicPr preferRelativeResize="0"/>
          <p:nvPr/>
        </p:nvPicPr>
        <p:blipFill>
          <a:blip r:embed="rId3">
            <a:alphaModFix/>
          </a:blip>
          <a:stretch>
            <a:fillRect/>
          </a:stretch>
        </p:blipFill>
        <p:spPr>
          <a:xfrm>
            <a:off x="529125" y="1301850"/>
            <a:ext cx="6229350" cy="3457575"/>
          </a:xfrm>
          <a:prstGeom prst="rect">
            <a:avLst/>
          </a:prstGeom>
          <a:noFill/>
          <a:ln>
            <a:noFill/>
          </a:ln>
        </p:spPr>
      </p:pic>
      <p:graphicFrame>
        <p:nvGraphicFramePr>
          <p:cNvPr id="302" name="Google Shape;302;p42"/>
          <p:cNvGraphicFramePr/>
          <p:nvPr/>
        </p:nvGraphicFramePr>
        <p:xfrm>
          <a:off x="7081200" y="1346850"/>
          <a:ext cx="3000000" cy="3000000"/>
        </p:xfrm>
        <a:graphic>
          <a:graphicData uri="http://schemas.openxmlformats.org/drawingml/2006/table">
            <a:tbl>
              <a:tblPr>
                <a:noFill/>
                <a:tableStyleId>{3FCE1C39-7A04-4462-BB9F-B537ADC98A20}</a:tableStyleId>
              </a:tblPr>
              <a:tblGrid>
                <a:gridCol w="2079150"/>
                <a:gridCol w="2079150"/>
              </a:tblGrid>
              <a:tr h="417575">
                <a:tc>
                  <a:txBody>
                    <a:bodyPr/>
                    <a:lstStyle/>
                    <a:p>
                      <a:pPr indent="0" lvl="0" marL="0" rtl="0" algn="l">
                        <a:spcBef>
                          <a:spcPts val="0"/>
                        </a:spcBef>
                        <a:spcAft>
                          <a:spcPts val="0"/>
                        </a:spcAft>
                        <a:buNone/>
                      </a:pPr>
                      <a:r>
                        <a:rPr lang="en-US"/>
                        <a:t>Variable Name</a:t>
                      </a:r>
                      <a:endParaRPr/>
                    </a:p>
                  </a:txBody>
                  <a:tcPr marT="91425" marB="91425" marR="91425" marL="91425"/>
                </a:tc>
                <a:tc>
                  <a:txBody>
                    <a:bodyPr/>
                    <a:lstStyle/>
                    <a:p>
                      <a:pPr indent="0" lvl="0" marL="0" rtl="0" algn="l">
                        <a:spcBef>
                          <a:spcPts val="0"/>
                        </a:spcBef>
                        <a:spcAft>
                          <a:spcPts val="0"/>
                        </a:spcAft>
                        <a:buNone/>
                      </a:pPr>
                      <a:r>
                        <a:rPr lang="en-US"/>
                        <a:t>Type</a:t>
                      </a:r>
                      <a:endParaRPr/>
                    </a:p>
                  </a:txBody>
                  <a:tcPr marT="91425" marB="91425" marR="91425" marL="91425"/>
                </a:tc>
              </a:tr>
              <a:tr h="417575">
                <a:tc>
                  <a:txBody>
                    <a:bodyPr/>
                    <a:lstStyle/>
                    <a:p>
                      <a:pPr indent="0" lvl="0" marL="0" rtl="0" algn="l">
                        <a:spcBef>
                          <a:spcPts val="0"/>
                        </a:spcBef>
                        <a:spcAft>
                          <a:spcPts val="0"/>
                        </a:spcAft>
                        <a:buNone/>
                      </a:pPr>
                      <a:r>
                        <a:rPr lang="en-US"/>
                        <a:t>all_wheels_on_track</a:t>
                      </a:r>
                      <a:endParaRPr/>
                    </a:p>
                  </a:txBody>
                  <a:tcPr marT="91425" marB="91425" marR="91425" marL="91425"/>
                </a:tc>
                <a:tc>
                  <a:txBody>
                    <a:bodyPr/>
                    <a:lstStyle/>
                    <a:p>
                      <a:pPr indent="0" lvl="0" marL="0" rtl="0" algn="l">
                        <a:spcBef>
                          <a:spcPts val="0"/>
                        </a:spcBef>
                        <a:spcAft>
                          <a:spcPts val="0"/>
                        </a:spcAft>
                        <a:buNone/>
                      </a:pPr>
                      <a:r>
                        <a:rPr lang="en-US"/>
                        <a:t>Boolean</a:t>
                      </a:r>
                      <a:endParaRPr/>
                    </a:p>
                  </a:txBody>
                  <a:tcPr marT="91425" marB="91425" marR="91425" marL="91425"/>
                </a:tc>
              </a:tr>
              <a:tr h="417575">
                <a:tc>
                  <a:txBody>
                    <a:bodyPr/>
                    <a:lstStyle/>
                    <a:p>
                      <a:pPr indent="0" lvl="0" marL="0" rtl="0" algn="l">
                        <a:spcBef>
                          <a:spcPts val="0"/>
                        </a:spcBef>
                        <a:spcAft>
                          <a:spcPts val="0"/>
                        </a:spcAft>
                        <a:buNone/>
                      </a:pPr>
                      <a:r>
                        <a:rPr lang="en-US"/>
                        <a:t>distance_from_center</a:t>
                      </a:r>
                      <a:endParaRPr/>
                    </a:p>
                  </a:txBody>
                  <a:tcPr marT="91425" marB="91425" marR="91425" marL="91425"/>
                </a:tc>
                <a:tc>
                  <a:txBody>
                    <a:bodyPr/>
                    <a:lstStyle/>
                    <a:p>
                      <a:pPr indent="0" lvl="0" marL="0" rtl="0" algn="l">
                        <a:spcBef>
                          <a:spcPts val="0"/>
                        </a:spcBef>
                        <a:spcAft>
                          <a:spcPts val="0"/>
                        </a:spcAft>
                        <a:buNone/>
                      </a:pPr>
                      <a:r>
                        <a:rPr lang="en-US"/>
                        <a:t>Float</a:t>
                      </a:r>
                      <a:endParaRPr/>
                    </a:p>
                  </a:txBody>
                  <a:tcPr marT="91425" marB="91425" marR="91425" marL="91425"/>
                </a:tc>
              </a:tr>
              <a:tr h="417575">
                <a:tc>
                  <a:txBody>
                    <a:bodyPr/>
                    <a:lstStyle/>
                    <a:p>
                      <a:pPr indent="0" lvl="0" marL="0" rtl="0" algn="l">
                        <a:spcBef>
                          <a:spcPts val="0"/>
                        </a:spcBef>
                        <a:spcAft>
                          <a:spcPts val="0"/>
                        </a:spcAft>
                        <a:buNone/>
                      </a:pPr>
                      <a:r>
                        <a:rPr lang="en-US"/>
                        <a:t>is_left_of_center</a:t>
                      </a:r>
                      <a:endParaRPr/>
                    </a:p>
                  </a:txBody>
                  <a:tcPr marT="91425" marB="91425" marR="91425" marL="91425"/>
                </a:tc>
                <a:tc>
                  <a:txBody>
                    <a:bodyPr/>
                    <a:lstStyle/>
                    <a:p>
                      <a:pPr indent="0" lvl="0" marL="0" rtl="0" algn="l">
                        <a:spcBef>
                          <a:spcPts val="0"/>
                        </a:spcBef>
                        <a:spcAft>
                          <a:spcPts val="0"/>
                        </a:spcAft>
                        <a:buNone/>
                      </a:pPr>
                      <a:r>
                        <a:rPr lang="en-US"/>
                        <a:t>Boolean</a:t>
                      </a:r>
                      <a:endParaRPr/>
                    </a:p>
                  </a:txBody>
                  <a:tcPr marT="91425" marB="91425" marR="91425" marL="91425"/>
                </a:tc>
              </a:tr>
              <a:tr h="417575">
                <a:tc>
                  <a:txBody>
                    <a:bodyPr/>
                    <a:lstStyle/>
                    <a:p>
                      <a:pPr indent="0" lvl="0" marL="0" rtl="0" algn="l">
                        <a:spcBef>
                          <a:spcPts val="0"/>
                        </a:spcBef>
                        <a:spcAft>
                          <a:spcPts val="0"/>
                        </a:spcAft>
                        <a:buNone/>
                      </a:pPr>
                      <a:r>
                        <a:rPr lang="en-US"/>
                        <a:t>speed</a:t>
                      </a:r>
                      <a:endParaRPr/>
                    </a:p>
                  </a:txBody>
                  <a:tcPr marT="91425" marB="91425" marR="91425" marL="91425"/>
                </a:tc>
                <a:tc>
                  <a:txBody>
                    <a:bodyPr/>
                    <a:lstStyle/>
                    <a:p>
                      <a:pPr indent="0" lvl="0" marL="0" rtl="0" algn="l">
                        <a:spcBef>
                          <a:spcPts val="0"/>
                        </a:spcBef>
                        <a:spcAft>
                          <a:spcPts val="0"/>
                        </a:spcAft>
                        <a:buNone/>
                      </a:pPr>
                      <a:r>
                        <a:rPr lang="en-US"/>
                        <a:t>Float</a:t>
                      </a:r>
                      <a:endParaRPr/>
                    </a:p>
                  </a:txBody>
                  <a:tcPr marT="91425" marB="91425" marR="91425" marL="91425"/>
                </a:tc>
              </a:tr>
              <a:tr h="417575">
                <a:tc>
                  <a:txBody>
                    <a:bodyPr/>
                    <a:lstStyle/>
                    <a:p>
                      <a:pPr indent="0" lvl="0" marL="0" rtl="0" algn="l">
                        <a:spcBef>
                          <a:spcPts val="0"/>
                        </a:spcBef>
                        <a:spcAft>
                          <a:spcPts val="0"/>
                        </a:spcAft>
                        <a:buNone/>
                      </a:pPr>
                      <a:r>
                        <a:rPr lang="en-US"/>
                        <a:t>steering_angle</a:t>
                      </a:r>
                      <a:endParaRPr/>
                    </a:p>
                  </a:txBody>
                  <a:tcPr marT="91425" marB="91425" marR="91425" marL="91425"/>
                </a:tc>
                <a:tc>
                  <a:txBody>
                    <a:bodyPr/>
                    <a:lstStyle/>
                    <a:p>
                      <a:pPr indent="0" lvl="0" marL="0" rtl="0" algn="l">
                        <a:spcBef>
                          <a:spcPts val="0"/>
                        </a:spcBef>
                        <a:spcAft>
                          <a:spcPts val="0"/>
                        </a:spcAft>
                        <a:buNone/>
                      </a:pPr>
                      <a:r>
                        <a:rPr lang="en-US"/>
                        <a:t>Float</a:t>
                      </a:r>
                      <a:endParaRPr/>
                    </a:p>
                  </a:txBody>
                  <a:tcPr marT="91425" marB="91425" marR="91425" marL="91425"/>
                </a:tc>
              </a:tr>
              <a:tr h="417575">
                <a:tc>
                  <a:txBody>
                    <a:bodyPr/>
                    <a:lstStyle/>
                    <a:p>
                      <a:pPr indent="0" lvl="0" marL="0" rtl="0" algn="l">
                        <a:spcBef>
                          <a:spcPts val="0"/>
                        </a:spcBef>
                        <a:spcAft>
                          <a:spcPts val="0"/>
                        </a:spcAft>
                        <a:buNone/>
                      </a:pPr>
                      <a:r>
                        <a:rPr lang="en-US"/>
                        <a:t>track_width</a:t>
                      </a:r>
                      <a:endParaRPr/>
                    </a:p>
                  </a:txBody>
                  <a:tcPr marT="91425" marB="91425" marR="91425" marL="91425"/>
                </a:tc>
                <a:tc>
                  <a:txBody>
                    <a:bodyPr/>
                    <a:lstStyle/>
                    <a:p>
                      <a:pPr indent="0" lvl="0" marL="0" rtl="0" algn="l">
                        <a:spcBef>
                          <a:spcPts val="0"/>
                        </a:spcBef>
                        <a:spcAft>
                          <a:spcPts val="0"/>
                        </a:spcAft>
                        <a:buNone/>
                      </a:pPr>
                      <a:r>
                        <a:rPr lang="en-US"/>
                        <a:t>Float</a:t>
                      </a:r>
                      <a:endParaRPr/>
                    </a:p>
                  </a:txBody>
                  <a:tcPr marT="91425" marB="91425" marR="91425" marL="91425"/>
                </a:tc>
              </a:tr>
              <a:tr h="417575">
                <a:tc>
                  <a:txBody>
                    <a:bodyPr/>
                    <a:lstStyle/>
                    <a:p>
                      <a:pPr indent="0" lvl="0" marL="0" rtl="0" algn="l">
                        <a:spcBef>
                          <a:spcPts val="0"/>
                        </a:spcBef>
                        <a:spcAft>
                          <a:spcPts val="0"/>
                        </a:spcAft>
                        <a:buNone/>
                      </a:pPr>
                      <a:r>
                        <a:rPr lang="en-US"/>
                        <a:t>closest_waypoints</a:t>
                      </a:r>
                      <a:endParaRPr/>
                    </a:p>
                  </a:txBody>
                  <a:tcPr marT="91425" marB="91425" marR="91425" marL="91425"/>
                </a:tc>
                <a:tc>
                  <a:txBody>
                    <a:bodyPr/>
                    <a:lstStyle/>
                    <a:p>
                      <a:pPr indent="0" lvl="0" marL="0" rtl="0" algn="l">
                        <a:spcBef>
                          <a:spcPts val="0"/>
                        </a:spcBef>
                        <a:spcAft>
                          <a:spcPts val="0"/>
                        </a:spcAft>
                        <a:buNone/>
                      </a:pPr>
                      <a:r>
                        <a:rPr lang="en-US"/>
                        <a:t>Integer</a:t>
                      </a:r>
                      <a:endParaRPr/>
                    </a:p>
                  </a:txBody>
                  <a:tcPr marT="91425" marB="91425" marR="91425" marL="91425"/>
                </a:tc>
              </a:tr>
              <a:tr h="417575">
                <a:tc>
                  <a:txBody>
                    <a:bodyPr/>
                    <a:lstStyle/>
                    <a:p>
                      <a:pPr indent="0" lvl="0" marL="0" rtl="0" algn="l">
                        <a:spcBef>
                          <a:spcPts val="0"/>
                        </a:spcBef>
                        <a:spcAft>
                          <a:spcPts val="0"/>
                        </a:spcAft>
                        <a:buNone/>
                      </a:pPr>
                      <a:r>
                        <a:rPr lang="en-US"/>
                        <a:t>progress</a:t>
                      </a:r>
                      <a:endParaRPr/>
                    </a:p>
                  </a:txBody>
                  <a:tcPr marT="91425" marB="91425" marR="91425" marL="91425"/>
                </a:tc>
                <a:tc>
                  <a:txBody>
                    <a:bodyPr/>
                    <a:lstStyle/>
                    <a:p>
                      <a:pPr indent="0" lvl="0" marL="0" rtl="0" algn="l">
                        <a:spcBef>
                          <a:spcPts val="0"/>
                        </a:spcBef>
                        <a:spcAft>
                          <a:spcPts val="0"/>
                        </a:spcAft>
                        <a:buNone/>
                      </a:pPr>
                      <a:r>
                        <a:rPr lang="en-US"/>
                        <a:t>Float</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2521278" y="1428541"/>
            <a:ext cx="6951600" cy="591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Action Space</a:t>
            </a:r>
            <a:endParaRPr/>
          </a:p>
        </p:txBody>
      </p:sp>
      <p:sp>
        <p:nvSpPr>
          <p:cNvPr id="89" name="Google Shape;89;p16"/>
          <p:cNvSpPr txBox="1"/>
          <p:nvPr>
            <p:ph idx="1" type="body"/>
          </p:nvPr>
        </p:nvSpPr>
        <p:spPr>
          <a:xfrm>
            <a:off x="566928" y="2185416"/>
            <a:ext cx="69516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90" name="Google Shape;90;p16"/>
          <p:cNvPicPr preferRelativeResize="0"/>
          <p:nvPr/>
        </p:nvPicPr>
        <p:blipFill>
          <a:blip r:embed="rId3">
            <a:alphaModFix/>
          </a:blip>
          <a:stretch>
            <a:fillRect/>
          </a:stretch>
        </p:blipFill>
        <p:spPr>
          <a:xfrm>
            <a:off x="1565659" y="2185425"/>
            <a:ext cx="9060677" cy="3968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3"/>
          <p:cNvSpPr txBox="1"/>
          <p:nvPr>
            <p:ph idx="1" type="body"/>
          </p:nvPr>
        </p:nvSpPr>
        <p:spPr>
          <a:xfrm>
            <a:off x="566928" y="2185416"/>
            <a:ext cx="5139000" cy="393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309" name="Google Shape;309;p43"/>
          <p:cNvSpPr txBox="1"/>
          <p:nvPr>
            <p:ph idx="2" type="body"/>
          </p:nvPr>
        </p:nvSpPr>
        <p:spPr>
          <a:xfrm>
            <a:off x="566928" y="2593340"/>
            <a:ext cx="5140500" cy="3535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sp>
        <p:nvSpPr>
          <p:cNvPr id="310" name="Google Shape;310;p43"/>
          <p:cNvSpPr txBox="1"/>
          <p:nvPr>
            <p:ph idx="3" type="body"/>
          </p:nvPr>
        </p:nvSpPr>
        <p:spPr>
          <a:xfrm>
            <a:off x="6128800" y="3856443"/>
            <a:ext cx="5139000" cy="2142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This is based on the waypoints following function. I add formula to give higher reward if the speed is fast and using less steps to finish the lap.</a:t>
            </a:r>
            <a:endParaRPr/>
          </a:p>
        </p:txBody>
      </p:sp>
      <p:pic>
        <p:nvPicPr>
          <p:cNvPr id="311" name="Google Shape;311;p43"/>
          <p:cNvPicPr preferRelativeResize="0"/>
          <p:nvPr/>
        </p:nvPicPr>
        <p:blipFill>
          <a:blip r:embed="rId3">
            <a:alphaModFix/>
          </a:blip>
          <a:stretch>
            <a:fillRect/>
          </a:stretch>
        </p:blipFill>
        <p:spPr>
          <a:xfrm>
            <a:off x="236563" y="948475"/>
            <a:ext cx="5324475" cy="5753100"/>
          </a:xfrm>
          <a:prstGeom prst="rect">
            <a:avLst/>
          </a:prstGeom>
          <a:noFill/>
          <a:ln>
            <a:noFill/>
          </a:ln>
        </p:spPr>
      </p:pic>
      <p:pic>
        <p:nvPicPr>
          <p:cNvPr id="312" name="Google Shape;312;p43"/>
          <p:cNvPicPr preferRelativeResize="0"/>
          <p:nvPr/>
        </p:nvPicPr>
        <p:blipFill>
          <a:blip r:embed="rId4">
            <a:alphaModFix/>
          </a:blip>
          <a:stretch>
            <a:fillRect/>
          </a:stretch>
        </p:blipFill>
        <p:spPr>
          <a:xfrm>
            <a:off x="6128802" y="1263200"/>
            <a:ext cx="5324474" cy="221185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type="ctrTitle"/>
          </p:nvPr>
        </p:nvSpPr>
        <p:spPr>
          <a:xfrm>
            <a:off x="658368" y="1490663"/>
            <a:ext cx="6638400" cy="2387700"/>
          </a:xfrm>
          <a:prstGeom prst="rect">
            <a:avLst/>
          </a:prstGeom>
        </p:spPr>
        <p:txBody>
          <a:bodyPr anchorCtr="0" anchor="b" bIns="45700" lIns="0" spcFirstLastPara="1" rIns="91425" wrap="square" tIns="45700">
            <a:noAutofit/>
          </a:bodyPr>
          <a:lstStyle/>
          <a:p>
            <a:pPr indent="0" lvl="0" marL="0" rtl="0" algn="l">
              <a:spcBef>
                <a:spcPts val="0"/>
              </a:spcBef>
              <a:spcAft>
                <a:spcPts val="0"/>
              </a:spcAft>
              <a:buNone/>
            </a:pPr>
            <a:r>
              <a:rPr lang="en-US"/>
              <a:t>Thank you</a:t>
            </a:r>
            <a:endParaRPr/>
          </a:p>
        </p:txBody>
      </p:sp>
      <p:sp>
        <p:nvSpPr>
          <p:cNvPr id="319" name="Google Shape;319;p44"/>
          <p:cNvSpPr txBox="1"/>
          <p:nvPr>
            <p:ph idx="1" type="subTitle"/>
          </p:nvPr>
        </p:nvSpPr>
        <p:spPr>
          <a:xfrm>
            <a:off x="658368" y="3970337"/>
            <a:ext cx="6638400" cy="2213100"/>
          </a:xfrm>
          <a:prstGeom prst="rect">
            <a:avLst/>
          </a:prstGeom>
        </p:spPr>
        <p:txBody>
          <a:bodyPr anchorCtr="0" anchor="t" bIns="45700" lIns="0" spcFirstLastPara="1" rIns="91425" wrap="square" tIns="45700">
            <a:noAutofit/>
          </a:bodyPr>
          <a:lstStyle/>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566928" y="1499616"/>
            <a:ext cx="6951600" cy="591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7"/>
          <p:cNvSpPr txBox="1"/>
          <p:nvPr>
            <p:ph idx="1" type="body"/>
          </p:nvPr>
        </p:nvSpPr>
        <p:spPr>
          <a:xfrm>
            <a:off x="566928" y="2185416"/>
            <a:ext cx="69516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p>
        </p:txBody>
      </p:sp>
      <p:pic>
        <p:nvPicPr>
          <p:cNvPr id="98" name="Google Shape;98;p17"/>
          <p:cNvPicPr preferRelativeResize="0"/>
          <p:nvPr/>
        </p:nvPicPr>
        <p:blipFill>
          <a:blip r:embed="rId3">
            <a:alphaModFix/>
          </a:blip>
          <a:stretch>
            <a:fillRect/>
          </a:stretch>
        </p:blipFill>
        <p:spPr>
          <a:xfrm>
            <a:off x="566927" y="1499625"/>
            <a:ext cx="11033424" cy="371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566928" y="1499616"/>
            <a:ext cx="6951600" cy="591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8"/>
          <p:cNvSpPr txBox="1"/>
          <p:nvPr>
            <p:ph idx="1" type="body"/>
          </p:nvPr>
        </p:nvSpPr>
        <p:spPr>
          <a:xfrm>
            <a:off x="7698351" y="1654175"/>
            <a:ext cx="39447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The course from Udacity provides good instructions for the deepracer car. It gives basic knowledges about RL.</a:t>
            </a:r>
            <a:endParaRPr/>
          </a:p>
          <a:p>
            <a:pPr indent="0" lvl="0" marL="0" rtl="0" algn="l">
              <a:spcBef>
                <a:spcPts val="600"/>
              </a:spcBef>
              <a:spcAft>
                <a:spcPts val="0"/>
              </a:spcAft>
              <a:buNone/>
            </a:pPr>
            <a:r>
              <a:rPr lang="en-US"/>
              <a:t>It also described the main contents of the training steps and details about the hyperparameters and reward function.</a:t>
            </a:r>
            <a:endParaRPr/>
          </a:p>
          <a:p>
            <a:pPr indent="0" lvl="0" marL="0" rtl="0" algn="l">
              <a:spcBef>
                <a:spcPts val="60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566923" y="992725"/>
            <a:ext cx="6768799" cy="567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Envrionment</a:t>
            </a:r>
            <a:endParaRPr/>
          </a:p>
        </p:txBody>
      </p:sp>
      <p:sp>
        <p:nvSpPr>
          <p:cNvPr id="112" name="Google Shape;112;p19"/>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8" name="Google Shape;118;p20"/>
          <p:cNvPicPr preferRelativeResize="0"/>
          <p:nvPr/>
        </p:nvPicPr>
        <p:blipFill>
          <a:blip r:embed="rId3">
            <a:alphaModFix/>
          </a:blip>
          <a:stretch>
            <a:fillRect/>
          </a:stretch>
        </p:blipFill>
        <p:spPr>
          <a:xfrm>
            <a:off x="737300" y="1497700"/>
            <a:ext cx="5958250" cy="4746150"/>
          </a:xfrm>
          <a:prstGeom prst="rect">
            <a:avLst/>
          </a:prstGeom>
          <a:noFill/>
          <a:ln>
            <a:noFill/>
          </a:ln>
        </p:spPr>
      </p:pic>
      <p:sp>
        <p:nvSpPr>
          <p:cNvPr id="119" name="Google Shape;119;p20"/>
          <p:cNvSpPr txBox="1"/>
          <p:nvPr/>
        </p:nvSpPr>
        <p:spPr>
          <a:xfrm>
            <a:off x="7165075" y="2047175"/>
            <a:ext cx="4650000" cy="39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16191F"/>
                </a:solidFill>
                <a:highlight>
                  <a:srgbClr val="FFFFFF"/>
                </a:highlight>
                <a:latin typeface="Roboto"/>
                <a:ea typeface="Roboto"/>
                <a:cs typeface="Roboto"/>
                <a:sym typeface="Roboto"/>
              </a:rPr>
              <a:t>In reinforcement learning for AWS DeepRacer, an </a:t>
            </a:r>
            <a:r>
              <a:rPr b="1" lang="en-US" sz="2400">
                <a:solidFill>
                  <a:srgbClr val="16191F"/>
                </a:solidFill>
                <a:highlight>
                  <a:srgbClr val="FFFFFF"/>
                </a:highlight>
                <a:latin typeface="Roboto"/>
                <a:ea typeface="Roboto"/>
                <a:cs typeface="Roboto"/>
                <a:sym typeface="Roboto"/>
              </a:rPr>
              <a:t>agent</a:t>
            </a:r>
            <a:r>
              <a:rPr lang="en-US" sz="2400">
                <a:solidFill>
                  <a:srgbClr val="16191F"/>
                </a:solidFill>
                <a:highlight>
                  <a:srgbClr val="FFFFFF"/>
                </a:highlight>
                <a:latin typeface="Roboto"/>
                <a:ea typeface="Roboto"/>
                <a:cs typeface="Roboto"/>
                <a:sym typeface="Roboto"/>
              </a:rPr>
              <a:t> (vehicle) learns from an </a:t>
            </a:r>
            <a:r>
              <a:rPr b="1" lang="en-US" sz="2400">
                <a:solidFill>
                  <a:srgbClr val="16191F"/>
                </a:solidFill>
                <a:highlight>
                  <a:srgbClr val="FFFFFF"/>
                </a:highlight>
                <a:latin typeface="Roboto"/>
                <a:ea typeface="Roboto"/>
                <a:cs typeface="Roboto"/>
                <a:sym typeface="Roboto"/>
              </a:rPr>
              <a:t>environment</a:t>
            </a:r>
            <a:r>
              <a:rPr lang="en-US" sz="2400">
                <a:solidFill>
                  <a:srgbClr val="16191F"/>
                </a:solidFill>
                <a:highlight>
                  <a:srgbClr val="FFFFFF"/>
                </a:highlight>
                <a:latin typeface="Roboto"/>
                <a:ea typeface="Roboto"/>
                <a:cs typeface="Roboto"/>
                <a:sym typeface="Roboto"/>
              </a:rPr>
              <a:t> (a track) by interacting with it and receiving rewards for performing specific actions.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11" type="ftr"/>
          </p:nvPr>
        </p:nvSpPr>
        <p:spPr>
          <a:xfrm>
            <a:off x="7574280" y="6319774"/>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5" name="Google Shape;125;p21"/>
          <p:cNvPicPr preferRelativeResize="0"/>
          <p:nvPr/>
        </p:nvPicPr>
        <p:blipFill>
          <a:blip r:embed="rId3">
            <a:alphaModFix/>
          </a:blip>
          <a:stretch>
            <a:fillRect/>
          </a:stretch>
        </p:blipFill>
        <p:spPr>
          <a:xfrm>
            <a:off x="1000500" y="1585400"/>
            <a:ext cx="6638925" cy="4314825"/>
          </a:xfrm>
          <a:prstGeom prst="rect">
            <a:avLst/>
          </a:prstGeom>
          <a:noFill/>
          <a:ln>
            <a:noFill/>
          </a:ln>
        </p:spPr>
      </p:pic>
      <p:sp>
        <p:nvSpPr>
          <p:cNvPr id="126" name="Google Shape;126;p21"/>
          <p:cNvSpPr txBox="1"/>
          <p:nvPr/>
        </p:nvSpPr>
        <p:spPr>
          <a:xfrm>
            <a:off x="7686925" y="1585400"/>
            <a:ext cx="3889500" cy="41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We can choose different tracks as the environment. </a:t>
            </a:r>
            <a:endParaRPr sz="1800"/>
          </a:p>
          <a:p>
            <a:pPr indent="0" lvl="0" marL="0" rtl="0" algn="l">
              <a:spcBef>
                <a:spcPts val="0"/>
              </a:spcBef>
              <a:spcAft>
                <a:spcPts val="0"/>
              </a:spcAft>
              <a:buNone/>
            </a:pPr>
            <a:r>
              <a:rPr lang="en-US" sz="1800"/>
              <a:t>The state is the position that the car on the track, and the image from </a:t>
            </a:r>
            <a:endParaRPr sz="1800"/>
          </a:p>
          <a:p>
            <a:pPr indent="0" lvl="0" marL="0" rtl="0" algn="l">
              <a:spcBef>
                <a:spcPts val="0"/>
              </a:spcBef>
              <a:spcAft>
                <a:spcPts val="0"/>
              </a:spcAft>
              <a:buNone/>
            </a:pPr>
            <a:r>
              <a:rPr lang="en-US" sz="1800"/>
              <a:t>There is a center lane on the track to help locate the car.</a:t>
            </a:r>
            <a:endParaRPr sz="1800"/>
          </a:p>
          <a:p>
            <a:pPr indent="0" lvl="0" marL="0" rtl="0" algn="l">
              <a:spcBef>
                <a:spcPts val="0"/>
              </a:spcBef>
              <a:spcAft>
                <a:spcPts val="0"/>
              </a:spcAft>
              <a:buNone/>
            </a:pPr>
            <a:r>
              <a:rPr lang="en-US" sz="1800"/>
              <a:t>There are two conditions can be considered as finish. One is complete the track and the other one is drive out of the track.</a:t>
            </a:r>
            <a:endParaRPr sz="1800"/>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ctrTitle"/>
          </p:nvPr>
        </p:nvSpPr>
        <p:spPr>
          <a:xfrm>
            <a:off x="658368" y="1490663"/>
            <a:ext cx="6638400" cy="23877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First Try before Checkpoint</a:t>
            </a:r>
            <a:endParaRPr/>
          </a:p>
        </p:txBody>
      </p:sp>
      <p:sp>
        <p:nvSpPr>
          <p:cNvPr id="132" name="Google Shape;132;p22"/>
          <p:cNvSpPr txBox="1"/>
          <p:nvPr>
            <p:ph idx="1" type="subTitle"/>
          </p:nvPr>
        </p:nvSpPr>
        <p:spPr>
          <a:xfrm>
            <a:off x="658368" y="3970337"/>
            <a:ext cx="6638400" cy="22131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