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21" r:id="rId2"/>
    <p:sldId id="322" r:id="rId3"/>
    <p:sldId id="323" r:id="rId4"/>
    <p:sldId id="328" r:id="rId5"/>
    <p:sldId id="331" r:id="rId6"/>
    <p:sldId id="330" r:id="rId7"/>
    <p:sldId id="355" r:id="rId8"/>
    <p:sldId id="354" r:id="rId9"/>
    <p:sldId id="356" r:id="rId10"/>
    <p:sldId id="357" r:id="rId11"/>
    <p:sldId id="358" r:id="rId12"/>
    <p:sldId id="324" r:id="rId13"/>
    <p:sldId id="360" r:id="rId14"/>
    <p:sldId id="359" r:id="rId15"/>
    <p:sldId id="381" r:id="rId16"/>
    <p:sldId id="382" r:id="rId17"/>
    <p:sldId id="401" r:id="rId18"/>
    <p:sldId id="335" r:id="rId19"/>
    <p:sldId id="402" r:id="rId20"/>
    <p:sldId id="403" r:id="rId21"/>
    <p:sldId id="422" r:id="rId22"/>
    <p:sldId id="423" r:id="rId23"/>
    <p:sldId id="333" r:id="rId24"/>
    <p:sldId id="424" r:id="rId25"/>
    <p:sldId id="426" r:id="rId26"/>
    <p:sldId id="334" r:id="rId27"/>
    <p:sldId id="425" r:id="rId28"/>
    <p:sldId id="336" r:id="rId29"/>
    <p:sldId id="428" r:id="rId30"/>
    <p:sldId id="431" r:id="rId31"/>
    <p:sldId id="432" r:id="rId32"/>
    <p:sldId id="433" r:id="rId33"/>
    <p:sldId id="434" r:id="rId34"/>
    <p:sldId id="435" r:id="rId35"/>
    <p:sldId id="437" r:id="rId36"/>
    <p:sldId id="438" r:id="rId37"/>
    <p:sldId id="455" r:id="rId38"/>
    <p:sldId id="456" r:id="rId39"/>
    <p:sldId id="457" r:id="rId40"/>
    <p:sldId id="458" r:id="rId41"/>
    <p:sldId id="459" r:id="rId42"/>
    <p:sldId id="460" r:id="rId43"/>
    <p:sldId id="461" r:id="rId44"/>
    <p:sldId id="462" r:id="rId45"/>
    <p:sldId id="32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2E3"/>
    <a:srgbClr val="ADDDEB"/>
    <a:srgbClr val="526372"/>
    <a:srgbClr val="4D5D6B"/>
    <a:srgbClr val="5A6C7D"/>
    <a:srgbClr val="C7E9B4"/>
    <a:srgbClr val="BFD997"/>
    <a:srgbClr val="7FA995"/>
    <a:srgbClr val="CCEBC1"/>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04" autoAdjust="0"/>
    <p:restoredTop sz="96314" autoAdjust="0"/>
  </p:normalViewPr>
  <p:slideViewPr>
    <p:cSldViewPr snapToGrid="0">
      <p:cViewPr varScale="1">
        <p:scale>
          <a:sx n="110" d="100"/>
          <a:sy n="110" d="100"/>
        </p:scale>
        <p:origin x="-582" y="-78"/>
      </p:cViewPr>
      <p:guideLst>
        <p:guide orient="horz" pos="2160"/>
        <p:guide pos="3892"/>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pPr/>
              <a:t>2020/7/20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712796" y="3949182"/>
            <a:ext cx="775136" cy="230832"/>
          </a:xfrm>
          <a:prstGeom prst="rect">
            <a:avLst/>
          </a:prstGeom>
        </p:spPr>
        <p:txBody>
          <a:bodyPr wrap="square">
            <a:spAutoFit/>
          </a:bodyPr>
          <a:lstStyle/>
          <a:p>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模板下载：</a:t>
            </a:r>
            <a:r>
              <a:rPr lang="en-US" altLang="zh-CN" sz="100" dirty="0">
                <a:solidFill>
                  <a:srgbClr val="F6E2E3"/>
                </a:solidFill>
                <a:latin typeface="Calibri" panose="020F0502020204030204"/>
                <a:ea typeface="宋体" panose="02010600030101010101" pitchFamily="2" charset="-122"/>
              </a:rPr>
              <a:t>www.1ppt.com/moban/          </a:t>
            </a:r>
            <a:r>
              <a:rPr lang="zh-CN" altLang="en-US" sz="100" dirty="0">
                <a:solidFill>
                  <a:srgbClr val="F6E2E3"/>
                </a:solidFill>
                <a:latin typeface="Calibri" panose="020F0502020204030204"/>
                <a:ea typeface="宋体" panose="02010600030101010101" pitchFamily="2" charset="-122"/>
              </a:rPr>
              <a:t>行业</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模板：</a:t>
            </a:r>
            <a:r>
              <a:rPr lang="en-US" altLang="zh-CN" sz="100" dirty="0">
                <a:solidFill>
                  <a:srgbClr val="F6E2E3"/>
                </a:solidFill>
                <a:latin typeface="Calibri" panose="020F0502020204030204"/>
                <a:ea typeface="宋体" panose="02010600030101010101" pitchFamily="2" charset="-122"/>
              </a:rPr>
              <a:t>www.1ppt.com/hangye/ </a:t>
            </a:r>
          </a:p>
          <a:p>
            <a:r>
              <a:rPr lang="zh-CN" altLang="en-US" sz="100" dirty="0">
                <a:solidFill>
                  <a:srgbClr val="F6E2E3"/>
                </a:solidFill>
                <a:latin typeface="Calibri" panose="020F0502020204030204"/>
                <a:ea typeface="宋体" panose="02010600030101010101" pitchFamily="2" charset="-122"/>
              </a:rPr>
              <a:t>节日</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模板：</a:t>
            </a:r>
            <a:r>
              <a:rPr lang="en-US" altLang="zh-CN" sz="100" dirty="0">
                <a:solidFill>
                  <a:srgbClr val="F6E2E3"/>
                </a:solidFill>
                <a:latin typeface="Calibri" panose="020F0502020204030204"/>
                <a:ea typeface="宋体" panose="02010600030101010101" pitchFamily="2" charset="-122"/>
              </a:rPr>
              <a:t>www.1ppt.com/jieri/          PPT</a:t>
            </a:r>
            <a:r>
              <a:rPr lang="zh-CN" altLang="en-US" sz="100" dirty="0">
                <a:solidFill>
                  <a:srgbClr val="F6E2E3"/>
                </a:solidFill>
                <a:latin typeface="Calibri" panose="020F0502020204030204"/>
                <a:ea typeface="宋体" panose="02010600030101010101" pitchFamily="2" charset="-122"/>
              </a:rPr>
              <a:t>素材：</a:t>
            </a:r>
            <a:r>
              <a:rPr lang="en-US" altLang="zh-CN" sz="100" dirty="0">
                <a:solidFill>
                  <a:srgbClr val="F6E2E3"/>
                </a:solidFill>
                <a:latin typeface="Calibri" panose="020F0502020204030204"/>
                <a:ea typeface="宋体" panose="02010600030101010101" pitchFamily="2" charset="-122"/>
              </a:rPr>
              <a:t>www.1ppt.com/sucai/</a:t>
            </a:r>
          </a:p>
          <a:p>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背景图片：</a:t>
            </a:r>
            <a:r>
              <a:rPr lang="en-US" altLang="zh-CN" sz="100" dirty="0">
                <a:solidFill>
                  <a:srgbClr val="F6E2E3"/>
                </a:solidFill>
                <a:latin typeface="Calibri" panose="020F0502020204030204"/>
                <a:ea typeface="宋体" panose="02010600030101010101" pitchFamily="2" charset="-122"/>
              </a:rPr>
              <a:t>www.1ppt.com/beijing/        PPT</a:t>
            </a:r>
            <a:r>
              <a:rPr lang="zh-CN" altLang="en-US" sz="100" dirty="0">
                <a:solidFill>
                  <a:srgbClr val="F6E2E3"/>
                </a:solidFill>
                <a:latin typeface="Calibri" panose="020F0502020204030204"/>
                <a:ea typeface="宋体" panose="02010600030101010101" pitchFamily="2" charset="-122"/>
              </a:rPr>
              <a:t>图表：</a:t>
            </a:r>
            <a:r>
              <a:rPr lang="en-US" altLang="zh-CN" sz="100" dirty="0">
                <a:solidFill>
                  <a:srgbClr val="F6E2E3"/>
                </a:solidFill>
                <a:latin typeface="Calibri" panose="020F0502020204030204"/>
                <a:ea typeface="宋体" panose="02010600030101010101" pitchFamily="2" charset="-122"/>
              </a:rPr>
              <a:t>www.1ppt.com/tubiao/      </a:t>
            </a:r>
          </a:p>
          <a:p>
            <a:r>
              <a:rPr lang="zh-CN" altLang="en-US" sz="100" dirty="0">
                <a:solidFill>
                  <a:srgbClr val="F6E2E3"/>
                </a:solidFill>
                <a:latin typeface="Calibri" panose="020F0502020204030204"/>
                <a:ea typeface="宋体" panose="02010600030101010101" pitchFamily="2" charset="-122"/>
              </a:rPr>
              <a:t>精美</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下载：</a:t>
            </a:r>
            <a:r>
              <a:rPr lang="en-US" altLang="zh-CN" sz="100" dirty="0">
                <a:solidFill>
                  <a:srgbClr val="F6E2E3"/>
                </a:solidFill>
                <a:latin typeface="Calibri" panose="020F0502020204030204"/>
                <a:ea typeface="宋体" panose="02010600030101010101" pitchFamily="2" charset="-122"/>
              </a:rPr>
              <a:t>www.1ppt.com/xiazai/         PPT</a:t>
            </a:r>
            <a:r>
              <a:rPr lang="zh-CN" altLang="en-US" sz="100" dirty="0">
                <a:solidFill>
                  <a:srgbClr val="F6E2E3"/>
                </a:solidFill>
                <a:latin typeface="Calibri" panose="020F0502020204030204"/>
                <a:ea typeface="宋体" panose="02010600030101010101" pitchFamily="2" charset="-122"/>
              </a:rPr>
              <a:t>教程： </a:t>
            </a:r>
            <a:r>
              <a:rPr lang="en-US" altLang="zh-CN" sz="100" dirty="0">
                <a:solidFill>
                  <a:srgbClr val="F6E2E3"/>
                </a:solidFill>
                <a:latin typeface="Calibri" panose="020F0502020204030204"/>
                <a:ea typeface="宋体" panose="02010600030101010101" pitchFamily="2" charset="-122"/>
              </a:rPr>
              <a:t>www.1ppt.com/powerpoint/      </a:t>
            </a:r>
          </a:p>
          <a:p>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课件：</a:t>
            </a:r>
            <a:r>
              <a:rPr lang="en-US" altLang="zh-CN" sz="100" dirty="0">
                <a:solidFill>
                  <a:srgbClr val="F6E2E3"/>
                </a:solidFill>
                <a:latin typeface="Calibri" panose="020F0502020204030204"/>
                <a:ea typeface="宋体" panose="02010600030101010101" pitchFamily="2" charset="-122"/>
              </a:rPr>
              <a:t>www.1ppt.com/kejian/             </a:t>
            </a:r>
            <a:r>
              <a:rPr lang="zh-CN" altLang="en-US" sz="100" dirty="0">
                <a:solidFill>
                  <a:srgbClr val="F6E2E3"/>
                </a:solidFill>
                <a:latin typeface="Calibri" panose="020F0502020204030204"/>
                <a:ea typeface="宋体" panose="02010600030101010101" pitchFamily="2" charset="-122"/>
              </a:rPr>
              <a:t>字体下载：</a:t>
            </a:r>
            <a:r>
              <a:rPr lang="en-US" altLang="zh-CN" sz="100" dirty="0">
                <a:solidFill>
                  <a:srgbClr val="F6E2E3"/>
                </a:solidFill>
                <a:latin typeface="Calibri" panose="020F0502020204030204"/>
                <a:ea typeface="宋体" panose="02010600030101010101" pitchFamily="2" charset="-122"/>
              </a:rPr>
              <a:t>www.1ppt.com/ziti/</a:t>
            </a:r>
          </a:p>
          <a:p>
            <a:r>
              <a:rPr lang="zh-CN" altLang="en-US" sz="100" dirty="0">
                <a:solidFill>
                  <a:srgbClr val="F6E2E3"/>
                </a:solidFill>
                <a:latin typeface="Calibri" panose="020F0502020204030204"/>
                <a:ea typeface="宋体" panose="02010600030101010101" pitchFamily="2" charset="-122"/>
              </a:rPr>
              <a:t>工作总结</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a:t>
            </a:r>
            <a:r>
              <a:rPr lang="en-US" altLang="zh-CN" sz="100" dirty="0">
                <a:solidFill>
                  <a:srgbClr val="F6E2E3"/>
                </a:solidFill>
                <a:latin typeface="Calibri" panose="020F0502020204030204"/>
                <a:ea typeface="宋体" panose="02010600030101010101" pitchFamily="2" charset="-122"/>
              </a:rPr>
              <a:t>www.1ppt.com/xiazai/zongjie/ </a:t>
            </a:r>
            <a:r>
              <a:rPr lang="zh-CN" altLang="en-US" sz="100" dirty="0">
                <a:solidFill>
                  <a:srgbClr val="F6E2E3"/>
                </a:solidFill>
                <a:latin typeface="Calibri" panose="020F0502020204030204"/>
                <a:ea typeface="宋体" panose="02010600030101010101" pitchFamily="2" charset="-122"/>
              </a:rPr>
              <a:t>工作计划：</a:t>
            </a:r>
            <a:r>
              <a:rPr lang="en-US" altLang="zh-CN" sz="100" dirty="0">
                <a:solidFill>
                  <a:srgbClr val="F6E2E3"/>
                </a:solidFill>
                <a:latin typeface="Calibri" panose="020F0502020204030204"/>
                <a:ea typeface="宋体" panose="02010600030101010101" pitchFamily="2" charset="-122"/>
              </a:rPr>
              <a:t>www.1ppt.com/xiazai/jihua/</a:t>
            </a:r>
          </a:p>
          <a:p>
            <a:r>
              <a:rPr lang="zh-CN" altLang="en-US" sz="100" dirty="0">
                <a:solidFill>
                  <a:srgbClr val="F6E2E3"/>
                </a:solidFill>
                <a:latin typeface="Calibri" panose="020F0502020204030204"/>
                <a:ea typeface="宋体" panose="02010600030101010101" pitchFamily="2" charset="-122"/>
              </a:rPr>
              <a:t>商务</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模板：</a:t>
            </a:r>
            <a:r>
              <a:rPr lang="en-US" altLang="zh-CN" sz="100" dirty="0">
                <a:solidFill>
                  <a:srgbClr val="F6E2E3"/>
                </a:solidFill>
                <a:latin typeface="Calibri" panose="020F0502020204030204"/>
                <a:ea typeface="宋体" panose="02010600030101010101" pitchFamily="2" charset="-122"/>
              </a:rPr>
              <a:t>www.1ppt.com/moban/shangwu/  </a:t>
            </a:r>
            <a:r>
              <a:rPr lang="zh-CN" altLang="en-US" sz="100" dirty="0">
                <a:solidFill>
                  <a:srgbClr val="F6E2E3"/>
                </a:solidFill>
                <a:latin typeface="Calibri" panose="020F0502020204030204"/>
                <a:ea typeface="宋体" panose="02010600030101010101" pitchFamily="2" charset="-122"/>
              </a:rPr>
              <a:t>个人简历</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a:t>
            </a:r>
            <a:r>
              <a:rPr lang="en-US" altLang="zh-CN" sz="100" dirty="0">
                <a:solidFill>
                  <a:srgbClr val="F6E2E3"/>
                </a:solidFill>
                <a:latin typeface="Calibri" panose="020F0502020204030204"/>
                <a:ea typeface="宋体" panose="02010600030101010101" pitchFamily="2" charset="-122"/>
              </a:rPr>
              <a:t>www.1ppt.com/xiazai/jianli/  </a:t>
            </a:r>
          </a:p>
          <a:p>
            <a:r>
              <a:rPr lang="zh-CN" altLang="en-US" sz="100" dirty="0">
                <a:solidFill>
                  <a:srgbClr val="F6E2E3"/>
                </a:solidFill>
                <a:latin typeface="Calibri" panose="020F0502020204030204"/>
                <a:ea typeface="宋体" panose="02010600030101010101" pitchFamily="2" charset="-122"/>
              </a:rPr>
              <a:t>毕业答辩</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a:t>
            </a:r>
            <a:r>
              <a:rPr lang="en-US" altLang="zh-CN" sz="100" dirty="0">
                <a:solidFill>
                  <a:srgbClr val="F6E2E3"/>
                </a:solidFill>
                <a:latin typeface="Calibri" panose="020F0502020204030204"/>
                <a:ea typeface="宋体" panose="02010600030101010101" pitchFamily="2" charset="-122"/>
              </a:rPr>
              <a:t>www.1ppt.com/xiazai/dabian/  </a:t>
            </a:r>
            <a:r>
              <a:rPr lang="zh-CN" altLang="en-US" sz="100" dirty="0">
                <a:solidFill>
                  <a:srgbClr val="F6E2E3"/>
                </a:solidFill>
                <a:latin typeface="Calibri" panose="020F0502020204030204"/>
                <a:ea typeface="宋体" panose="02010600030101010101" pitchFamily="2" charset="-122"/>
              </a:rPr>
              <a:t>工作汇报</a:t>
            </a:r>
            <a:r>
              <a:rPr lang="en-US" altLang="zh-CN" sz="100" dirty="0">
                <a:solidFill>
                  <a:srgbClr val="F6E2E3"/>
                </a:solidFill>
                <a:latin typeface="Calibri" panose="020F0502020204030204"/>
                <a:ea typeface="宋体" panose="02010600030101010101" pitchFamily="2" charset="-122"/>
              </a:rPr>
              <a:t>PPT</a:t>
            </a:r>
            <a:r>
              <a:rPr lang="zh-CN" altLang="en-US" sz="100" dirty="0">
                <a:solidFill>
                  <a:srgbClr val="F6E2E3"/>
                </a:solidFill>
                <a:latin typeface="Calibri" panose="020F0502020204030204"/>
                <a:ea typeface="宋体" panose="02010600030101010101" pitchFamily="2" charset="-122"/>
              </a:rPr>
              <a:t>：</a:t>
            </a:r>
            <a:r>
              <a:rPr lang="en-US" altLang="zh-CN" sz="100" dirty="0">
                <a:solidFill>
                  <a:srgbClr val="F6E2E3"/>
                </a:solidFill>
                <a:latin typeface="Calibri" panose="020F0502020204030204"/>
                <a:ea typeface="宋体" panose="02010600030101010101" pitchFamily="2" charset="-122"/>
              </a:rPr>
              <a:t>www.1ppt.com/xiazai/huibao/    </a:t>
            </a:r>
          </a:p>
          <a:p>
            <a:r>
              <a:rPr lang="en-US" altLang="zh-CN" sz="100" dirty="0">
                <a:solidFill>
                  <a:srgbClr val="F6E2E3"/>
                </a:solidFill>
                <a:latin typeface="Calibri" panose="020F0502020204030204"/>
                <a:ea typeface="宋体" panose="02010600030101010101"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2020/7/20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2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pPr/>
              <a:t>2020/7/20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screen"/>
          <a:srcRect l="12695" t="13963" r="15432" b="9410"/>
          <a:stretch>
            <a:fillRect/>
          </a:stretch>
        </p:blipFill>
        <p:spPr>
          <a:xfrm rot="5400000">
            <a:off x="3096895" y="-1155065"/>
            <a:ext cx="4585335" cy="8891270"/>
          </a:xfrm>
          <a:prstGeom prst="rect">
            <a:avLst/>
          </a:prstGeom>
          <a:effectLst>
            <a:outerShdw blurRad="152400" dist="76200" dir="5400000" algn="t" rotWithShape="0">
              <a:prstClr val="black">
                <a:alpha val="40000"/>
              </a:prstClr>
            </a:outerShdw>
          </a:effectLst>
        </p:spPr>
      </p:pic>
      <p:sp>
        <p:nvSpPr>
          <p:cNvPr id="8" name="文本框 7"/>
          <p:cNvSpPr txBox="1"/>
          <p:nvPr/>
        </p:nvSpPr>
        <p:spPr>
          <a:xfrm>
            <a:off x="962025" y="2245995"/>
            <a:ext cx="6783705" cy="1106805"/>
          </a:xfrm>
          <a:prstGeom prst="rect">
            <a:avLst/>
          </a:prstGeom>
          <a:noFill/>
        </p:spPr>
        <p:txBody>
          <a:bodyPr wrap="square" rtlCol="0">
            <a:spAutoFit/>
          </a:bodyPr>
          <a:lstStyle/>
          <a:p>
            <a:pPr algn="ctr"/>
            <a:r>
              <a:rPr lang="zh-CN" altLang="en-US" sz="6600" dirty="0">
                <a:ln>
                  <a:solidFill>
                    <a:schemeClr val="tx1">
                      <a:lumMod val="65000"/>
                      <a:lumOff val="35000"/>
                    </a:schemeClr>
                  </a:solidFill>
                </a:ln>
                <a:solidFill>
                  <a:schemeClr val="tx1"/>
                </a:solidFill>
                <a:latin typeface="方正姚体" panose="02010601030101010101" pitchFamily="2" charset="-122"/>
                <a:ea typeface="方正姚体" panose="02010601030101010101" pitchFamily="2" charset="-122"/>
              </a:rPr>
              <a:t>大数据技术分享</a:t>
            </a:r>
          </a:p>
        </p:txBody>
      </p:sp>
      <p:sp>
        <p:nvSpPr>
          <p:cNvPr id="10" name="矩形 9"/>
          <p:cNvSpPr/>
          <p:nvPr/>
        </p:nvSpPr>
        <p:spPr>
          <a:xfrm>
            <a:off x="7665303" y="2174854"/>
            <a:ext cx="1242204" cy="2716822"/>
          </a:xfrm>
          <a:prstGeom prst="rect">
            <a:avLst/>
          </a:prstGeom>
          <a:solidFill>
            <a:srgbClr val="ADDDE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723599" y="2305502"/>
            <a:ext cx="1107996" cy="2481572"/>
          </a:xfrm>
          <a:prstGeom prst="rect">
            <a:avLst/>
          </a:prstGeom>
          <a:noFill/>
        </p:spPr>
        <p:txBody>
          <a:bodyPr vert="eaVert" wrap="square" rtlCol="0">
            <a:spAutoFit/>
          </a:bodyPr>
          <a:lstStyle/>
          <a:p>
            <a:pPr algn="dist"/>
            <a:r>
              <a:rPr lang="en-US" altLang="zh-CN" sz="6000" dirty="0" smtClean="0">
                <a:solidFill>
                  <a:schemeClr val="bg1"/>
                </a:solidFill>
                <a:latin typeface="Agency FB" panose="020B0503020202020204" pitchFamily="34" charset="0"/>
                <a:ea typeface="字魂27号-布丁体" panose="00000500000000000000" pitchFamily="2" charset="-122"/>
              </a:rPr>
              <a:t>2020</a:t>
            </a:r>
            <a:endParaRPr lang="zh-CN" altLang="en-US" sz="6000" dirty="0">
              <a:solidFill>
                <a:schemeClr val="bg1"/>
              </a:solidFill>
              <a:latin typeface="Agency FB" panose="020B0503020202020204" pitchFamily="34" charset="0"/>
              <a:ea typeface="字魂27号-布丁体" panose="00000500000000000000" pitchFamily="2" charset="-122"/>
            </a:endParaRPr>
          </a:p>
        </p:txBody>
      </p:sp>
      <p:sp>
        <p:nvSpPr>
          <p:cNvPr id="15" name="文本框 14"/>
          <p:cNvSpPr txBox="1"/>
          <p:nvPr/>
        </p:nvSpPr>
        <p:spPr>
          <a:xfrm>
            <a:off x="2659974" y="3775508"/>
            <a:ext cx="3754896" cy="829945"/>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幸通平</a:t>
            </a:r>
          </a:p>
          <a:p>
            <a:pPr algn="ct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2020</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年</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6</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月</a:t>
            </a:r>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outHorizontal)">
                                      <p:cBhvr>
                                        <p:cTn id="20" dur="500"/>
                                        <p:tgtEl>
                                          <p:spTgt spid="10"/>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5" grpId="0"/>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0355" y="833120"/>
            <a:ext cx="7388860" cy="583565"/>
          </a:xfrm>
          <a:prstGeom prst="rect">
            <a:avLst/>
          </a:prstGeom>
          <a:noFill/>
        </p:spPr>
        <p:txBody>
          <a:bodyPr vert="horz" wrap="square" rtlCol="0">
            <a:spAutoFit/>
          </a:bodyPr>
          <a:lstStyle/>
          <a:p>
            <a:pPr algn="l"/>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combiner的概念 </a:t>
            </a:r>
          </a:p>
        </p:txBody>
      </p:sp>
      <p:pic>
        <p:nvPicPr>
          <p:cNvPr id="3" name="图片 2"/>
          <p:cNvPicPr>
            <a:picLocks noChangeAspect="1"/>
          </p:cNvPicPr>
          <p:nvPr/>
        </p:nvPicPr>
        <p:blipFill>
          <a:blip r:embed="rId3"/>
          <a:stretch>
            <a:fillRect/>
          </a:stretch>
        </p:blipFill>
        <p:spPr>
          <a:xfrm>
            <a:off x="1175385" y="1774190"/>
            <a:ext cx="4787265" cy="4150995"/>
          </a:xfrm>
          <a:prstGeom prst="rect">
            <a:avLst/>
          </a:prstGeom>
        </p:spPr>
      </p:pic>
      <p:pic>
        <p:nvPicPr>
          <p:cNvPr id="14" name="图片 13"/>
          <p:cNvPicPr>
            <a:picLocks noChangeAspect="1"/>
          </p:cNvPicPr>
          <p:nvPr/>
        </p:nvPicPr>
        <p:blipFill>
          <a:blip r:embed="rId4"/>
          <a:stretch>
            <a:fillRect/>
          </a:stretch>
        </p:blipFill>
        <p:spPr>
          <a:xfrm>
            <a:off x="6298565" y="1889760"/>
            <a:ext cx="4968240" cy="403479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656965" y="996315"/>
            <a:ext cx="3142615" cy="583565"/>
          </a:xfrm>
          <a:prstGeom prst="rect">
            <a:avLst/>
          </a:prstGeom>
          <a:noFill/>
        </p:spPr>
        <p:txBody>
          <a:bodyPr vert="horz" wrap="square" rtlCol="0">
            <a:spAutoFit/>
          </a:bodyPr>
          <a:lstStyle/>
          <a:p>
            <a:pPr algn="dist"/>
            <a:r>
              <a:rPr lang="en-US" alt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MapReduce</a:t>
            </a:r>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示例</a:t>
            </a:r>
          </a:p>
        </p:txBody>
      </p:sp>
      <p:sp>
        <p:nvSpPr>
          <p:cNvPr id="10" name="文本框 9"/>
          <p:cNvSpPr txBox="1"/>
          <p:nvPr/>
        </p:nvSpPr>
        <p:spPr>
          <a:xfrm>
            <a:off x="1626235" y="1848485"/>
            <a:ext cx="6491605" cy="4246245"/>
          </a:xfrm>
          <a:prstGeom prst="rect">
            <a:avLst/>
          </a:prstGeom>
          <a:noFill/>
          <a:extLst>
            <a:ext uri="{909E8E84-426E-40DD-AFC4-6F175D3DCCD1}">
              <a14:hiddenFill xmlns="" xmlns:a14="http://schemas.microsoft.com/office/drawing/2010/main">
                <a:solidFill>
                  <a:srgbClr val="E84C53"/>
                </a:solidFill>
              </a14:hiddenFill>
            </a:ext>
          </a:extLst>
        </p:spPr>
        <p:txBody>
          <a:bodyPr wrap="square" rtlCol="0">
            <a:spAutoFit/>
          </a:bodyPr>
          <a:lstStyle/>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1</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、代码</a:t>
            </a:r>
          </a:p>
          <a:p>
            <a:pPr algn="l">
              <a:lnSpc>
                <a:spcPct val="150000"/>
              </a:lnSpc>
            </a:pPr>
            <a:endPar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2</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提交作业</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命令</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hadoop</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jar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usr</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appjar</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/hadoop-word-count-1.0.jar \</a:t>
            </a:r>
          </a:p>
          <a:p>
            <a:pPr algn="l">
              <a:lnSpc>
                <a:spcPct val="150000"/>
              </a:lnSpc>
            </a:pP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com.heibaiying.WordCountApp</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p>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wordcount</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/input.txt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wordcount</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/output/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WordCountApp</a:t>
            </a:r>
            <a:endPar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endParaRPr lang="en-US" sz="12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endParaRPr lang="en-US" sz="12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3</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想要使用</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combiner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功能，添加下面一行代码即可</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设置</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Combiner</a:t>
            </a:r>
          </a:p>
          <a:p>
            <a:pPr algn="l">
              <a:lnSpc>
                <a:spcPct val="150000"/>
              </a:lnSpc>
            </a:pP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job.setCombinerClass</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WordCountReducer.class</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endParaRPr lang="en-US" sz="12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p:txBody>
      </p:sp>
      <p:sp>
        <p:nvSpPr>
          <p:cNvPr id="13" name="Freeform 82"/>
          <p:cNvSpPr>
            <a:spLocks noEditPoints="1"/>
          </p:cNvSpPr>
          <p:nvPr/>
        </p:nvSpPr>
        <p:spPr bwMode="auto">
          <a:xfrm rot="3151819">
            <a:off x="8002552" y="2199600"/>
            <a:ext cx="2460610" cy="3192827"/>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ADDDEB"/>
          </a:solidFill>
          <a:ln w="9525">
            <a:noFill/>
            <a:round/>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29552" y="105577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62724" y="1072408"/>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76792" y="934385"/>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750089"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750089"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47215"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676792" y="1913595"/>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08565" y="840622"/>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rotWithShape="1">
          <a:blip r:embed="rId3" cstate="screen"/>
          <a:srcRect l="12695" t="13963" r="15432" b="9410"/>
          <a:stretch>
            <a:fillRect/>
          </a:stretch>
        </p:blipFill>
        <p:spPr>
          <a:xfrm>
            <a:off x="346660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23926" y="2047514"/>
            <a:ext cx="1362674" cy="90034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39771" y="3608847"/>
            <a:ext cx="3396905" cy="560705"/>
          </a:xfrm>
          <a:prstGeom prst="rect">
            <a:avLst/>
          </a:prstGeom>
          <a:solidFill>
            <a:srgbClr val="ADDDEB"/>
          </a:solidFill>
          <a:ln>
            <a:noFill/>
          </a:ln>
        </p:spPr>
        <p:txBody>
          <a:bodyPr wrap="square" lIns="68580" tIns="34290" rIns="68580" bIns="34290">
            <a:spAutoFit/>
          </a:bodyPr>
          <a:lstStyle/>
          <a:p>
            <a:pPr algn="ctr">
              <a:defRPr/>
            </a:pPr>
            <a:r>
              <a:rPr lang="en-US" altLang="zh-CN" sz="3200" spc="225" dirty="0">
                <a:solidFill>
                  <a:srgbClr val="171919"/>
                </a:solidFill>
                <a:latin typeface="字魂58号-创中黑" panose="00000500000000000000" pitchFamily="2" charset="-122"/>
                <a:ea typeface="字魂58号-创中黑" panose="00000500000000000000" pitchFamily="2" charset="-122"/>
                <a:cs typeface="+mn-ea"/>
                <a:sym typeface="+mn-lt"/>
              </a:rPr>
              <a:t>hive</a:t>
            </a: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是什么？</a:t>
            </a:r>
            <a:endParaRPr lang="en-US"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3" name="文本框 42"/>
          <p:cNvSpPr txBox="1"/>
          <p:nvPr/>
        </p:nvSpPr>
        <p:spPr>
          <a:xfrm>
            <a:off x="5897430" y="2024526"/>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02</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4" name="文本框 43"/>
          <p:cNvSpPr txBox="1"/>
          <p:nvPr/>
        </p:nvSpPr>
        <p:spPr>
          <a:xfrm>
            <a:off x="4598670" y="4232910"/>
            <a:ext cx="3537585" cy="306705"/>
          </a:xfrm>
          <a:prstGeom prst="rect">
            <a:avLst/>
          </a:prstGeom>
          <a:noFill/>
        </p:spPr>
        <p:txBody>
          <a:bodyPr wrap="square" rtlCol="0">
            <a:spAutoFit/>
          </a:bodyPr>
          <a:lstStyle/>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    </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1000"/>
                            </p:stCondLst>
                            <p:childTnLst>
                              <p:par>
                                <p:cTn id="77" presetID="22" presetClass="entr" presetSubtype="2"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P spid="28" grpId="0" animBg="1"/>
      <p:bldP spid="42" grpId="0" bldLvl="0" animBg="1"/>
      <p:bldP spid="43"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29405" y="1006475"/>
            <a:ext cx="3916045" cy="583565"/>
          </a:xfrm>
          <a:prstGeom prst="rect">
            <a:avLst/>
          </a:prstGeom>
          <a:noFill/>
        </p:spPr>
        <p:txBody>
          <a:bodyPr vert="horz" wrap="square" rtlCol="0">
            <a:spAutoFit/>
          </a:bodyPr>
          <a:lstStyle/>
          <a:p>
            <a:pPr algn="l"/>
            <a:r>
              <a:rPr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Hive简介及</a:t>
            </a:r>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特点</a:t>
            </a:r>
          </a:p>
        </p:txBody>
      </p:sp>
      <p:sp>
        <p:nvSpPr>
          <p:cNvPr id="10" name="文本框 9"/>
          <p:cNvSpPr txBox="1"/>
          <p:nvPr/>
        </p:nvSpPr>
        <p:spPr>
          <a:xfrm>
            <a:off x="1616710" y="1848485"/>
            <a:ext cx="6491605" cy="1938020"/>
          </a:xfrm>
          <a:prstGeom prst="rect">
            <a:avLst/>
          </a:prstGeom>
          <a:noFill/>
          <a:extLst>
            <a:ext uri="{909E8E84-426E-40DD-AFC4-6F175D3DCCD1}">
              <a14:hiddenFill xmlns="" xmlns:a14="http://schemas.microsoft.com/office/drawing/2010/main">
                <a:solidFill>
                  <a:srgbClr val="E84C53"/>
                </a:solidFill>
              </a14:hiddenFill>
            </a:ext>
          </a:extLst>
        </p:spPr>
        <p:txBody>
          <a:bodyPr wrap="square" rtlCol="0">
            <a:spAutoFit/>
          </a:bodyPr>
          <a:lstStyle/>
          <a:p>
            <a:pPr algn="l">
              <a:lnSpc>
                <a:spcPct val="150000"/>
              </a:lnSpc>
            </a:pPr>
            <a:r>
              <a:rPr lang="zh-CN" altLang="en-US" sz="2000" b="1" dirty="0">
                <a:solidFill>
                  <a:schemeClr val="tx1">
                    <a:lumMod val="95000"/>
                    <a:lumOff val="5000"/>
                  </a:schemeClr>
                </a:solidFill>
                <a:latin typeface="字魂59号-创粗黑" panose="00000500000000000000" pitchFamily="2" charset="-122"/>
                <a:ea typeface="字魂59号-创粗黑" panose="00000500000000000000" pitchFamily="2" charset="-122"/>
              </a:rPr>
              <a:t>简介</a:t>
            </a:r>
            <a:r>
              <a:rPr lang="en-US" altLang="zh-CN" sz="2000" b="1" dirty="0">
                <a:solidFill>
                  <a:schemeClr val="tx1">
                    <a:lumMod val="95000"/>
                    <a:lumOff val="5000"/>
                  </a:schemeClr>
                </a:solidFill>
                <a:latin typeface="字魂59号-创粗黑" panose="00000500000000000000" pitchFamily="2" charset="-122"/>
                <a:ea typeface="字魂59号-创粗黑" panose="00000500000000000000" pitchFamily="2" charset="-122"/>
              </a:rPr>
              <a:t>:</a:t>
            </a:r>
            <a:endPar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Hive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是一个构建在</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Hadoop</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之上的数据仓库，它可以将结构化的数据文件映射成表，并提供类</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SQL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查询功能，用于查询的</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SQL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语句会被转化为</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MapReduce</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作业，然后提交到</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Hadoop</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 </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rPr>
              <a:t>上运行</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endParaRPr lang="en-US" sz="12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p:txBody>
      </p:sp>
      <p:sp>
        <p:nvSpPr>
          <p:cNvPr id="13" name="Freeform 82"/>
          <p:cNvSpPr>
            <a:spLocks noEditPoints="1"/>
          </p:cNvSpPr>
          <p:nvPr/>
        </p:nvSpPr>
        <p:spPr bwMode="auto">
          <a:xfrm rot="3151819">
            <a:off x="8002552" y="2199600"/>
            <a:ext cx="2460610" cy="3192827"/>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ADDDEB"/>
          </a:solidFill>
          <a:ln w="9525">
            <a:noFill/>
            <a:round/>
          </a:ln>
        </p:spPr>
        <p:txBody>
          <a:bodyPr vert="horz" wrap="square" lIns="91440" tIns="45720" rIns="91440" bIns="45720" numCol="1" anchor="t" anchorCtr="0" compatLnSpc="1"/>
          <a:lstStyle/>
          <a:p>
            <a:endParaRPr lang="zh-CN" altLang="en-US"/>
          </a:p>
        </p:txBody>
      </p:sp>
      <p:sp>
        <p:nvSpPr>
          <p:cNvPr id="12" name="矩形 11"/>
          <p:cNvSpPr/>
          <p:nvPr/>
        </p:nvSpPr>
        <p:spPr>
          <a:xfrm flipV="1">
            <a:off x="1686197" y="2377803"/>
            <a:ext cx="1256665" cy="762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16710" y="3611880"/>
            <a:ext cx="6491605" cy="2676525"/>
          </a:xfrm>
          <a:prstGeom prst="rect">
            <a:avLst/>
          </a:prstGeom>
          <a:noFill/>
          <a:extLst>
            <a:ext uri="{909E8E84-426E-40DD-AFC4-6F175D3DCCD1}">
              <a14:hiddenFill xmlns="" xmlns:a14="http://schemas.microsoft.com/office/drawing/2010/main">
                <a:solidFill>
                  <a:srgbClr val="E84C53"/>
                </a:solidFill>
              </a14:hiddenFill>
            </a:ext>
          </a:extLst>
        </p:spPr>
        <p:txBody>
          <a:bodyPr wrap="square" rtlCol="0">
            <a:spAutoFit/>
          </a:bodyPr>
          <a:lstStyle/>
          <a:p>
            <a:pPr algn="l">
              <a:lnSpc>
                <a:spcPct val="150000"/>
              </a:lnSpc>
            </a:pPr>
            <a:r>
              <a:rPr lang="zh-CN" altLang="en-US" sz="2000" b="1" dirty="0">
                <a:solidFill>
                  <a:schemeClr val="tx1">
                    <a:lumMod val="95000"/>
                    <a:lumOff val="5000"/>
                  </a:schemeClr>
                </a:solidFill>
                <a:latin typeface="字魂59号-创粗黑" panose="00000500000000000000" pitchFamily="2" charset="-122"/>
                <a:ea typeface="字魂59号-创粗黑" panose="00000500000000000000" pitchFamily="2" charset="-122"/>
              </a:rPr>
              <a:t>特点</a:t>
            </a:r>
            <a:r>
              <a:rPr lang="en-US" altLang="zh-CN" sz="2000" b="1" dirty="0">
                <a:solidFill>
                  <a:schemeClr val="tx1">
                    <a:lumMod val="95000"/>
                    <a:lumOff val="5000"/>
                  </a:schemeClr>
                </a:solidFill>
                <a:latin typeface="字魂59号-创粗黑" panose="00000500000000000000" pitchFamily="2" charset="-122"/>
                <a:ea typeface="字魂59号-创粗黑" panose="00000500000000000000" pitchFamily="2" charset="-122"/>
              </a:rPr>
              <a:t>:</a:t>
            </a:r>
            <a:endPar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defTabSz="0">
              <a:lnSpc>
                <a:spcPct val="150000"/>
              </a:lnSpc>
              <a:tabLst>
                <a:tab pos="998220" algn="l"/>
              </a:tabLst>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1、简单上手（</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提供了</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类似sql的</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查询语言</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hql</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a:t>
            </a:r>
            <a:endPar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defTabSz="0">
              <a:lnSpc>
                <a:spcPct val="150000"/>
              </a:lnSpc>
              <a:tabLst>
                <a:tab pos="998220" algn="l"/>
              </a:tabLst>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2、灵活</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性高</a:t>
            </a: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可</a:t>
            </a:r>
            <a:r>
              <a:rPr lang="en-US" sz="1600" dirty="0" err="1">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自定义udf函数</a:t>
            </a:r>
            <a:endPar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defTabSz="0">
              <a:lnSpc>
                <a:spcPct val="150000"/>
              </a:lnSpc>
              <a:tabLst>
                <a:tab pos="998220" algn="l"/>
              </a:tabLst>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3、超大的数据集设计的计算和存储能力，集群扩展容易;</a:t>
            </a:r>
            <a:endPar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defTabSz="0">
              <a:lnSpc>
                <a:spcPct val="150000"/>
              </a:lnSpc>
              <a:tabLst>
                <a:tab pos="998220" algn="l"/>
              </a:tabLst>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4、延迟高，不适合做数据的实时处理，适合海量数据离线处理</a:t>
            </a:r>
          </a:p>
          <a:p>
            <a:pPr algn="l" defTabSz="0">
              <a:lnSpc>
                <a:spcPct val="150000"/>
              </a:lnSpc>
              <a:tabLst>
                <a:tab pos="998220" algn="l"/>
              </a:tabLst>
            </a:pPr>
            <a:r>
              <a:rPr 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5</a:t>
            </a:r>
            <a:r>
              <a:rPr lang="zh-CN" altLang="en-US" sz="1600" dirty="0">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、统一的元数据管理，可与 presto／impala／sparksql 等共享数据；</a:t>
            </a:r>
          </a:p>
          <a:p>
            <a:pPr algn="l">
              <a:lnSpc>
                <a:spcPct val="150000"/>
              </a:lnSpc>
            </a:pPr>
            <a:endParaRPr lang="en-US" sz="12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p:txBody>
      </p:sp>
      <p:sp>
        <p:nvSpPr>
          <p:cNvPr id="11" name="矩形 10"/>
          <p:cNvSpPr/>
          <p:nvPr/>
        </p:nvSpPr>
        <p:spPr>
          <a:xfrm flipV="1">
            <a:off x="1686197" y="4116433"/>
            <a:ext cx="1256665" cy="762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childTnLst>
                          </p:cTn>
                        </p:par>
                        <p:par>
                          <p:cTn id="26" fill="hold">
                            <p:stCondLst>
                              <p:cond delay="1500"/>
                            </p:stCondLst>
                            <p:childTnLst>
                              <p:par>
                                <p:cTn id="27" presetID="12" presetClass="entr" presetSubtype="4"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bldLvl="0" animBg="1"/>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0" y="1065010"/>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638096" y="594144"/>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06900" y="918845"/>
            <a:ext cx="3054350" cy="583565"/>
          </a:xfrm>
          <a:prstGeom prst="rect">
            <a:avLst/>
          </a:prstGeom>
          <a:noFill/>
        </p:spPr>
        <p:txBody>
          <a:bodyPr vert="horz" wrap="square" rtlCol="0">
            <a:spAutoFit/>
          </a:bodyPr>
          <a:lstStyle/>
          <a:p>
            <a:pPr algn="l"/>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Hive的体系架构</a:t>
            </a:r>
          </a:p>
        </p:txBody>
      </p:sp>
      <p:sp>
        <p:nvSpPr>
          <p:cNvPr id="13" name="矩形 12"/>
          <p:cNvSpPr/>
          <p:nvPr/>
        </p:nvSpPr>
        <p:spPr>
          <a:xfrm>
            <a:off x="1349721" y="1894737"/>
            <a:ext cx="2890157" cy="904367"/>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50921" y="2543604"/>
            <a:ext cx="2890157" cy="3249386"/>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952121" y="1805553"/>
            <a:ext cx="2890157" cy="993551"/>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50921" y="2543604"/>
            <a:ext cx="2890157" cy="993551"/>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9720" y="2799103"/>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952121" y="2776629"/>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0"/>
          <p:cNvSpPr>
            <a:spLocks noChangeArrowheads="1"/>
          </p:cNvSpPr>
          <p:nvPr/>
        </p:nvSpPr>
        <p:spPr bwMode="auto">
          <a:xfrm>
            <a:off x="1497965" y="2715895"/>
            <a:ext cx="2593975" cy="2676525"/>
          </a:xfrm>
          <a:prstGeom prst="rect">
            <a:avLst/>
          </a:prstGeom>
          <a:noFill/>
          <a:ln w="9525">
            <a:noFill/>
            <a:miter lim="800000"/>
          </a:ln>
        </p:spPr>
        <p:txBody>
          <a:bodyPr wrap="square">
            <a:spAutoFit/>
          </a:bodyPr>
          <a:lstStyle/>
          <a:p>
            <a:pPr algn="l" defTabSz="0">
              <a:lnSpc>
                <a:spcPct val="150000"/>
              </a:lnSpc>
              <a:tabLst>
                <a:tab pos="998220" algn="l"/>
              </a:tabLst>
            </a:pPr>
            <a:r>
              <a:rPr sz="1600" dirty="0">
                <a:solidFill>
                  <a:schemeClr val="tx1">
                    <a:lumMod val="75000"/>
                    <a:lumOff val="25000"/>
                  </a:schemeClr>
                </a:solidFill>
                <a:latin typeface="字魂27号-布丁体" panose="00000500000000000000" pitchFamily="2" charset="-122"/>
                <a:ea typeface="字魂27号-布丁体" panose="00000500000000000000" pitchFamily="2" charset="-122"/>
              </a:rPr>
              <a:t>command-line shell：通过 hive 命令行的的方式来操作数据；</a:t>
            </a:r>
          </a:p>
          <a:p>
            <a:pPr algn="l" defTabSz="0">
              <a:lnSpc>
                <a:spcPct val="150000"/>
              </a:lnSpc>
              <a:tabLst>
                <a:tab pos="998220" algn="l"/>
              </a:tabLst>
            </a:pPr>
            <a:endParaRPr sz="1600" dirty="0">
              <a:solidFill>
                <a:schemeClr val="tx1">
                  <a:lumMod val="75000"/>
                  <a:lumOff val="25000"/>
                </a:schemeClr>
              </a:solidFill>
              <a:latin typeface="字魂27号-布丁体" panose="00000500000000000000" pitchFamily="2" charset="-122"/>
              <a:ea typeface="字魂27号-布丁体" panose="00000500000000000000" pitchFamily="2" charset="-122"/>
            </a:endParaRPr>
          </a:p>
          <a:p>
            <a:pPr algn="l" defTabSz="0">
              <a:lnSpc>
                <a:spcPct val="150000"/>
              </a:lnSpc>
              <a:tabLst>
                <a:tab pos="998220" algn="l"/>
              </a:tabLst>
            </a:pPr>
            <a:r>
              <a:rPr sz="1600" dirty="0">
                <a:solidFill>
                  <a:schemeClr val="tx1">
                    <a:lumMod val="75000"/>
                    <a:lumOff val="25000"/>
                  </a:schemeClr>
                </a:solidFill>
                <a:latin typeface="字魂27号-布丁体" panose="00000500000000000000" pitchFamily="2" charset="-122"/>
                <a:ea typeface="字魂27号-布丁体" panose="00000500000000000000" pitchFamily="2" charset="-122"/>
              </a:rPr>
              <a:t>thrift／jdbc：通过 thrift 协议按照标准的 JDBC 的方式操作数据。</a:t>
            </a:r>
          </a:p>
        </p:txBody>
      </p:sp>
      <p:sp>
        <p:nvSpPr>
          <p:cNvPr id="27" name="矩形 10"/>
          <p:cNvSpPr>
            <a:spLocks noChangeArrowheads="1"/>
          </p:cNvSpPr>
          <p:nvPr/>
        </p:nvSpPr>
        <p:spPr bwMode="auto">
          <a:xfrm>
            <a:off x="4799330" y="3486150"/>
            <a:ext cx="2593975" cy="2306955"/>
          </a:xfrm>
          <a:prstGeom prst="rect">
            <a:avLst/>
          </a:prstGeom>
          <a:noFill/>
          <a:ln w="9525">
            <a:noFill/>
            <a:miter lim="800000"/>
          </a:ln>
        </p:spPr>
        <p:txBody>
          <a:bodyPr wrap="square">
            <a:spAutoFit/>
          </a:bodyPr>
          <a:lstStyle/>
          <a:p>
            <a:pPr algn="l" defTabSz="0">
              <a:lnSpc>
                <a:spcPct val="150000"/>
              </a:lnSpc>
              <a:tabLst>
                <a:tab pos="998220" algn="l"/>
              </a:tabLst>
            </a:pPr>
            <a:r>
              <a:rPr sz="1600" dirty="0">
                <a:solidFill>
                  <a:schemeClr val="tx1">
                    <a:lumMod val="75000"/>
                    <a:lumOff val="25000"/>
                  </a:schemeClr>
                </a:solidFill>
                <a:latin typeface="字魂27号-布丁体" panose="00000500000000000000" pitchFamily="2" charset="-122"/>
                <a:ea typeface="字魂27号-布丁体" panose="00000500000000000000" pitchFamily="2" charset="-122"/>
              </a:rPr>
              <a:t>在 Hive 中，表名、表结构、字段名、字段类型、表的分隔符等统一被称为元数据。所有的元数据默认存储在 Hive 内置的 derby 数据库中</a:t>
            </a:r>
          </a:p>
        </p:txBody>
      </p:sp>
      <p:sp>
        <p:nvSpPr>
          <p:cNvPr id="30" name="矩形 10"/>
          <p:cNvSpPr>
            <a:spLocks noChangeArrowheads="1"/>
          </p:cNvSpPr>
          <p:nvPr/>
        </p:nvSpPr>
        <p:spPr bwMode="auto">
          <a:xfrm>
            <a:off x="8248015" y="2807970"/>
            <a:ext cx="2593975" cy="2306955"/>
          </a:xfrm>
          <a:prstGeom prst="rect">
            <a:avLst/>
          </a:prstGeom>
          <a:noFill/>
          <a:ln w="9525">
            <a:noFill/>
            <a:miter lim="800000"/>
          </a:ln>
        </p:spPr>
        <p:txBody>
          <a:bodyPr wrap="square">
            <a:spAutoFit/>
          </a:bodyPr>
          <a:lstStyle/>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1</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、语法解析</a:t>
            </a:r>
          </a:p>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2</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、语义解析</a:t>
            </a:r>
          </a:p>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3</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、生成逻辑执行计划</a:t>
            </a:r>
          </a:p>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4</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、优化逻辑执行计划</a:t>
            </a:r>
          </a:p>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5</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、生成物理执行计划：翻译为 MapReduce 任务；</a:t>
            </a:r>
          </a:p>
          <a:p>
            <a:pPr algn="l" defTabSz="0">
              <a:lnSpc>
                <a:spcPct val="150000"/>
              </a:lnSpc>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6</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、优化物理执行计划：物理层优化器进行 MapReduce 任务的变换</a:t>
            </a:r>
          </a:p>
        </p:txBody>
      </p:sp>
      <p:sp>
        <p:nvSpPr>
          <p:cNvPr id="11" name="文本框 10"/>
          <p:cNvSpPr txBox="1"/>
          <p:nvPr/>
        </p:nvSpPr>
        <p:spPr>
          <a:xfrm>
            <a:off x="1417955" y="2023745"/>
            <a:ext cx="2548890" cy="706755"/>
          </a:xfrm>
          <a:prstGeom prst="rect">
            <a:avLst/>
          </a:prstGeom>
          <a:noFill/>
        </p:spPr>
        <p:txBody>
          <a:bodyPr wrap="square" rtlCol="0">
            <a:spAutoFit/>
          </a:bodyPr>
          <a:lstStyle/>
          <a:p>
            <a:r>
              <a:rPr lang="zh-CN" altLang="en-US" sz="2000" b="1"/>
              <a:t>command-line shell &amp; thrift/jdbc</a:t>
            </a:r>
          </a:p>
        </p:txBody>
      </p:sp>
      <p:sp>
        <p:nvSpPr>
          <p:cNvPr id="12" name="文本框 11"/>
          <p:cNvSpPr txBox="1"/>
          <p:nvPr/>
        </p:nvSpPr>
        <p:spPr>
          <a:xfrm>
            <a:off x="5434330" y="2856865"/>
            <a:ext cx="2026920" cy="368300"/>
          </a:xfrm>
          <a:prstGeom prst="rect">
            <a:avLst/>
          </a:prstGeom>
          <a:noFill/>
        </p:spPr>
        <p:txBody>
          <a:bodyPr wrap="square" rtlCol="0">
            <a:spAutoFit/>
          </a:bodyPr>
          <a:lstStyle/>
          <a:p>
            <a:r>
              <a:rPr lang="zh-CN" altLang="en-US" b="1" dirty="0"/>
              <a:t>Metastore</a:t>
            </a:r>
          </a:p>
        </p:txBody>
      </p:sp>
      <p:sp>
        <p:nvSpPr>
          <p:cNvPr id="31" name="文本框 30"/>
          <p:cNvSpPr txBox="1"/>
          <p:nvPr/>
        </p:nvSpPr>
        <p:spPr>
          <a:xfrm>
            <a:off x="8482330" y="2117725"/>
            <a:ext cx="2065655" cy="368300"/>
          </a:xfrm>
          <a:prstGeom prst="rect">
            <a:avLst/>
          </a:prstGeom>
          <a:noFill/>
        </p:spPr>
        <p:txBody>
          <a:bodyPr wrap="square" rtlCol="0">
            <a:spAutoFit/>
          </a:bodyPr>
          <a:lstStyle/>
          <a:p>
            <a:r>
              <a:rPr lang="zh-CN" altLang="en-US" b="1"/>
              <a:t>HQL的执行流程</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0684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61535" y="833120"/>
            <a:ext cx="2065655" cy="1076325"/>
          </a:xfrm>
          <a:prstGeom prst="rect">
            <a:avLst/>
          </a:prstGeom>
          <a:noFill/>
        </p:spPr>
        <p:txBody>
          <a:bodyPr wrap="square" rtlCol="0">
            <a:spAutoFit/>
          </a:bodyPr>
          <a:lstStyle/>
          <a:p>
            <a:r>
              <a:rPr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基本数据类型</a:t>
            </a:r>
            <a:endParaRPr lang="zh-CN" altLang="en-US" sz="2400" b="1"/>
          </a:p>
        </p:txBody>
      </p:sp>
      <p:pic>
        <p:nvPicPr>
          <p:cNvPr id="11" name="图片 10"/>
          <p:cNvPicPr>
            <a:picLocks noChangeAspect="1"/>
          </p:cNvPicPr>
          <p:nvPr/>
        </p:nvPicPr>
        <p:blipFill>
          <a:blip r:embed="rId3"/>
          <a:stretch>
            <a:fillRect/>
          </a:stretch>
        </p:blipFill>
        <p:spPr>
          <a:xfrm>
            <a:off x="1975485" y="1438275"/>
            <a:ext cx="8010525" cy="457962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0684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58055" y="743585"/>
            <a:ext cx="2065655" cy="583565"/>
          </a:xfrm>
          <a:prstGeom prst="rect">
            <a:avLst/>
          </a:prstGeom>
          <a:noFill/>
        </p:spPr>
        <p:txBody>
          <a:bodyPr wrap="square" rtlCol="0">
            <a:spAutoFit/>
          </a:bodyPr>
          <a:lstStyle/>
          <a:p>
            <a:r>
              <a:rPr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复杂类型</a:t>
            </a:r>
            <a:endParaRPr lang="zh-CN" altLang="en-US" sz="2400" b="1"/>
          </a:p>
        </p:txBody>
      </p:sp>
      <p:pic>
        <p:nvPicPr>
          <p:cNvPr id="3" name="图片 2"/>
          <p:cNvPicPr>
            <a:picLocks noChangeAspect="1"/>
          </p:cNvPicPr>
          <p:nvPr/>
        </p:nvPicPr>
        <p:blipFill>
          <a:blip r:embed="rId3"/>
          <a:stretch>
            <a:fillRect/>
          </a:stretch>
        </p:blipFill>
        <p:spPr>
          <a:xfrm>
            <a:off x="1175385" y="1327150"/>
            <a:ext cx="9543415" cy="2101850"/>
          </a:xfrm>
          <a:prstGeom prst="rect">
            <a:avLst/>
          </a:prstGeom>
        </p:spPr>
      </p:pic>
      <p:sp>
        <p:nvSpPr>
          <p:cNvPr id="10" name="文本框 9"/>
          <p:cNvSpPr txBox="1"/>
          <p:nvPr/>
        </p:nvSpPr>
        <p:spPr>
          <a:xfrm>
            <a:off x="1410970" y="3699510"/>
            <a:ext cx="810260" cy="368300"/>
          </a:xfrm>
          <a:prstGeom prst="rect">
            <a:avLst/>
          </a:prstGeom>
          <a:noFill/>
        </p:spPr>
        <p:txBody>
          <a:bodyPr wrap="square" rtlCol="0">
            <a:spAutoFit/>
          </a:bodyPr>
          <a:lstStyle/>
          <a:p>
            <a:r>
              <a:rPr lang="zh-CN" altLang="en-US"/>
              <a:t>示例：</a:t>
            </a:r>
          </a:p>
        </p:txBody>
      </p:sp>
      <p:pic>
        <p:nvPicPr>
          <p:cNvPr id="13" name="图片 12"/>
          <p:cNvPicPr>
            <a:picLocks noChangeAspect="1"/>
          </p:cNvPicPr>
          <p:nvPr/>
        </p:nvPicPr>
        <p:blipFill>
          <a:blip r:embed="rId4"/>
          <a:stretch>
            <a:fillRect/>
          </a:stretch>
        </p:blipFill>
        <p:spPr>
          <a:xfrm>
            <a:off x="1484630" y="4067810"/>
            <a:ext cx="8925560" cy="177038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0684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格式	说明</a:t>
            </a:r>
          </a:p>
          <a:p>
            <a:pPr algn="ctr"/>
            <a:r>
              <a:rPr lang="zh-CN" altLang="en-US"/>
              <a:t>TextFile	存储为纯文本文件。 这是 Hive 默认的文件存储格式。这种存储方式数据不做压缩，磁盘开销大，数据解析开销大。</a:t>
            </a:r>
          </a:p>
          <a:p>
            <a:pPr algn="ctr"/>
            <a:r>
              <a:rPr lang="zh-CN" altLang="en-US"/>
              <a:t>SequenceFile	SequenceFile 是 Hadoop API 提供的一种二进制文件，它将数据以&lt;key,value&gt;的形式序列化到文件中。这种二进制文件内部使用 Hadoop 的标准的 Writable 接口实现序列化和反序列化。它与 Hadoop API 中的 MapFile 是互相兼容的。Hive 中的 SequenceFile 继承自 Hadoop API 的 SequenceFile，不过它的 key 为空，使用 value 存放实际的值，这样是为了避免 MR 在运行 map 阶段进行额外的排序操作。</a:t>
            </a:r>
          </a:p>
          <a:p>
            <a:pPr algn="ctr"/>
            <a:r>
              <a:rPr lang="zh-CN" altLang="en-US"/>
              <a:t>RCFile	RCFile 文件格式是 FaceBook 开源的一种 Hive 的文件存储格式，首先将表分为几个行组，对每个行组内的数据按列存储，每一列的数据都是分开存储。</a:t>
            </a:r>
          </a:p>
          <a:p>
            <a:pPr algn="ctr"/>
            <a:r>
              <a:rPr lang="zh-CN" altLang="en-US"/>
              <a:t>ORC Files	ORC 是在一定程度上扩展了 RCFile，是对 RCFile 的优化。</a:t>
            </a:r>
          </a:p>
          <a:p>
            <a:pPr algn="ctr"/>
            <a:r>
              <a:rPr lang="zh-CN" altLang="en-US"/>
              <a:t>Avro Files	Avro 是一个数据序列化系统，设计用于支持大批量数据交换的应用。它的主要特点有：支持二进制序列化方式，可以便捷，快速地处理大量数据；动态语言友好，Avro 提供的机制使动态语言可以方便地处理 Avro 数据。</a:t>
            </a:r>
          </a:p>
          <a:p>
            <a:pPr algn="ctr"/>
            <a:r>
              <a:rPr lang="zh-CN" altLang="en-US"/>
              <a:t>Parquet	Parquet 是基于 Dremel 的数据模型和算法实现的，面向分析型业务的列式存储格式。它通过按列进行高效压缩和特殊的编码技术，从而在降低存储空间的同时提高了 IO 效率。</a:t>
            </a:r>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22165" y="736600"/>
            <a:ext cx="2065655" cy="583565"/>
          </a:xfrm>
          <a:prstGeom prst="rect">
            <a:avLst/>
          </a:prstGeom>
          <a:noFill/>
        </p:spPr>
        <p:txBody>
          <a:bodyPr wrap="square" rtlCol="0">
            <a:spAutoFit/>
          </a:bodyPr>
          <a:lstStyle/>
          <a:p>
            <a:r>
              <a:rPr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存储格式</a:t>
            </a:r>
            <a:endParaRPr lang="zh-CN" altLang="en-US" sz="2400" b="1"/>
          </a:p>
        </p:txBody>
      </p:sp>
      <p:sp>
        <p:nvSpPr>
          <p:cNvPr id="3" name="文本框 2"/>
          <p:cNvSpPr txBox="1"/>
          <p:nvPr/>
        </p:nvSpPr>
        <p:spPr>
          <a:xfrm>
            <a:off x="1030605" y="2288540"/>
            <a:ext cx="1868805" cy="2061210"/>
          </a:xfrm>
          <a:prstGeom prst="rect">
            <a:avLst/>
          </a:prstGeom>
          <a:noFill/>
        </p:spPr>
        <p:txBody>
          <a:bodyPr wrap="square" rtlCol="0">
            <a:spAutoFit/>
          </a:bodyPr>
          <a:lstStyle/>
          <a:p>
            <a:r>
              <a:rPr lang="zh-CN" altLang="en-US" sz="1600"/>
              <a:t>Hive 会在 HDFS 为每个数据库上创建一个目录，数据库中的表是该目录的子目录，表中的数据会以文件的形式存储在对应的表目录下。</a:t>
            </a:r>
          </a:p>
        </p:txBody>
      </p:sp>
      <p:pic>
        <p:nvPicPr>
          <p:cNvPr id="12" name="图片 11"/>
          <p:cNvPicPr>
            <a:picLocks noChangeAspect="1"/>
          </p:cNvPicPr>
          <p:nvPr/>
        </p:nvPicPr>
        <p:blipFill>
          <a:blip r:embed="rId3"/>
          <a:stretch>
            <a:fillRect/>
          </a:stretch>
        </p:blipFill>
        <p:spPr>
          <a:xfrm>
            <a:off x="3197225" y="1389380"/>
            <a:ext cx="7819390" cy="440372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37710" y="833120"/>
            <a:ext cx="2679700" cy="1076325"/>
          </a:xfrm>
          <a:prstGeom prst="rect">
            <a:avLst/>
          </a:prstGeom>
          <a:noFill/>
        </p:spPr>
        <p:txBody>
          <a:bodyPr vert="horz" wrap="square" rtlCol="0">
            <a:spAutoFit/>
          </a:bodyPr>
          <a:lstStyle/>
          <a:p>
            <a:pPr algn="dist"/>
            <a:r>
              <a:rPr lang="zh-CN" altLang="en-US" sz="3200" dirty="0">
                <a:solidFill>
                  <a:schemeClr val="tx1">
                    <a:lumMod val="95000"/>
                    <a:lumOff val="5000"/>
                  </a:schemeClr>
                </a:solidFill>
                <a:latin typeface="字魂27号-布丁体" panose="00000500000000000000" pitchFamily="2" charset="-122"/>
                <a:ea typeface="字魂27号-布丁体" panose="00000500000000000000" pitchFamily="2" charset="-122"/>
                <a:sym typeface="+mn-ea"/>
              </a:rPr>
              <a:t>指定存储格式</a:t>
            </a:r>
            <a:endParaRPr lang="zh-CN" altLang="en-US" sz="3200" dirty="0">
              <a:solidFill>
                <a:schemeClr val="tx1">
                  <a:lumMod val="95000"/>
                  <a:lumOff val="5000"/>
                </a:schemeClr>
              </a:solidFill>
              <a:latin typeface="字魂27号-布丁体" panose="00000500000000000000" pitchFamily="2" charset="-122"/>
              <a:ea typeface="字魂27号-布丁体" panose="00000500000000000000" pitchFamily="2" charset="-122"/>
            </a:endParaRPr>
          </a:p>
          <a:p>
            <a:pPr algn="dist"/>
            <a:endPar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endParaRPr>
          </a:p>
        </p:txBody>
      </p:sp>
      <p:sp>
        <p:nvSpPr>
          <p:cNvPr id="10" name="文本框 9"/>
          <p:cNvSpPr txBox="1"/>
          <p:nvPr/>
        </p:nvSpPr>
        <p:spPr>
          <a:xfrm>
            <a:off x="1660162" y="1669778"/>
            <a:ext cx="5690870" cy="2030095"/>
          </a:xfrm>
          <a:prstGeom prst="rect">
            <a:avLst/>
          </a:prstGeom>
          <a:solidFill>
            <a:schemeClr val="accent1">
              <a:lumMod val="20000"/>
              <a:lumOff val="80000"/>
            </a:schemeClr>
          </a:solidFill>
        </p:spPr>
        <p:txBody>
          <a:bodyPr wrap="square" rtlCol="0">
            <a:spAutoFit/>
          </a:bodyPr>
          <a:lstStyle/>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CREATE TABLE page_view(viewTime INT, userid BIGINT)</a:t>
            </a:r>
          </a:p>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 ROW FORMAT DELIMITED</a:t>
            </a:r>
          </a:p>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   FIELDS TERMINATED BY '\001'</a:t>
            </a:r>
          </a:p>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   COLLECTION ITEMS TERMINATED BY '\002'</a:t>
            </a:r>
          </a:p>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   MAP KEYS TERMINATED BY '\003'</a:t>
            </a:r>
          </a:p>
          <a:p>
            <a:pPr algn="l">
              <a:lnSpc>
                <a:spcPct val="15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 STORED AS SEQUENCEFILE;</a:t>
            </a:r>
          </a:p>
        </p:txBody>
      </p:sp>
      <p:sp>
        <p:nvSpPr>
          <p:cNvPr id="13" name="Freeform 82"/>
          <p:cNvSpPr>
            <a:spLocks noEditPoints="1"/>
          </p:cNvSpPr>
          <p:nvPr/>
        </p:nvSpPr>
        <p:spPr bwMode="auto">
          <a:xfrm rot="3151819">
            <a:off x="8002552" y="2199600"/>
            <a:ext cx="2460610" cy="3192827"/>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ADDDEB"/>
          </a:solidFill>
          <a:ln w="9525">
            <a:noFill/>
            <a:round/>
          </a:ln>
        </p:spPr>
        <p:txBody>
          <a:bodyPr vert="horz" wrap="square" lIns="91440" tIns="45720" rIns="91440" bIns="45720" numCol="1" anchor="t" anchorCtr="0" compatLnSpc="1"/>
          <a:lstStyle/>
          <a:p>
            <a:endParaRPr lang="zh-CN" altLang="en-US"/>
          </a:p>
        </p:txBody>
      </p:sp>
      <p:sp>
        <p:nvSpPr>
          <p:cNvPr id="3" name="文本框 2"/>
          <p:cNvSpPr txBox="1"/>
          <p:nvPr/>
        </p:nvSpPr>
        <p:spPr>
          <a:xfrm>
            <a:off x="1659890" y="3928745"/>
            <a:ext cx="5029835" cy="2031325"/>
          </a:xfrm>
          <a:prstGeom prst="rect">
            <a:avLst/>
          </a:prstGeom>
          <a:noFill/>
        </p:spPr>
        <p:txBody>
          <a:bodyPr wrap="square" rtlCol="0">
            <a:spAutoFit/>
          </a:bodyPr>
          <a:lstStyle/>
          <a:p>
            <a:r>
              <a:rPr lang="zh-CN" altLang="en-US" sz="1400" dirty="0"/>
              <a:t>各个存储文件类型指定方式如下</a:t>
            </a:r>
            <a:r>
              <a:rPr lang="zh-CN" altLang="en-US" sz="1400" dirty="0" smtClean="0"/>
              <a:t>：</a:t>
            </a:r>
            <a:endParaRPr lang="zh-CN" altLang="en-US" sz="1400" dirty="0"/>
          </a:p>
          <a:p>
            <a:r>
              <a:rPr lang="zh-CN" altLang="en-US" sz="1400" dirty="0"/>
              <a:t>STORED AS TEXTFILE</a:t>
            </a:r>
          </a:p>
          <a:p>
            <a:r>
              <a:rPr lang="zh-CN" altLang="en-US" sz="1400" dirty="0"/>
              <a:t>STORED AS SEQUENCEFILE</a:t>
            </a:r>
          </a:p>
          <a:p>
            <a:r>
              <a:rPr lang="zh-CN" altLang="en-US" sz="1400" dirty="0"/>
              <a:t>STORED AS ORC</a:t>
            </a:r>
          </a:p>
          <a:p>
            <a:r>
              <a:rPr lang="zh-CN" altLang="en-US" sz="1400" dirty="0"/>
              <a:t>STORED AS PARQUET</a:t>
            </a:r>
          </a:p>
          <a:p>
            <a:r>
              <a:rPr lang="zh-CN" altLang="en-US" sz="1400" dirty="0"/>
              <a:t>STORED AS AVRO</a:t>
            </a:r>
          </a:p>
          <a:p>
            <a:r>
              <a:rPr lang="zh-CN" altLang="en-US" sz="1400" dirty="0"/>
              <a:t>STORED AS </a:t>
            </a:r>
            <a:r>
              <a:rPr lang="zh-CN" altLang="en-US" sz="1400" dirty="0" smtClean="0"/>
              <a:t>RCFILE</a:t>
            </a:r>
            <a:endParaRPr lang="en-US" altLang="zh-CN" sz="1400" dirty="0" smtClean="0"/>
          </a:p>
          <a:p>
            <a:endParaRPr lang="en-US" altLang="zh-CN" sz="1400" dirty="0" smtClean="0"/>
          </a:p>
          <a:p>
            <a:endParaRPr lang="zh-CN" altLang="en-US" sz="1400" dirty="0"/>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0684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898265" y="833120"/>
            <a:ext cx="31857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内部表和外部表</a:t>
            </a:r>
          </a:p>
        </p:txBody>
      </p:sp>
      <p:sp>
        <p:nvSpPr>
          <p:cNvPr id="3" name="文本框 2"/>
          <p:cNvSpPr txBox="1"/>
          <p:nvPr/>
        </p:nvSpPr>
        <p:spPr>
          <a:xfrm>
            <a:off x="1492250" y="1739265"/>
            <a:ext cx="8231505" cy="922020"/>
          </a:xfrm>
          <a:prstGeom prst="rect">
            <a:avLst/>
          </a:prstGeom>
          <a:noFill/>
        </p:spPr>
        <p:txBody>
          <a:bodyPr wrap="square" rtlCol="0">
            <a:spAutoFit/>
          </a:bodyPr>
          <a:lstStyle/>
          <a:p>
            <a:r>
              <a:rPr lang="zh-CN" altLang="en-US"/>
              <a:t>内部表又叫做管理表 (Managed/Internal Table)，创建表时不做任何指定，默认创建的就是内部表。想要创建外部表 (External Table)，则需要使用 External 进行修饰。 内部表和外部表主要区别如下：</a:t>
            </a:r>
          </a:p>
        </p:txBody>
      </p:sp>
      <p:pic>
        <p:nvPicPr>
          <p:cNvPr id="10" name="图片 9"/>
          <p:cNvPicPr>
            <a:picLocks noChangeAspect="1"/>
          </p:cNvPicPr>
          <p:nvPr/>
        </p:nvPicPr>
        <p:blipFill>
          <a:blip r:embed="rId3"/>
          <a:stretch>
            <a:fillRect/>
          </a:stretch>
        </p:blipFill>
        <p:spPr>
          <a:xfrm>
            <a:off x="1492250" y="2732405"/>
            <a:ext cx="8628380" cy="262826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flipV="1">
            <a:off x="2049387" y="0"/>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screen"/>
          <a:srcRect l="12695" t="13963" r="15432" b="9410"/>
          <a:stretch>
            <a:fillRect/>
          </a:stretch>
        </p:blipFill>
        <p:spPr>
          <a:xfrm rot="5400000">
            <a:off x="3386951" y="-1165467"/>
            <a:ext cx="5721460" cy="8953096"/>
          </a:xfrm>
          <a:prstGeom prst="rect">
            <a:avLst/>
          </a:prstGeom>
          <a:effectLst>
            <a:outerShdw blurRad="152400" dist="76200" dir="5400000" algn="t" rotWithShape="0">
              <a:prstClr val="black">
                <a:alpha val="40000"/>
              </a:prstClr>
            </a:outerShdw>
          </a:effectLst>
        </p:spPr>
      </p:pic>
      <p:sp>
        <p:nvSpPr>
          <p:cNvPr id="10" name="矩形 9"/>
          <p:cNvSpPr/>
          <p:nvPr/>
        </p:nvSpPr>
        <p:spPr>
          <a:xfrm>
            <a:off x="2950692" y="2177652"/>
            <a:ext cx="1242204" cy="271682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48216" y="2636482"/>
            <a:ext cx="1015663" cy="1743961"/>
          </a:xfrm>
          <a:prstGeom prst="rect">
            <a:avLst/>
          </a:prstGeom>
          <a:noFill/>
        </p:spPr>
        <p:txBody>
          <a:bodyPr vert="eaVert" wrap="square" rtlCol="0">
            <a:spAutoFit/>
          </a:bodyPr>
          <a:lstStyle/>
          <a:p>
            <a:pPr algn="dist"/>
            <a:r>
              <a:rPr lang="zh-CN" altLang="en-US" sz="5400" dirty="0">
                <a:solidFill>
                  <a:schemeClr val="tx1">
                    <a:lumMod val="75000"/>
                    <a:lumOff val="25000"/>
                  </a:schemeClr>
                </a:solidFill>
                <a:latin typeface="字魂27号-布丁体" panose="00000500000000000000" pitchFamily="2" charset="-122"/>
                <a:ea typeface="字魂27号-布丁体" panose="00000500000000000000" pitchFamily="2" charset="-122"/>
              </a:rPr>
              <a:t>目录</a:t>
            </a:r>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56756" y="77306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28795" y="65228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835236" y="10637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126657" y="2036690"/>
            <a:ext cx="3396905" cy="560705"/>
          </a:xfrm>
          <a:prstGeom prst="rect">
            <a:avLst/>
          </a:prstGeom>
          <a:solidFill>
            <a:srgbClr val="ADDDEB"/>
          </a:solidFill>
          <a:ln>
            <a:noFill/>
          </a:ln>
        </p:spPr>
        <p:txBody>
          <a:bodyPr wrap="square" lIns="68580" tIns="34290" rIns="68580" bIns="34290">
            <a:spAutoFit/>
          </a:bodyPr>
          <a:lstStyle/>
          <a:p>
            <a:pPr lvl="0" algn="ctr">
              <a:defRPr/>
            </a:pPr>
            <a:r>
              <a:rPr 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Hadoop</a:t>
            </a:r>
            <a:endPar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2" name="文本框 41"/>
          <p:cNvSpPr txBox="1"/>
          <p:nvPr/>
        </p:nvSpPr>
        <p:spPr>
          <a:xfrm>
            <a:off x="4992951" y="1805735"/>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01</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3" name="矩形 42"/>
          <p:cNvSpPr/>
          <p:nvPr/>
        </p:nvSpPr>
        <p:spPr>
          <a:xfrm>
            <a:off x="6126656" y="2907092"/>
            <a:ext cx="3396905" cy="560705"/>
          </a:xfrm>
          <a:prstGeom prst="rect">
            <a:avLst/>
          </a:prstGeom>
          <a:solidFill>
            <a:srgbClr val="ADDDEB"/>
          </a:solidFill>
          <a:ln>
            <a:noFill/>
          </a:ln>
        </p:spPr>
        <p:txBody>
          <a:bodyPr wrap="square" lIns="68580" tIns="34290" rIns="68580" bIns="34290">
            <a:spAutoFit/>
          </a:bodyPr>
          <a:lstStyle/>
          <a:p>
            <a:pPr algn="ctr">
              <a:defRPr/>
            </a:pPr>
            <a:r>
              <a:rPr 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Hive</a:t>
            </a:r>
            <a:endPar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4" name="文本框 43"/>
          <p:cNvSpPr txBox="1"/>
          <p:nvPr/>
        </p:nvSpPr>
        <p:spPr>
          <a:xfrm>
            <a:off x="5002809" y="2667433"/>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02</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5" name="矩形 44"/>
          <p:cNvSpPr/>
          <p:nvPr/>
        </p:nvSpPr>
        <p:spPr>
          <a:xfrm>
            <a:off x="6146378" y="3818361"/>
            <a:ext cx="3396905" cy="560705"/>
          </a:xfrm>
          <a:prstGeom prst="rect">
            <a:avLst/>
          </a:prstGeom>
          <a:solidFill>
            <a:srgbClr val="ADDDEB"/>
          </a:solidFill>
          <a:ln>
            <a:noFill/>
          </a:ln>
        </p:spPr>
        <p:txBody>
          <a:bodyPr wrap="square" lIns="68580" tIns="34290" rIns="68580" bIns="34290">
            <a:spAutoFit/>
          </a:bodyPr>
          <a:lstStyle/>
          <a:p>
            <a:pPr algn="ctr">
              <a:defRPr/>
            </a:pPr>
            <a:r>
              <a:rPr 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Hbase</a:t>
            </a:r>
          </a:p>
        </p:txBody>
      </p:sp>
      <p:sp>
        <p:nvSpPr>
          <p:cNvPr id="46" name="文本框 45"/>
          <p:cNvSpPr txBox="1"/>
          <p:nvPr/>
        </p:nvSpPr>
        <p:spPr>
          <a:xfrm>
            <a:off x="4977815" y="3565836"/>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03</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7" name="矩形 46"/>
          <p:cNvSpPr/>
          <p:nvPr/>
        </p:nvSpPr>
        <p:spPr>
          <a:xfrm>
            <a:off x="6146378" y="4698716"/>
            <a:ext cx="3396905" cy="560705"/>
          </a:xfrm>
          <a:prstGeom prst="rect">
            <a:avLst/>
          </a:prstGeom>
          <a:solidFill>
            <a:srgbClr val="ADDDEB"/>
          </a:solidFill>
          <a:ln>
            <a:noFill/>
          </a:ln>
        </p:spPr>
        <p:txBody>
          <a:bodyPr wrap="square" lIns="68580" tIns="34290" rIns="68580" bIns="34290">
            <a:spAutoFit/>
          </a:bodyPr>
          <a:lstStyle/>
          <a:p>
            <a:pPr algn="ctr">
              <a:defRPr/>
            </a:pPr>
            <a:r>
              <a:rPr 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Spark</a:t>
            </a:r>
          </a:p>
        </p:txBody>
      </p:sp>
      <p:sp>
        <p:nvSpPr>
          <p:cNvPr id="48" name="文本框 47"/>
          <p:cNvSpPr txBox="1"/>
          <p:nvPr/>
        </p:nvSpPr>
        <p:spPr>
          <a:xfrm>
            <a:off x="5003590" y="4464239"/>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04</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right)">
                                      <p:cBhvr>
                                        <p:cTn id="19" dur="500"/>
                                        <p:tgtEl>
                                          <p:spTgt spid="4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500"/>
                                        <p:tgtEl>
                                          <p:spTgt spid="4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500"/>
                                        <p:tgtEl>
                                          <p:spTgt spid="4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right)">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1" grpId="0" bldLvl="0" animBg="1"/>
      <p:bldP spid="42" grpId="0"/>
      <p:bldP spid="43" grpId="0" bldLvl="0" animBg="1"/>
      <p:bldP spid="44" grpId="0"/>
      <p:bldP spid="45" grpId="0" bldLvl="0" animBg="1"/>
      <p:bldP spid="46" grpId="0"/>
      <p:bldP spid="47" grpId="0" bldLvl="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17950" y="833120"/>
            <a:ext cx="31857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分区表和分桶表</a:t>
            </a:r>
          </a:p>
        </p:txBody>
      </p:sp>
      <p:sp>
        <p:nvSpPr>
          <p:cNvPr id="3" name="文本框 2"/>
          <p:cNvSpPr txBox="1"/>
          <p:nvPr/>
        </p:nvSpPr>
        <p:spPr>
          <a:xfrm>
            <a:off x="1492250" y="1739265"/>
            <a:ext cx="8231505" cy="3969385"/>
          </a:xfrm>
          <a:prstGeom prst="rect">
            <a:avLst/>
          </a:prstGeom>
          <a:noFill/>
        </p:spPr>
        <p:txBody>
          <a:bodyPr wrap="square" rtlCol="0">
            <a:spAutoFit/>
          </a:bodyPr>
          <a:lstStyle/>
          <a:p>
            <a:r>
              <a:rPr lang="zh-CN" altLang="en-US" dirty="0"/>
              <a:t>Hive 中的表对应为 HDFS 上的指定目录，在查询数据时候，默认会对全表进行扫描，这样时间和性能的消耗都非常大。</a:t>
            </a:r>
          </a:p>
          <a:p>
            <a:endParaRPr lang="zh-CN" altLang="en-US" dirty="0"/>
          </a:p>
          <a:p>
            <a:r>
              <a:rPr lang="zh-CN" altLang="en-US" dirty="0"/>
              <a:t>通常，在管理大规模数据集的时候都需要进行分区，比如将日志文件按天进行分区，从而保证数据细粒度的划分，使得查询性能得到提升。</a:t>
            </a:r>
          </a:p>
          <a:p>
            <a:endParaRPr lang="zh-CN" altLang="en-US" dirty="0"/>
          </a:p>
          <a:p>
            <a:r>
              <a:rPr lang="zh-CN" altLang="en-US" dirty="0"/>
              <a:t>分区提供了一个隔离数据和优化查询的可行方案，但是并非所有的数据集都可以形成合理的分区，分区的数量也不是越多越好，过多的分区条件可能会导致很多分区上没有数据。同时 Hive 会限制动态分区可以创建的最大分区数，用来避免过多分区文件对文件系统产生负担。鉴于以上原因，Hive 还提供了一种更加细粒度的数据拆分方案：分桶表 (bucket Table)。</a:t>
            </a:r>
          </a:p>
          <a:p>
            <a:endParaRPr lang="zh-CN" altLang="en-US" dirty="0"/>
          </a:p>
          <a:p>
            <a:r>
              <a:rPr lang="zh-CN" altLang="en-US" dirty="0"/>
              <a:t>分桶表会将指定列的值进行哈希散列，并对 bucket（桶数量）取余，然后存储到对应的 bucket（桶）中。</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05400" y="833120"/>
            <a:ext cx="143827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索引</a:t>
            </a:r>
          </a:p>
        </p:txBody>
      </p:sp>
      <p:sp>
        <p:nvSpPr>
          <p:cNvPr id="3" name="文本框 2"/>
          <p:cNvSpPr txBox="1"/>
          <p:nvPr/>
        </p:nvSpPr>
        <p:spPr>
          <a:xfrm>
            <a:off x="1492250" y="1739265"/>
            <a:ext cx="8231505" cy="4030980"/>
          </a:xfrm>
          <a:prstGeom prst="rect">
            <a:avLst/>
          </a:prstGeom>
          <a:noFill/>
        </p:spPr>
        <p:txBody>
          <a:bodyPr wrap="square" rtlCol="0">
            <a:spAutoFit/>
          </a:bodyPr>
          <a:lstStyle/>
          <a:p>
            <a:r>
              <a:rPr lang="en-US" altLang="zh-CN" sz="1600" dirty="0"/>
              <a:t>1</a:t>
            </a:r>
            <a:r>
              <a:rPr lang="zh-CN" altLang="en-US" sz="1600" dirty="0"/>
              <a:t>、简介</a:t>
            </a:r>
          </a:p>
          <a:p>
            <a:r>
              <a:rPr lang="zh-CN" altLang="en-US" sz="1600" dirty="0"/>
              <a:t>Hive 在 0.7.0 引入了索引的功能，索引的设计目标是提高表某些列的查询速度。如果没有索引，带有谓词的查询（如'WHERE table1.column = 10'）会加载整个表或分区并处理所有行。但是如果 column 存在索引，则只需要加载和处理文件的一部分。</a:t>
            </a:r>
          </a:p>
          <a:p>
            <a:endParaRPr lang="zh-CN" altLang="en-US" sz="1600" dirty="0"/>
          </a:p>
          <a:p>
            <a:r>
              <a:rPr lang="zh-CN" altLang="en-US" sz="1600" dirty="0"/>
              <a:t>2、索引原理</a:t>
            </a:r>
          </a:p>
          <a:p>
            <a:r>
              <a:rPr lang="zh-CN" altLang="en-US" sz="1600" dirty="0"/>
              <a:t>在指定列上建立索引，会产生一张索引表（表结构如下），里面的字段包括：索引列的值、该值对应的 HDFS 文件路径、该值在文件中的偏移量。在查询涉及到索引字段时，首先到索引表查找索引列值对应的 HDFS 文件路径及偏移量，这样就避免了全表扫描。</a:t>
            </a:r>
          </a:p>
          <a:p>
            <a:r>
              <a:rPr lang="zh-CN" altLang="en-US" sz="1600" dirty="0"/>
              <a:t>+--------------+----------------+-----+--+</a:t>
            </a:r>
          </a:p>
          <a:p>
            <a:r>
              <a:rPr lang="zh-CN" altLang="en-US" sz="1600" dirty="0"/>
              <a:t>|   col_name      |   data_type     | comment             |              </a:t>
            </a:r>
            <a:r>
              <a:rPr lang="zh-CN" altLang="en-US" sz="1600" b="1" dirty="0">
                <a:sym typeface="+mn-ea"/>
              </a:rPr>
              <a:t>缺陷</a:t>
            </a:r>
            <a:r>
              <a:rPr lang="en-US" altLang="zh-CN" sz="1600" b="1" dirty="0">
                <a:sym typeface="+mn-ea"/>
              </a:rPr>
              <a:t>:</a:t>
            </a:r>
            <a:endParaRPr lang="zh-CN" altLang="en-US" sz="1600" dirty="0"/>
          </a:p>
          <a:p>
            <a:r>
              <a:rPr lang="zh-CN" altLang="en-US" sz="1600" dirty="0"/>
              <a:t>+--------------+----------------+---------</a:t>
            </a:r>
            <a:r>
              <a:rPr lang="en-US" altLang="zh-CN" sz="1600" dirty="0"/>
              <a:t>+             </a:t>
            </a:r>
            <a:r>
              <a:rPr lang="en-US" altLang="zh-CN" sz="1600" dirty="0" err="1"/>
              <a:t>索引表无法自动</a:t>
            </a:r>
            <a:r>
              <a:rPr lang="en-US" altLang="zh-CN" sz="1600" dirty="0"/>
              <a:t> </a:t>
            </a:r>
            <a:r>
              <a:rPr lang="en-US" altLang="zh-CN" sz="1600" dirty="0" err="1"/>
              <a:t>rebuild，</a:t>
            </a:r>
            <a:r>
              <a:rPr lang="en-US" altLang="zh-CN" sz="1600" dirty="0" err="1">
                <a:sym typeface="+mn-ea"/>
              </a:rPr>
              <a:t>这也</a:t>
            </a:r>
            <a:endParaRPr lang="en-US" altLang="zh-CN" sz="1600" dirty="0"/>
          </a:p>
          <a:p>
            <a:r>
              <a:rPr lang="zh-CN" altLang="en-US" sz="1600" dirty="0"/>
              <a:t>| empno            | int                  |  建立索引的列     |              </a:t>
            </a:r>
            <a:r>
              <a:rPr lang="en-US" altLang="zh-CN" sz="1600" dirty="0" err="1">
                <a:sym typeface="+mn-ea"/>
              </a:rPr>
              <a:t>就意味着如果表中有数据新增</a:t>
            </a:r>
            <a:endParaRPr lang="zh-CN" altLang="en-US" sz="1600" dirty="0"/>
          </a:p>
          <a:p>
            <a:r>
              <a:rPr lang="zh-CN" altLang="en-US" sz="1600" dirty="0"/>
              <a:t>| _bucketname  | string              |  HDFS 文件路径  |               </a:t>
            </a:r>
            <a:r>
              <a:rPr lang="en-US" altLang="zh-CN" sz="1600" dirty="0" err="1">
                <a:sym typeface="+mn-ea"/>
              </a:rPr>
              <a:t>或删除，则必须手动rebuild</a:t>
            </a:r>
            <a:r>
              <a:rPr lang="en-US" altLang="zh-CN" sz="1600" dirty="0">
                <a:sym typeface="+mn-ea"/>
              </a:rPr>
              <a:t> </a:t>
            </a:r>
            <a:endParaRPr lang="zh-CN" altLang="en-US" sz="1600" dirty="0"/>
          </a:p>
          <a:p>
            <a:r>
              <a:rPr lang="zh-CN" altLang="en-US" sz="1600" dirty="0"/>
              <a:t>| _offsets           | array&lt;bigint&gt; |  偏移量                |</a:t>
            </a:r>
          </a:p>
          <a:p>
            <a:r>
              <a:rPr lang="zh-CN" altLang="en-US" sz="1600" dirty="0"/>
              <a:t>+--------------+----------------+---------+</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29552" y="105577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62724" y="1072408"/>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76792" y="934385"/>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750089"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750089"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47215"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676792" y="1913595"/>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08565" y="840622"/>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rotWithShape="1">
          <a:blip r:embed="rId3" cstate="screen"/>
          <a:srcRect l="12695" t="13963" r="15432" b="9410"/>
          <a:stretch>
            <a:fillRect/>
          </a:stretch>
        </p:blipFill>
        <p:spPr>
          <a:xfrm>
            <a:off x="3466606" y="1195891"/>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23926" y="2047514"/>
            <a:ext cx="1362674" cy="90034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39136" y="3373262"/>
            <a:ext cx="3396905" cy="560705"/>
          </a:xfrm>
          <a:prstGeom prst="rect">
            <a:avLst/>
          </a:prstGeom>
          <a:solidFill>
            <a:srgbClr val="ADDDEB"/>
          </a:solidFill>
          <a:ln>
            <a:noFill/>
          </a:ln>
        </p:spPr>
        <p:txBody>
          <a:bodyPr wrap="square" lIns="68580" tIns="34290" rIns="68580" bIns="34290">
            <a:spAutoFit/>
          </a:bodyPr>
          <a:lstStyle/>
          <a:p>
            <a:pPr algn="ctr">
              <a:defRPr/>
            </a:pPr>
            <a:r>
              <a:rPr lang="en-US" altLang="zh-CN" sz="3200" spc="225" dirty="0">
                <a:solidFill>
                  <a:srgbClr val="171919"/>
                </a:solidFill>
                <a:latin typeface="字魂58号-创中黑" panose="00000500000000000000" pitchFamily="2" charset="-122"/>
                <a:ea typeface="字魂58号-创中黑" panose="00000500000000000000" pitchFamily="2" charset="-122"/>
                <a:cs typeface="+mn-ea"/>
                <a:sym typeface="+mn-lt"/>
              </a:rPr>
              <a:t>HBase</a:t>
            </a: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是什么？</a:t>
            </a:r>
          </a:p>
        </p:txBody>
      </p:sp>
      <p:sp>
        <p:nvSpPr>
          <p:cNvPr id="43" name="文本框 42"/>
          <p:cNvSpPr txBox="1"/>
          <p:nvPr/>
        </p:nvSpPr>
        <p:spPr>
          <a:xfrm>
            <a:off x="5897430" y="2024526"/>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03</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4" name="文本框 43"/>
          <p:cNvSpPr txBox="1"/>
          <p:nvPr/>
        </p:nvSpPr>
        <p:spPr>
          <a:xfrm>
            <a:off x="5042441" y="4232655"/>
            <a:ext cx="2622862" cy="737235"/>
          </a:xfrm>
          <a:prstGeom prst="rect">
            <a:avLst/>
          </a:prstGeom>
          <a:noFill/>
        </p:spPr>
        <p:txBody>
          <a:bodyPr wrap="square" rtlCol="0">
            <a:spAutoFit/>
          </a:bodyPr>
          <a:lstStyle/>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HBase 是一个构建在 Hadoop 文件系统之上的面向列的数据库管理系统。</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1000"/>
                            </p:stCondLst>
                            <p:childTnLst>
                              <p:par>
                                <p:cTn id="77" presetID="22" presetClass="entr" presetSubtype="2"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P spid="34" grpId="0" bldLvl="0" animBg="1"/>
      <p:bldP spid="36" grpId="0" bldLvl="0" animBg="1"/>
      <p:bldP spid="37" grpId="0" bldLvl="0" animBg="1"/>
      <p:bldP spid="38" grpId="0" bldLvl="0" animBg="1"/>
      <p:bldP spid="39" grpId="0" bldLvl="0" animBg="1"/>
      <p:bldP spid="40" grpId="0" bldLvl="0" animBg="1"/>
      <p:bldP spid="28" grpId="0" bldLvl="0" animBg="1"/>
      <p:bldP spid="42" grpId="0" bldLvl="0" animBg="1"/>
      <p:bldP spid="43"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16045" y="870585"/>
            <a:ext cx="3211195"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Hadoop的局限</a:t>
            </a:r>
          </a:p>
        </p:txBody>
      </p:sp>
      <p:sp>
        <p:nvSpPr>
          <p:cNvPr id="10" name="矩形 9"/>
          <p:cNvSpPr/>
          <p:nvPr/>
        </p:nvSpPr>
        <p:spPr>
          <a:xfrm>
            <a:off x="1734871" y="2067955"/>
            <a:ext cx="3831346" cy="350281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0"/>
          <p:cNvSpPr>
            <a:spLocks noChangeArrowheads="1"/>
          </p:cNvSpPr>
          <p:nvPr/>
        </p:nvSpPr>
        <p:spPr bwMode="auto">
          <a:xfrm>
            <a:off x="1966595" y="2112010"/>
            <a:ext cx="3368040" cy="3415030"/>
          </a:xfrm>
          <a:prstGeom prst="rect">
            <a:avLst/>
          </a:prstGeom>
          <a:noFill/>
          <a:ln w="9525">
            <a:noFill/>
            <a:miter lim="800000"/>
          </a:ln>
        </p:spPr>
        <p:txBody>
          <a:bodyPr wrap="square">
            <a:spAutoFit/>
          </a:bodyPr>
          <a:lstStyle/>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要想明白为什么产生 HBase，就需要先了解一下 Hadoop 存在的限制？Hadoop 可以通过 HDFS 来存储结构化、半结构甚至非结构化的数据，它是传统数据库的补充，是海量数据存储的最佳方法，它针对大文件的存储，批量访问和流式访问都做了优化，同时也通过多副本解决了容灾问题。</a:t>
            </a:r>
          </a:p>
        </p:txBody>
      </p:sp>
      <p:sp>
        <p:nvSpPr>
          <p:cNvPr id="15" name="Freeform 81"/>
          <p:cNvSpPr>
            <a:spLocks noEditPoints="1"/>
          </p:cNvSpPr>
          <p:nvPr/>
        </p:nvSpPr>
        <p:spPr bwMode="auto">
          <a:xfrm>
            <a:off x="6587050" y="2068296"/>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7" name="文本框 9"/>
          <p:cNvSpPr txBox="1">
            <a:spLocks noChangeArrowheads="1"/>
          </p:cNvSpPr>
          <p:nvPr/>
        </p:nvSpPr>
        <p:spPr bwMode="auto">
          <a:xfrm>
            <a:off x="7308215" y="2091690"/>
            <a:ext cx="2655570" cy="460375"/>
          </a:xfrm>
          <a:prstGeom prst="rect">
            <a:avLst/>
          </a:prstGeom>
          <a:noFill/>
          <a:ln w="9525">
            <a:noFill/>
            <a:miter lim="800000"/>
          </a:ln>
        </p:spPr>
        <p:txBody>
          <a:bodyPr>
            <a:spAutoFit/>
          </a:bodyPr>
          <a:lstStyle/>
          <a:p>
            <a:pPr algn="l"/>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只能执行批处理</a:t>
            </a:r>
          </a:p>
        </p:txBody>
      </p:sp>
      <p:sp>
        <p:nvSpPr>
          <p:cNvPr id="19" name="Freeform 81"/>
          <p:cNvSpPr>
            <a:spLocks noEditPoints="1"/>
          </p:cNvSpPr>
          <p:nvPr/>
        </p:nvSpPr>
        <p:spPr bwMode="auto">
          <a:xfrm>
            <a:off x="6587050" y="2874578"/>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21" name="文本框 9"/>
          <p:cNvSpPr txBox="1">
            <a:spLocks noChangeArrowheads="1"/>
          </p:cNvSpPr>
          <p:nvPr/>
        </p:nvSpPr>
        <p:spPr bwMode="auto">
          <a:xfrm>
            <a:off x="7308215" y="2886075"/>
            <a:ext cx="3647440" cy="461010"/>
          </a:xfrm>
          <a:prstGeom prst="rect">
            <a:avLst/>
          </a:prstGeom>
          <a:noFill/>
          <a:ln w="9525">
            <a:noFill/>
            <a:miter lim="800000"/>
          </a:ln>
        </p:spPr>
        <p:txBody>
          <a:bodyPr>
            <a:spAutoFit/>
          </a:bodyPr>
          <a:lstStyle/>
          <a:p>
            <a:pPr algn="l"/>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只能以顺序方式访问数据</a:t>
            </a:r>
          </a:p>
        </p:txBody>
      </p:sp>
      <p:sp>
        <p:nvSpPr>
          <p:cNvPr id="3" name="文本框 2"/>
          <p:cNvSpPr txBox="1"/>
          <p:nvPr/>
        </p:nvSpPr>
        <p:spPr>
          <a:xfrm>
            <a:off x="6572885" y="3959860"/>
            <a:ext cx="4093210" cy="1476375"/>
          </a:xfrm>
          <a:prstGeom prst="rect">
            <a:avLst/>
          </a:prstGeom>
          <a:noFill/>
        </p:spPr>
        <p:txBody>
          <a:bodyPr wrap="square" rtlCol="0">
            <a:spAutoFit/>
          </a:bodyPr>
          <a:lstStyle/>
          <a:p>
            <a:r>
              <a:rPr lang="zh-CN" altLang="en-US" dirty="0"/>
              <a:t>这意味着即使是最简单的工作，也必须搜索整个数据集，无法实现对数据的随机访问实现数据的随机访问是传统的关系型数据库所擅长的，但它们却不能用于海量数据的存储。</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64685" y="870596"/>
            <a:ext cx="2062628"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HBase简介</a:t>
            </a:r>
          </a:p>
        </p:txBody>
      </p:sp>
      <p:sp>
        <p:nvSpPr>
          <p:cNvPr id="11" name="Freeform 78"/>
          <p:cNvSpPr>
            <a:spLocks noEditPoints="1"/>
          </p:cNvSpPr>
          <p:nvPr/>
        </p:nvSpPr>
        <p:spPr bwMode="auto">
          <a:xfrm>
            <a:off x="1930546" y="3005128"/>
            <a:ext cx="539750" cy="446087"/>
          </a:xfrm>
          <a:custGeom>
            <a:avLst/>
            <a:gdLst/>
            <a:ahLst/>
            <a:cxnLst>
              <a:cxn ang="0">
                <a:pos x="52" y="94"/>
              </a:cxn>
              <a:cxn ang="0">
                <a:pos x="30" y="115"/>
              </a:cxn>
              <a:cxn ang="0">
                <a:pos x="3" y="115"/>
              </a:cxn>
              <a:cxn ang="0">
                <a:pos x="1" y="90"/>
              </a:cxn>
              <a:cxn ang="0">
                <a:pos x="9" y="65"/>
              </a:cxn>
              <a:cxn ang="0">
                <a:pos x="22" y="69"/>
              </a:cxn>
              <a:cxn ang="0">
                <a:pos x="24" y="69"/>
              </a:cxn>
              <a:cxn ang="0">
                <a:pos x="35" y="56"/>
              </a:cxn>
              <a:cxn ang="0">
                <a:pos x="50" y="38"/>
              </a:cxn>
              <a:cxn ang="0">
                <a:pos x="69" y="33"/>
              </a:cxn>
              <a:cxn ang="0">
                <a:pos x="79" y="41"/>
              </a:cxn>
              <a:cxn ang="0">
                <a:pos x="105" y="8"/>
              </a:cxn>
              <a:cxn ang="0">
                <a:pos x="120" y="5"/>
              </a:cxn>
              <a:cxn ang="0">
                <a:pos x="122" y="20"/>
              </a:cxn>
              <a:cxn ang="0">
                <a:pos x="126" y="23"/>
              </a:cxn>
              <a:cxn ang="0">
                <a:pos x="144" y="26"/>
              </a:cxn>
              <a:cxn ang="0">
                <a:pos x="139" y="35"/>
              </a:cxn>
              <a:cxn ang="0">
                <a:pos x="124" y="52"/>
              </a:cxn>
              <a:cxn ang="0">
                <a:pos x="101" y="77"/>
              </a:cxn>
              <a:cxn ang="0">
                <a:pos x="79" y="81"/>
              </a:cxn>
              <a:cxn ang="0">
                <a:pos x="59" y="72"/>
              </a:cxn>
              <a:cxn ang="0">
                <a:pos x="50" y="83"/>
              </a:cxn>
              <a:cxn ang="0">
                <a:pos x="43" y="90"/>
              </a:cxn>
              <a:cxn ang="0">
                <a:pos x="116" y="9"/>
              </a:cxn>
              <a:cxn ang="0">
                <a:pos x="109" y="12"/>
              </a:cxn>
              <a:cxn ang="0">
                <a:pos x="98" y="27"/>
              </a:cxn>
              <a:cxn ang="0">
                <a:pos x="93" y="34"/>
              </a:cxn>
              <a:cxn ang="0">
                <a:pos x="85" y="42"/>
              </a:cxn>
              <a:cxn ang="0">
                <a:pos x="76" y="49"/>
              </a:cxn>
              <a:cxn ang="0">
                <a:pos x="72" y="46"/>
              </a:cxn>
              <a:cxn ang="0">
                <a:pos x="60" y="36"/>
              </a:cxn>
              <a:cxn ang="0">
                <a:pos x="45" y="53"/>
              </a:cxn>
              <a:cxn ang="0">
                <a:pos x="25" y="77"/>
              </a:cxn>
              <a:cxn ang="0">
                <a:pos x="16" y="71"/>
              </a:cxn>
              <a:cxn ang="0">
                <a:pos x="11" y="70"/>
              </a:cxn>
              <a:cxn ang="0">
                <a:pos x="7" y="99"/>
              </a:cxn>
              <a:cxn ang="0">
                <a:pos x="10" y="112"/>
              </a:cxn>
              <a:cxn ang="0">
                <a:pos x="38" y="108"/>
              </a:cxn>
              <a:cxn ang="0">
                <a:pos x="48" y="98"/>
              </a:cxn>
              <a:cxn ang="0">
                <a:pos x="37" y="92"/>
              </a:cxn>
              <a:cxn ang="0">
                <a:pos x="52" y="71"/>
              </a:cxn>
              <a:cxn ang="0">
                <a:pos x="71" y="66"/>
              </a:cxn>
              <a:cxn ang="0">
                <a:pos x="92" y="78"/>
              </a:cxn>
              <a:cxn ang="0">
                <a:pos x="114" y="57"/>
              </a:cxn>
              <a:cxn ang="0">
                <a:pos x="126" y="43"/>
              </a:cxn>
              <a:cxn ang="0">
                <a:pos x="136" y="29"/>
              </a:cxn>
              <a:cxn ang="0">
                <a:pos x="134" y="26"/>
              </a:cxn>
              <a:cxn ang="0">
                <a:pos x="117" y="30"/>
              </a:cxn>
              <a:cxn ang="0">
                <a:pos x="116" y="28"/>
              </a:cxn>
              <a:cxn ang="0">
                <a:pos x="116" y="22"/>
              </a:cxn>
            </a:cxnLst>
            <a:rect l="0" t="0" r="r" b="b"/>
            <a:pathLst>
              <a:path w="144" h="119">
                <a:moveTo>
                  <a:pt x="43" y="90"/>
                </a:moveTo>
                <a:cubicBezTo>
                  <a:pt x="46" y="91"/>
                  <a:pt x="49" y="92"/>
                  <a:pt x="52" y="94"/>
                </a:cubicBezTo>
                <a:cubicBezTo>
                  <a:pt x="56" y="97"/>
                  <a:pt x="55" y="101"/>
                  <a:pt x="52" y="104"/>
                </a:cubicBezTo>
                <a:cubicBezTo>
                  <a:pt x="46" y="110"/>
                  <a:pt x="38" y="113"/>
                  <a:pt x="30" y="115"/>
                </a:cubicBezTo>
                <a:cubicBezTo>
                  <a:pt x="25" y="117"/>
                  <a:pt x="20" y="118"/>
                  <a:pt x="15" y="118"/>
                </a:cubicBezTo>
                <a:cubicBezTo>
                  <a:pt x="11" y="119"/>
                  <a:pt x="6" y="118"/>
                  <a:pt x="3" y="115"/>
                </a:cubicBezTo>
                <a:cubicBezTo>
                  <a:pt x="2" y="113"/>
                  <a:pt x="1" y="112"/>
                  <a:pt x="1" y="110"/>
                </a:cubicBezTo>
                <a:cubicBezTo>
                  <a:pt x="0" y="104"/>
                  <a:pt x="0" y="97"/>
                  <a:pt x="1" y="90"/>
                </a:cubicBezTo>
                <a:cubicBezTo>
                  <a:pt x="2" y="87"/>
                  <a:pt x="1" y="84"/>
                  <a:pt x="2" y="82"/>
                </a:cubicBezTo>
                <a:cubicBezTo>
                  <a:pt x="4" y="76"/>
                  <a:pt x="4" y="69"/>
                  <a:pt x="9" y="65"/>
                </a:cubicBezTo>
                <a:cubicBezTo>
                  <a:pt x="11" y="62"/>
                  <a:pt x="16" y="61"/>
                  <a:pt x="19" y="64"/>
                </a:cubicBezTo>
                <a:cubicBezTo>
                  <a:pt x="20" y="66"/>
                  <a:pt x="21" y="67"/>
                  <a:pt x="22" y="69"/>
                </a:cubicBezTo>
                <a:cubicBezTo>
                  <a:pt x="22" y="69"/>
                  <a:pt x="22" y="70"/>
                  <a:pt x="23" y="70"/>
                </a:cubicBezTo>
                <a:cubicBezTo>
                  <a:pt x="23" y="70"/>
                  <a:pt x="24" y="69"/>
                  <a:pt x="24" y="69"/>
                </a:cubicBezTo>
                <a:cubicBezTo>
                  <a:pt x="24" y="66"/>
                  <a:pt x="27" y="64"/>
                  <a:pt x="28" y="62"/>
                </a:cubicBezTo>
                <a:cubicBezTo>
                  <a:pt x="30" y="60"/>
                  <a:pt x="31" y="57"/>
                  <a:pt x="35" y="56"/>
                </a:cubicBezTo>
                <a:cubicBezTo>
                  <a:pt x="35" y="52"/>
                  <a:pt x="39" y="51"/>
                  <a:pt x="41" y="48"/>
                </a:cubicBezTo>
                <a:cubicBezTo>
                  <a:pt x="43" y="44"/>
                  <a:pt x="47" y="42"/>
                  <a:pt x="50" y="38"/>
                </a:cubicBezTo>
                <a:cubicBezTo>
                  <a:pt x="52" y="34"/>
                  <a:pt x="55" y="32"/>
                  <a:pt x="59" y="30"/>
                </a:cubicBezTo>
                <a:cubicBezTo>
                  <a:pt x="63" y="28"/>
                  <a:pt x="66" y="29"/>
                  <a:pt x="69" y="33"/>
                </a:cubicBezTo>
                <a:cubicBezTo>
                  <a:pt x="71" y="35"/>
                  <a:pt x="74" y="38"/>
                  <a:pt x="76" y="41"/>
                </a:cubicBezTo>
                <a:cubicBezTo>
                  <a:pt x="77" y="42"/>
                  <a:pt x="78" y="42"/>
                  <a:pt x="79" y="41"/>
                </a:cubicBezTo>
                <a:cubicBezTo>
                  <a:pt x="82" y="37"/>
                  <a:pt x="86" y="33"/>
                  <a:pt x="89" y="29"/>
                </a:cubicBezTo>
                <a:cubicBezTo>
                  <a:pt x="95" y="22"/>
                  <a:pt x="100" y="15"/>
                  <a:pt x="105" y="8"/>
                </a:cubicBezTo>
                <a:cubicBezTo>
                  <a:pt x="107" y="6"/>
                  <a:pt x="109" y="4"/>
                  <a:pt x="111" y="2"/>
                </a:cubicBezTo>
                <a:cubicBezTo>
                  <a:pt x="115" y="0"/>
                  <a:pt x="118" y="1"/>
                  <a:pt x="120" y="5"/>
                </a:cubicBezTo>
                <a:cubicBezTo>
                  <a:pt x="122" y="8"/>
                  <a:pt x="122" y="12"/>
                  <a:pt x="122" y="16"/>
                </a:cubicBezTo>
                <a:cubicBezTo>
                  <a:pt x="122" y="18"/>
                  <a:pt x="121" y="19"/>
                  <a:pt x="122" y="20"/>
                </a:cubicBezTo>
                <a:cubicBezTo>
                  <a:pt x="122" y="21"/>
                  <a:pt x="121" y="23"/>
                  <a:pt x="122" y="23"/>
                </a:cubicBezTo>
                <a:cubicBezTo>
                  <a:pt x="123" y="24"/>
                  <a:pt x="125" y="23"/>
                  <a:pt x="126" y="23"/>
                </a:cubicBezTo>
                <a:cubicBezTo>
                  <a:pt x="131" y="21"/>
                  <a:pt x="136" y="21"/>
                  <a:pt x="141" y="22"/>
                </a:cubicBezTo>
                <a:cubicBezTo>
                  <a:pt x="143" y="22"/>
                  <a:pt x="144" y="24"/>
                  <a:pt x="144" y="26"/>
                </a:cubicBezTo>
                <a:cubicBezTo>
                  <a:pt x="143" y="28"/>
                  <a:pt x="143" y="29"/>
                  <a:pt x="142" y="31"/>
                </a:cubicBezTo>
                <a:cubicBezTo>
                  <a:pt x="140" y="32"/>
                  <a:pt x="140" y="33"/>
                  <a:pt x="139" y="35"/>
                </a:cubicBezTo>
                <a:cubicBezTo>
                  <a:pt x="137" y="38"/>
                  <a:pt x="134" y="40"/>
                  <a:pt x="132" y="43"/>
                </a:cubicBezTo>
                <a:cubicBezTo>
                  <a:pt x="130" y="46"/>
                  <a:pt x="127" y="49"/>
                  <a:pt x="124" y="52"/>
                </a:cubicBezTo>
                <a:cubicBezTo>
                  <a:pt x="122" y="57"/>
                  <a:pt x="119" y="60"/>
                  <a:pt x="116" y="63"/>
                </a:cubicBezTo>
                <a:cubicBezTo>
                  <a:pt x="111" y="68"/>
                  <a:pt x="107" y="74"/>
                  <a:pt x="101" y="77"/>
                </a:cubicBezTo>
                <a:cubicBezTo>
                  <a:pt x="99" y="79"/>
                  <a:pt x="97" y="82"/>
                  <a:pt x="94" y="83"/>
                </a:cubicBezTo>
                <a:cubicBezTo>
                  <a:pt x="89" y="85"/>
                  <a:pt x="84" y="84"/>
                  <a:pt x="79" y="81"/>
                </a:cubicBezTo>
                <a:cubicBezTo>
                  <a:pt x="74" y="78"/>
                  <a:pt x="70" y="74"/>
                  <a:pt x="65" y="70"/>
                </a:cubicBezTo>
                <a:cubicBezTo>
                  <a:pt x="63" y="69"/>
                  <a:pt x="60" y="70"/>
                  <a:pt x="59" y="72"/>
                </a:cubicBezTo>
                <a:cubicBezTo>
                  <a:pt x="59" y="74"/>
                  <a:pt x="58" y="74"/>
                  <a:pt x="58" y="75"/>
                </a:cubicBezTo>
                <a:cubicBezTo>
                  <a:pt x="56" y="78"/>
                  <a:pt x="53" y="80"/>
                  <a:pt x="50" y="83"/>
                </a:cubicBezTo>
                <a:cubicBezTo>
                  <a:pt x="49" y="84"/>
                  <a:pt x="47" y="86"/>
                  <a:pt x="46" y="87"/>
                </a:cubicBezTo>
                <a:cubicBezTo>
                  <a:pt x="45" y="88"/>
                  <a:pt x="44" y="89"/>
                  <a:pt x="43" y="90"/>
                </a:cubicBezTo>
                <a:close/>
                <a:moveTo>
                  <a:pt x="117" y="12"/>
                </a:moveTo>
                <a:cubicBezTo>
                  <a:pt x="117" y="11"/>
                  <a:pt x="117" y="10"/>
                  <a:pt x="116" y="9"/>
                </a:cubicBezTo>
                <a:cubicBezTo>
                  <a:pt x="116" y="8"/>
                  <a:pt x="116" y="6"/>
                  <a:pt x="114" y="7"/>
                </a:cubicBezTo>
                <a:cubicBezTo>
                  <a:pt x="112" y="8"/>
                  <a:pt x="110" y="10"/>
                  <a:pt x="109" y="12"/>
                </a:cubicBezTo>
                <a:cubicBezTo>
                  <a:pt x="108" y="16"/>
                  <a:pt x="105" y="18"/>
                  <a:pt x="103" y="21"/>
                </a:cubicBezTo>
                <a:cubicBezTo>
                  <a:pt x="101" y="23"/>
                  <a:pt x="99" y="25"/>
                  <a:pt x="98" y="27"/>
                </a:cubicBezTo>
                <a:cubicBezTo>
                  <a:pt x="96" y="29"/>
                  <a:pt x="94" y="30"/>
                  <a:pt x="93" y="33"/>
                </a:cubicBezTo>
                <a:cubicBezTo>
                  <a:pt x="93" y="33"/>
                  <a:pt x="93" y="33"/>
                  <a:pt x="93" y="34"/>
                </a:cubicBezTo>
                <a:cubicBezTo>
                  <a:pt x="92" y="34"/>
                  <a:pt x="91" y="35"/>
                  <a:pt x="91" y="35"/>
                </a:cubicBezTo>
                <a:cubicBezTo>
                  <a:pt x="90" y="39"/>
                  <a:pt x="86" y="39"/>
                  <a:pt x="85" y="42"/>
                </a:cubicBezTo>
                <a:cubicBezTo>
                  <a:pt x="85" y="44"/>
                  <a:pt x="82" y="45"/>
                  <a:pt x="80" y="47"/>
                </a:cubicBezTo>
                <a:cubicBezTo>
                  <a:pt x="79" y="49"/>
                  <a:pt x="78" y="49"/>
                  <a:pt x="76" y="49"/>
                </a:cubicBezTo>
                <a:cubicBezTo>
                  <a:pt x="73" y="49"/>
                  <a:pt x="72" y="49"/>
                  <a:pt x="72" y="46"/>
                </a:cubicBezTo>
                <a:cubicBezTo>
                  <a:pt x="72" y="46"/>
                  <a:pt x="72" y="46"/>
                  <a:pt x="72" y="46"/>
                </a:cubicBezTo>
                <a:cubicBezTo>
                  <a:pt x="70" y="42"/>
                  <a:pt x="66" y="40"/>
                  <a:pt x="64" y="36"/>
                </a:cubicBezTo>
                <a:cubicBezTo>
                  <a:pt x="63" y="35"/>
                  <a:pt x="61" y="34"/>
                  <a:pt x="60" y="36"/>
                </a:cubicBezTo>
                <a:cubicBezTo>
                  <a:pt x="56" y="39"/>
                  <a:pt x="54" y="43"/>
                  <a:pt x="51" y="46"/>
                </a:cubicBezTo>
                <a:cubicBezTo>
                  <a:pt x="48" y="48"/>
                  <a:pt x="47" y="51"/>
                  <a:pt x="45" y="53"/>
                </a:cubicBezTo>
                <a:cubicBezTo>
                  <a:pt x="41" y="57"/>
                  <a:pt x="38" y="61"/>
                  <a:pt x="35" y="65"/>
                </a:cubicBezTo>
                <a:cubicBezTo>
                  <a:pt x="32" y="69"/>
                  <a:pt x="29" y="73"/>
                  <a:pt x="25" y="77"/>
                </a:cubicBezTo>
                <a:cubicBezTo>
                  <a:pt x="24" y="77"/>
                  <a:pt x="23" y="77"/>
                  <a:pt x="22" y="77"/>
                </a:cubicBezTo>
                <a:cubicBezTo>
                  <a:pt x="20" y="75"/>
                  <a:pt x="17" y="74"/>
                  <a:pt x="16" y="71"/>
                </a:cubicBezTo>
                <a:cubicBezTo>
                  <a:pt x="16" y="69"/>
                  <a:pt x="14" y="69"/>
                  <a:pt x="13" y="69"/>
                </a:cubicBezTo>
                <a:cubicBezTo>
                  <a:pt x="12" y="68"/>
                  <a:pt x="12" y="70"/>
                  <a:pt x="11" y="70"/>
                </a:cubicBezTo>
                <a:cubicBezTo>
                  <a:pt x="9" y="75"/>
                  <a:pt x="8" y="80"/>
                  <a:pt x="8" y="85"/>
                </a:cubicBezTo>
                <a:cubicBezTo>
                  <a:pt x="7" y="90"/>
                  <a:pt x="7" y="94"/>
                  <a:pt x="7" y="99"/>
                </a:cubicBezTo>
                <a:cubicBezTo>
                  <a:pt x="6" y="102"/>
                  <a:pt x="7" y="105"/>
                  <a:pt x="7" y="109"/>
                </a:cubicBezTo>
                <a:cubicBezTo>
                  <a:pt x="7" y="110"/>
                  <a:pt x="9" y="111"/>
                  <a:pt x="10" y="112"/>
                </a:cubicBezTo>
                <a:cubicBezTo>
                  <a:pt x="14" y="114"/>
                  <a:pt x="18" y="113"/>
                  <a:pt x="21" y="112"/>
                </a:cubicBezTo>
                <a:cubicBezTo>
                  <a:pt x="27" y="111"/>
                  <a:pt x="32" y="110"/>
                  <a:pt x="38" y="108"/>
                </a:cubicBezTo>
                <a:cubicBezTo>
                  <a:pt x="42" y="106"/>
                  <a:pt x="45" y="103"/>
                  <a:pt x="49" y="101"/>
                </a:cubicBezTo>
                <a:cubicBezTo>
                  <a:pt x="50" y="101"/>
                  <a:pt x="49" y="99"/>
                  <a:pt x="48" y="98"/>
                </a:cubicBezTo>
                <a:cubicBezTo>
                  <a:pt x="46" y="96"/>
                  <a:pt x="43" y="95"/>
                  <a:pt x="39" y="94"/>
                </a:cubicBezTo>
                <a:cubicBezTo>
                  <a:pt x="38" y="94"/>
                  <a:pt x="36" y="94"/>
                  <a:pt x="37" y="92"/>
                </a:cubicBezTo>
                <a:cubicBezTo>
                  <a:pt x="38" y="87"/>
                  <a:pt x="41" y="83"/>
                  <a:pt x="44" y="80"/>
                </a:cubicBezTo>
                <a:cubicBezTo>
                  <a:pt x="46" y="77"/>
                  <a:pt x="49" y="74"/>
                  <a:pt x="52" y="71"/>
                </a:cubicBezTo>
                <a:cubicBezTo>
                  <a:pt x="55" y="69"/>
                  <a:pt x="57" y="65"/>
                  <a:pt x="61" y="64"/>
                </a:cubicBezTo>
                <a:cubicBezTo>
                  <a:pt x="65" y="63"/>
                  <a:pt x="68" y="64"/>
                  <a:pt x="71" y="66"/>
                </a:cubicBezTo>
                <a:cubicBezTo>
                  <a:pt x="75" y="70"/>
                  <a:pt x="79" y="74"/>
                  <a:pt x="84" y="77"/>
                </a:cubicBezTo>
                <a:cubicBezTo>
                  <a:pt x="87" y="79"/>
                  <a:pt x="89" y="79"/>
                  <a:pt x="92" y="78"/>
                </a:cubicBezTo>
                <a:cubicBezTo>
                  <a:pt x="96" y="76"/>
                  <a:pt x="98" y="73"/>
                  <a:pt x="101" y="71"/>
                </a:cubicBezTo>
                <a:cubicBezTo>
                  <a:pt x="105" y="66"/>
                  <a:pt x="110" y="62"/>
                  <a:pt x="114" y="57"/>
                </a:cubicBezTo>
                <a:cubicBezTo>
                  <a:pt x="116" y="54"/>
                  <a:pt x="119" y="51"/>
                  <a:pt x="121" y="48"/>
                </a:cubicBezTo>
                <a:cubicBezTo>
                  <a:pt x="123" y="46"/>
                  <a:pt x="124" y="45"/>
                  <a:pt x="126" y="43"/>
                </a:cubicBezTo>
                <a:cubicBezTo>
                  <a:pt x="127" y="42"/>
                  <a:pt x="127" y="40"/>
                  <a:pt x="129" y="39"/>
                </a:cubicBezTo>
                <a:cubicBezTo>
                  <a:pt x="131" y="36"/>
                  <a:pt x="134" y="32"/>
                  <a:pt x="136" y="29"/>
                </a:cubicBezTo>
                <a:cubicBezTo>
                  <a:pt x="137" y="29"/>
                  <a:pt x="137" y="28"/>
                  <a:pt x="137" y="27"/>
                </a:cubicBezTo>
                <a:cubicBezTo>
                  <a:pt x="136" y="27"/>
                  <a:pt x="135" y="26"/>
                  <a:pt x="134" y="26"/>
                </a:cubicBezTo>
                <a:cubicBezTo>
                  <a:pt x="130" y="27"/>
                  <a:pt x="126" y="27"/>
                  <a:pt x="122" y="30"/>
                </a:cubicBezTo>
                <a:cubicBezTo>
                  <a:pt x="121" y="30"/>
                  <a:pt x="119" y="31"/>
                  <a:pt x="117" y="30"/>
                </a:cubicBezTo>
                <a:cubicBezTo>
                  <a:pt x="116" y="30"/>
                  <a:pt x="115" y="31"/>
                  <a:pt x="115" y="30"/>
                </a:cubicBezTo>
                <a:cubicBezTo>
                  <a:pt x="114" y="28"/>
                  <a:pt x="116" y="28"/>
                  <a:pt x="116" y="28"/>
                </a:cubicBezTo>
                <a:cubicBezTo>
                  <a:pt x="117" y="27"/>
                  <a:pt x="117" y="27"/>
                  <a:pt x="117" y="26"/>
                </a:cubicBezTo>
                <a:cubicBezTo>
                  <a:pt x="116" y="25"/>
                  <a:pt x="116" y="24"/>
                  <a:pt x="116" y="22"/>
                </a:cubicBezTo>
                <a:cubicBezTo>
                  <a:pt x="116" y="19"/>
                  <a:pt x="117" y="16"/>
                  <a:pt x="117" y="1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2" name="Freeform 81"/>
          <p:cNvSpPr>
            <a:spLocks noEditPoints="1"/>
          </p:cNvSpPr>
          <p:nvPr/>
        </p:nvSpPr>
        <p:spPr bwMode="auto">
          <a:xfrm>
            <a:off x="1993728" y="4007317"/>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3" name="Freeform 82"/>
          <p:cNvSpPr>
            <a:spLocks noEditPoints="1"/>
          </p:cNvSpPr>
          <p:nvPr/>
        </p:nvSpPr>
        <p:spPr bwMode="auto">
          <a:xfrm>
            <a:off x="2034527" y="4770091"/>
            <a:ext cx="458788" cy="595312"/>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5" name="文本框 9"/>
          <p:cNvSpPr txBox="1">
            <a:spLocks noChangeArrowheads="1"/>
          </p:cNvSpPr>
          <p:nvPr/>
        </p:nvSpPr>
        <p:spPr bwMode="auto">
          <a:xfrm>
            <a:off x="2611120" y="3957320"/>
            <a:ext cx="2655570" cy="583565"/>
          </a:xfrm>
          <a:prstGeom prst="rect">
            <a:avLst/>
          </a:prstGeom>
          <a:noFill/>
          <a:ln w="9525">
            <a:noFill/>
            <a:miter lim="800000"/>
          </a:ln>
        </p:spPr>
        <p:txBody>
          <a:bodyPr>
            <a:spAutoFit/>
          </a:bodyPr>
          <a:lstStyle/>
          <a:p>
            <a:pPr algn="l"/>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支持通过增加机器进行横向扩展</a:t>
            </a:r>
          </a:p>
        </p:txBody>
      </p:sp>
      <p:sp>
        <p:nvSpPr>
          <p:cNvPr id="18" name="文本框 17"/>
          <p:cNvSpPr txBox="1">
            <a:spLocks noChangeArrowheads="1"/>
          </p:cNvSpPr>
          <p:nvPr/>
        </p:nvSpPr>
        <p:spPr bwMode="auto">
          <a:xfrm>
            <a:off x="2611120" y="2927350"/>
            <a:ext cx="2655570" cy="829945"/>
          </a:xfrm>
          <a:prstGeom prst="rect">
            <a:avLst/>
          </a:prstGeom>
          <a:noFill/>
          <a:ln w="9525">
            <a:noFill/>
            <a:miter lim="800000"/>
          </a:ln>
        </p:spPr>
        <p:txBody>
          <a:bodyPr>
            <a:spAutoFit/>
          </a:bodyPr>
          <a:lstStyle/>
          <a:p>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不支持复杂的事务，只支持行级事务，即单行数据的读写都是原子性的</a:t>
            </a:r>
          </a:p>
        </p:txBody>
      </p:sp>
      <p:sp>
        <p:nvSpPr>
          <p:cNvPr id="21" name="文本框 9"/>
          <p:cNvSpPr txBox="1">
            <a:spLocks noChangeArrowheads="1"/>
          </p:cNvSpPr>
          <p:nvPr/>
        </p:nvSpPr>
        <p:spPr bwMode="auto">
          <a:xfrm>
            <a:off x="2611120" y="4631055"/>
            <a:ext cx="2655570" cy="583565"/>
          </a:xfrm>
          <a:prstGeom prst="rect">
            <a:avLst/>
          </a:prstGeom>
          <a:noFill/>
          <a:ln w="9525">
            <a:noFill/>
            <a:miter lim="800000"/>
          </a:ln>
        </p:spPr>
        <p:txBody>
          <a:bodyPr>
            <a:spAutoFit/>
          </a:bodyPr>
          <a:lstStyle/>
          <a:p>
            <a:pPr algn="l"/>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支持 RegionServers 之间的自动故障转移</a:t>
            </a:r>
          </a:p>
        </p:txBody>
      </p:sp>
      <p:sp>
        <p:nvSpPr>
          <p:cNvPr id="35" name="Freeform 78"/>
          <p:cNvSpPr>
            <a:spLocks noEditPoints="1"/>
          </p:cNvSpPr>
          <p:nvPr/>
        </p:nvSpPr>
        <p:spPr bwMode="auto">
          <a:xfrm>
            <a:off x="6536594" y="3004807"/>
            <a:ext cx="539750" cy="446087"/>
          </a:xfrm>
          <a:custGeom>
            <a:avLst/>
            <a:gdLst/>
            <a:ahLst/>
            <a:cxnLst>
              <a:cxn ang="0">
                <a:pos x="52" y="94"/>
              </a:cxn>
              <a:cxn ang="0">
                <a:pos x="30" y="115"/>
              </a:cxn>
              <a:cxn ang="0">
                <a:pos x="3" y="115"/>
              </a:cxn>
              <a:cxn ang="0">
                <a:pos x="1" y="90"/>
              </a:cxn>
              <a:cxn ang="0">
                <a:pos x="9" y="65"/>
              </a:cxn>
              <a:cxn ang="0">
                <a:pos x="22" y="69"/>
              </a:cxn>
              <a:cxn ang="0">
                <a:pos x="24" y="69"/>
              </a:cxn>
              <a:cxn ang="0">
                <a:pos x="35" y="56"/>
              </a:cxn>
              <a:cxn ang="0">
                <a:pos x="50" y="38"/>
              </a:cxn>
              <a:cxn ang="0">
                <a:pos x="69" y="33"/>
              </a:cxn>
              <a:cxn ang="0">
                <a:pos x="79" y="41"/>
              </a:cxn>
              <a:cxn ang="0">
                <a:pos x="105" y="8"/>
              </a:cxn>
              <a:cxn ang="0">
                <a:pos x="120" y="5"/>
              </a:cxn>
              <a:cxn ang="0">
                <a:pos x="122" y="20"/>
              </a:cxn>
              <a:cxn ang="0">
                <a:pos x="126" y="23"/>
              </a:cxn>
              <a:cxn ang="0">
                <a:pos x="144" y="26"/>
              </a:cxn>
              <a:cxn ang="0">
                <a:pos x="139" y="35"/>
              </a:cxn>
              <a:cxn ang="0">
                <a:pos x="124" y="52"/>
              </a:cxn>
              <a:cxn ang="0">
                <a:pos x="101" y="77"/>
              </a:cxn>
              <a:cxn ang="0">
                <a:pos x="79" y="81"/>
              </a:cxn>
              <a:cxn ang="0">
                <a:pos x="59" y="72"/>
              </a:cxn>
              <a:cxn ang="0">
                <a:pos x="50" y="83"/>
              </a:cxn>
              <a:cxn ang="0">
                <a:pos x="43" y="90"/>
              </a:cxn>
              <a:cxn ang="0">
                <a:pos x="116" y="9"/>
              </a:cxn>
              <a:cxn ang="0">
                <a:pos x="109" y="12"/>
              </a:cxn>
              <a:cxn ang="0">
                <a:pos x="98" y="27"/>
              </a:cxn>
              <a:cxn ang="0">
                <a:pos x="93" y="34"/>
              </a:cxn>
              <a:cxn ang="0">
                <a:pos x="85" y="42"/>
              </a:cxn>
              <a:cxn ang="0">
                <a:pos x="76" y="49"/>
              </a:cxn>
              <a:cxn ang="0">
                <a:pos x="72" y="46"/>
              </a:cxn>
              <a:cxn ang="0">
                <a:pos x="60" y="36"/>
              </a:cxn>
              <a:cxn ang="0">
                <a:pos x="45" y="53"/>
              </a:cxn>
              <a:cxn ang="0">
                <a:pos x="25" y="77"/>
              </a:cxn>
              <a:cxn ang="0">
                <a:pos x="16" y="71"/>
              </a:cxn>
              <a:cxn ang="0">
                <a:pos x="11" y="70"/>
              </a:cxn>
              <a:cxn ang="0">
                <a:pos x="7" y="99"/>
              </a:cxn>
              <a:cxn ang="0">
                <a:pos x="10" y="112"/>
              </a:cxn>
              <a:cxn ang="0">
                <a:pos x="38" y="108"/>
              </a:cxn>
              <a:cxn ang="0">
                <a:pos x="48" y="98"/>
              </a:cxn>
              <a:cxn ang="0">
                <a:pos x="37" y="92"/>
              </a:cxn>
              <a:cxn ang="0">
                <a:pos x="52" y="71"/>
              </a:cxn>
              <a:cxn ang="0">
                <a:pos x="71" y="66"/>
              </a:cxn>
              <a:cxn ang="0">
                <a:pos x="92" y="78"/>
              </a:cxn>
              <a:cxn ang="0">
                <a:pos x="114" y="57"/>
              </a:cxn>
              <a:cxn ang="0">
                <a:pos x="126" y="43"/>
              </a:cxn>
              <a:cxn ang="0">
                <a:pos x="136" y="29"/>
              </a:cxn>
              <a:cxn ang="0">
                <a:pos x="134" y="26"/>
              </a:cxn>
              <a:cxn ang="0">
                <a:pos x="117" y="30"/>
              </a:cxn>
              <a:cxn ang="0">
                <a:pos x="116" y="28"/>
              </a:cxn>
              <a:cxn ang="0">
                <a:pos x="116" y="22"/>
              </a:cxn>
            </a:cxnLst>
            <a:rect l="0" t="0" r="r" b="b"/>
            <a:pathLst>
              <a:path w="144" h="119">
                <a:moveTo>
                  <a:pt x="43" y="90"/>
                </a:moveTo>
                <a:cubicBezTo>
                  <a:pt x="46" y="91"/>
                  <a:pt x="49" y="92"/>
                  <a:pt x="52" y="94"/>
                </a:cubicBezTo>
                <a:cubicBezTo>
                  <a:pt x="56" y="97"/>
                  <a:pt x="55" y="101"/>
                  <a:pt x="52" y="104"/>
                </a:cubicBezTo>
                <a:cubicBezTo>
                  <a:pt x="46" y="110"/>
                  <a:pt x="38" y="113"/>
                  <a:pt x="30" y="115"/>
                </a:cubicBezTo>
                <a:cubicBezTo>
                  <a:pt x="25" y="117"/>
                  <a:pt x="20" y="118"/>
                  <a:pt x="15" y="118"/>
                </a:cubicBezTo>
                <a:cubicBezTo>
                  <a:pt x="11" y="119"/>
                  <a:pt x="6" y="118"/>
                  <a:pt x="3" y="115"/>
                </a:cubicBezTo>
                <a:cubicBezTo>
                  <a:pt x="2" y="113"/>
                  <a:pt x="1" y="112"/>
                  <a:pt x="1" y="110"/>
                </a:cubicBezTo>
                <a:cubicBezTo>
                  <a:pt x="0" y="104"/>
                  <a:pt x="0" y="97"/>
                  <a:pt x="1" y="90"/>
                </a:cubicBezTo>
                <a:cubicBezTo>
                  <a:pt x="2" y="87"/>
                  <a:pt x="1" y="84"/>
                  <a:pt x="2" y="82"/>
                </a:cubicBezTo>
                <a:cubicBezTo>
                  <a:pt x="4" y="76"/>
                  <a:pt x="4" y="69"/>
                  <a:pt x="9" y="65"/>
                </a:cubicBezTo>
                <a:cubicBezTo>
                  <a:pt x="11" y="62"/>
                  <a:pt x="16" y="61"/>
                  <a:pt x="19" y="64"/>
                </a:cubicBezTo>
                <a:cubicBezTo>
                  <a:pt x="20" y="66"/>
                  <a:pt x="21" y="67"/>
                  <a:pt x="22" y="69"/>
                </a:cubicBezTo>
                <a:cubicBezTo>
                  <a:pt x="22" y="69"/>
                  <a:pt x="22" y="70"/>
                  <a:pt x="23" y="70"/>
                </a:cubicBezTo>
                <a:cubicBezTo>
                  <a:pt x="23" y="70"/>
                  <a:pt x="24" y="69"/>
                  <a:pt x="24" y="69"/>
                </a:cubicBezTo>
                <a:cubicBezTo>
                  <a:pt x="24" y="66"/>
                  <a:pt x="27" y="64"/>
                  <a:pt x="28" y="62"/>
                </a:cubicBezTo>
                <a:cubicBezTo>
                  <a:pt x="30" y="60"/>
                  <a:pt x="31" y="57"/>
                  <a:pt x="35" y="56"/>
                </a:cubicBezTo>
                <a:cubicBezTo>
                  <a:pt x="35" y="52"/>
                  <a:pt x="39" y="51"/>
                  <a:pt x="41" y="48"/>
                </a:cubicBezTo>
                <a:cubicBezTo>
                  <a:pt x="43" y="44"/>
                  <a:pt x="47" y="42"/>
                  <a:pt x="50" y="38"/>
                </a:cubicBezTo>
                <a:cubicBezTo>
                  <a:pt x="52" y="34"/>
                  <a:pt x="55" y="32"/>
                  <a:pt x="59" y="30"/>
                </a:cubicBezTo>
                <a:cubicBezTo>
                  <a:pt x="63" y="28"/>
                  <a:pt x="66" y="29"/>
                  <a:pt x="69" y="33"/>
                </a:cubicBezTo>
                <a:cubicBezTo>
                  <a:pt x="71" y="35"/>
                  <a:pt x="74" y="38"/>
                  <a:pt x="76" y="41"/>
                </a:cubicBezTo>
                <a:cubicBezTo>
                  <a:pt x="77" y="42"/>
                  <a:pt x="78" y="42"/>
                  <a:pt x="79" y="41"/>
                </a:cubicBezTo>
                <a:cubicBezTo>
                  <a:pt x="82" y="37"/>
                  <a:pt x="86" y="33"/>
                  <a:pt x="89" y="29"/>
                </a:cubicBezTo>
                <a:cubicBezTo>
                  <a:pt x="95" y="22"/>
                  <a:pt x="100" y="15"/>
                  <a:pt x="105" y="8"/>
                </a:cubicBezTo>
                <a:cubicBezTo>
                  <a:pt x="107" y="6"/>
                  <a:pt x="109" y="4"/>
                  <a:pt x="111" y="2"/>
                </a:cubicBezTo>
                <a:cubicBezTo>
                  <a:pt x="115" y="0"/>
                  <a:pt x="118" y="1"/>
                  <a:pt x="120" y="5"/>
                </a:cubicBezTo>
                <a:cubicBezTo>
                  <a:pt x="122" y="8"/>
                  <a:pt x="122" y="12"/>
                  <a:pt x="122" y="16"/>
                </a:cubicBezTo>
                <a:cubicBezTo>
                  <a:pt x="122" y="18"/>
                  <a:pt x="121" y="19"/>
                  <a:pt x="122" y="20"/>
                </a:cubicBezTo>
                <a:cubicBezTo>
                  <a:pt x="122" y="21"/>
                  <a:pt x="121" y="23"/>
                  <a:pt x="122" y="23"/>
                </a:cubicBezTo>
                <a:cubicBezTo>
                  <a:pt x="123" y="24"/>
                  <a:pt x="125" y="23"/>
                  <a:pt x="126" y="23"/>
                </a:cubicBezTo>
                <a:cubicBezTo>
                  <a:pt x="131" y="21"/>
                  <a:pt x="136" y="21"/>
                  <a:pt x="141" y="22"/>
                </a:cubicBezTo>
                <a:cubicBezTo>
                  <a:pt x="143" y="22"/>
                  <a:pt x="144" y="24"/>
                  <a:pt x="144" y="26"/>
                </a:cubicBezTo>
                <a:cubicBezTo>
                  <a:pt x="143" y="28"/>
                  <a:pt x="143" y="29"/>
                  <a:pt x="142" y="31"/>
                </a:cubicBezTo>
                <a:cubicBezTo>
                  <a:pt x="140" y="32"/>
                  <a:pt x="140" y="33"/>
                  <a:pt x="139" y="35"/>
                </a:cubicBezTo>
                <a:cubicBezTo>
                  <a:pt x="137" y="38"/>
                  <a:pt x="134" y="40"/>
                  <a:pt x="132" y="43"/>
                </a:cubicBezTo>
                <a:cubicBezTo>
                  <a:pt x="130" y="46"/>
                  <a:pt x="127" y="49"/>
                  <a:pt x="124" y="52"/>
                </a:cubicBezTo>
                <a:cubicBezTo>
                  <a:pt x="122" y="57"/>
                  <a:pt x="119" y="60"/>
                  <a:pt x="116" y="63"/>
                </a:cubicBezTo>
                <a:cubicBezTo>
                  <a:pt x="111" y="68"/>
                  <a:pt x="107" y="74"/>
                  <a:pt x="101" y="77"/>
                </a:cubicBezTo>
                <a:cubicBezTo>
                  <a:pt x="99" y="79"/>
                  <a:pt x="97" y="82"/>
                  <a:pt x="94" y="83"/>
                </a:cubicBezTo>
                <a:cubicBezTo>
                  <a:pt x="89" y="85"/>
                  <a:pt x="84" y="84"/>
                  <a:pt x="79" y="81"/>
                </a:cubicBezTo>
                <a:cubicBezTo>
                  <a:pt x="74" y="78"/>
                  <a:pt x="70" y="74"/>
                  <a:pt x="65" y="70"/>
                </a:cubicBezTo>
                <a:cubicBezTo>
                  <a:pt x="63" y="69"/>
                  <a:pt x="60" y="70"/>
                  <a:pt x="59" y="72"/>
                </a:cubicBezTo>
                <a:cubicBezTo>
                  <a:pt x="59" y="74"/>
                  <a:pt x="58" y="74"/>
                  <a:pt x="58" y="75"/>
                </a:cubicBezTo>
                <a:cubicBezTo>
                  <a:pt x="56" y="78"/>
                  <a:pt x="53" y="80"/>
                  <a:pt x="50" y="83"/>
                </a:cubicBezTo>
                <a:cubicBezTo>
                  <a:pt x="49" y="84"/>
                  <a:pt x="47" y="86"/>
                  <a:pt x="46" y="87"/>
                </a:cubicBezTo>
                <a:cubicBezTo>
                  <a:pt x="45" y="88"/>
                  <a:pt x="44" y="89"/>
                  <a:pt x="43" y="90"/>
                </a:cubicBezTo>
                <a:close/>
                <a:moveTo>
                  <a:pt x="117" y="12"/>
                </a:moveTo>
                <a:cubicBezTo>
                  <a:pt x="117" y="11"/>
                  <a:pt x="117" y="10"/>
                  <a:pt x="116" y="9"/>
                </a:cubicBezTo>
                <a:cubicBezTo>
                  <a:pt x="116" y="8"/>
                  <a:pt x="116" y="6"/>
                  <a:pt x="114" y="7"/>
                </a:cubicBezTo>
                <a:cubicBezTo>
                  <a:pt x="112" y="8"/>
                  <a:pt x="110" y="10"/>
                  <a:pt x="109" y="12"/>
                </a:cubicBezTo>
                <a:cubicBezTo>
                  <a:pt x="108" y="16"/>
                  <a:pt x="105" y="18"/>
                  <a:pt x="103" y="21"/>
                </a:cubicBezTo>
                <a:cubicBezTo>
                  <a:pt x="101" y="23"/>
                  <a:pt x="99" y="25"/>
                  <a:pt x="98" y="27"/>
                </a:cubicBezTo>
                <a:cubicBezTo>
                  <a:pt x="96" y="29"/>
                  <a:pt x="94" y="30"/>
                  <a:pt x="93" y="33"/>
                </a:cubicBezTo>
                <a:cubicBezTo>
                  <a:pt x="93" y="33"/>
                  <a:pt x="93" y="33"/>
                  <a:pt x="93" y="34"/>
                </a:cubicBezTo>
                <a:cubicBezTo>
                  <a:pt x="92" y="34"/>
                  <a:pt x="91" y="35"/>
                  <a:pt x="91" y="35"/>
                </a:cubicBezTo>
                <a:cubicBezTo>
                  <a:pt x="90" y="39"/>
                  <a:pt x="86" y="39"/>
                  <a:pt x="85" y="42"/>
                </a:cubicBezTo>
                <a:cubicBezTo>
                  <a:pt x="85" y="44"/>
                  <a:pt x="82" y="45"/>
                  <a:pt x="80" y="47"/>
                </a:cubicBezTo>
                <a:cubicBezTo>
                  <a:pt x="79" y="49"/>
                  <a:pt x="78" y="49"/>
                  <a:pt x="76" y="49"/>
                </a:cubicBezTo>
                <a:cubicBezTo>
                  <a:pt x="73" y="49"/>
                  <a:pt x="72" y="49"/>
                  <a:pt x="72" y="46"/>
                </a:cubicBezTo>
                <a:cubicBezTo>
                  <a:pt x="72" y="46"/>
                  <a:pt x="72" y="46"/>
                  <a:pt x="72" y="46"/>
                </a:cubicBezTo>
                <a:cubicBezTo>
                  <a:pt x="70" y="42"/>
                  <a:pt x="66" y="40"/>
                  <a:pt x="64" y="36"/>
                </a:cubicBezTo>
                <a:cubicBezTo>
                  <a:pt x="63" y="35"/>
                  <a:pt x="61" y="34"/>
                  <a:pt x="60" y="36"/>
                </a:cubicBezTo>
                <a:cubicBezTo>
                  <a:pt x="56" y="39"/>
                  <a:pt x="54" y="43"/>
                  <a:pt x="51" y="46"/>
                </a:cubicBezTo>
                <a:cubicBezTo>
                  <a:pt x="48" y="48"/>
                  <a:pt x="47" y="51"/>
                  <a:pt x="45" y="53"/>
                </a:cubicBezTo>
                <a:cubicBezTo>
                  <a:pt x="41" y="57"/>
                  <a:pt x="38" y="61"/>
                  <a:pt x="35" y="65"/>
                </a:cubicBezTo>
                <a:cubicBezTo>
                  <a:pt x="32" y="69"/>
                  <a:pt x="29" y="73"/>
                  <a:pt x="25" y="77"/>
                </a:cubicBezTo>
                <a:cubicBezTo>
                  <a:pt x="24" y="77"/>
                  <a:pt x="23" y="77"/>
                  <a:pt x="22" y="77"/>
                </a:cubicBezTo>
                <a:cubicBezTo>
                  <a:pt x="20" y="75"/>
                  <a:pt x="17" y="74"/>
                  <a:pt x="16" y="71"/>
                </a:cubicBezTo>
                <a:cubicBezTo>
                  <a:pt x="16" y="69"/>
                  <a:pt x="14" y="69"/>
                  <a:pt x="13" y="69"/>
                </a:cubicBezTo>
                <a:cubicBezTo>
                  <a:pt x="12" y="68"/>
                  <a:pt x="12" y="70"/>
                  <a:pt x="11" y="70"/>
                </a:cubicBezTo>
                <a:cubicBezTo>
                  <a:pt x="9" y="75"/>
                  <a:pt x="8" y="80"/>
                  <a:pt x="8" y="85"/>
                </a:cubicBezTo>
                <a:cubicBezTo>
                  <a:pt x="7" y="90"/>
                  <a:pt x="7" y="94"/>
                  <a:pt x="7" y="99"/>
                </a:cubicBezTo>
                <a:cubicBezTo>
                  <a:pt x="6" y="102"/>
                  <a:pt x="7" y="105"/>
                  <a:pt x="7" y="109"/>
                </a:cubicBezTo>
                <a:cubicBezTo>
                  <a:pt x="7" y="110"/>
                  <a:pt x="9" y="111"/>
                  <a:pt x="10" y="112"/>
                </a:cubicBezTo>
                <a:cubicBezTo>
                  <a:pt x="14" y="114"/>
                  <a:pt x="18" y="113"/>
                  <a:pt x="21" y="112"/>
                </a:cubicBezTo>
                <a:cubicBezTo>
                  <a:pt x="27" y="111"/>
                  <a:pt x="32" y="110"/>
                  <a:pt x="38" y="108"/>
                </a:cubicBezTo>
                <a:cubicBezTo>
                  <a:pt x="42" y="106"/>
                  <a:pt x="45" y="103"/>
                  <a:pt x="49" y="101"/>
                </a:cubicBezTo>
                <a:cubicBezTo>
                  <a:pt x="50" y="101"/>
                  <a:pt x="49" y="99"/>
                  <a:pt x="48" y="98"/>
                </a:cubicBezTo>
                <a:cubicBezTo>
                  <a:pt x="46" y="96"/>
                  <a:pt x="43" y="95"/>
                  <a:pt x="39" y="94"/>
                </a:cubicBezTo>
                <a:cubicBezTo>
                  <a:pt x="38" y="94"/>
                  <a:pt x="36" y="94"/>
                  <a:pt x="37" y="92"/>
                </a:cubicBezTo>
                <a:cubicBezTo>
                  <a:pt x="38" y="87"/>
                  <a:pt x="41" y="83"/>
                  <a:pt x="44" y="80"/>
                </a:cubicBezTo>
                <a:cubicBezTo>
                  <a:pt x="46" y="77"/>
                  <a:pt x="49" y="74"/>
                  <a:pt x="52" y="71"/>
                </a:cubicBezTo>
                <a:cubicBezTo>
                  <a:pt x="55" y="69"/>
                  <a:pt x="57" y="65"/>
                  <a:pt x="61" y="64"/>
                </a:cubicBezTo>
                <a:cubicBezTo>
                  <a:pt x="65" y="63"/>
                  <a:pt x="68" y="64"/>
                  <a:pt x="71" y="66"/>
                </a:cubicBezTo>
                <a:cubicBezTo>
                  <a:pt x="75" y="70"/>
                  <a:pt x="79" y="74"/>
                  <a:pt x="84" y="77"/>
                </a:cubicBezTo>
                <a:cubicBezTo>
                  <a:pt x="87" y="79"/>
                  <a:pt x="89" y="79"/>
                  <a:pt x="92" y="78"/>
                </a:cubicBezTo>
                <a:cubicBezTo>
                  <a:pt x="96" y="76"/>
                  <a:pt x="98" y="73"/>
                  <a:pt x="101" y="71"/>
                </a:cubicBezTo>
                <a:cubicBezTo>
                  <a:pt x="105" y="66"/>
                  <a:pt x="110" y="62"/>
                  <a:pt x="114" y="57"/>
                </a:cubicBezTo>
                <a:cubicBezTo>
                  <a:pt x="116" y="54"/>
                  <a:pt x="119" y="51"/>
                  <a:pt x="121" y="48"/>
                </a:cubicBezTo>
                <a:cubicBezTo>
                  <a:pt x="123" y="46"/>
                  <a:pt x="124" y="45"/>
                  <a:pt x="126" y="43"/>
                </a:cubicBezTo>
                <a:cubicBezTo>
                  <a:pt x="127" y="42"/>
                  <a:pt x="127" y="40"/>
                  <a:pt x="129" y="39"/>
                </a:cubicBezTo>
                <a:cubicBezTo>
                  <a:pt x="131" y="36"/>
                  <a:pt x="134" y="32"/>
                  <a:pt x="136" y="29"/>
                </a:cubicBezTo>
                <a:cubicBezTo>
                  <a:pt x="137" y="29"/>
                  <a:pt x="137" y="28"/>
                  <a:pt x="137" y="27"/>
                </a:cubicBezTo>
                <a:cubicBezTo>
                  <a:pt x="136" y="27"/>
                  <a:pt x="135" y="26"/>
                  <a:pt x="134" y="26"/>
                </a:cubicBezTo>
                <a:cubicBezTo>
                  <a:pt x="130" y="27"/>
                  <a:pt x="126" y="27"/>
                  <a:pt x="122" y="30"/>
                </a:cubicBezTo>
                <a:cubicBezTo>
                  <a:pt x="121" y="30"/>
                  <a:pt x="119" y="31"/>
                  <a:pt x="117" y="30"/>
                </a:cubicBezTo>
                <a:cubicBezTo>
                  <a:pt x="116" y="30"/>
                  <a:pt x="115" y="31"/>
                  <a:pt x="115" y="30"/>
                </a:cubicBezTo>
                <a:cubicBezTo>
                  <a:pt x="114" y="28"/>
                  <a:pt x="116" y="28"/>
                  <a:pt x="116" y="28"/>
                </a:cubicBezTo>
                <a:cubicBezTo>
                  <a:pt x="117" y="27"/>
                  <a:pt x="117" y="27"/>
                  <a:pt x="117" y="26"/>
                </a:cubicBezTo>
                <a:cubicBezTo>
                  <a:pt x="116" y="25"/>
                  <a:pt x="116" y="24"/>
                  <a:pt x="116" y="22"/>
                </a:cubicBezTo>
                <a:cubicBezTo>
                  <a:pt x="116" y="19"/>
                  <a:pt x="117" y="16"/>
                  <a:pt x="117" y="1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36" name="Freeform 81"/>
          <p:cNvSpPr>
            <a:spLocks noEditPoints="1"/>
          </p:cNvSpPr>
          <p:nvPr/>
        </p:nvSpPr>
        <p:spPr bwMode="auto">
          <a:xfrm>
            <a:off x="6568661" y="4007631"/>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37" name="Freeform 82"/>
          <p:cNvSpPr>
            <a:spLocks noEditPoints="1"/>
          </p:cNvSpPr>
          <p:nvPr/>
        </p:nvSpPr>
        <p:spPr bwMode="auto">
          <a:xfrm>
            <a:off x="6577075" y="4692935"/>
            <a:ext cx="458788" cy="595312"/>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39" name="文本框 9"/>
          <p:cNvSpPr txBox="1">
            <a:spLocks noChangeArrowheads="1"/>
          </p:cNvSpPr>
          <p:nvPr/>
        </p:nvSpPr>
        <p:spPr bwMode="auto">
          <a:xfrm>
            <a:off x="7243445" y="4007485"/>
            <a:ext cx="2655570" cy="337185"/>
          </a:xfrm>
          <a:prstGeom prst="rect">
            <a:avLst/>
          </a:prstGeom>
          <a:noFill/>
          <a:ln w="9525">
            <a:noFill/>
            <a:miter lim="800000"/>
          </a:ln>
        </p:spPr>
        <p:txBody>
          <a:bodyPr>
            <a:spAutoFit/>
          </a:bodyPr>
          <a:lstStyle/>
          <a:p>
            <a:pPr algn="l"/>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支持数据分片</a:t>
            </a:r>
          </a:p>
        </p:txBody>
      </p:sp>
      <p:sp>
        <p:nvSpPr>
          <p:cNvPr id="42" name="文本框 41"/>
          <p:cNvSpPr txBox="1">
            <a:spLocks noChangeArrowheads="1"/>
          </p:cNvSpPr>
          <p:nvPr/>
        </p:nvSpPr>
        <p:spPr bwMode="auto">
          <a:xfrm>
            <a:off x="7243445" y="2927350"/>
            <a:ext cx="2655570" cy="1076325"/>
          </a:xfrm>
          <a:prstGeom prst="rect">
            <a:avLst/>
          </a:prstGeom>
          <a:noFill/>
          <a:ln w="9525">
            <a:noFill/>
            <a:miter lim="800000"/>
          </a:ln>
        </p:spPr>
        <p:txBody>
          <a:bodyPr>
            <a:spAutoFit/>
          </a:bodyPr>
          <a:lstStyle/>
          <a:p>
            <a:r>
              <a:rPr lang="zh-CN" altLang="en-US" sz="160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采用 HDFS 作为底层存储，所以和 HDFS 一样，支持结构化、半结构化和非结构化的存储</a:t>
            </a:r>
          </a:p>
        </p:txBody>
      </p:sp>
      <p:sp>
        <p:nvSpPr>
          <p:cNvPr id="45" name="文本框 9"/>
          <p:cNvSpPr txBox="1">
            <a:spLocks noChangeArrowheads="1"/>
          </p:cNvSpPr>
          <p:nvPr/>
        </p:nvSpPr>
        <p:spPr bwMode="auto">
          <a:xfrm>
            <a:off x="7243445" y="4704080"/>
            <a:ext cx="2655570" cy="583565"/>
          </a:xfrm>
          <a:prstGeom prst="rect">
            <a:avLst/>
          </a:prstGeom>
          <a:noFill/>
          <a:ln w="9525">
            <a:noFill/>
            <a:miter lim="800000"/>
          </a:ln>
        </p:spPr>
        <p:txBody>
          <a:bodyPr>
            <a:spAutoFit/>
          </a:bodyPr>
          <a:lstStyle/>
          <a:p>
            <a:pPr algn="l"/>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易于使用的 Java 客户端 API</a:t>
            </a:r>
          </a:p>
        </p:txBody>
      </p:sp>
      <p:sp>
        <p:nvSpPr>
          <p:cNvPr id="3" name="文本框 2"/>
          <p:cNvSpPr txBox="1"/>
          <p:nvPr/>
        </p:nvSpPr>
        <p:spPr>
          <a:xfrm>
            <a:off x="2239010" y="1720215"/>
            <a:ext cx="7924800" cy="922020"/>
          </a:xfrm>
          <a:prstGeom prst="rect">
            <a:avLst/>
          </a:prstGeom>
          <a:noFill/>
        </p:spPr>
        <p:txBody>
          <a:bodyPr wrap="square" rtlCol="0">
            <a:spAutoFit/>
          </a:bodyPr>
          <a:lstStyle/>
          <a:p>
            <a:r>
              <a:rPr lang="zh-CN" altLang="en-US"/>
              <a:t>HBase 是一个面向 列 的数据库管理系统，它是 Hadoop 生态系统的一部分，它将数据存储在 HDFS 上，客户端可以通过 HBase 实现对 HDFS 上数据的随机访问。它具有以下特性：</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79775" y="908685"/>
            <a:ext cx="4947920"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hbase vs 关系型数据库</a:t>
            </a:r>
          </a:p>
        </p:txBody>
      </p:sp>
      <p:sp>
        <p:nvSpPr>
          <p:cNvPr id="33" name="文本框 32"/>
          <p:cNvSpPr txBox="1"/>
          <p:nvPr/>
        </p:nvSpPr>
        <p:spPr>
          <a:xfrm>
            <a:off x="1823720" y="1633855"/>
            <a:ext cx="8320405" cy="3785652"/>
          </a:xfrm>
          <a:prstGeom prst="rect">
            <a:avLst/>
          </a:prstGeom>
          <a:noFill/>
        </p:spPr>
        <p:txBody>
          <a:bodyPr wrap="square" rtlCol="0">
            <a:spAutoFit/>
          </a:bodyPr>
          <a:lstStyle/>
          <a:p>
            <a:r>
              <a:rPr lang="zh-CN" altLang="en-US" sz="1600" dirty="0"/>
              <a:t>1、hbase支持大数据，一个表数十亿行，上百万列</a:t>
            </a:r>
          </a:p>
          <a:p>
            <a:endParaRPr lang="zh-CN" altLang="en-US" sz="1600" dirty="0"/>
          </a:p>
          <a:p>
            <a:r>
              <a:rPr lang="zh-CN" altLang="en-US" sz="1600" dirty="0"/>
              <a:t>2、面向列：列拿出来存储在一块连续的空间，适合做分析，传统关系数据库面向行，一行存储在一块连续的空间，查找一个字段，读一整行，IO效率不高</a:t>
            </a:r>
          </a:p>
          <a:p>
            <a:endParaRPr lang="zh-CN" altLang="en-US" sz="1600" dirty="0"/>
          </a:p>
          <a:p>
            <a:r>
              <a:rPr lang="zh-CN" altLang="en-US" sz="1600" dirty="0"/>
              <a:t>3、适合稀疏数据，对于null的列，不占用空间，表可以设计的非常稀疏</a:t>
            </a:r>
          </a:p>
          <a:p>
            <a:endParaRPr lang="zh-CN" altLang="en-US" sz="1600" dirty="0"/>
          </a:p>
          <a:p>
            <a:r>
              <a:rPr lang="en-US" altLang="zh-CN" sz="1600" dirty="0" smtClean="0"/>
              <a:t>4</a:t>
            </a:r>
            <a:r>
              <a:rPr lang="zh-CN" altLang="en-US" sz="1600" dirty="0" smtClean="0"/>
              <a:t>、</a:t>
            </a:r>
            <a:r>
              <a:rPr lang="zh-CN" altLang="en-US" sz="1600" dirty="0"/>
              <a:t>列可以根据需要动态增加，同一张表中不同的行有截然不同的列</a:t>
            </a:r>
          </a:p>
          <a:p>
            <a:endParaRPr lang="zh-CN" altLang="en-US" sz="1600" dirty="0"/>
          </a:p>
          <a:p>
            <a:r>
              <a:rPr lang="en-US" altLang="zh-CN" sz="1600" dirty="0" smtClean="0"/>
              <a:t>5</a:t>
            </a:r>
            <a:r>
              <a:rPr lang="zh-CN" altLang="en-US" sz="1600" dirty="0" smtClean="0"/>
              <a:t>、</a:t>
            </a:r>
            <a:r>
              <a:rPr lang="zh-CN" altLang="en-US" sz="1600" dirty="0"/>
              <a:t>hbase只有普通的增删改查等操作，没有表之间的关系查询</a:t>
            </a:r>
          </a:p>
          <a:p>
            <a:endParaRPr lang="zh-CN" altLang="en-US" sz="1600" dirty="0"/>
          </a:p>
          <a:p>
            <a:r>
              <a:rPr lang="en-US" altLang="zh-CN" sz="1600" dirty="0" smtClean="0"/>
              <a:t>6</a:t>
            </a:r>
            <a:r>
              <a:rPr lang="zh-CN" altLang="en-US" sz="1600" dirty="0" smtClean="0"/>
              <a:t>、</a:t>
            </a:r>
            <a:r>
              <a:rPr lang="zh-CN" altLang="en-US" sz="1600" dirty="0"/>
              <a:t>不支持跨行、跨表的事务</a:t>
            </a:r>
          </a:p>
          <a:p>
            <a:endParaRPr lang="zh-CN" altLang="en-US" sz="1600" dirty="0"/>
          </a:p>
          <a:p>
            <a:r>
              <a:rPr lang="zh-CN" altLang="en-US" sz="1600" dirty="0"/>
              <a:t>关系型数据库集群做不大，曲线式增加，有瓶颈，限制于事务</a:t>
            </a:r>
          </a:p>
          <a:p>
            <a:endParaRPr lang="zh-CN" altLang="en-US" sz="1600" dirty="0"/>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51300" y="908685"/>
            <a:ext cx="3442335"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HBase Table</a:t>
            </a:r>
          </a:p>
        </p:txBody>
      </p:sp>
      <p:pic>
        <p:nvPicPr>
          <p:cNvPr id="32" name="图片 31"/>
          <p:cNvPicPr>
            <a:picLocks noChangeAspect="1"/>
          </p:cNvPicPr>
          <p:nvPr/>
        </p:nvPicPr>
        <p:blipFill>
          <a:blip r:embed="rId3"/>
          <a:stretch>
            <a:fillRect/>
          </a:stretch>
        </p:blipFill>
        <p:spPr>
          <a:xfrm>
            <a:off x="1928495" y="2471420"/>
            <a:ext cx="7948295" cy="3466465"/>
          </a:xfrm>
          <a:prstGeom prst="rect">
            <a:avLst/>
          </a:prstGeom>
        </p:spPr>
      </p:pic>
      <p:sp>
        <p:nvSpPr>
          <p:cNvPr id="33" name="文本框 32"/>
          <p:cNvSpPr txBox="1"/>
          <p:nvPr/>
        </p:nvSpPr>
        <p:spPr>
          <a:xfrm>
            <a:off x="1823720" y="1575435"/>
            <a:ext cx="8320405" cy="829945"/>
          </a:xfrm>
          <a:prstGeom prst="rect">
            <a:avLst/>
          </a:prstGeom>
          <a:noFill/>
        </p:spPr>
        <p:txBody>
          <a:bodyPr wrap="square" rtlCol="0">
            <a:spAutoFit/>
          </a:bodyPr>
          <a:lstStyle/>
          <a:p>
            <a:r>
              <a:rPr lang="zh-CN" altLang="en-US" sz="1600" dirty="0"/>
              <a:t>RowKey 为行的唯一标识，所有行按照 RowKey 的字典序进行排序</a:t>
            </a:r>
            <a:r>
              <a:rPr lang="zh-CN" altLang="en-US" sz="1600" dirty="0" smtClean="0"/>
              <a:t>；   </a:t>
            </a:r>
            <a:endParaRPr lang="zh-CN" altLang="en-US" sz="1600" dirty="0"/>
          </a:p>
          <a:p>
            <a:r>
              <a:rPr lang="zh-CN" altLang="en-US" sz="1600" dirty="0"/>
              <a:t>该表具有两个列族，分别是 personal 和 office;</a:t>
            </a:r>
          </a:p>
          <a:p>
            <a:r>
              <a:rPr lang="zh-CN" altLang="en-US" sz="1600" dirty="0"/>
              <a:t>其中列族 personal 拥有 name、city、phone 三个列，列族 office 拥有 tel、addres 两个列。</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0" y="1065010"/>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4"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26865" y="918856"/>
            <a:ext cx="2062628"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基本概念</a:t>
            </a:r>
          </a:p>
        </p:txBody>
      </p:sp>
      <p:sp>
        <p:nvSpPr>
          <p:cNvPr id="10" name="Freeform 24"/>
          <p:cNvSpPr/>
          <p:nvPr/>
        </p:nvSpPr>
        <p:spPr bwMode="auto">
          <a:xfrm>
            <a:off x="6102402" y="2435757"/>
            <a:ext cx="1690370" cy="2969895"/>
          </a:xfrm>
          <a:custGeom>
            <a:avLst/>
            <a:gdLst>
              <a:gd name="T0" fmla="*/ 863 w 863"/>
              <a:gd name="T1" fmla="*/ 0 h 1516"/>
              <a:gd name="T2" fmla="*/ 0 w 863"/>
              <a:gd name="T3" fmla="*/ 0 h 1516"/>
              <a:gd name="T4" fmla="*/ 0 w 863"/>
              <a:gd name="T5" fmla="*/ 1516 h 1516"/>
            </a:gdLst>
            <a:ahLst/>
            <a:cxnLst>
              <a:cxn ang="0">
                <a:pos x="T0" y="T1"/>
              </a:cxn>
              <a:cxn ang="0">
                <a:pos x="T2" y="T3"/>
              </a:cxn>
              <a:cxn ang="0">
                <a:pos x="T4" y="T5"/>
              </a:cxn>
            </a:cxnLst>
            <a:rect l="0" t="0" r="r" b="b"/>
            <a:pathLst>
              <a:path w="863" h="1516">
                <a:moveTo>
                  <a:pt x="863" y="0"/>
                </a:moveTo>
                <a:lnTo>
                  <a:pt x="0" y="0"/>
                </a:lnTo>
                <a:lnTo>
                  <a:pt x="0" y="1516"/>
                </a:lnTo>
              </a:path>
            </a:pathLst>
          </a:custGeom>
          <a:noFill/>
          <a:ln w="6350" cap="flat" cmpd="sng">
            <a:solidFill>
              <a:schemeClr val="bg1">
                <a:lumMod val="50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sp>
        <p:nvSpPr>
          <p:cNvPr id="11" name="Freeform 25"/>
          <p:cNvSpPr/>
          <p:nvPr/>
        </p:nvSpPr>
        <p:spPr bwMode="auto">
          <a:xfrm>
            <a:off x="6517692" y="3450487"/>
            <a:ext cx="1275080" cy="1955165"/>
          </a:xfrm>
          <a:custGeom>
            <a:avLst/>
            <a:gdLst>
              <a:gd name="T0" fmla="*/ 651 w 651"/>
              <a:gd name="T1" fmla="*/ 0 h 998"/>
              <a:gd name="T2" fmla="*/ 0 w 651"/>
              <a:gd name="T3" fmla="*/ 0 h 998"/>
              <a:gd name="T4" fmla="*/ 0 w 651"/>
              <a:gd name="T5" fmla="*/ 998 h 998"/>
            </a:gdLst>
            <a:ahLst/>
            <a:cxnLst>
              <a:cxn ang="0">
                <a:pos x="T0" y="T1"/>
              </a:cxn>
              <a:cxn ang="0">
                <a:pos x="T2" y="T3"/>
              </a:cxn>
              <a:cxn ang="0">
                <a:pos x="T4" y="T5"/>
              </a:cxn>
            </a:cxnLst>
            <a:rect l="0" t="0" r="r" b="b"/>
            <a:pathLst>
              <a:path w="651" h="998">
                <a:moveTo>
                  <a:pt x="651" y="0"/>
                </a:moveTo>
                <a:lnTo>
                  <a:pt x="0" y="0"/>
                </a:lnTo>
                <a:lnTo>
                  <a:pt x="0" y="998"/>
                </a:lnTo>
              </a:path>
            </a:pathLst>
          </a:custGeom>
          <a:noFill/>
          <a:ln w="6350" cap="flat" cmpd="sng">
            <a:solidFill>
              <a:schemeClr val="bg1">
                <a:lumMod val="50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sp>
        <p:nvSpPr>
          <p:cNvPr id="12" name="Freeform 26"/>
          <p:cNvSpPr/>
          <p:nvPr/>
        </p:nvSpPr>
        <p:spPr bwMode="auto">
          <a:xfrm>
            <a:off x="6948222" y="4465217"/>
            <a:ext cx="843915" cy="940435"/>
          </a:xfrm>
          <a:custGeom>
            <a:avLst/>
            <a:gdLst>
              <a:gd name="T0" fmla="*/ 431 w 431"/>
              <a:gd name="T1" fmla="*/ 0 h 480"/>
              <a:gd name="T2" fmla="*/ 0 w 431"/>
              <a:gd name="T3" fmla="*/ 0 h 480"/>
              <a:gd name="T4" fmla="*/ 0 w 431"/>
              <a:gd name="T5" fmla="*/ 480 h 480"/>
            </a:gdLst>
            <a:ahLst/>
            <a:cxnLst>
              <a:cxn ang="0">
                <a:pos x="T0" y="T1"/>
              </a:cxn>
              <a:cxn ang="0">
                <a:pos x="T2" y="T3"/>
              </a:cxn>
              <a:cxn ang="0">
                <a:pos x="T4" y="T5"/>
              </a:cxn>
            </a:cxnLst>
            <a:rect l="0" t="0" r="r" b="b"/>
            <a:pathLst>
              <a:path w="431" h="480">
                <a:moveTo>
                  <a:pt x="431" y="0"/>
                </a:moveTo>
                <a:lnTo>
                  <a:pt x="0" y="0"/>
                </a:lnTo>
                <a:lnTo>
                  <a:pt x="0" y="480"/>
                </a:lnTo>
              </a:path>
            </a:pathLst>
          </a:custGeom>
          <a:noFill/>
          <a:ln w="6350" cap="flat" cmpd="sng">
            <a:solidFill>
              <a:schemeClr val="bg1">
                <a:lumMod val="50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sp>
        <p:nvSpPr>
          <p:cNvPr id="13" name="Freeform 30"/>
          <p:cNvSpPr/>
          <p:nvPr/>
        </p:nvSpPr>
        <p:spPr bwMode="auto">
          <a:xfrm>
            <a:off x="3965627" y="2435757"/>
            <a:ext cx="1690370" cy="2969895"/>
          </a:xfrm>
          <a:custGeom>
            <a:avLst/>
            <a:gdLst>
              <a:gd name="T0" fmla="*/ 0 w 863"/>
              <a:gd name="T1" fmla="*/ 0 h 1516"/>
              <a:gd name="T2" fmla="*/ 863 w 863"/>
              <a:gd name="T3" fmla="*/ 0 h 1516"/>
              <a:gd name="T4" fmla="*/ 863 w 863"/>
              <a:gd name="T5" fmla="*/ 1516 h 1516"/>
            </a:gdLst>
            <a:ahLst/>
            <a:cxnLst>
              <a:cxn ang="0">
                <a:pos x="T0" y="T1"/>
              </a:cxn>
              <a:cxn ang="0">
                <a:pos x="T2" y="T3"/>
              </a:cxn>
              <a:cxn ang="0">
                <a:pos x="T4" y="T5"/>
              </a:cxn>
            </a:cxnLst>
            <a:rect l="0" t="0" r="r" b="b"/>
            <a:pathLst>
              <a:path w="863" h="1516">
                <a:moveTo>
                  <a:pt x="0" y="0"/>
                </a:moveTo>
                <a:lnTo>
                  <a:pt x="863" y="0"/>
                </a:lnTo>
                <a:lnTo>
                  <a:pt x="863" y="1516"/>
                </a:lnTo>
              </a:path>
            </a:pathLst>
          </a:custGeom>
          <a:noFill/>
          <a:ln w="6350" cap="flat" cmpd="sng">
            <a:solidFill>
              <a:schemeClr val="bg1">
                <a:lumMod val="65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sp>
        <p:nvSpPr>
          <p:cNvPr id="14" name="Freeform 31"/>
          <p:cNvSpPr/>
          <p:nvPr/>
        </p:nvSpPr>
        <p:spPr bwMode="auto">
          <a:xfrm>
            <a:off x="3965627" y="3450487"/>
            <a:ext cx="1275080" cy="1955165"/>
          </a:xfrm>
          <a:custGeom>
            <a:avLst/>
            <a:gdLst>
              <a:gd name="T0" fmla="*/ 0 w 651"/>
              <a:gd name="T1" fmla="*/ 0 h 998"/>
              <a:gd name="T2" fmla="*/ 651 w 651"/>
              <a:gd name="T3" fmla="*/ 0 h 998"/>
              <a:gd name="T4" fmla="*/ 651 w 651"/>
              <a:gd name="T5" fmla="*/ 998 h 998"/>
            </a:gdLst>
            <a:ahLst/>
            <a:cxnLst>
              <a:cxn ang="0">
                <a:pos x="T0" y="T1"/>
              </a:cxn>
              <a:cxn ang="0">
                <a:pos x="T2" y="T3"/>
              </a:cxn>
              <a:cxn ang="0">
                <a:pos x="T4" y="T5"/>
              </a:cxn>
            </a:cxnLst>
            <a:rect l="0" t="0" r="r" b="b"/>
            <a:pathLst>
              <a:path w="651" h="998">
                <a:moveTo>
                  <a:pt x="0" y="0"/>
                </a:moveTo>
                <a:lnTo>
                  <a:pt x="651" y="0"/>
                </a:lnTo>
                <a:lnTo>
                  <a:pt x="651" y="998"/>
                </a:lnTo>
              </a:path>
            </a:pathLst>
          </a:custGeom>
          <a:noFill/>
          <a:ln w="6350" cap="flat" cmpd="sng">
            <a:solidFill>
              <a:schemeClr val="bg1">
                <a:lumMod val="65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sp>
        <p:nvSpPr>
          <p:cNvPr id="15" name="Freeform 32"/>
          <p:cNvSpPr/>
          <p:nvPr/>
        </p:nvSpPr>
        <p:spPr bwMode="auto">
          <a:xfrm>
            <a:off x="3965627" y="4465217"/>
            <a:ext cx="845820" cy="940435"/>
          </a:xfrm>
          <a:custGeom>
            <a:avLst/>
            <a:gdLst>
              <a:gd name="T0" fmla="*/ 0 w 432"/>
              <a:gd name="T1" fmla="*/ 0 h 480"/>
              <a:gd name="T2" fmla="*/ 432 w 432"/>
              <a:gd name="T3" fmla="*/ 0 h 480"/>
              <a:gd name="T4" fmla="*/ 432 w 432"/>
              <a:gd name="T5" fmla="*/ 480 h 480"/>
            </a:gdLst>
            <a:ahLst/>
            <a:cxnLst>
              <a:cxn ang="0">
                <a:pos x="T0" y="T1"/>
              </a:cxn>
              <a:cxn ang="0">
                <a:pos x="T2" y="T3"/>
              </a:cxn>
              <a:cxn ang="0">
                <a:pos x="T4" y="T5"/>
              </a:cxn>
            </a:cxnLst>
            <a:rect l="0" t="0" r="r" b="b"/>
            <a:pathLst>
              <a:path w="432" h="480">
                <a:moveTo>
                  <a:pt x="0" y="0"/>
                </a:moveTo>
                <a:lnTo>
                  <a:pt x="432" y="0"/>
                </a:lnTo>
                <a:lnTo>
                  <a:pt x="432" y="480"/>
                </a:lnTo>
              </a:path>
            </a:pathLst>
          </a:custGeom>
          <a:noFill/>
          <a:ln w="6350" cap="flat" cmpd="sng">
            <a:solidFill>
              <a:schemeClr val="bg1">
                <a:lumMod val="65000"/>
              </a:schemeClr>
            </a:solidFill>
            <a:prstDash val="solid"/>
            <a:round/>
            <a:headEnd type="oval" w="sm" len="sm"/>
          </a:ln>
          <a:extLst>
            <a:ext uri="{909E8E84-426E-40DD-AFC4-6F175D3DCCD1}">
              <a14:hiddenFill xmlns="" xmlns:a14="http://schemas.microsoft.com/office/drawing/2010/main">
                <a:solidFill>
                  <a:srgbClr val="FFFFFF"/>
                </a:solidFill>
              </a14:hiddenFill>
            </a:ext>
          </a:extLst>
        </p:spPr>
        <p:txBody>
          <a:bodyPr/>
          <a:lstStyle/>
          <a:p>
            <a:endParaRPr lang="zh-CN" altLang="en-US">
              <a:latin typeface="字魂59号-创粗黑" panose="00000500000000000000" pitchFamily="2" charset="-122"/>
              <a:ea typeface="字魂59号-创粗黑" panose="00000500000000000000" pitchFamily="2" charset="-122"/>
            </a:endParaRPr>
          </a:p>
        </p:txBody>
      </p:sp>
      <p:grpSp>
        <p:nvGrpSpPr>
          <p:cNvPr id="16" name="组合 15"/>
          <p:cNvGrpSpPr/>
          <p:nvPr/>
        </p:nvGrpSpPr>
        <p:grpSpPr>
          <a:xfrm>
            <a:off x="3316657" y="2112542"/>
            <a:ext cx="650240" cy="642620"/>
            <a:chOff x="5564" y="3240"/>
            <a:chExt cx="1024" cy="1012"/>
          </a:xfrm>
        </p:grpSpPr>
        <p:sp>
          <p:nvSpPr>
            <p:cNvPr id="17" name="Freeform 27"/>
            <p:cNvSpPr/>
            <p:nvPr/>
          </p:nvSpPr>
          <p:spPr bwMode="auto">
            <a:xfrm>
              <a:off x="5564" y="3240"/>
              <a:ext cx="1024" cy="1012"/>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F6E2E3"/>
            </a:solidFill>
            <a:ln>
              <a:noFill/>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endParaRPr>
            </a:p>
          </p:txBody>
        </p:sp>
        <p:sp>
          <p:nvSpPr>
            <p:cNvPr id="18" name="Freeform 33"/>
            <p:cNvSpPr>
              <a:spLocks noEditPoints="1"/>
            </p:cNvSpPr>
            <p:nvPr/>
          </p:nvSpPr>
          <p:spPr bwMode="auto">
            <a:xfrm>
              <a:off x="5827" y="3518"/>
              <a:ext cx="493" cy="457"/>
            </a:xfrm>
            <a:custGeom>
              <a:avLst/>
              <a:gdLst>
                <a:gd name="T0" fmla="*/ 100 w 129"/>
                <a:gd name="T1" fmla="*/ 66 h 119"/>
                <a:gd name="T2" fmla="*/ 105 w 129"/>
                <a:gd name="T3" fmla="*/ 61 h 119"/>
                <a:gd name="T4" fmla="*/ 110 w 129"/>
                <a:gd name="T5" fmla="*/ 66 h 119"/>
                <a:gd name="T6" fmla="*/ 110 w 129"/>
                <a:gd name="T7" fmla="*/ 115 h 119"/>
                <a:gd name="T8" fmla="*/ 105 w 129"/>
                <a:gd name="T9" fmla="*/ 119 h 119"/>
                <a:gd name="T10" fmla="*/ 105 w 129"/>
                <a:gd name="T11" fmla="*/ 119 h 119"/>
                <a:gd name="T12" fmla="*/ 24 w 129"/>
                <a:gd name="T13" fmla="*/ 119 h 119"/>
                <a:gd name="T14" fmla="*/ 19 w 129"/>
                <a:gd name="T15" fmla="*/ 115 h 119"/>
                <a:gd name="T16" fmla="*/ 19 w 129"/>
                <a:gd name="T17" fmla="*/ 114 h 119"/>
                <a:gd name="T18" fmla="*/ 19 w 129"/>
                <a:gd name="T19" fmla="*/ 66 h 119"/>
                <a:gd name="T20" fmla="*/ 24 w 129"/>
                <a:gd name="T21" fmla="*/ 61 h 119"/>
                <a:gd name="T22" fmla="*/ 29 w 129"/>
                <a:gd name="T23" fmla="*/ 66 h 119"/>
                <a:gd name="T24" fmla="*/ 29 w 129"/>
                <a:gd name="T25" fmla="*/ 110 h 119"/>
                <a:gd name="T26" fmla="*/ 45 w 129"/>
                <a:gd name="T27" fmla="*/ 110 h 119"/>
                <a:gd name="T28" fmla="*/ 45 w 129"/>
                <a:gd name="T29" fmla="*/ 61 h 119"/>
                <a:gd name="T30" fmla="*/ 48 w 129"/>
                <a:gd name="T31" fmla="*/ 58 h 119"/>
                <a:gd name="T32" fmla="*/ 48 w 129"/>
                <a:gd name="T33" fmla="*/ 58 h 119"/>
                <a:gd name="T34" fmla="*/ 81 w 129"/>
                <a:gd name="T35" fmla="*/ 58 h 119"/>
                <a:gd name="T36" fmla="*/ 85 w 129"/>
                <a:gd name="T37" fmla="*/ 61 h 119"/>
                <a:gd name="T38" fmla="*/ 85 w 129"/>
                <a:gd name="T39" fmla="*/ 61 h 119"/>
                <a:gd name="T40" fmla="*/ 85 w 129"/>
                <a:gd name="T41" fmla="*/ 110 h 119"/>
                <a:gd name="T42" fmla="*/ 100 w 129"/>
                <a:gd name="T43" fmla="*/ 110 h 119"/>
                <a:gd name="T44" fmla="*/ 100 w 129"/>
                <a:gd name="T45" fmla="*/ 66 h 119"/>
                <a:gd name="T46" fmla="*/ 51 w 129"/>
                <a:gd name="T47" fmla="*/ 110 h 119"/>
                <a:gd name="T48" fmla="*/ 51 w 129"/>
                <a:gd name="T49" fmla="*/ 110 h 119"/>
                <a:gd name="T50" fmla="*/ 79 w 129"/>
                <a:gd name="T51" fmla="*/ 110 h 119"/>
                <a:gd name="T52" fmla="*/ 79 w 129"/>
                <a:gd name="T53" fmla="*/ 64 h 119"/>
                <a:gd name="T54" fmla="*/ 51 w 129"/>
                <a:gd name="T55" fmla="*/ 64 h 119"/>
                <a:gd name="T56" fmla="*/ 51 w 129"/>
                <a:gd name="T57" fmla="*/ 110 h 119"/>
                <a:gd name="T58" fmla="*/ 9 w 129"/>
                <a:gd name="T59" fmla="*/ 68 h 119"/>
                <a:gd name="T60" fmla="*/ 9 w 129"/>
                <a:gd name="T61" fmla="*/ 68 h 119"/>
                <a:gd name="T62" fmla="*/ 65 w 129"/>
                <a:gd name="T63" fmla="*/ 12 h 119"/>
                <a:gd name="T64" fmla="*/ 120 w 129"/>
                <a:gd name="T65" fmla="*/ 68 h 119"/>
                <a:gd name="T66" fmla="*/ 127 w 129"/>
                <a:gd name="T67" fmla="*/ 68 h 119"/>
                <a:gd name="T68" fmla="*/ 127 w 129"/>
                <a:gd name="T69" fmla="*/ 61 h 119"/>
                <a:gd name="T70" fmla="*/ 68 w 129"/>
                <a:gd name="T71" fmla="*/ 2 h 119"/>
                <a:gd name="T72" fmla="*/ 68 w 129"/>
                <a:gd name="T73" fmla="*/ 2 h 119"/>
                <a:gd name="T74" fmla="*/ 61 w 129"/>
                <a:gd name="T75" fmla="*/ 2 h 119"/>
                <a:gd name="T76" fmla="*/ 2 w 129"/>
                <a:gd name="T77" fmla="*/ 61 h 119"/>
                <a:gd name="T78" fmla="*/ 2 w 129"/>
                <a:gd name="T79" fmla="*/ 68 h 119"/>
                <a:gd name="T80" fmla="*/ 9 w 129"/>
                <a:gd name="T81"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19">
                  <a:moveTo>
                    <a:pt x="100" y="66"/>
                  </a:moveTo>
                  <a:cubicBezTo>
                    <a:pt x="100" y="64"/>
                    <a:pt x="103" y="61"/>
                    <a:pt x="105" y="61"/>
                  </a:cubicBezTo>
                  <a:cubicBezTo>
                    <a:pt x="108" y="61"/>
                    <a:pt x="110" y="64"/>
                    <a:pt x="110" y="66"/>
                  </a:cubicBezTo>
                  <a:cubicBezTo>
                    <a:pt x="110" y="115"/>
                    <a:pt x="110" y="115"/>
                    <a:pt x="110" y="115"/>
                  </a:cubicBezTo>
                  <a:cubicBezTo>
                    <a:pt x="110" y="117"/>
                    <a:pt x="108" y="119"/>
                    <a:pt x="105" y="119"/>
                  </a:cubicBezTo>
                  <a:cubicBezTo>
                    <a:pt x="105" y="119"/>
                    <a:pt x="105" y="119"/>
                    <a:pt x="105" y="119"/>
                  </a:cubicBezTo>
                  <a:cubicBezTo>
                    <a:pt x="24" y="119"/>
                    <a:pt x="24" y="119"/>
                    <a:pt x="24" y="119"/>
                  </a:cubicBezTo>
                  <a:cubicBezTo>
                    <a:pt x="21" y="119"/>
                    <a:pt x="19" y="117"/>
                    <a:pt x="19" y="115"/>
                  </a:cubicBezTo>
                  <a:cubicBezTo>
                    <a:pt x="19" y="114"/>
                    <a:pt x="19" y="114"/>
                    <a:pt x="19" y="114"/>
                  </a:cubicBezTo>
                  <a:cubicBezTo>
                    <a:pt x="19" y="66"/>
                    <a:pt x="19" y="66"/>
                    <a:pt x="19" y="66"/>
                  </a:cubicBezTo>
                  <a:cubicBezTo>
                    <a:pt x="19" y="64"/>
                    <a:pt x="21" y="61"/>
                    <a:pt x="24" y="61"/>
                  </a:cubicBezTo>
                  <a:cubicBezTo>
                    <a:pt x="27" y="61"/>
                    <a:pt x="29" y="64"/>
                    <a:pt x="29" y="66"/>
                  </a:cubicBezTo>
                  <a:cubicBezTo>
                    <a:pt x="29" y="110"/>
                    <a:pt x="29" y="110"/>
                    <a:pt x="29" y="110"/>
                  </a:cubicBezTo>
                  <a:cubicBezTo>
                    <a:pt x="45" y="110"/>
                    <a:pt x="45" y="110"/>
                    <a:pt x="45" y="110"/>
                  </a:cubicBezTo>
                  <a:cubicBezTo>
                    <a:pt x="45" y="61"/>
                    <a:pt x="45" y="61"/>
                    <a:pt x="45" y="61"/>
                  </a:cubicBezTo>
                  <a:cubicBezTo>
                    <a:pt x="45" y="59"/>
                    <a:pt x="46" y="58"/>
                    <a:pt x="48" y="58"/>
                  </a:cubicBezTo>
                  <a:cubicBezTo>
                    <a:pt x="48" y="58"/>
                    <a:pt x="48" y="58"/>
                    <a:pt x="48" y="58"/>
                  </a:cubicBezTo>
                  <a:cubicBezTo>
                    <a:pt x="81" y="58"/>
                    <a:pt x="81" y="58"/>
                    <a:pt x="81" y="58"/>
                  </a:cubicBezTo>
                  <a:cubicBezTo>
                    <a:pt x="83" y="58"/>
                    <a:pt x="85" y="59"/>
                    <a:pt x="85" y="61"/>
                  </a:cubicBezTo>
                  <a:cubicBezTo>
                    <a:pt x="85" y="61"/>
                    <a:pt x="85" y="61"/>
                    <a:pt x="85" y="61"/>
                  </a:cubicBezTo>
                  <a:cubicBezTo>
                    <a:pt x="85" y="110"/>
                    <a:pt x="85" y="110"/>
                    <a:pt x="85" y="110"/>
                  </a:cubicBezTo>
                  <a:cubicBezTo>
                    <a:pt x="100" y="110"/>
                    <a:pt x="100" y="110"/>
                    <a:pt x="100" y="110"/>
                  </a:cubicBezTo>
                  <a:cubicBezTo>
                    <a:pt x="100" y="66"/>
                    <a:pt x="100" y="66"/>
                    <a:pt x="100" y="66"/>
                  </a:cubicBezTo>
                  <a:close/>
                  <a:moveTo>
                    <a:pt x="51" y="110"/>
                  </a:moveTo>
                  <a:cubicBezTo>
                    <a:pt x="51" y="110"/>
                    <a:pt x="51" y="110"/>
                    <a:pt x="51" y="110"/>
                  </a:cubicBezTo>
                  <a:cubicBezTo>
                    <a:pt x="79" y="110"/>
                    <a:pt x="79" y="110"/>
                    <a:pt x="79" y="110"/>
                  </a:cubicBezTo>
                  <a:cubicBezTo>
                    <a:pt x="79" y="64"/>
                    <a:pt x="79" y="64"/>
                    <a:pt x="79" y="64"/>
                  </a:cubicBezTo>
                  <a:cubicBezTo>
                    <a:pt x="51" y="64"/>
                    <a:pt x="51" y="64"/>
                    <a:pt x="51" y="64"/>
                  </a:cubicBezTo>
                  <a:cubicBezTo>
                    <a:pt x="51" y="110"/>
                    <a:pt x="51" y="110"/>
                    <a:pt x="51" y="110"/>
                  </a:cubicBezTo>
                  <a:close/>
                  <a:moveTo>
                    <a:pt x="9" y="68"/>
                  </a:moveTo>
                  <a:cubicBezTo>
                    <a:pt x="9" y="68"/>
                    <a:pt x="9" y="68"/>
                    <a:pt x="9" y="68"/>
                  </a:cubicBezTo>
                  <a:cubicBezTo>
                    <a:pt x="65" y="12"/>
                    <a:pt x="65" y="12"/>
                    <a:pt x="65" y="12"/>
                  </a:cubicBezTo>
                  <a:cubicBezTo>
                    <a:pt x="120" y="68"/>
                    <a:pt x="120" y="68"/>
                    <a:pt x="120" y="68"/>
                  </a:cubicBezTo>
                  <a:cubicBezTo>
                    <a:pt x="122" y="70"/>
                    <a:pt x="125" y="70"/>
                    <a:pt x="127" y="68"/>
                  </a:cubicBezTo>
                  <a:cubicBezTo>
                    <a:pt x="129" y="66"/>
                    <a:pt x="129" y="63"/>
                    <a:pt x="127" y="61"/>
                  </a:cubicBezTo>
                  <a:cubicBezTo>
                    <a:pt x="68" y="2"/>
                    <a:pt x="68" y="2"/>
                    <a:pt x="68" y="2"/>
                  </a:cubicBezTo>
                  <a:cubicBezTo>
                    <a:pt x="68" y="2"/>
                    <a:pt x="68" y="2"/>
                    <a:pt x="68" y="2"/>
                  </a:cubicBezTo>
                  <a:cubicBezTo>
                    <a:pt x="66" y="0"/>
                    <a:pt x="63" y="0"/>
                    <a:pt x="61" y="2"/>
                  </a:cubicBezTo>
                  <a:cubicBezTo>
                    <a:pt x="2" y="61"/>
                    <a:pt x="2" y="61"/>
                    <a:pt x="2" y="61"/>
                  </a:cubicBezTo>
                  <a:cubicBezTo>
                    <a:pt x="0" y="63"/>
                    <a:pt x="0" y="66"/>
                    <a:pt x="2" y="68"/>
                  </a:cubicBezTo>
                  <a:cubicBezTo>
                    <a:pt x="4" y="70"/>
                    <a:pt x="7" y="70"/>
                    <a:pt x="9" y="6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19" name="组合 18"/>
          <p:cNvGrpSpPr/>
          <p:nvPr/>
        </p:nvGrpSpPr>
        <p:grpSpPr>
          <a:xfrm>
            <a:off x="7792137" y="3129177"/>
            <a:ext cx="650240" cy="640080"/>
            <a:chOff x="12612" y="4841"/>
            <a:chExt cx="1024" cy="1008"/>
          </a:xfrm>
        </p:grpSpPr>
        <p:sp>
          <p:nvSpPr>
            <p:cNvPr id="20" name="Freeform 22"/>
            <p:cNvSpPr/>
            <p:nvPr/>
          </p:nvSpPr>
          <p:spPr bwMode="auto">
            <a:xfrm>
              <a:off x="12612" y="4841"/>
              <a:ext cx="1024" cy="1009"/>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F6E2E3"/>
            </a:solidFill>
            <a:ln>
              <a:noFill/>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endParaRPr>
            </a:p>
          </p:txBody>
        </p:sp>
        <p:sp>
          <p:nvSpPr>
            <p:cNvPr id="21" name="Freeform 34"/>
            <p:cNvSpPr>
              <a:spLocks noEditPoints="1"/>
            </p:cNvSpPr>
            <p:nvPr/>
          </p:nvSpPr>
          <p:spPr bwMode="auto">
            <a:xfrm>
              <a:off x="12958" y="5110"/>
              <a:ext cx="336" cy="475"/>
            </a:xfrm>
            <a:custGeom>
              <a:avLst/>
              <a:gdLst>
                <a:gd name="T0" fmla="*/ 77 w 88"/>
                <a:gd name="T1" fmla="*/ 33 h 124"/>
                <a:gd name="T2" fmla="*/ 67 w 88"/>
                <a:gd name="T3" fmla="*/ 57 h 124"/>
                <a:gd name="T4" fmla="*/ 67 w 88"/>
                <a:gd name="T5" fmla="*/ 57 h 124"/>
                <a:gd name="T6" fmla="*/ 85 w 88"/>
                <a:gd name="T7" fmla="*/ 79 h 124"/>
                <a:gd name="T8" fmla="*/ 88 w 88"/>
                <a:gd name="T9" fmla="*/ 104 h 124"/>
                <a:gd name="T10" fmla="*/ 79 w 88"/>
                <a:gd name="T11" fmla="*/ 115 h 124"/>
                <a:gd name="T12" fmla="*/ 69 w 88"/>
                <a:gd name="T13" fmla="*/ 115 h 124"/>
                <a:gd name="T14" fmla="*/ 64 w 88"/>
                <a:gd name="T15" fmla="*/ 124 h 124"/>
                <a:gd name="T16" fmla="*/ 23 w 88"/>
                <a:gd name="T17" fmla="*/ 124 h 124"/>
                <a:gd name="T18" fmla="*/ 19 w 88"/>
                <a:gd name="T19" fmla="*/ 119 h 124"/>
                <a:gd name="T20" fmla="*/ 9 w 88"/>
                <a:gd name="T21" fmla="*/ 115 h 124"/>
                <a:gd name="T22" fmla="*/ 2 w 88"/>
                <a:gd name="T23" fmla="*/ 111 h 124"/>
                <a:gd name="T24" fmla="*/ 0 w 88"/>
                <a:gd name="T25" fmla="*/ 93 h 124"/>
                <a:gd name="T26" fmla="*/ 20 w 88"/>
                <a:gd name="T27" fmla="*/ 57 h 124"/>
                <a:gd name="T28" fmla="*/ 20 w 88"/>
                <a:gd name="T29" fmla="*/ 57 h 124"/>
                <a:gd name="T30" fmla="*/ 44 w 88"/>
                <a:gd name="T31" fmla="*/ 0 h 124"/>
                <a:gd name="T32" fmla="*/ 22 w 88"/>
                <a:gd name="T33" fmla="*/ 105 h 124"/>
                <a:gd name="T34" fmla="*/ 25 w 88"/>
                <a:gd name="T35" fmla="*/ 89 h 124"/>
                <a:gd name="T36" fmla="*/ 28 w 88"/>
                <a:gd name="T37" fmla="*/ 109 h 124"/>
                <a:gd name="T38" fmla="*/ 28 w 88"/>
                <a:gd name="T39" fmla="*/ 114 h 124"/>
                <a:gd name="T40" fmla="*/ 59 w 88"/>
                <a:gd name="T41" fmla="*/ 110 h 124"/>
                <a:gd name="T42" fmla="*/ 59 w 88"/>
                <a:gd name="T43" fmla="*/ 109 h 124"/>
                <a:gd name="T44" fmla="*/ 62 w 88"/>
                <a:gd name="T45" fmla="*/ 89 h 124"/>
                <a:gd name="T46" fmla="*/ 65 w 88"/>
                <a:gd name="T47" fmla="*/ 105 h 124"/>
                <a:gd name="T48" fmla="*/ 78 w 88"/>
                <a:gd name="T49" fmla="*/ 104 h 124"/>
                <a:gd name="T50" fmla="*/ 76 w 88"/>
                <a:gd name="T51" fmla="*/ 83 h 124"/>
                <a:gd name="T52" fmla="*/ 59 w 88"/>
                <a:gd name="T53" fmla="*/ 63 h 124"/>
                <a:gd name="T54" fmla="*/ 28 w 88"/>
                <a:gd name="T55" fmla="*/ 63 h 124"/>
                <a:gd name="T56" fmla="*/ 10 w 88"/>
                <a:gd name="T57" fmla="*/ 93 h 124"/>
                <a:gd name="T58" fmla="*/ 10 w 88"/>
                <a:gd name="T59" fmla="*/ 105 h 124"/>
                <a:gd name="T60" fmla="*/ 44 w 88"/>
                <a:gd name="T61" fmla="*/ 9 h 124"/>
                <a:gd name="T62" fmla="*/ 20 w 88"/>
                <a:gd name="T63" fmla="*/ 33 h 124"/>
                <a:gd name="T64" fmla="*/ 68 w 88"/>
                <a:gd name="T65"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4">
                  <a:moveTo>
                    <a:pt x="44" y="0"/>
                  </a:moveTo>
                  <a:cubicBezTo>
                    <a:pt x="62" y="0"/>
                    <a:pt x="77" y="15"/>
                    <a:pt x="77" y="33"/>
                  </a:cubicBezTo>
                  <a:cubicBezTo>
                    <a:pt x="77" y="43"/>
                    <a:pt x="74" y="51"/>
                    <a:pt x="68" y="57"/>
                  </a:cubicBezTo>
                  <a:cubicBezTo>
                    <a:pt x="67" y="57"/>
                    <a:pt x="67" y="57"/>
                    <a:pt x="67" y="57"/>
                  </a:cubicBezTo>
                  <a:cubicBezTo>
                    <a:pt x="67" y="57"/>
                    <a:pt x="67" y="57"/>
                    <a:pt x="67" y="57"/>
                  </a:cubicBezTo>
                  <a:cubicBezTo>
                    <a:pt x="67" y="57"/>
                    <a:pt x="67" y="57"/>
                    <a:pt x="67" y="57"/>
                  </a:cubicBezTo>
                  <a:cubicBezTo>
                    <a:pt x="74" y="64"/>
                    <a:pt x="81" y="70"/>
                    <a:pt x="85" y="79"/>
                  </a:cubicBezTo>
                  <a:cubicBezTo>
                    <a:pt x="85" y="79"/>
                    <a:pt x="85" y="79"/>
                    <a:pt x="85" y="79"/>
                  </a:cubicBezTo>
                  <a:cubicBezTo>
                    <a:pt x="87" y="83"/>
                    <a:pt x="88" y="88"/>
                    <a:pt x="88" y="93"/>
                  </a:cubicBezTo>
                  <a:cubicBezTo>
                    <a:pt x="88" y="104"/>
                    <a:pt x="88" y="104"/>
                    <a:pt x="88" y="104"/>
                  </a:cubicBezTo>
                  <a:cubicBezTo>
                    <a:pt x="88" y="106"/>
                    <a:pt x="87" y="109"/>
                    <a:pt x="85" y="111"/>
                  </a:cubicBezTo>
                  <a:cubicBezTo>
                    <a:pt x="84" y="113"/>
                    <a:pt x="82" y="114"/>
                    <a:pt x="79" y="115"/>
                  </a:cubicBezTo>
                  <a:cubicBezTo>
                    <a:pt x="79" y="115"/>
                    <a:pt x="79" y="115"/>
                    <a:pt x="78" y="115"/>
                  </a:cubicBezTo>
                  <a:cubicBezTo>
                    <a:pt x="69" y="115"/>
                    <a:pt x="69" y="115"/>
                    <a:pt x="69" y="115"/>
                  </a:cubicBezTo>
                  <a:cubicBezTo>
                    <a:pt x="69" y="119"/>
                    <a:pt x="69" y="119"/>
                    <a:pt x="69" y="119"/>
                  </a:cubicBezTo>
                  <a:cubicBezTo>
                    <a:pt x="69" y="122"/>
                    <a:pt x="66" y="124"/>
                    <a:pt x="64" y="124"/>
                  </a:cubicBezTo>
                  <a:cubicBezTo>
                    <a:pt x="64" y="124"/>
                    <a:pt x="64" y="124"/>
                    <a:pt x="64" y="124"/>
                  </a:cubicBezTo>
                  <a:cubicBezTo>
                    <a:pt x="23" y="124"/>
                    <a:pt x="23" y="124"/>
                    <a:pt x="23" y="124"/>
                  </a:cubicBezTo>
                  <a:cubicBezTo>
                    <a:pt x="21" y="124"/>
                    <a:pt x="19" y="122"/>
                    <a:pt x="19" y="119"/>
                  </a:cubicBezTo>
                  <a:cubicBezTo>
                    <a:pt x="19" y="119"/>
                    <a:pt x="19" y="119"/>
                    <a:pt x="19" y="119"/>
                  </a:cubicBezTo>
                  <a:cubicBezTo>
                    <a:pt x="19" y="115"/>
                    <a:pt x="19" y="115"/>
                    <a:pt x="19" y="115"/>
                  </a:cubicBezTo>
                  <a:cubicBezTo>
                    <a:pt x="9" y="115"/>
                    <a:pt x="9" y="115"/>
                    <a:pt x="9" y="115"/>
                  </a:cubicBezTo>
                  <a:cubicBezTo>
                    <a:pt x="9" y="115"/>
                    <a:pt x="8" y="115"/>
                    <a:pt x="8" y="115"/>
                  </a:cubicBezTo>
                  <a:cubicBezTo>
                    <a:pt x="5" y="114"/>
                    <a:pt x="3" y="113"/>
                    <a:pt x="2" y="111"/>
                  </a:cubicBezTo>
                  <a:cubicBezTo>
                    <a:pt x="0" y="109"/>
                    <a:pt x="0" y="106"/>
                    <a:pt x="0" y="104"/>
                  </a:cubicBezTo>
                  <a:cubicBezTo>
                    <a:pt x="0" y="93"/>
                    <a:pt x="0" y="93"/>
                    <a:pt x="0" y="93"/>
                  </a:cubicBezTo>
                  <a:cubicBezTo>
                    <a:pt x="0" y="88"/>
                    <a:pt x="1" y="83"/>
                    <a:pt x="2" y="79"/>
                  </a:cubicBezTo>
                  <a:cubicBezTo>
                    <a:pt x="6" y="70"/>
                    <a:pt x="13" y="64"/>
                    <a:pt x="20" y="57"/>
                  </a:cubicBezTo>
                  <a:cubicBezTo>
                    <a:pt x="20" y="57"/>
                    <a:pt x="20" y="57"/>
                    <a:pt x="20" y="57"/>
                  </a:cubicBezTo>
                  <a:cubicBezTo>
                    <a:pt x="20" y="57"/>
                    <a:pt x="20" y="57"/>
                    <a:pt x="20" y="57"/>
                  </a:cubicBezTo>
                  <a:cubicBezTo>
                    <a:pt x="13" y="51"/>
                    <a:pt x="10" y="42"/>
                    <a:pt x="10" y="33"/>
                  </a:cubicBezTo>
                  <a:cubicBezTo>
                    <a:pt x="10" y="15"/>
                    <a:pt x="25" y="0"/>
                    <a:pt x="44" y="0"/>
                  </a:cubicBezTo>
                  <a:close/>
                  <a:moveTo>
                    <a:pt x="22" y="105"/>
                  </a:moveTo>
                  <a:cubicBezTo>
                    <a:pt x="22" y="105"/>
                    <a:pt x="22" y="105"/>
                    <a:pt x="22" y="105"/>
                  </a:cubicBezTo>
                  <a:cubicBezTo>
                    <a:pt x="22" y="92"/>
                    <a:pt x="22" y="92"/>
                    <a:pt x="22" y="92"/>
                  </a:cubicBezTo>
                  <a:cubicBezTo>
                    <a:pt x="22" y="90"/>
                    <a:pt x="24" y="89"/>
                    <a:pt x="25" y="89"/>
                  </a:cubicBezTo>
                  <a:cubicBezTo>
                    <a:pt x="27" y="89"/>
                    <a:pt x="28" y="90"/>
                    <a:pt x="28" y="92"/>
                  </a:cubicBezTo>
                  <a:cubicBezTo>
                    <a:pt x="28" y="109"/>
                    <a:pt x="28" y="109"/>
                    <a:pt x="28" y="109"/>
                  </a:cubicBezTo>
                  <a:cubicBezTo>
                    <a:pt x="28" y="110"/>
                    <a:pt x="28" y="110"/>
                    <a:pt x="28" y="110"/>
                  </a:cubicBezTo>
                  <a:cubicBezTo>
                    <a:pt x="28" y="114"/>
                    <a:pt x="28" y="114"/>
                    <a:pt x="28" y="114"/>
                  </a:cubicBezTo>
                  <a:cubicBezTo>
                    <a:pt x="59" y="114"/>
                    <a:pt x="59" y="114"/>
                    <a:pt x="59" y="114"/>
                  </a:cubicBezTo>
                  <a:cubicBezTo>
                    <a:pt x="59" y="110"/>
                    <a:pt x="59" y="110"/>
                    <a:pt x="59" y="110"/>
                  </a:cubicBezTo>
                  <a:cubicBezTo>
                    <a:pt x="59" y="110"/>
                    <a:pt x="59" y="110"/>
                    <a:pt x="59" y="110"/>
                  </a:cubicBezTo>
                  <a:cubicBezTo>
                    <a:pt x="59" y="109"/>
                    <a:pt x="59" y="109"/>
                    <a:pt x="59" y="109"/>
                  </a:cubicBezTo>
                  <a:cubicBezTo>
                    <a:pt x="59" y="92"/>
                    <a:pt x="59" y="92"/>
                    <a:pt x="59" y="92"/>
                  </a:cubicBezTo>
                  <a:cubicBezTo>
                    <a:pt x="59" y="90"/>
                    <a:pt x="60" y="89"/>
                    <a:pt x="62" y="89"/>
                  </a:cubicBezTo>
                  <a:cubicBezTo>
                    <a:pt x="63" y="89"/>
                    <a:pt x="65" y="90"/>
                    <a:pt x="65" y="92"/>
                  </a:cubicBezTo>
                  <a:cubicBezTo>
                    <a:pt x="65" y="105"/>
                    <a:pt x="65" y="105"/>
                    <a:pt x="65" y="105"/>
                  </a:cubicBezTo>
                  <a:cubicBezTo>
                    <a:pt x="78" y="105"/>
                    <a:pt x="78" y="105"/>
                    <a:pt x="78" y="105"/>
                  </a:cubicBezTo>
                  <a:cubicBezTo>
                    <a:pt x="78" y="104"/>
                    <a:pt x="78" y="104"/>
                    <a:pt x="78" y="104"/>
                  </a:cubicBezTo>
                  <a:cubicBezTo>
                    <a:pt x="78" y="93"/>
                    <a:pt x="78" y="93"/>
                    <a:pt x="78" y="93"/>
                  </a:cubicBezTo>
                  <a:cubicBezTo>
                    <a:pt x="78" y="89"/>
                    <a:pt x="77" y="86"/>
                    <a:pt x="76" y="83"/>
                  </a:cubicBezTo>
                  <a:cubicBezTo>
                    <a:pt x="76" y="83"/>
                    <a:pt x="76" y="83"/>
                    <a:pt x="76" y="83"/>
                  </a:cubicBezTo>
                  <a:cubicBezTo>
                    <a:pt x="73" y="75"/>
                    <a:pt x="65" y="69"/>
                    <a:pt x="59" y="63"/>
                  </a:cubicBezTo>
                  <a:cubicBezTo>
                    <a:pt x="55" y="66"/>
                    <a:pt x="49" y="67"/>
                    <a:pt x="44" y="67"/>
                  </a:cubicBezTo>
                  <a:cubicBezTo>
                    <a:pt x="38" y="67"/>
                    <a:pt x="33" y="66"/>
                    <a:pt x="28" y="63"/>
                  </a:cubicBezTo>
                  <a:cubicBezTo>
                    <a:pt x="23" y="69"/>
                    <a:pt x="15" y="75"/>
                    <a:pt x="11" y="83"/>
                  </a:cubicBezTo>
                  <a:cubicBezTo>
                    <a:pt x="10" y="86"/>
                    <a:pt x="10" y="89"/>
                    <a:pt x="10" y="93"/>
                  </a:cubicBezTo>
                  <a:cubicBezTo>
                    <a:pt x="10" y="104"/>
                    <a:pt x="10" y="104"/>
                    <a:pt x="10" y="104"/>
                  </a:cubicBezTo>
                  <a:cubicBezTo>
                    <a:pt x="10" y="104"/>
                    <a:pt x="10" y="104"/>
                    <a:pt x="10" y="105"/>
                  </a:cubicBezTo>
                  <a:cubicBezTo>
                    <a:pt x="22" y="105"/>
                    <a:pt x="22" y="105"/>
                    <a:pt x="22" y="105"/>
                  </a:cubicBezTo>
                  <a:close/>
                  <a:moveTo>
                    <a:pt x="44" y="9"/>
                  </a:moveTo>
                  <a:cubicBezTo>
                    <a:pt x="44" y="9"/>
                    <a:pt x="44" y="9"/>
                    <a:pt x="44" y="9"/>
                  </a:cubicBezTo>
                  <a:cubicBezTo>
                    <a:pt x="30" y="9"/>
                    <a:pt x="20" y="20"/>
                    <a:pt x="20" y="33"/>
                  </a:cubicBezTo>
                  <a:cubicBezTo>
                    <a:pt x="20" y="47"/>
                    <a:pt x="31" y="57"/>
                    <a:pt x="44" y="57"/>
                  </a:cubicBezTo>
                  <a:cubicBezTo>
                    <a:pt x="57" y="57"/>
                    <a:pt x="68" y="47"/>
                    <a:pt x="68" y="33"/>
                  </a:cubicBezTo>
                  <a:cubicBezTo>
                    <a:pt x="68" y="20"/>
                    <a:pt x="57" y="9"/>
                    <a:pt x="44"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22" name="组合 21"/>
          <p:cNvGrpSpPr/>
          <p:nvPr/>
        </p:nvGrpSpPr>
        <p:grpSpPr>
          <a:xfrm>
            <a:off x="7792137" y="2112542"/>
            <a:ext cx="650240" cy="642620"/>
            <a:chOff x="12612" y="3240"/>
            <a:chExt cx="1024" cy="1012"/>
          </a:xfrm>
        </p:grpSpPr>
        <p:sp>
          <p:nvSpPr>
            <p:cNvPr id="23" name="Freeform 21"/>
            <p:cNvSpPr/>
            <p:nvPr/>
          </p:nvSpPr>
          <p:spPr bwMode="auto">
            <a:xfrm>
              <a:off x="12612" y="3240"/>
              <a:ext cx="1024" cy="1012"/>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ADDDEB"/>
            </a:solidFill>
            <a:ln>
              <a:noFill/>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endParaRPr>
            </a:p>
          </p:txBody>
        </p:sp>
        <p:sp>
          <p:nvSpPr>
            <p:cNvPr id="24" name="Freeform 35"/>
            <p:cNvSpPr>
              <a:spLocks noEditPoints="1"/>
            </p:cNvSpPr>
            <p:nvPr/>
          </p:nvSpPr>
          <p:spPr bwMode="auto">
            <a:xfrm>
              <a:off x="12905" y="3471"/>
              <a:ext cx="429" cy="546"/>
            </a:xfrm>
            <a:custGeom>
              <a:avLst/>
              <a:gdLst>
                <a:gd name="T0" fmla="*/ 99 w 111"/>
                <a:gd name="T1" fmla="*/ 127 h 142"/>
                <a:gd name="T2" fmla="*/ 90 w 111"/>
                <a:gd name="T3" fmla="*/ 134 h 142"/>
                <a:gd name="T4" fmla="*/ 62 w 111"/>
                <a:gd name="T5" fmla="*/ 141 h 142"/>
                <a:gd name="T6" fmla="*/ 35 w 111"/>
                <a:gd name="T7" fmla="*/ 129 h 142"/>
                <a:gd name="T8" fmla="*/ 35 w 111"/>
                <a:gd name="T9" fmla="*/ 129 h 142"/>
                <a:gd name="T10" fmla="*/ 35 w 111"/>
                <a:gd name="T11" fmla="*/ 129 h 142"/>
                <a:gd name="T12" fmla="*/ 28 w 111"/>
                <a:gd name="T13" fmla="*/ 120 h 142"/>
                <a:gd name="T14" fmla="*/ 13 w 111"/>
                <a:gd name="T15" fmla="*/ 95 h 142"/>
                <a:gd name="T16" fmla="*/ 13 w 111"/>
                <a:gd name="T17" fmla="*/ 95 h 142"/>
                <a:gd name="T18" fmla="*/ 5 w 111"/>
                <a:gd name="T19" fmla="*/ 80 h 142"/>
                <a:gd name="T20" fmla="*/ 15 w 111"/>
                <a:gd name="T21" fmla="*/ 60 h 142"/>
                <a:gd name="T22" fmla="*/ 28 w 111"/>
                <a:gd name="T23" fmla="*/ 66 h 142"/>
                <a:gd name="T24" fmla="*/ 29 w 111"/>
                <a:gd name="T25" fmla="*/ 67 h 142"/>
                <a:gd name="T26" fmla="*/ 30 w 111"/>
                <a:gd name="T27" fmla="*/ 69 h 142"/>
                <a:gd name="T28" fmla="*/ 30 w 111"/>
                <a:gd name="T29" fmla="*/ 22 h 142"/>
                <a:gd name="T30" fmla="*/ 49 w 111"/>
                <a:gd name="T31" fmla="*/ 11 h 142"/>
                <a:gd name="T32" fmla="*/ 73 w 111"/>
                <a:gd name="T33" fmla="*/ 11 h 142"/>
                <a:gd name="T34" fmla="*/ 92 w 111"/>
                <a:gd name="T35" fmla="*/ 22 h 142"/>
                <a:gd name="T36" fmla="*/ 92 w 111"/>
                <a:gd name="T37" fmla="*/ 22 h 142"/>
                <a:gd name="T38" fmla="*/ 93 w 111"/>
                <a:gd name="T39" fmla="*/ 22 h 142"/>
                <a:gd name="T40" fmla="*/ 111 w 111"/>
                <a:gd name="T41" fmla="*/ 34 h 142"/>
                <a:gd name="T42" fmla="*/ 111 w 111"/>
                <a:gd name="T43" fmla="*/ 97 h 142"/>
                <a:gd name="T44" fmla="*/ 108 w 111"/>
                <a:gd name="T45" fmla="*/ 113 h 142"/>
                <a:gd name="T46" fmla="*/ 99 w 111"/>
                <a:gd name="T47" fmla="*/ 127 h 142"/>
                <a:gd name="T48" fmla="*/ 85 w 111"/>
                <a:gd name="T49" fmla="*/ 126 h 142"/>
                <a:gd name="T50" fmla="*/ 85 w 111"/>
                <a:gd name="T51" fmla="*/ 126 h 142"/>
                <a:gd name="T52" fmla="*/ 92 w 111"/>
                <a:gd name="T53" fmla="*/ 120 h 142"/>
                <a:gd name="T54" fmla="*/ 98 w 111"/>
                <a:gd name="T55" fmla="*/ 109 h 142"/>
                <a:gd name="T56" fmla="*/ 101 w 111"/>
                <a:gd name="T57" fmla="*/ 97 h 142"/>
                <a:gd name="T58" fmla="*/ 101 w 111"/>
                <a:gd name="T59" fmla="*/ 34 h 142"/>
                <a:gd name="T60" fmla="*/ 95 w 111"/>
                <a:gd name="T61" fmla="*/ 34 h 142"/>
                <a:gd name="T62" fmla="*/ 95 w 111"/>
                <a:gd name="T63" fmla="*/ 64 h 142"/>
                <a:gd name="T64" fmla="*/ 82 w 111"/>
                <a:gd name="T65" fmla="*/ 64 h 142"/>
                <a:gd name="T66" fmla="*/ 82 w 111"/>
                <a:gd name="T67" fmla="*/ 22 h 142"/>
                <a:gd name="T68" fmla="*/ 77 w 111"/>
                <a:gd name="T69" fmla="*/ 22 h 142"/>
                <a:gd name="T70" fmla="*/ 77 w 111"/>
                <a:gd name="T71" fmla="*/ 64 h 142"/>
                <a:gd name="T72" fmla="*/ 64 w 111"/>
                <a:gd name="T73" fmla="*/ 64 h 142"/>
                <a:gd name="T74" fmla="*/ 64 w 111"/>
                <a:gd name="T75" fmla="*/ 15 h 142"/>
                <a:gd name="T76" fmla="*/ 58 w 111"/>
                <a:gd name="T77" fmla="*/ 15 h 142"/>
                <a:gd name="T78" fmla="*/ 58 w 111"/>
                <a:gd name="T79" fmla="*/ 64 h 142"/>
                <a:gd name="T80" fmla="*/ 45 w 111"/>
                <a:gd name="T81" fmla="*/ 64 h 142"/>
                <a:gd name="T82" fmla="*/ 45 w 111"/>
                <a:gd name="T83" fmla="*/ 22 h 142"/>
                <a:gd name="T84" fmla="*/ 40 w 111"/>
                <a:gd name="T85" fmla="*/ 22 h 142"/>
                <a:gd name="T86" fmla="*/ 40 w 111"/>
                <a:gd name="T87" fmla="*/ 80 h 142"/>
                <a:gd name="T88" fmla="*/ 27 w 111"/>
                <a:gd name="T89" fmla="*/ 84 h 142"/>
                <a:gd name="T90" fmla="*/ 20 w 111"/>
                <a:gd name="T91" fmla="*/ 72 h 142"/>
                <a:gd name="T92" fmla="*/ 13 w 111"/>
                <a:gd name="T93" fmla="*/ 75 h 142"/>
                <a:gd name="T94" fmla="*/ 22 w 111"/>
                <a:gd name="T95" fmla="*/ 90 h 142"/>
                <a:gd name="T96" fmla="*/ 22 w 111"/>
                <a:gd name="T97" fmla="*/ 90 h 142"/>
                <a:gd name="T98" fmla="*/ 36 w 111"/>
                <a:gd name="T99" fmla="*/ 115 h 142"/>
                <a:gd name="T100" fmla="*/ 42 w 111"/>
                <a:gd name="T101" fmla="*/ 122 h 142"/>
                <a:gd name="T102" fmla="*/ 42 w 111"/>
                <a:gd name="T103" fmla="*/ 122 h 142"/>
                <a:gd name="T104" fmla="*/ 63 w 111"/>
                <a:gd name="T105" fmla="*/ 131 h 142"/>
                <a:gd name="T106" fmla="*/ 85 w 111"/>
                <a:gd name="T10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42">
                  <a:moveTo>
                    <a:pt x="99" y="127"/>
                  </a:moveTo>
                  <a:cubicBezTo>
                    <a:pt x="97" y="130"/>
                    <a:pt x="94" y="132"/>
                    <a:pt x="90" y="134"/>
                  </a:cubicBezTo>
                  <a:cubicBezTo>
                    <a:pt x="82" y="139"/>
                    <a:pt x="72" y="142"/>
                    <a:pt x="62" y="141"/>
                  </a:cubicBezTo>
                  <a:cubicBezTo>
                    <a:pt x="52" y="140"/>
                    <a:pt x="43" y="136"/>
                    <a:pt x="35" y="129"/>
                  </a:cubicBezTo>
                  <a:cubicBezTo>
                    <a:pt x="35" y="129"/>
                    <a:pt x="35" y="129"/>
                    <a:pt x="35" y="129"/>
                  </a:cubicBezTo>
                  <a:cubicBezTo>
                    <a:pt x="35" y="129"/>
                    <a:pt x="35" y="129"/>
                    <a:pt x="35" y="129"/>
                  </a:cubicBezTo>
                  <a:cubicBezTo>
                    <a:pt x="33" y="127"/>
                    <a:pt x="30" y="124"/>
                    <a:pt x="28" y="120"/>
                  </a:cubicBezTo>
                  <a:cubicBezTo>
                    <a:pt x="13" y="95"/>
                    <a:pt x="13" y="95"/>
                    <a:pt x="13" y="95"/>
                  </a:cubicBezTo>
                  <a:cubicBezTo>
                    <a:pt x="13" y="95"/>
                    <a:pt x="13" y="95"/>
                    <a:pt x="13" y="95"/>
                  </a:cubicBezTo>
                  <a:cubicBezTo>
                    <a:pt x="5" y="80"/>
                    <a:pt x="5" y="80"/>
                    <a:pt x="5" y="80"/>
                  </a:cubicBezTo>
                  <a:cubicBezTo>
                    <a:pt x="0" y="72"/>
                    <a:pt x="5" y="61"/>
                    <a:pt x="15" y="60"/>
                  </a:cubicBezTo>
                  <a:cubicBezTo>
                    <a:pt x="19" y="60"/>
                    <a:pt x="25" y="61"/>
                    <a:pt x="28" y="66"/>
                  </a:cubicBezTo>
                  <a:cubicBezTo>
                    <a:pt x="29" y="67"/>
                    <a:pt x="29" y="67"/>
                    <a:pt x="29" y="67"/>
                  </a:cubicBezTo>
                  <a:cubicBezTo>
                    <a:pt x="30" y="69"/>
                    <a:pt x="30" y="69"/>
                    <a:pt x="30" y="69"/>
                  </a:cubicBezTo>
                  <a:cubicBezTo>
                    <a:pt x="30" y="22"/>
                    <a:pt x="30" y="22"/>
                    <a:pt x="30" y="22"/>
                  </a:cubicBezTo>
                  <a:cubicBezTo>
                    <a:pt x="30" y="12"/>
                    <a:pt x="41" y="6"/>
                    <a:pt x="49" y="11"/>
                  </a:cubicBezTo>
                  <a:cubicBezTo>
                    <a:pt x="52" y="0"/>
                    <a:pt x="70" y="0"/>
                    <a:pt x="73" y="11"/>
                  </a:cubicBezTo>
                  <a:cubicBezTo>
                    <a:pt x="81" y="6"/>
                    <a:pt x="92" y="12"/>
                    <a:pt x="92" y="22"/>
                  </a:cubicBezTo>
                  <a:cubicBezTo>
                    <a:pt x="92" y="22"/>
                    <a:pt x="92" y="22"/>
                    <a:pt x="92" y="22"/>
                  </a:cubicBezTo>
                  <a:cubicBezTo>
                    <a:pt x="93" y="22"/>
                    <a:pt x="93" y="22"/>
                    <a:pt x="93" y="22"/>
                  </a:cubicBezTo>
                  <a:cubicBezTo>
                    <a:pt x="101" y="19"/>
                    <a:pt x="111" y="24"/>
                    <a:pt x="111" y="34"/>
                  </a:cubicBezTo>
                  <a:cubicBezTo>
                    <a:pt x="111" y="97"/>
                    <a:pt x="111" y="97"/>
                    <a:pt x="111" y="97"/>
                  </a:cubicBezTo>
                  <a:cubicBezTo>
                    <a:pt x="111" y="102"/>
                    <a:pt x="110" y="108"/>
                    <a:pt x="108" y="113"/>
                  </a:cubicBezTo>
                  <a:cubicBezTo>
                    <a:pt x="106" y="118"/>
                    <a:pt x="103" y="122"/>
                    <a:pt x="99" y="127"/>
                  </a:cubicBezTo>
                  <a:close/>
                  <a:moveTo>
                    <a:pt x="85" y="126"/>
                  </a:moveTo>
                  <a:cubicBezTo>
                    <a:pt x="85" y="126"/>
                    <a:pt x="85" y="126"/>
                    <a:pt x="85" y="126"/>
                  </a:cubicBezTo>
                  <a:cubicBezTo>
                    <a:pt x="88" y="124"/>
                    <a:pt x="90" y="122"/>
                    <a:pt x="92" y="120"/>
                  </a:cubicBezTo>
                  <a:cubicBezTo>
                    <a:pt x="95" y="117"/>
                    <a:pt x="97" y="113"/>
                    <a:pt x="98" y="109"/>
                  </a:cubicBezTo>
                  <a:cubicBezTo>
                    <a:pt x="100" y="105"/>
                    <a:pt x="101" y="101"/>
                    <a:pt x="101" y="97"/>
                  </a:cubicBezTo>
                  <a:cubicBezTo>
                    <a:pt x="101" y="34"/>
                    <a:pt x="101" y="34"/>
                    <a:pt x="101" y="34"/>
                  </a:cubicBezTo>
                  <a:cubicBezTo>
                    <a:pt x="101" y="30"/>
                    <a:pt x="95" y="30"/>
                    <a:pt x="95" y="34"/>
                  </a:cubicBezTo>
                  <a:cubicBezTo>
                    <a:pt x="95" y="64"/>
                    <a:pt x="95" y="64"/>
                    <a:pt x="95" y="64"/>
                  </a:cubicBezTo>
                  <a:cubicBezTo>
                    <a:pt x="95" y="72"/>
                    <a:pt x="82" y="72"/>
                    <a:pt x="82" y="64"/>
                  </a:cubicBezTo>
                  <a:cubicBezTo>
                    <a:pt x="82" y="22"/>
                    <a:pt x="82" y="22"/>
                    <a:pt x="82" y="22"/>
                  </a:cubicBezTo>
                  <a:cubicBezTo>
                    <a:pt x="82" y="18"/>
                    <a:pt x="77" y="18"/>
                    <a:pt x="77" y="22"/>
                  </a:cubicBezTo>
                  <a:cubicBezTo>
                    <a:pt x="77" y="64"/>
                    <a:pt x="77" y="64"/>
                    <a:pt x="77" y="64"/>
                  </a:cubicBezTo>
                  <a:cubicBezTo>
                    <a:pt x="77" y="72"/>
                    <a:pt x="64" y="72"/>
                    <a:pt x="64" y="64"/>
                  </a:cubicBezTo>
                  <a:cubicBezTo>
                    <a:pt x="64" y="15"/>
                    <a:pt x="64" y="15"/>
                    <a:pt x="64" y="15"/>
                  </a:cubicBezTo>
                  <a:cubicBezTo>
                    <a:pt x="64" y="12"/>
                    <a:pt x="58" y="12"/>
                    <a:pt x="58" y="15"/>
                  </a:cubicBezTo>
                  <a:cubicBezTo>
                    <a:pt x="58" y="64"/>
                    <a:pt x="58" y="64"/>
                    <a:pt x="58" y="64"/>
                  </a:cubicBezTo>
                  <a:cubicBezTo>
                    <a:pt x="58" y="72"/>
                    <a:pt x="45" y="72"/>
                    <a:pt x="45" y="64"/>
                  </a:cubicBezTo>
                  <a:cubicBezTo>
                    <a:pt x="45" y="22"/>
                    <a:pt x="45" y="22"/>
                    <a:pt x="45" y="22"/>
                  </a:cubicBezTo>
                  <a:cubicBezTo>
                    <a:pt x="45" y="18"/>
                    <a:pt x="40" y="18"/>
                    <a:pt x="40" y="22"/>
                  </a:cubicBezTo>
                  <a:cubicBezTo>
                    <a:pt x="40" y="80"/>
                    <a:pt x="40" y="80"/>
                    <a:pt x="40" y="80"/>
                  </a:cubicBezTo>
                  <a:cubicBezTo>
                    <a:pt x="40" y="87"/>
                    <a:pt x="30" y="90"/>
                    <a:pt x="27" y="84"/>
                  </a:cubicBezTo>
                  <a:cubicBezTo>
                    <a:pt x="20" y="72"/>
                    <a:pt x="20" y="72"/>
                    <a:pt x="20" y="72"/>
                  </a:cubicBezTo>
                  <a:cubicBezTo>
                    <a:pt x="17" y="68"/>
                    <a:pt x="11" y="71"/>
                    <a:pt x="13" y="75"/>
                  </a:cubicBezTo>
                  <a:cubicBezTo>
                    <a:pt x="22" y="90"/>
                    <a:pt x="22" y="90"/>
                    <a:pt x="22" y="90"/>
                  </a:cubicBezTo>
                  <a:cubicBezTo>
                    <a:pt x="22" y="90"/>
                    <a:pt x="22" y="90"/>
                    <a:pt x="22" y="90"/>
                  </a:cubicBezTo>
                  <a:cubicBezTo>
                    <a:pt x="36" y="115"/>
                    <a:pt x="36" y="115"/>
                    <a:pt x="36" y="115"/>
                  </a:cubicBezTo>
                  <a:cubicBezTo>
                    <a:pt x="38" y="118"/>
                    <a:pt x="40" y="120"/>
                    <a:pt x="42" y="122"/>
                  </a:cubicBezTo>
                  <a:cubicBezTo>
                    <a:pt x="42" y="122"/>
                    <a:pt x="42" y="122"/>
                    <a:pt x="42" y="122"/>
                  </a:cubicBezTo>
                  <a:cubicBezTo>
                    <a:pt x="48" y="127"/>
                    <a:pt x="55" y="130"/>
                    <a:pt x="63" y="131"/>
                  </a:cubicBezTo>
                  <a:cubicBezTo>
                    <a:pt x="71" y="132"/>
                    <a:pt x="78" y="130"/>
                    <a:pt x="85"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25" name="组合 24"/>
          <p:cNvGrpSpPr/>
          <p:nvPr/>
        </p:nvGrpSpPr>
        <p:grpSpPr>
          <a:xfrm>
            <a:off x="7792137" y="4143907"/>
            <a:ext cx="650240" cy="642620"/>
            <a:chOff x="12612" y="6439"/>
            <a:chExt cx="1024" cy="1012"/>
          </a:xfrm>
        </p:grpSpPr>
        <p:sp>
          <p:nvSpPr>
            <p:cNvPr id="26" name="Freeform 23"/>
            <p:cNvSpPr/>
            <p:nvPr/>
          </p:nvSpPr>
          <p:spPr bwMode="auto">
            <a:xfrm>
              <a:off x="12612" y="6439"/>
              <a:ext cx="1024" cy="1012"/>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ADDDEB"/>
            </a:solidFill>
            <a:ln>
              <a:noFill/>
            </a:ln>
          </p:spPr>
          <p:txBody>
            <a:bodyPr/>
            <a:lstStyle/>
            <a:p>
              <a:endParaRPr lang="zh-CN" altLang="en-US" dirty="0">
                <a:latin typeface="字魂59号-创粗黑" panose="00000500000000000000" pitchFamily="2" charset="-122"/>
                <a:ea typeface="字魂59号-创粗黑" panose="00000500000000000000" pitchFamily="2" charset="-122"/>
              </a:endParaRPr>
            </a:p>
          </p:txBody>
        </p:sp>
        <p:sp>
          <p:nvSpPr>
            <p:cNvPr id="27" name="Freeform 36"/>
            <p:cNvSpPr>
              <a:spLocks noEditPoints="1"/>
            </p:cNvSpPr>
            <p:nvPr/>
          </p:nvSpPr>
          <p:spPr bwMode="auto">
            <a:xfrm>
              <a:off x="12942" y="6702"/>
              <a:ext cx="364" cy="491"/>
            </a:xfrm>
            <a:custGeom>
              <a:avLst/>
              <a:gdLst>
                <a:gd name="T0" fmla="*/ 70 w 95"/>
                <a:gd name="T1" fmla="*/ 9 h 128"/>
                <a:gd name="T2" fmla="*/ 79 w 95"/>
                <a:gd name="T3" fmla="*/ 59 h 128"/>
                <a:gd name="T4" fmla="*/ 70 w 95"/>
                <a:gd name="T5" fmla="*/ 81 h 128"/>
                <a:gd name="T6" fmla="*/ 26 w 95"/>
                <a:gd name="T7" fmla="*/ 81 h 128"/>
                <a:gd name="T8" fmla="*/ 17 w 95"/>
                <a:gd name="T9" fmla="*/ 59 h 128"/>
                <a:gd name="T10" fmla="*/ 26 w 95"/>
                <a:gd name="T11" fmla="*/ 9 h 128"/>
                <a:gd name="T12" fmla="*/ 27 w 95"/>
                <a:gd name="T13" fmla="*/ 42 h 128"/>
                <a:gd name="T14" fmla="*/ 69 w 95"/>
                <a:gd name="T15" fmla="*/ 42 h 128"/>
                <a:gd name="T16" fmla="*/ 63 w 95"/>
                <a:gd name="T17" fmla="*/ 16 h 128"/>
                <a:gd name="T18" fmla="*/ 33 w 95"/>
                <a:gd name="T19" fmla="*/ 16 h 128"/>
                <a:gd name="T20" fmla="*/ 27 w 95"/>
                <a:gd name="T21" fmla="*/ 42 h 128"/>
                <a:gd name="T22" fmla="*/ 69 w 95"/>
                <a:gd name="T23" fmla="*/ 48 h 128"/>
                <a:gd name="T24" fmla="*/ 27 w 95"/>
                <a:gd name="T25" fmla="*/ 59 h 128"/>
                <a:gd name="T26" fmla="*/ 33 w 95"/>
                <a:gd name="T27" fmla="*/ 74 h 128"/>
                <a:gd name="T28" fmla="*/ 63 w 95"/>
                <a:gd name="T29" fmla="*/ 74 h 128"/>
                <a:gd name="T30" fmla="*/ 69 w 95"/>
                <a:gd name="T31" fmla="*/ 48 h 128"/>
                <a:gd name="T32" fmla="*/ 18 w 95"/>
                <a:gd name="T33" fmla="*/ 128 h 128"/>
                <a:gd name="T34" fmla="*/ 48 w 95"/>
                <a:gd name="T35" fmla="*/ 128 h 128"/>
                <a:gd name="T36" fmla="*/ 77 w 95"/>
                <a:gd name="T37" fmla="*/ 128 h 128"/>
                <a:gd name="T38" fmla="*/ 77 w 95"/>
                <a:gd name="T39" fmla="*/ 118 h 128"/>
                <a:gd name="T40" fmla="*/ 53 w 95"/>
                <a:gd name="T41" fmla="*/ 106 h 128"/>
                <a:gd name="T42" fmla="*/ 91 w 95"/>
                <a:gd name="T43" fmla="*/ 77 h 128"/>
                <a:gd name="T44" fmla="*/ 95 w 95"/>
                <a:gd name="T45" fmla="*/ 45 h 128"/>
                <a:gd name="T46" fmla="*/ 85 w 95"/>
                <a:gd name="T47" fmla="*/ 45 h 128"/>
                <a:gd name="T48" fmla="*/ 82 w 95"/>
                <a:gd name="T49" fmla="*/ 73 h 128"/>
                <a:gd name="T50" fmla="*/ 48 w 95"/>
                <a:gd name="T51" fmla="*/ 97 h 128"/>
                <a:gd name="T52" fmla="*/ 21 w 95"/>
                <a:gd name="T53" fmla="*/ 86 h 128"/>
                <a:gd name="T54" fmla="*/ 10 w 95"/>
                <a:gd name="T55" fmla="*/ 59 h 128"/>
                <a:gd name="T56" fmla="*/ 5 w 95"/>
                <a:gd name="T57" fmla="*/ 40 h 128"/>
                <a:gd name="T58" fmla="*/ 0 w 95"/>
                <a:gd name="T59" fmla="*/ 59 h 128"/>
                <a:gd name="T60" fmla="*/ 14 w 95"/>
                <a:gd name="T61" fmla="*/ 92 h 128"/>
                <a:gd name="T62" fmla="*/ 43 w 95"/>
                <a:gd name="T63" fmla="*/ 106 h 128"/>
                <a:gd name="T64" fmla="*/ 18 w 95"/>
                <a:gd name="T65" fmla="*/ 118 h 128"/>
                <a:gd name="T66" fmla="*/ 18 w 95"/>
                <a:gd name="T6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28">
                  <a:moveTo>
                    <a:pt x="48" y="0"/>
                  </a:moveTo>
                  <a:cubicBezTo>
                    <a:pt x="56" y="0"/>
                    <a:pt x="64" y="3"/>
                    <a:pt x="70" y="9"/>
                  </a:cubicBezTo>
                  <a:cubicBezTo>
                    <a:pt x="75" y="14"/>
                    <a:pt x="79" y="22"/>
                    <a:pt x="79" y="31"/>
                  </a:cubicBezTo>
                  <a:cubicBezTo>
                    <a:pt x="79" y="59"/>
                    <a:pt x="79" y="59"/>
                    <a:pt x="79" y="59"/>
                  </a:cubicBezTo>
                  <a:cubicBezTo>
                    <a:pt x="79" y="67"/>
                    <a:pt x="75" y="75"/>
                    <a:pt x="70" y="81"/>
                  </a:cubicBezTo>
                  <a:cubicBezTo>
                    <a:pt x="70" y="81"/>
                    <a:pt x="70" y="81"/>
                    <a:pt x="70" y="81"/>
                  </a:cubicBezTo>
                  <a:cubicBezTo>
                    <a:pt x="64" y="86"/>
                    <a:pt x="56" y="90"/>
                    <a:pt x="48" y="90"/>
                  </a:cubicBezTo>
                  <a:cubicBezTo>
                    <a:pt x="39" y="90"/>
                    <a:pt x="31" y="86"/>
                    <a:pt x="26" y="81"/>
                  </a:cubicBezTo>
                  <a:cubicBezTo>
                    <a:pt x="26" y="81"/>
                    <a:pt x="26" y="81"/>
                    <a:pt x="26" y="81"/>
                  </a:cubicBezTo>
                  <a:cubicBezTo>
                    <a:pt x="20" y="75"/>
                    <a:pt x="17" y="67"/>
                    <a:pt x="17" y="59"/>
                  </a:cubicBezTo>
                  <a:cubicBezTo>
                    <a:pt x="17" y="31"/>
                    <a:pt x="17" y="31"/>
                    <a:pt x="17" y="31"/>
                  </a:cubicBezTo>
                  <a:cubicBezTo>
                    <a:pt x="17" y="22"/>
                    <a:pt x="20" y="14"/>
                    <a:pt x="26" y="9"/>
                  </a:cubicBezTo>
                  <a:cubicBezTo>
                    <a:pt x="31" y="3"/>
                    <a:pt x="39" y="0"/>
                    <a:pt x="48" y="0"/>
                  </a:cubicBezTo>
                  <a:close/>
                  <a:moveTo>
                    <a:pt x="27" y="42"/>
                  </a:moveTo>
                  <a:cubicBezTo>
                    <a:pt x="27" y="42"/>
                    <a:pt x="27" y="42"/>
                    <a:pt x="27" y="42"/>
                  </a:cubicBezTo>
                  <a:cubicBezTo>
                    <a:pt x="69" y="42"/>
                    <a:pt x="69" y="42"/>
                    <a:pt x="69" y="42"/>
                  </a:cubicBezTo>
                  <a:cubicBezTo>
                    <a:pt x="69" y="31"/>
                    <a:pt x="69" y="31"/>
                    <a:pt x="69" y="31"/>
                  </a:cubicBezTo>
                  <a:cubicBezTo>
                    <a:pt x="69" y="25"/>
                    <a:pt x="66" y="20"/>
                    <a:pt x="63" y="16"/>
                  </a:cubicBezTo>
                  <a:cubicBezTo>
                    <a:pt x="59" y="12"/>
                    <a:pt x="53" y="10"/>
                    <a:pt x="48" y="10"/>
                  </a:cubicBezTo>
                  <a:cubicBezTo>
                    <a:pt x="42" y="10"/>
                    <a:pt x="37" y="12"/>
                    <a:pt x="33" y="16"/>
                  </a:cubicBezTo>
                  <a:cubicBezTo>
                    <a:pt x="29" y="20"/>
                    <a:pt x="27" y="25"/>
                    <a:pt x="27" y="31"/>
                  </a:cubicBezTo>
                  <a:cubicBezTo>
                    <a:pt x="27" y="42"/>
                    <a:pt x="27" y="42"/>
                    <a:pt x="27" y="42"/>
                  </a:cubicBezTo>
                  <a:close/>
                  <a:moveTo>
                    <a:pt x="69" y="48"/>
                  </a:moveTo>
                  <a:cubicBezTo>
                    <a:pt x="69" y="48"/>
                    <a:pt x="69" y="48"/>
                    <a:pt x="69" y="48"/>
                  </a:cubicBezTo>
                  <a:cubicBezTo>
                    <a:pt x="27" y="48"/>
                    <a:pt x="27" y="48"/>
                    <a:pt x="27" y="48"/>
                  </a:cubicBezTo>
                  <a:cubicBezTo>
                    <a:pt x="27" y="59"/>
                    <a:pt x="27" y="59"/>
                    <a:pt x="27" y="59"/>
                  </a:cubicBezTo>
                  <a:cubicBezTo>
                    <a:pt x="27" y="65"/>
                    <a:pt x="29" y="70"/>
                    <a:pt x="33" y="74"/>
                  </a:cubicBezTo>
                  <a:cubicBezTo>
                    <a:pt x="33" y="74"/>
                    <a:pt x="33" y="74"/>
                    <a:pt x="33" y="74"/>
                  </a:cubicBezTo>
                  <a:cubicBezTo>
                    <a:pt x="37" y="78"/>
                    <a:pt x="42" y="80"/>
                    <a:pt x="48" y="80"/>
                  </a:cubicBezTo>
                  <a:cubicBezTo>
                    <a:pt x="53" y="80"/>
                    <a:pt x="59" y="78"/>
                    <a:pt x="63" y="74"/>
                  </a:cubicBezTo>
                  <a:cubicBezTo>
                    <a:pt x="66" y="70"/>
                    <a:pt x="69" y="65"/>
                    <a:pt x="69" y="59"/>
                  </a:cubicBezTo>
                  <a:cubicBezTo>
                    <a:pt x="69" y="48"/>
                    <a:pt x="69" y="48"/>
                    <a:pt x="69" y="48"/>
                  </a:cubicBezTo>
                  <a:close/>
                  <a:moveTo>
                    <a:pt x="18" y="128"/>
                  </a:moveTo>
                  <a:cubicBezTo>
                    <a:pt x="18" y="128"/>
                    <a:pt x="18" y="128"/>
                    <a:pt x="18" y="128"/>
                  </a:cubicBezTo>
                  <a:cubicBezTo>
                    <a:pt x="47" y="128"/>
                    <a:pt x="47" y="128"/>
                    <a:pt x="47" y="128"/>
                  </a:cubicBezTo>
                  <a:cubicBezTo>
                    <a:pt x="48" y="128"/>
                    <a:pt x="48" y="128"/>
                    <a:pt x="48" y="128"/>
                  </a:cubicBezTo>
                  <a:cubicBezTo>
                    <a:pt x="48" y="128"/>
                    <a:pt x="48" y="128"/>
                    <a:pt x="48" y="128"/>
                  </a:cubicBezTo>
                  <a:cubicBezTo>
                    <a:pt x="77" y="128"/>
                    <a:pt x="77" y="128"/>
                    <a:pt x="77" y="128"/>
                  </a:cubicBezTo>
                  <a:cubicBezTo>
                    <a:pt x="80" y="128"/>
                    <a:pt x="82" y="126"/>
                    <a:pt x="82" y="123"/>
                  </a:cubicBezTo>
                  <a:cubicBezTo>
                    <a:pt x="82" y="120"/>
                    <a:pt x="80" y="118"/>
                    <a:pt x="77" y="118"/>
                  </a:cubicBezTo>
                  <a:cubicBezTo>
                    <a:pt x="53" y="118"/>
                    <a:pt x="53" y="118"/>
                    <a:pt x="53" y="118"/>
                  </a:cubicBezTo>
                  <a:cubicBezTo>
                    <a:pt x="53" y="106"/>
                    <a:pt x="53" y="106"/>
                    <a:pt x="53" y="106"/>
                  </a:cubicBezTo>
                  <a:cubicBezTo>
                    <a:pt x="64" y="105"/>
                    <a:pt x="74" y="100"/>
                    <a:pt x="81" y="92"/>
                  </a:cubicBezTo>
                  <a:cubicBezTo>
                    <a:pt x="86" y="88"/>
                    <a:pt x="89" y="83"/>
                    <a:pt x="91" y="77"/>
                  </a:cubicBezTo>
                  <a:cubicBezTo>
                    <a:pt x="94" y="71"/>
                    <a:pt x="95" y="65"/>
                    <a:pt x="95" y="59"/>
                  </a:cubicBezTo>
                  <a:cubicBezTo>
                    <a:pt x="95" y="45"/>
                    <a:pt x="95" y="45"/>
                    <a:pt x="95" y="45"/>
                  </a:cubicBezTo>
                  <a:cubicBezTo>
                    <a:pt x="95" y="42"/>
                    <a:pt x="93" y="40"/>
                    <a:pt x="90" y="40"/>
                  </a:cubicBezTo>
                  <a:cubicBezTo>
                    <a:pt x="87" y="40"/>
                    <a:pt x="85" y="42"/>
                    <a:pt x="85" y="45"/>
                  </a:cubicBezTo>
                  <a:cubicBezTo>
                    <a:pt x="85" y="59"/>
                    <a:pt x="85" y="59"/>
                    <a:pt x="85" y="59"/>
                  </a:cubicBezTo>
                  <a:cubicBezTo>
                    <a:pt x="85" y="64"/>
                    <a:pt x="84" y="69"/>
                    <a:pt x="82" y="73"/>
                  </a:cubicBezTo>
                  <a:cubicBezTo>
                    <a:pt x="80" y="78"/>
                    <a:pt x="78" y="82"/>
                    <a:pt x="74" y="86"/>
                  </a:cubicBezTo>
                  <a:cubicBezTo>
                    <a:pt x="67" y="92"/>
                    <a:pt x="58" y="97"/>
                    <a:pt x="48" y="97"/>
                  </a:cubicBezTo>
                  <a:cubicBezTo>
                    <a:pt x="43" y="97"/>
                    <a:pt x="38" y="96"/>
                    <a:pt x="33" y="94"/>
                  </a:cubicBezTo>
                  <a:cubicBezTo>
                    <a:pt x="29" y="92"/>
                    <a:pt x="25" y="89"/>
                    <a:pt x="21" y="86"/>
                  </a:cubicBezTo>
                  <a:cubicBezTo>
                    <a:pt x="18" y="82"/>
                    <a:pt x="15" y="78"/>
                    <a:pt x="13" y="73"/>
                  </a:cubicBezTo>
                  <a:cubicBezTo>
                    <a:pt x="11" y="69"/>
                    <a:pt x="10" y="64"/>
                    <a:pt x="10" y="59"/>
                  </a:cubicBezTo>
                  <a:cubicBezTo>
                    <a:pt x="10" y="45"/>
                    <a:pt x="10" y="45"/>
                    <a:pt x="10" y="45"/>
                  </a:cubicBezTo>
                  <a:cubicBezTo>
                    <a:pt x="10" y="42"/>
                    <a:pt x="8" y="40"/>
                    <a:pt x="5" y="40"/>
                  </a:cubicBezTo>
                  <a:cubicBezTo>
                    <a:pt x="2" y="40"/>
                    <a:pt x="0" y="42"/>
                    <a:pt x="0" y="45"/>
                  </a:cubicBezTo>
                  <a:cubicBezTo>
                    <a:pt x="0" y="59"/>
                    <a:pt x="0" y="59"/>
                    <a:pt x="0" y="59"/>
                  </a:cubicBezTo>
                  <a:cubicBezTo>
                    <a:pt x="0" y="65"/>
                    <a:pt x="2" y="71"/>
                    <a:pt x="4" y="77"/>
                  </a:cubicBezTo>
                  <a:cubicBezTo>
                    <a:pt x="6" y="83"/>
                    <a:pt x="10" y="88"/>
                    <a:pt x="14" y="92"/>
                  </a:cubicBezTo>
                  <a:cubicBezTo>
                    <a:pt x="19" y="97"/>
                    <a:pt x="24" y="100"/>
                    <a:pt x="30" y="103"/>
                  </a:cubicBezTo>
                  <a:cubicBezTo>
                    <a:pt x="34" y="104"/>
                    <a:pt x="38" y="106"/>
                    <a:pt x="43" y="106"/>
                  </a:cubicBezTo>
                  <a:cubicBezTo>
                    <a:pt x="43" y="118"/>
                    <a:pt x="43" y="118"/>
                    <a:pt x="43" y="118"/>
                  </a:cubicBezTo>
                  <a:cubicBezTo>
                    <a:pt x="18" y="118"/>
                    <a:pt x="18" y="118"/>
                    <a:pt x="18" y="118"/>
                  </a:cubicBezTo>
                  <a:cubicBezTo>
                    <a:pt x="16" y="118"/>
                    <a:pt x="14" y="120"/>
                    <a:pt x="14" y="123"/>
                  </a:cubicBezTo>
                  <a:cubicBezTo>
                    <a:pt x="14" y="126"/>
                    <a:pt x="16" y="128"/>
                    <a:pt x="18" y="12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28" name="组合 27"/>
          <p:cNvGrpSpPr/>
          <p:nvPr/>
        </p:nvGrpSpPr>
        <p:grpSpPr>
          <a:xfrm>
            <a:off x="3315387" y="3129177"/>
            <a:ext cx="650240" cy="640080"/>
            <a:chOff x="5562" y="4841"/>
            <a:chExt cx="1024" cy="1008"/>
          </a:xfrm>
        </p:grpSpPr>
        <p:sp>
          <p:nvSpPr>
            <p:cNvPr id="29" name="Freeform 28"/>
            <p:cNvSpPr/>
            <p:nvPr/>
          </p:nvSpPr>
          <p:spPr bwMode="auto">
            <a:xfrm>
              <a:off x="5562" y="4841"/>
              <a:ext cx="1024" cy="1009"/>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ADDDEB"/>
            </a:solidFill>
            <a:ln>
              <a:noFill/>
            </a:ln>
          </p:spPr>
          <p:txBody>
            <a:bodyPr vert="horz" wrap="square" lIns="91440" tIns="45720" rIns="91440" bIns="45720" numCol="1" anchor="t" anchorCtr="0" compatLnSpc="1"/>
            <a:lstStyle/>
            <a:p>
              <a:endParaRPr lang="zh-CN" altLang="en-US" dirty="0">
                <a:latin typeface="字魂59号-创粗黑" panose="00000500000000000000" pitchFamily="2" charset="-122"/>
                <a:ea typeface="字魂59号-创粗黑" panose="00000500000000000000" pitchFamily="2" charset="-122"/>
              </a:endParaRPr>
            </a:p>
          </p:txBody>
        </p:sp>
        <p:sp>
          <p:nvSpPr>
            <p:cNvPr id="30" name="Freeform 37"/>
            <p:cNvSpPr>
              <a:spLocks noEditPoints="1"/>
            </p:cNvSpPr>
            <p:nvPr/>
          </p:nvSpPr>
          <p:spPr bwMode="auto">
            <a:xfrm>
              <a:off x="5861" y="5100"/>
              <a:ext cx="429" cy="494"/>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grpSp>
        <p:nvGrpSpPr>
          <p:cNvPr id="31" name="组合 30"/>
          <p:cNvGrpSpPr/>
          <p:nvPr/>
        </p:nvGrpSpPr>
        <p:grpSpPr>
          <a:xfrm>
            <a:off x="3315387" y="4143907"/>
            <a:ext cx="650240" cy="642620"/>
            <a:chOff x="5562" y="6439"/>
            <a:chExt cx="1024" cy="1012"/>
          </a:xfrm>
        </p:grpSpPr>
        <p:sp>
          <p:nvSpPr>
            <p:cNvPr id="32" name="Freeform 29"/>
            <p:cNvSpPr/>
            <p:nvPr/>
          </p:nvSpPr>
          <p:spPr bwMode="auto">
            <a:xfrm>
              <a:off x="5562" y="6439"/>
              <a:ext cx="1024" cy="1012"/>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F6E2E3"/>
            </a:solidFill>
            <a:ln>
              <a:noFill/>
            </a:ln>
          </p:spPr>
          <p:txBody>
            <a:bodyPr/>
            <a:lstStyle/>
            <a:p>
              <a:endParaRPr lang="zh-CN" altLang="en-US" dirty="0">
                <a:latin typeface="字魂59号-创粗黑" panose="00000500000000000000" pitchFamily="2" charset="-122"/>
                <a:ea typeface="字魂59号-创粗黑" panose="00000500000000000000" pitchFamily="2" charset="-122"/>
              </a:endParaRPr>
            </a:p>
          </p:txBody>
        </p:sp>
        <p:sp>
          <p:nvSpPr>
            <p:cNvPr id="33" name="Freeform 38"/>
            <p:cNvSpPr>
              <a:spLocks noEditPoints="1"/>
            </p:cNvSpPr>
            <p:nvPr/>
          </p:nvSpPr>
          <p:spPr bwMode="auto">
            <a:xfrm>
              <a:off x="5874" y="6705"/>
              <a:ext cx="404" cy="481"/>
            </a:xfrm>
            <a:custGeom>
              <a:avLst/>
              <a:gdLst>
                <a:gd name="T0" fmla="*/ 93 w 105"/>
                <a:gd name="T1" fmla="*/ 2 h 125"/>
                <a:gd name="T2" fmla="*/ 90 w 105"/>
                <a:gd name="T3" fmla="*/ 9 h 125"/>
                <a:gd name="T4" fmla="*/ 105 w 105"/>
                <a:gd name="T5" fmla="*/ 47 h 125"/>
                <a:gd name="T6" fmla="*/ 88 w 105"/>
                <a:gd name="T7" fmla="*/ 89 h 125"/>
                <a:gd name="T8" fmla="*/ 69 w 105"/>
                <a:gd name="T9" fmla="*/ 101 h 125"/>
                <a:gd name="T10" fmla="*/ 52 w 105"/>
                <a:gd name="T11" fmla="*/ 105 h 125"/>
                <a:gd name="T12" fmla="*/ 52 w 105"/>
                <a:gd name="T13" fmla="*/ 115 h 125"/>
                <a:gd name="T14" fmla="*/ 76 w 105"/>
                <a:gd name="T15" fmla="*/ 120 h 125"/>
                <a:gd name="T16" fmla="*/ 47 w 105"/>
                <a:gd name="T17" fmla="*/ 125 h 125"/>
                <a:gd name="T18" fmla="*/ 47 w 105"/>
                <a:gd name="T19" fmla="*/ 125 h 125"/>
                <a:gd name="T20" fmla="*/ 19 w 105"/>
                <a:gd name="T21" fmla="*/ 120 h 125"/>
                <a:gd name="T22" fmla="*/ 42 w 105"/>
                <a:gd name="T23" fmla="*/ 115 h 125"/>
                <a:gd name="T24" fmla="*/ 42 w 105"/>
                <a:gd name="T25" fmla="*/ 105 h 125"/>
                <a:gd name="T26" fmla="*/ 8 w 105"/>
                <a:gd name="T27" fmla="*/ 91 h 125"/>
                <a:gd name="T28" fmla="*/ 1 w 105"/>
                <a:gd name="T29" fmla="*/ 94 h 125"/>
                <a:gd name="T30" fmla="*/ 12 w 105"/>
                <a:gd name="T31" fmla="*/ 79 h 125"/>
                <a:gd name="T32" fmla="*/ 14 w 105"/>
                <a:gd name="T33" fmla="*/ 14 h 125"/>
                <a:gd name="T34" fmla="*/ 78 w 105"/>
                <a:gd name="T35" fmla="*/ 12 h 125"/>
                <a:gd name="T36" fmla="*/ 84 w 105"/>
                <a:gd name="T37" fmla="*/ 7 h 125"/>
                <a:gd name="T38" fmla="*/ 84 w 105"/>
                <a:gd name="T39" fmla="*/ 7 h 125"/>
                <a:gd name="T40" fmla="*/ 86 w 105"/>
                <a:gd name="T41" fmla="*/ 13 h 125"/>
                <a:gd name="T42" fmla="*/ 82 w 105"/>
                <a:gd name="T43" fmla="*/ 16 h 125"/>
                <a:gd name="T44" fmla="*/ 80 w 105"/>
                <a:gd name="T45" fmla="*/ 81 h 125"/>
                <a:gd name="T46" fmla="*/ 47 w 105"/>
                <a:gd name="T47" fmla="*/ 95 h 125"/>
                <a:gd name="T48" fmla="*/ 13 w 105"/>
                <a:gd name="T49" fmla="*/ 86 h 125"/>
                <a:gd name="T50" fmla="*/ 47 w 105"/>
                <a:gd name="T51" fmla="*/ 100 h 125"/>
                <a:gd name="T52" fmla="*/ 67 w 105"/>
                <a:gd name="T53" fmla="*/ 96 h 125"/>
                <a:gd name="T54" fmla="*/ 84 w 105"/>
                <a:gd name="T55" fmla="*/ 84 h 125"/>
                <a:gd name="T56" fmla="*/ 95 w 105"/>
                <a:gd name="T57" fmla="*/ 67 h 125"/>
                <a:gd name="T58" fmla="*/ 95 w 105"/>
                <a:gd name="T59" fmla="*/ 28 h 125"/>
                <a:gd name="T60" fmla="*/ 74 w 105"/>
                <a:gd name="T61" fmla="*/ 21 h 125"/>
                <a:gd name="T62" fmla="*/ 47 w 105"/>
                <a:gd name="T63" fmla="*/ 10 h 125"/>
                <a:gd name="T64" fmla="*/ 10 w 105"/>
                <a:gd name="T65" fmla="*/ 47 h 125"/>
                <a:gd name="T66" fmla="*/ 47 w 105"/>
                <a:gd name="T67" fmla="*/ 85 h 125"/>
                <a:gd name="T68" fmla="*/ 74 w 105"/>
                <a:gd name="T69" fmla="*/ 74 h 125"/>
                <a:gd name="T70" fmla="*/ 74 w 105"/>
                <a:gd name="T71" fmla="*/ 21 h 125"/>
                <a:gd name="T72" fmla="*/ 80 w 105"/>
                <a:gd name="T73" fmla="*/ 81 h 125"/>
                <a:gd name="T74" fmla="*/ 74 w 105"/>
                <a:gd name="T75"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25">
                  <a:moveTo>
                    <a:pt x="89" y="2"/>
                  </a:moveTo>
                  <a:cubicBezTo>
                    <a:pt x="90" y="0"/>
                    <a:pt x="92" y="0"/>
                    <a:pt x="93" y="2"/>
                  </a:cubicBezTo>
                  <a:cubicBezTo>
                    <a:pt x="94" y="3"/>
                    <a:pt x="94" y="5"/>
                    <a:pt x="93" y="6"/>
                  </a:cubicBezTo>
                  <a:cubicBezTo>
                    <a:pt x="90" y="9"/>
                    <a:pt x="90" y="9"/>
                    <a:pt x="90" y="9"/>
                  </a:cubicBezTo>
                  <a:cubicBezTo>
                    <a:pt x="95" y="14"/>
                    <a:pt x="98" y="19"/>
                    <a:pt x="101" y="25"/>
                  </a:cubicBezTo>
                  <a:cubicBezTo>
                    <a:pt x="104" y="32"/>
                    <a:pt x="105" y="40"/>
                    <a:pt x="105" y="47"/>
                  </a:cubicBezTo>
                  <a:cubicBezTo>
                    <a:pt x="105" y="55"/>
                    <a:pt x="104" y="63"/>
                    <a:pt x="101" y="70"/>
                  </a:cubicBezTo>
                  <a:cubicBezTo>
                    <a:pt x="98" y="77"/>
                    <a:pt x="94" y="83"/>
                    <a:pt x="88" y="89"/>
                  </a:cubicBezTo>
                  <a:cubicBezTo>
                    <a:pt x="88" y="89"/>
                    <a:pt x="88" y="89"/>
                    <a:pt x="88" y="89"/>
                  </a:cubicBezTo>
                  <a:cubicBezTo>
                    <a:pt x="83" y="94"/>
                    <a:pt x="76" y="98"/>
                    <a:pt x="69" y="101"/>
                  </a:cubicBezTo>
                  <a:cubicBezTo>
                    <a:pt x="69" y="101"/>
                    <a:pt x="69" y="101"/>
                    <a:pt x="69" y="101"/>
                  </a:cubicBezTo>
                  <a:cubicBezTo>
                    <a:pt x="64" y="103"/>
                    <a:pt x="58" y="105"/>
                    <a:pt x="52" y="105"/>
                  </a:cubicBezTo>
                  <a:cubicBezTo>
                    <a:pt x="52" y="106"/>
                    <a:pt x="52" y="106"/>
                    <a:pt x="52" y="106"/>
                  </a:cubicBezTo>
                  <a:cubicBezTo>
                    <a:pt x="52" y="115"/>
                    <a:pt x="52" y="115"/>
                    <a:pt x="52" y="115"/>
                  </a:cubicBezTo>
                  <a:cubicBezTo>
                    <a:pt x="71" y="115"/>
                    <a:pt x="71" y="115"/>
                    <a:pt x="71" y="115"/>
                  </a:cubicBezTo>
                  <a:cubicBezTo>
                    <a:pt x="74" y="115"/>
                    <a:pt x="76" y="117"/>
                    <a:pt x="76" y="120"/>
                  </a:cubicBezTo>
                  <a:cubicBezTo>
                    <a:pt x="76" y="123"/>
                    <a:pt x="74" y="125"/>
                    <a:pt x="71" y="125"/>
                  </a:cubicBezTo>
                  <a:cubicBezTo>
                    <a:pt x="47" y="125"/>
                    <a:pt x="47" y="125"/>
                    <a:pt x="47" y="125"/>
                  </a:cubicBezTo>
                  <a:cubicBezTo>
                    <a:pt x="47" y="125"/>
                    <a:pt x="47" y="125"/>
                    <a:pt x="47" y="125"/>
                  </a:cubicBezTo>
                  <a:cubicBezTo>
                    <a:pt x="47" y="125"/>
                    <a:pt x="47" y="125"/>
                    <a:pt x="47" y="125"/>
                  </a:cubicBezTo>
                  <a:cubicBezTo>
                    <a:pt x="23" y="125"/>
                    <a:pt x="23" y="125"/>
                    <a:pt x="23" y="125"/>
                  </a:cubicBezTo>
                  <a:cubicBezTo>
                    <a:pt x="21" y="125"/>
                    <a:pt x="19" y="123"/>
                    <a:pt x="19" y="120"/>
                  </a:cubicBezTo>
                  <a:cubicBezTo>
                    <a:pt x="19" y="117"/>
                    <a:pt x="21" y="115"/>
                    <a:pt x="23" y="115"/>
                  </a:cubicBezTo>
                  <a:cubicBezTo>
                    <a:pt x="42" y="115"/>
                    <a:pt x="42" y="115"/>
                    <a:pt x="42" y="115"/>
                  </a:cubicBezTo>
                  <a:cubicBezTo>
                    <a:pt x="42" y="106"/>
                    <a:pt x="42" y="106"/>
                    <a:pt x="42" y="106"/>
                  </a:cubicBezTo>
                  <a:cubicBezTo>
                    <a:pt x="42" y="106"/>
                    <a:pt x="42" y="106"/>
                    <a:pt x="42" y="105"/>
                  </a:cubicBezTo>
                  <a:cubicBezTo>
                    <a:pt x="36" y="105"/>
                    <a:pt x="30" y="103"/>
                    <a:pt x="25" y="101"/>
                  </a:cubicBezTo>
                  <a:cubicBezTo>
                    <a:pt x="19" y="99"/>
                    <a:pt x="13" y="95"/>
                    <a:pt x="8" y="91"/>
                  </a:cubicBezTo>
                  <a:cubicBezTo>
                    <a:pt x="5" y="94"/>
                    <a:pt x="5" y="94"/>
                    <a:pt x="5" y="94"/>
                  </a:cubicBezTo>
                  <a:cubicBezTo>
                    <a:pt x="4" y="95"/>
                    <a:pt x="2" y="95"/>
                    <a:pt x="1" y="94"/>
                  </a:cubicBezTo>
                  <a:cubicBezTo>
                    <a:pt x="0" y="92"/>
                    <a:pt x="0" y="91"/>
                    <a:pt x="1" y="89"/>
                  </a:cubicBezTo>
                  <a:cubicBezTo>
                    <a:pt x="12" y="79"/>
                    <a:pt x="12" y="79"/>
                    <a:pt x="12" y="79"/>
                  </a:cubicBezTo>
                  <a:cubicBezTo>
                    <a:pt x="5" y="70"/>
                    <a:pt x="0" y="60"/>
                    <a:pt x="0" y="47"/>
                  </a:cubicBezTo>
                  <a:cubicBezTo>
                    <a:pt x="0" y="35"/>
                    <a:pt x="5" y="23"/>
                    <a:pt x="14" y="14"/>
                  </a:cubicBezTo>
                  <a:cubicBezTo>
                    <a:pt x="23" y="6"/>
                    <a:pt x="34" y="0"/>
                    <a:pt x="47" y="0"/>
                  </a:cubicBezTo>
                  <a:cubicBezTo>
                    <a:pt x="59" y="0"/>
                    <a:pt x="70" y="5"/>
                    <a:pt x="78" y="12"/>
                  </a:cubicBezTo>
                  <a:cubicBezTo>
                    <a:pt x="84" y="7"/>
                    <a:pt x="84" y="7"/>
                    <a:pt x="84" y="7"/>
                  </a:cubicBezTo>
                  <a:cubicBezTo>
                    <a:pt x="84" y="7"/>
                    <a:pt x="84" y="7"/>
                    <a:pt x="84" y="7"/>
                  </a:cubicBezTo>
                  <a:cubicBezTo>
                    <a:pt x="84" y="7"/>
                    <a:pt x="84" y="7"/>
                    <a:pt x="84" y="7"/>
                  </a:cubicBezTo>
                  <a:cubicBezTo>
                    <a:pt x="84" y="7"/>
                    <a:pt x="84" y="7"/>
                    <a:pt x="84" y="7"/>
                  </a:cubicBezTo>
                  <a:cubicBezTo>
                    <a:pt x="89" y="2"/>
                    <a:pt x="89" y="2"/>
                    <a:pt x="89" y="2"/>
                  </a:cubicBezTo>
                  <a:close/>
                  <a:moveTo>
                    <a:pt x="86" y="13"/>
                  </a:moveTo>
                  <a:cubicBezTo>
                    <a:pt x="86" y="13"/>
                    <a:pt x="86" y="13"/>
                    <a:pt x="86" y="13"/>
                  </a:cubicBezTo>
                  <a:cubicBezTo>
                    <a:pt x="82" y="16"/>
                    <a:pt x="82" y="16"/>
                    <a:pt x="82" y="16"/>
                  </a:cubicBezTo>
                  <a:cubicBezTo>
                    <a:pt x="90" y="25"/>
                    <a:pt x="94" y="36"/>
                    <a:pt x="94" y="47"/>
                  </a:cubicBezTo>
                  <a:cubicBezTo>
                    <a:pt x="94" y="61"/>
                    <a:pt x="89" y="72"/>
                    <a:pt x="80" y="81"/>
                  </a:cubicBezTo>
                  <a:cubicBezTo>
                    <a:pt x="80" y="81"/>
                    <a:pt x="80" y="81"/>
                    <a:pt x="80" y="81"/>
                  </a:cubicBezTo>
                  <a:cubicBezTo>
                    <a:pt x="72" y="89"/>
                    <a:pt x="60" y="95"/>
                    <a:pt x="47" y="95"/>
                  </a:cubicBezTo>
                  <a:cubicBezTo>
                    <a:pt x="35" y="95"/>
                    <a:pt x="24" y="90"/>
                    <a:pt x="16" y="83"/>
                  </a:cubicBezTo>
                  <a:cubicBezTo>
                    <a:pt x="13" y="86"/>
                    <a:pt x="13" y="86"/>
                    <a:pt x="13" y="86"/>
                  </a:cubicBezTo>
                  <a:cubicBezTo>
                    <a:pt x="17" y="90"/>
                    <a:pt x="22" y="93"/>
                    <a:pt x="27" y="96"/>
                  </a:cubicBezTo>
                  <a:cubicBezTo>
                    <a:pt x="33" y="98"/>
                    <a:pt x="40" y="100"/>
                    <a:pt x="47" y="100"/>
                  </a:cubicBezTo>
                  <a:cubicBezTo>
                    <a:pt x="54" y="100"/>
                    <a:pt x="61" y="98"/>
                    <a:pt x="67" y="96"/>
                  </a:cubicBezTo>
                  <a:cubicBezTo>
                    <a:pt x="67" y="96"/>
                    <a:pt x="67" y="96"/>
                    <a:pt x="67" y="96"/>
                  </a:cubicBezTo>
                  <a:cubicBezTo>
                    <a:pt x="73" y="93"/>
                    <a:pt x="79" y="89"/>
                    <a:pt x="84" y="84"/>
                  </a:cubicBezTo>
                  <a:cubicBezTo>
                    <a:pt x="84" y="84"/>
                    <a:pt x="84" y="84"/>
                    <a:pt x="84" y="84"/>
                  </a:cubicBezTo>
                  <a:cubicBezTo>
                    <a:pt x="84" y="84"/>
                    <a:pt x="84" y="84"/>
                    <a:pt x="84" y="84"/>
                  </a:cubicBezTo>
                  <a:cubicBezTo>
                    <a:pt x="89" y="80"/>
                    <a:pt x="93" y="74"/>
                    <a:pt x="95" y="67"/>
                  </a:cubicBezTo>
                  <a:cubicBezTo>
                    <a:pt x="98" y="61"/>
                    <a:pt x="99" y="55"/>
                    <a:pt x="99" y="47"/>
                  </a:cubicBezTo>
                  <a:cubicBezTo>
                    <a:pt x="99" y="40"/>
                    <a:pt x="98" y="34"/>
                    <a:pt x="95" y="28"/>
                  </a:cubicBezTo>
                  <a:cubicBezTo>
                    <a:pt x="93" y="22"/>
                    <a:pt x="90" y="17"/>
                    <a:pt x="86" y="13"/>
                  </a:cubicBezTo>
                  <a:close/>
                  <a:moveTo>
                    <a:pt x="74" y="21"/>
                  </a:moveTo>
                  <a:cubicBezTo>
                    <a:pt x="74" y="21"/>
                    <a:pt x="74" y="21"/>
                    <a:pt x="74" y="21"/>
                  </a:cubicBezTo>
                  <a:cubicBezTo>
                    <a:pt x="67" y="15"/>
                    <a:pt x="58" y="10"/>
                    <a:pt x="47" y="10"/>
                  </a:cubicBezTo>
                  <a:cubicBezTo>
                    <a:pt x="37" y="10"/>
                    <a:pt x="28" y="15"/>
                    <a:pt x="21" y="21"/>
                  </a:cubicBezTo>
                  <a:cubicBezTo>
                    <a:pt x="14" y="28"/>
                    <a:pt x="10" y="37"/>
                    <a:pt x="10" y="47"/>
                  </a:cubicBezTo>
                  <a:cubicBezTo>
                    <a:pt x="10" y="58"/>
                    <a:pt x="14" y="67"/>
                    <a:pt x="21" y="74"/>
                  </a:cubicBezTo>
                  <a:cubicBezTo>
                    <a:pt x="28" y="81"/>
                    <a:pt x="37" y="85"/>
                    <a:pt x="47" y="85"/>
                  </a:cubicBezTo>
                  <a:cubicBezTo>
                    <a:pt x="57" y="85"/>
                    <a:pt x="67" y="81"/>
                    <a:pt x="73" y="74"/>
                  </a:cubicBezTo>
                  <a:cubicBezTo>
                    <a:pt x="74" y="74"/>
                    <a:pt x="74" y="74"/>
                    <a:pt x="74" y="74"/>
                  </a:cubicBezTo>
                  <a:cubicBezTo>
                    <a:pt x="80" y="67"/>
                    <a:pt x="84" y="58"/>
                    <a:pt x="84" y="47"/>
                  </a:cubicBezTo>
                  <a:cubicBezTo>
                    <a:pt x="84" y="37"/>
                    <a:pt x="80" y="28"/>
                    <a:pt x="74" y="21"/>
                  </a:cubicBezTo>
                  <a:cubicBezTo>
                    <a:pt x="74" y="21"/>
                    <a:pt x="74" y="21"/>
                    <a:pt x="74" y="21"/>
                  </a:cubicBezTo>
                  <a:close/>
                  <a:moveTo>
                    <a:pt x="80" y="81"/>
                  </a:moveTo>
                  <a:cubicBezTo>
                    <a:pt x="80" y="81"/>
                    <a:pt x="80" y="81"/>
                    <a:pt x="80" y="81"/>
                  </a:cubicBezTo>
                  <a:cubicBezTo>
                    <a:pt x="78" y="83"/>
                    <a:pt x="75" y="83"/>
                    <a:pt x="74" y="81"/>
                  </a:cubicBezTo>
                  <a:cubicBezTo>
                    <a:pt x="80" y="81"/>
                    <a:pt x="80" y="81"/>
                    <a:pt x="80" y="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sp>
        <p:nvSpPr>
          <p:cNvPr id="34" name="Rectangle 44"/>
          <p:cNvSpPr>
            <a:spLocks noChangeArrowheads="1"/>
          </p:cNvSpPr>
          <p:nvPr/>
        </p:nvSpPr>
        <p:spPr bwMode="auto">
          <a:xfrm>
            <a:off x="944297" y="2094127"/>
            <a:ext cx="2227580" cy="676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r"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Row Key (行键)</a:t>
            </a:r>
          </a:p>
          <a:p>
            <a:pPr algn="r">
              <a:lnSpc>
                <a:spcPct val="150000"/>
              </a:lnSpc>
            </a:pPr>
            <a:r>
              <a:rPr lang="zh-CN" altLang="en-US" sz="100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Row Key 是用来检索记录的主键，存储时数据按照 Row Key 的字典序进行排序.</a:t>
            </a:r>
            <a:endParaRPr lang="zh-CN" altLang="en-US" sz="8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endParaRPr>
          </a:p>
        </p:txBody>
      </p:sp>
      <p:sp>
        <p:nvSpPr>
          <p:cNvPr id="35" name="Rectangle 45"/>
          <p:cNvSpPr>
            <a:spLocks noChangeArrowheads="1"/>
          </p:cNvSpPr>
          <p:nvPr/>
        </p:nvSpPr>
        <p:spPr bwMode="auto">
          <a:xfrm>
            <a:off x="715645" y="3110865"/>
            <a:ext cx="2456815" cy="676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r"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Column Qualifier (列限定符)</a:t>
            </a:r>
          </a:p>
          <a:p>
            <a:pPr algn="r">
              <a:lnSpc>
                <a:spcPct val="150000"/>
              </a:lnSpc>
            </a:pPr>
            <a:r>
              <a:rPr lang="zh-CN" altLang="en-US" sz="100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列限定符，你可以理解为是具体的列名，可以在插入数据的过程中动态创建列。</a:t>
            </a:r>
          </a:p>
        </p:txBody>
      </p:sp>
      <p:sp>
        <p:nvSpPr>
          <p:cNvPr id="36" name="Rectangle 46"/>
          <p:cNvSpPr>
            <a:spLocks noChangeArrowheads="1"/>
          </p:cNvSpPr>
          <p:nvPr/>
        </p:nvSpPr>
        <p:spPr bwMode="auto">
          <a:xfrm>
            <a:off x="991287" y="4109617"/>
            <a:ext cx="2180590" cy="676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r"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Cell</a:t>
            </a:r>
          </a:p>
          <a:p>
            <a:pPr algn="r">
              <a:lnSpc>
                <a:spcPct val="150000"/>
              </a:lnSpc>
            </a:pPr>
            <a:r>
              <a:rPr lang="zh-CN" altLang="en-US" sz="10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Cell 是列族和列限定符的组合，并包含值和时间戳，一个单元格</a:t>
            </a:r>
          </a:p>
        </p:txBody>
      </p:sp>
      <p:sp>
        <p:nvSpPr>
          <p:cNvPr id="37" name="Rectangle 47"/>
          <p:cNvSpPr>
            <a:spLocks noChangeArrowheads="1"/>
          </p:cNvSpPr>
          <p:nvPr/>
        </p:nvSpPr>
        <p:spPr bwMode="auto">
          <a:xfrm>
            <a:off x="8540802" y="2078252"/>
            <a:ext cx="2270760" cy="676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l"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Column Family（列族）</a:t>
            </a:r>
          </a:p>
          <a:p>
            <a:pPr algn="l">
              <a:lnSpc>
                <a:spcPct val="150000"/>
              </a:lnSpc>
            </a:pPr>
            <a:r>
              <a:rPr lang="zh-CN" altLang="en-US" sz="10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HBase 表中的每个列，都归属于某个列族。列族是表的 Schema 的一部分.</a:t>
            </a:r>
            <a:endParaRPr lang="zh-CN" altLang="en-US" sz="10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endParaRPr>
          </a:p>
        </p:txBody>
      </p:sp>
      <p:sp>
        <p:nvSpPr>
          <p:cNvPr id="38" name="Rectangle 48"/>
          <p:cNvSpPr>
            <a:spLocks noChangeArrowheads="1"/>
          </p:cNvSpPr>
          <p:nvPr/>
        </p:nvSpPr>
        <p:spPr bwMode="auto">
          <a:xfrm>
            <a:off x="8540167" y="3110762"/>
            <a:ext cx="2271395" cy="907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l"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 Column(列)</a:t>
            </a:r>
          </a:p>
          <a:p>
            <a:pPr algn="l" defTabSz="914400">
              <a:lnSpc>
                <a:spcPct val="150000"/>
              </a:lnSpc>
            </a:pPr>
            <a:r>
              <a:rPr lang="zh-CN" altLang="en-US" sz="10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HBase 中的列由列族和列限定符组成，它们由 :(冒号) 进行分隔，即一个完整的列名应该表述为 列族名 ：列限定符</a:t>
            </a:r>
          </a:p>
        </p:txBody>
      </p:sp>
      <p:sp>
        <p:nvSpPr>
          <p:cNvPr id="39" name="Rectangle 49"/>
          <p:cNvSpPr>
            <a:spLocks noChangeArrowheads="1"/>
          </p:cNvSpPr>
          <p:nvPr/>
        </p:nvSpPr>
        <p:spPr bwMode="auto">
          <a:xfrm>
            <a:off x="8540802" y="4126762"/>
            <a:ext cx="2270760" cy="1138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l" defTabSz="1216660">
              <a:spcBef>
                <a:spcPct val="20000"/>
              </a:spcBef>
              <a:defRPr/>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Timestamp(时间戳)</a:t>
            </a:r>
          </a:p>
          <a:p>
            <a:pPr algn="l" defTabSz="914400">
              <a:lnSpc>
                <a:spcPct val="150000"/>
              </a:lnSpc>
            </a:pPr>
            <a:r>
              <a:rPr lang="zh-CN" altLang="en-US" sz="1000" dirty="0">
                <a:solidFill>
                  <a:schemeClr val="bg1">
                    <a:lumMod val="50000"/>
                  </a:schemeClr>
                </a:solidFill>
                <a:latin typeface="字魂59号-创粗黑" panose="00000500000000000000" pitchFamily="2" charset="-122"/>
                <a:ea typeface="字魂59号-创粗黑" panose="00000500000000000000" pitchFamily="2" charset="-122"/>
                <a:cs typeface="字魂59号-创粗黑" panose="00000500000000000000" pitchFamily="2" charset="-122"/>
                <a:sym typeface="+mn-ea"/>
              </a:rPr>
              <a:t>每个 Cell 都保存着同一份数据的多个版本。版本通过时间戳来索引，不同版本的数据按照时间戳倒序排列，即最新的数据排在最前面</a:t>
            </a:r>
          </a:p>
        </p:txBody>
      </p:sp>
      <p:sp>
        <p:nvSpPr>
          <p:cNvPr id="41" name="Oval 40"/>
          <p:cNvSpPr>
            <a:spLocks noChangeArrowheads="1"/>
          </p:cNvSpPr>
          <p:nvPr/>
        </p:nvSpPr>
        <p:spPr bwMode="auto">
          <a:xfrm flipV="1">
            <a:off x="4234232" y="5928105"/>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 xmlns:a14="http://schemas.microsoft.com/office/drawing/2010/main" w="9525">
                <a:solidFill>
                  <a:srgbClr val="000000"/>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pic>
        <p:nvPicPr>
          <p:cNvPr id="43" name="Picture 42" descr="apple icons"/>
          <p:cNvPicPr>
            <a:picLocks noChangeAspect="1" noChangeArrowheads="1"/>
          </p:cNvPicPr>
          <p:nvPr/>
        </p:nvPicPr>
        <p:blipFill>
          <a:blip r:embed="rId3" cstate="screen"/>
          <a:srcRect/>
          <a:stretch>
            <a:fillRect/>
          </a:stretch>
        </p:blipFill>
        <p:spPr bwMode="auto">
          <a:xfrm>
            <a:off x="4524094" y="3807357"/>
            <a:ext cx="2712626" cy="2187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Rectangle 43" descr="sy_77578179991"/>
          <p:cNvSpPr>
            <a:spLocks noChangeArrowheads="1"/>
          </p:cNvSpPr>
          <p:nvPr/>
        </p:nvSpPr>
        <p:spPr bwMode="auto">
          <a:xfrm>
            <a:off x="4629161" y="3919063"/>
            <a:ext cx="2502493" cy="1492397"/>
          </a:xfrm>
          <a:prstGeom prst="rect">
            <a:avLst/>
          </a:prstGeom>
          <a:blipFill dpi="0" rotWithShape="1">
            <a:blip r:embed="rId4" cstate="screen">
              <a:extLst>
                <a:ext uri="{BEBA8EAE-BF5A-486C-A8C5-ECC9F3942E4B}">
                  <a14:imgProps xmlns="" xmlns:a14="http://schemas.microsoft.com/office/drawing/2010/main">
                    <a14:imgLayer r:embed="rId5">
                      <a14:imgEffect>
                        <a14:colorTemperature colorTemp="5900"/>
                      </a14:imgEffect>
                      <a14:imgEffect>
                        <a14:saturation sat="66000"/>
                      </a14:imgEffect>
                    </a14:imgLayer>
                  </a14:imgProps>
                </a:ext>
              </a:extLst>
            </a:blip>
            <a:srcRect/>
            <a:stretch>
              <a:fillRect/>
            </a:stretch>
          </a:blip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dirty="0">
                <a:latin typeface="字魂59号-创粗黑" panose="00000500000000000000" pitchFamily="2" charset="-122"/>
                <a:ea typeface="字魂59号-创粗黑" panose="00000500000000000000" pitchFamily="2" charset="-122"/>
              </a:rPr>
              <a:t> </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000"/>
                            </p:stCondLst>
                            <p:childTnLst>
                              <p:par>
                                <p:cTn id="32" presetID="22" presetClass="entr" presetSubtype="2"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right)">
                                      <p:cBhvr>
                                        <p:cTn id="34" dur="500"/>
                                        <p:tgtEl>
                                          <p:spTgt spid="36"/>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3500"/>
                            </p:stCondLst>
                            <p:childTnLst>
                              <p:par>
                                <p:cTn id="46" presetID="22" presetClass="entr" presetSubtype="2"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right)">
                                      <p:cBhvr>
                                        <p:cTn id="48" dur="500"/>
                                        <p:tgtEl>
                                          <p:spTgt spid="35"/>
                                        </p:tgtEl>
                                      </p:cBhvr>
                                    </p:animEffect>
                                  </p:childTnLst>
                                </p:cTn>
                              </p:par>
                            </p:childTnLst>
                          </p:cTn>
                        </p:par>
                        <p:par>
                          <p:cTn id="49" fill="hold">
                            <p:stCondLst>
                              <p:cond delay="4000"/>
                            </p:stCondLst>
                            <p:childTnLst>
                              <p:par>
                                <p:cTn id="50" presetID="2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childTnLst>
                          </p:cTn>
                        </p:par>
                        <p:par>
                          <p:cTn id="59" fill="hold">
                            <p:stCondLst>
                              <p:cond delay="5000"/>
                            </p:stCondLst>
                            <p:childTnLst>
                              <p:par>
                                <p:cTn id="60" presetID="22" presetClass="entr" presetSubtype="2"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right)">
                                      <p:cBhvr>
                                        <p:cTn id="62" dur="500"/>
                                        <p:tgtEl>
                                          <p:spTgt spid="34"/>
                                        </p:tgtEl>
                                      </p:cBhvr>
                                    </p:animEffect>
                                  </p:childTnLst>
                                </p:cTn>
                              </p:par>
                            </p:childTnLst>
                          </p:cTn>
                        </p:par>
                        <p:par>
                          <p:cTn id="63" fill="hold">
                            <p:stCondLst>
                              <p:cond delay="5500"/>
                            </p:stCondLst>
                            <p:childTnLst>
                              <p:par>
                                <p:cTn id="64" presetID="22" presetClass="entr" presetSubtype="8"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000"/>
                            </p:stCondLst>
                            <p:childTnLst>
                              <p:par>
                                <p:cTn id="68" presetID="53" presetClass="entr" presetSubtype="16"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childTnLst>
                          </p:cTn>
                        </p:par>
                        <p:par>
                          <p:cTn id="73" fill="hold">
                            <p:stCondLst>
                              <p:cond delay="6500"/>
                            </p:stCondLst>
                            <p:childTnLst>
                              <p:par>
                                <p:cTn id="74" presetID="22" presetClass="entr" presetSubtype="8"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childTnLst>
                          </p:cTn>
                        </p:par>
                        <p:par>
                          <p:cTn id="77" fill="hold">
                            <p:stCondLst>
                              <p:cond delay="7000"/>
                            </p:stCondLst>
                            <p:childTnLst>
                              <p:par>
                                <p:cTn id="78" presetID="22" presetClass="entr" presetSubtype="8"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par>
                          <p:cTn id="81" fill="hold">
                            <p:stCondLst>
                              <p:cond delay="7500"/>
                            </p:stCondLst>
                            <p:childTnLst>
                              <p:par>
                                <p:cTn id="82" presetID="53" presetClass="entr" presetSubtype="16" fill="hold"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fltVal val="0"/>
                                          </p:val>
                                        </p:tav>
                                        <p:tav tm="100000">
                                          <p:val>
                                            <p:strVal val="#ppt_h"/>
                                          </p:val>
                                        </p:tav>
                                      </p:tavLst>
                                    </p:anim>
                                    <p:animEffect transition="in" filter="fade">
                                      <p:cBhvr>
                                        <p:cTn id="86" dur="500"/>
                                        <p:tgtEl>
                                          <p:spTgt spid="19"/>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left)">
                                      <p:cBhvr>
                                        <p:cTn id="90" dur="500"/>
                                        <p:tgtEl>
                                          <p:spTgt spid="38"/>
                                        </p:tgtEl>
                                      </p:cBhvr>
                                    </p:animEffect>
                                  </p:childTnLst>
                                </p:cTn>
                              </p:par>
                            </p:childTnLst>
                          </p:cTn>
                        </p:par>
                        <p:par>
                          <p:cTn id="91" fill="hold">
                            <p:stCondLst>
                              <p:cond delay="8500"/>
                            </p:stCondLst>
                            <p:childTnLst>
                              <p:par>
                                <p:cTn id="92" presetID="22" presetClass="entr" presetSubtype="8"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left)">
                                      <p:cBhvr>
                                        <p:cTn id="94" dur="500"/>
                                        <p:tgtEl>
                                          <p:spTgt spid="10"/>
                                        </p:tgtEl>
                                      </p:cBhvr>
                                    </p:animEffect>
                                  </p:childTnLst>
                                </p:cTn>
                              </p:par>
                            </p:childTnLst>
                          </p:cTn>
                        </p:par>
                        <p:par>
                          <p:cTn id="95" fill="hold">
                            <p:stCondLst>
                              <p:cond delay="9000"/>
                            </p:stCondLst>
                            <p:childTnLst>
                              <p:par>
                                <p:cTn id="96" presetID="53" presetClass="entr" presetSubtype="16" fill="hold" nodeType="after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Effect transition="in" filter="fade">
                                      <p:cBhvr>
                                        <p:cTn id="100" dur="500"/>
                                        <p:tgtEl>
                                          <p:spTgt spid="22"/>
                                        </p:tgtEl>
                                      </p:cBhvr>
                                    </p:animEffect>
                                  </p:childTnLst>
                                </p:cTn>
                              </p:par>
                            </p:childTnLst>
                          </p:cTn>
                        </p:par>
                        <p:par>
                          <p:cTn id="101" fill="hold">
                            <p:stCondLst>
                              <p:cond delay="9500"/>
                            </p:stCondLst>
                            <p:childTnLst>
                              <p:par>
                                <p:cTn id="102" presetID="22" presetClass="entr" presetSubtype="8" fill="hold" grpId="0" nodeType="after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ipe(left)">
                                      <p:cBhvr>
                                        <p:cTn id="10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bldLvl="0" animBg="1"/>
      <p:bldP spid="11" grpId="0" bldLvl="0" animBg="1"/>
      <p:bldP spid="12" grpId="0" bldLvl="0" animBg="1"/>
      <p:bldP spid="13" grpId="0" bldLvl="0" animBg="1"/>
      <p:bldP spid="14" grpId="0" bldLvl="0" animBg="1"/>
      <p:bldP spid="15" grpId="0" bldLvl="0" animBg="1"/>
      <p:bldP spid="34" grpId="0"/>
      <p:bldP spid="35" grpId="0"/>
      <p:bldP spid="36" grpId="0"/>
      <p:bldP spid="3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62" y="3419475"/>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78960" y="870585"/>
            <a:ext cx="2748280" cy="583565"/>
          </a:xfrm>
          <a:prstGeom prst="rect">
            <a:avLst/>
          </a:prstGeom>
          <a:noFill/>
        </p:spPr>
        <p:txBody>
          <a:bodyPr vert="horz" wrap="square" rtlCol="0">
            <a:spAutoFit/>
          </a:bodyPr>
          <a:lstStyle/>
          <a:p>
            <a:pPr algn="dist"/>
            <a:r>
              <a:rPr lang="en-US" altLang="zh-CN" sz="3200" dirty="0">
                <a:solidFill>
                  <a:schemeClr val="tx1">
                    <a:lumMod val="65000"/>
                    <a:lumOff val="35000"/>
                  </a:schemeClr>
                </a:solidFill>
                <a:latin typeface="字魂27号-布丁体" panose="00000500000000000000" pitchFamily="2" charset="-122"/>
                <a:ea typeface="字魂27号-布丁体" panose="00000500000000000000" pitchFamily="2" charset="-122"/>
              </a:rPr>
              <a:t>HBase</a:t>
            </a:r>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表特点</a:t>
            </a:r>
          </a:p>
        </p:txBody>
      </p:sp>
      <p:pic>
        <p:nvPicPr>
          <p:cNvPr id="10" name="图片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69294" y="1907457"/>
            <a:ext cx="5865185" cy="3935848"/>
          </a:xfrm>
          <a:prstGeom prst="rect">
            <a:avLst/>
          </a:prstGeom>
        </p:spPr>
      </p:pic>
      <p:sp>
        <p:nvSpPr>
          <p:cNvPr id="11" name="矩形 10"/>
          <p:cNvSpPr/>
          <p:nvPr/>
        </p:nvSpPr>
        <p:spPr>
          <a:xfrm>
            <a:off x="6162040" y="2271395"/>
            <a:ext cx="4735195" cy="3208020"/>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Group 24"/>
          <p:cNvGrpSpPr/>
          <p:nvPr/>
        </p:nvGrpSpPr>
        <p:grpSpPr bwMode="auto">
          <a:xfrm>
            <a:off x="6484514" y="2271367"/>
            <a:ext cx="3787319" cy="3075536"/>
            <a:chOff x="373" y="2345"/>
            <a:chExt cx="1945" cy="2636"/>
          </a:xfrm>
        </p:grpSpPr>
        <p:sp>
          <p:nvSpPr>
            <p:cNvPr id="16" name="文本框 15"/>
            <p:cNvSpPr txBox="1">
              <a:spLocks noChangeArrowheads="1"/>
            </p:cNvSpPr>
            <p:nvPr/>
          </p:nvSpPr>
          <p:spPr bwMode="auto">
            <a:xfrm>
              <a:off x="373" y="2345"/>
              <a:ext cx="1945" cy="342"/>
            </a:xfrm>
            <a:prstGeom prst="rect">
              <a:avLst/>
            </a:prstGeom>
            <a:noFill/>
            <a:ln w="9525">
              <a:noFill/>
              <a:miter lim="800000"/>
            </a:ln>
          </p:spPr>
          <p:txBody>
            <a:bodyPr wrap="square">
              <a:spAutoFit/>
            </a:bodyPr>
            <a:lstStyle/>
            <a:p>
              <a:r>
                <a:rPr lang="zh-CN" altLang="en-US" sz="20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Hbase 的表具有以下特点：</a:t>
              </a:r>
            </a:p>
          </p:txBody>
        </p:sp>
        <p:sp>
          <p:nvSpPr>
            <p:cNvPr id="17" name="矩形 16"/>
            <p:cNvSpPr>
              <a:spLocks noChangeArrowheads="1"/>
            </p:cNvSpPr>
            <p:nvPr/>
          </p:nvSpPr>
          <p:spPr bwMode="auto">
            <a:xfrm>
              <a:off x="397" y="2687"/>
              <a:ext cx="1896" cy="2294"/>
            </a:xfrm>
            <a:prstGeom prst="rect">
              <a:avLst/>
            </a:prstGeom>
            <a:noFill/>
            <a:ln w="9525">
              <a:noFill/>
              <a:miter lim="800000"/>
            </a:ln>
          </p:spPr>
          <p:txBody>
            <a:bodyPr wrap="square">
              <a:spAutoFit/>
            </a:bodyPr>
            <a:lstStyle/>
            <a:p>
              <a:pPr defTabSz="0">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1</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、容量大：一个表可以有数十亿行，上百万列；</a:t>
              </a:r>
            </a:p>
            <a:p>
              <a:pPr defTabSz="0">
                <a:tabLst>
                  <a:tab pos="998220" algn="l"/>
                </a:tabLst>
              </a:pPr>
              <a:endPar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endParaRPr>
            </a:p>
            <a:p>
              <a:pPr defTabSz="0">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2</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、面向列：数据是按照列存储，每一列都单独存放，数据即索引，在查询时可以只访问指定列的数据，有效地降低了系统的 I/O 负担；</a:t>
              </a:r>
            </a:p>
            <a:p>
              <a:pPr defTabSz="0">
                <a:tabLst>
                  <a:tab pos="998220" algn="l"/>
                </a:tabLst>
              </a:pPr>
              <a:endPar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endParaRPr>
            </a:p>
            <a:p>
              <a:pPr defTabSz="0">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3</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、稀疏性：空 (null) 列并不占用存储空间，表可以设计的非常稀疏 ；</a:t>
              </a:r>
            </a:p>
            <a:p>
              <a:pPr defTabSz="0">
                <a:tabLst>
                  <a:tab pos="998220" algn="l"/>
                </a:tabLst>
              </a:pPr>
              <a:endPar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endParaRPr>
            </a:p>
            <a:p>
              <a:pPr defTabSz="0">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4</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、数据多版本：每个单元中的数据可以有多个版本，按照时间戳排序，新的数据在最上面；</a:t>
              </a:r>
            </a:p>
            <a:p>
              <a:pPr defTabSz="0">
                <a:tabLst>
                  <a:tab pos="998220" algn="l"/>
                </a:tabLst>
              </a:pPr>
              <a:endPar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endParaRPr>
            </a:p>
            <a:p>
              <a:pPr defTabSz="0">
                <a:tabLst>
                  <a:tab pos="998220" algn="l"/>
                </a:tabLst>
              </a:pPr>
              <a:r>
                <a:rPr lang="en-US" altLang="zh-CN" sz="1200" dirty="0">
                  <a:solidFill>
                    <a:schemeClr val="tx1">
                      <a:lumMod val="75000"/>
                      <a:lumOff val="25000"/>
                    </a:schemeClr>
                  </a:solidFill>
                  <a:latin typeface="字魂27号-布丁体" panose="00000500000000000000" pitchFamily="2" charset="-122"/>
                  <a:ea typeface="字魂27号-布丁体" panose="00000500000000000000" pitchFamily="2" charset="-122"/>
                </a:rPr>
                <a:t>5</a:t>
              </a:r>
              <a:r>
                <a:rPr lang="zh-CN" altLang="en-US" sz="1200" dirty="0">
                  <a:solidFill>
                    <a:schemeClr val="tx1">
                      <a:lumMod val="75000"/>
                      <a:lumOff val="25000"/>
                    </a:schemeClr>
                  </a:solidFill>
                  <a:latin typeface="字魂27号-布丁体" panose="00000500000000000000" pitchFamily="2" charset="-122"/>
                  <a:ea typeface="字魂27号-布丁体" panose="00000500000000000000" pitchFamily="2" charset="-122"/>
                </a:rPr>
                <a:t>、存储类型：所有数据的底层存储格式都是字节数组 (byte[])。</a:t>
              </a:r>
            </a:p>
          </p:txBody>
        </p:sp>
      </p:grpSp>
      <p:cxnSp>
        <p:nvCxnSpPr>
          <p:cNvPr id="19" name="直接连接符 18"/>
          <p:cNvCxnSpPr/>
          <p:nvPr/>
        </p:nvCxnSpPr>
        <p:spPr>
          <a:xfrm>
            <a:off x="8954218" y="1590312"/>
            <a:ext cx="983411" cy="0"/>
          </a:xfrm>
          <a:prstGeom prst="line">
            <a:avLst/>
          </a:prstGeom>
          <a:ln w="38100">
            <a:solidFill>
              <a:srgbClr val="F6E2E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8889" y="1735840"/>
            <a:ext cx="379561" cy="0"/>
          </a:xfrm>
          <a:prstGeom prst="line">
            <a:avLst/>
          </a:prstGeom>
          <a:ln w="38100">
            <a:solidFill>
              <a:srgbClr val="F6E2E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7"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0" y="1065010"/>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4"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45890" y="870585"/>
            <a:ext cx="3181350"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Hbase集群组成</a:t>
            </a:r>
          </a:p>
        </p:txBody>
      </p:sp>
      <p:sp>
        <p:nvSpPr>
          <p:cNvPr id="13" name="矩形 12"/>
          <p:cNvSpPr/>
          <p:nvPr/>
        </p:nvSpPr>
        <p:spPr>
          <a:xfrm>
            <a:off x="1349721" y="1894737"/>
            <a:ext cx="2890157" cy="904367"/>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50921" y="2543604"/>
            <a:ext cx="2890157" cy="3249386"/>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952121" y="1805553"/>
            <a:ext cx="2890157" cy="993551"/>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50921" y="2543604"/>
            <a:ext cx="2890157" cy="993551"/>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9720" y="2799103"/>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952121" y="2776629"/>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8"/>
          <p:cNvSpPr>
            <a:spLocks noEditPoints="1"/>
          </p:cNvSpPr>
          <p:nvPr/>
        </p:nvSpPr>
        <p:spPr bwMode="auto">
          <a:xfrm>
            <a:off x="2524925" y="2123876"/>
            <a:ext cx="539750" cy="446087"/>
          </a:xfrm>
          <a:custGeom>
            <a:avLst/>
            <a:gdLst/>
            <a:ahLst/>
            <a:cxnLst>
              <a:cxn ang="0">
                <a:pos x="52" y="94"/>
              </a:cxn>
              <a:cxn ang="0">
                <a:pos x="30" y="115"/>
              </a:cxn>
              <a:cxn ang="0">
                <a:pos x="3" y="115"/>
              </a:cxn>
              <a:cxn ang="0">
                <a:pos x="1" y="90"/>
              </a:cxn>
              <a:cxn ang="0">
                <a:pos x="9" y="65"/>
              </a:cxn>
              <a:cxn ang="0">
                <a:pos x="22" y="69"/>
              </a:cxn>
              <a:cxn ang="0">
                <a:pos x="24" y="69"/>
              </a:cxn>
              <a:cxn ang="0">
                <a:pos x="35" y="56"/>
              </a:cxn>
              <a:cxn ang="0">
                <a:pos x="50" y="38"/>
              </a:cxn>
              <a:cxn ang="0">
                <a:pos x="69" y="33"/>
              </a:cxn>
              <a:cxn ang="0">
                <a:pos x="79" y="41"/>
              </a:cxn>
              <a:cxn ang="0">
                <a:pos x="105" y="8"/>
              </a:cxn>
              <a:cxn ang="0">
                <a:pos x="120" y="5"/>
              </a:cxn>
              <a:cxn ang="0">
                <a:pos x="122" y="20"/>
              </a:cxn>
              <a:cxn ang="0">
                <a:pos x="126" y="23"/>
              </a:cxn>
              <a:cxn ang="0">
                <a:pos x="144" y="26"/>
              </a:cxn>
              <a:cxn ang="0">
                <a:pos x="139" y="35"/>
              </a:cxn>
              <a:cxn ang="0">
                <a:pos x="124" y="52"/>
              </a:cxn>
              <a:cxn ang="0">
                <a:pos x="101" y="77"/>
              </a:cxn>
              <a:cxn ang="0">
                <a:pos x="79" y="81"/>
              </a:cxn>
              <a:cxn ang="0">
                <a:pos x="59" y="72"/>
              </a:cxn>
              <a:cxn ang="0">
                <a:pos x="50" y="83"/>
              </a:cxn>
              <a:cxn ang="0">
                <a:pos x="43" y="90"/>
              </a:cxn>
              <a:cxn ang="0">
                <a:pos x="116" y="9"/>
              </a:cxn>
              <a:cxn ang="0">
                <a:pos x="109" y="12"/>
              </a:cxn>
              <a:cxn ang="0">
                <a:pos x="98" y="27"/>
              </a:cxn>
              <a:cxn ang="0">
                <a:pos x="93" y="34"/>
              </a:cxn>
              <a:cxn ang="0">
                <a:pos x="85" y="42"/>
              </a:cxn>
              <a:cxn ang="0">
                <a:pos x="76" y="49"/>
              </a:cxn>
              <a:cxn ang="0">
                <a:pos x="72" y="46"/>
              </a:cxn>
              <a:cxn ang="0">
                <a:pos x="60" y="36"/>
              </a:cxn>
              <a:cxn ang="0">
                <a:pos x="45" y="53"/>
              </a:cxn>
              <a:cxn ang="0">
                <a:pos x="25" y="77"/>
              </a:cxn>
              <a:cxn ang="0">
                <a:pos x="16" y="71"/>
              </a:cxn>
              <a:cxn ang="0">
                <a:pos x="11" y="70"/>
              </a:cxn>
              <a:cxn ang="0">
                <a:pos x="7" y="99"/>
              </a:cxn>
              <a:cxn ang="0">
                <a:pos x="10" y="112"/>
              </a:cxn>
              <a:cxn ang="0">
                <a:pos x="38" y="108"/>
              </a:cxn>
              <a:cxn ang="0">
                <a:pos x="48" y="98"/>
              </a:cxn>
              <a:cxn ang="0">
                <a:pos x="37" y="92"/>
              </a:cxn>
              <a:cxn ang="0">
                <a:pos x="52" y="71"/>
              </a:cxn>
              <a:cxn ang="0">
                <a:pos x="71" y="66"/>
              </a:cxn>
              <a:cxn ang="0">
                <a:pos x="92" y="78"/>
              </a:cxn>
              <a:cxn ang="0">
                <a:pos x="114" y="57"/>
              </a:cxn>
              <a:cxn ang="0">
                <a:pos x="126" y="43"/>
              </a:cxn>
              <a:cxn ang="0">
                <a:pos x="136" y="29"/>
              </a:cxn>
              <a:cxn ang="0">
                <a:pos x="134" y="26"/>
              </a:cxn>
              <a:cxn ang="0">
                <a:pos x="117" y="30"/>
              </a:cxn>
              <a:cxn ang="0">
                <a:pos x="116" y="28"/>
              </a:cxn>
              <a:cxn ang="0">
                <a:pos x="116" y="22"/>
              </a:cxn>
            </a:cxnLst>
            <a:rect l="0" t="0" r="r" b="b"/>
            <a:pathLst>
              <a:path w="144" h="119">
                <a:moveTo>
                  <a:pt x="43" y="90"/>
                </a:moveTo>
                <a:cubicBezTo>
                  <a:pt x="46" y="91"/>
                  <a:pt x="49" y="92"/>
                  <a:pt x="52" y="94"/>
                </a:cubicBezTo>
                <a:cubicBezTo>
                  <a:pt x="56" y="97"/>
                  <a:pt x="55" y="101"/>
                  <a:pt x="52" y="104"/>
                </a:cubicBezTo>
                <a:cubicBezTo>
                  <a:pt x="46" y="110"/>
                  <a:pt x="38" y="113"/>
                  <a:pt x="30" y="115"/>
                </a:cubicBezTo>
                <a:cubicBezTo>
                  <a:pt x="25" y="117"/>
                  <a:pt x="20" y="118"/>
                  <a:pt x="15" y="118"/>
                </a:cubicBezTo>
                <a:cubicBezTo>
                  <a:pt x="11" y="119"/>
                  <a:pt x="6" y="118"/>
                  <a:pt x="3" y="115"/>
                </a:cubicBezTo>
                <a:cubicBezTo>
                  <a:pt x="2" y="113"/>
                  <a:pt x="1" y="112"/>
                  <a:pt x="1" y="110"/>
                </a:cubicBezTo>
                <a:cubicBezTo>
                  <a:pt x="0" y="104"/>
                  <a:pt x="0" y="97"/>
                  <a:pt x="1" y="90"/>
                </a:cubicBezTo>
                <a:cubicBezTo>
                  <a:pt x="2" y="87"/>
                  <a:pt x="1" y="84"/>
                  <a:pt x="2" y="82"/>
                </a:cubicBezTo>
                <a:cubicBezTo>
                  <a:pt x="4" y="76"/>
                  <a:pt x="4" y="69"/>
                  <a:pt x="9" y="65"/>
                </a:cubicBezTo>
                <a:cubicBezTo>
                  <a:pt x="11" y="62"/>
                  <a:pt x="16" y="61"/>
                  <a:pt x="19" y="64"/>
                </a:cubicBezTo>
                <a:cubicBezTo>
                  <a:pt x="20" y="66"/>
                  <a:pt x="21" y="67"/>
                  <a:pt x="22" y="69"/>
                </a:cubicBezTo>
                <a:cubicBezTo>
                  <a:pt x="22" y="69"/>
                  <a:pt x="22" y="70"/>
                  <a:pt x="23" y="70"/>
                </a:cubicBezTo>
                <a:cubicBezTo>
                  <a:pt x="23" y="70"/>
                  <a:pt x="24" y="69"/>
                  <a:pt x="24" y="69"/>
                </a:cubicBezTo>
                <a:cubicBezTo>
                  <a:pt x="24" y="66"/>
                  <a:pt x="27" y="64"/>
                  <a:pt x="28" y="62"/>
                </a:cubicBezTo>
                <a:cubicBezTo>
                  <a:pt x="30" y="60"/>
                  <a:pt x="31" y="57"/>
                  <a:pt x="35" y="56"/>
                </a:cubicBezTo>
                <a:cubicBezTo>
                  <a:pt x="35" y="52"/>
                  <a:pt x="39" y="51"/>
                  <a:pt x="41" y="48"/>
                </a:cubicBezTo>
                <a:cubicBezTo>
                  <a:pt x="43" y="44"/>
                  <a:pt x="47" y="42"/>
                  <a:pt x="50" y="38"/>
                </a:cubicBezTo>
                <a:cubicBezTo>
                  <a:pt x="52" y="34"/>
                  <a:pt x="55" y="32"/>
                  <a:pt x="59" y="30"/>
                </a:cubicBezTo>
                <a:cubicBezTo>
                  <a:pt x="63" y="28"/>
                  <a:pt x="66" y="29"/>
                  <a:pt x="69" y="33"/>
                </a:cubicBezTo>
                <a:cubicBezTo>
                  <a:pt x="71" y="35"/>
                  <a:pt x="74" y="38"/>
                  <a:pt x="76" y="41"/>
                </a:cubicBezTo>
                <a:cubicBezTo>
                  <a:pt x="77" y="42"/>
                  <a:pt x="78" y="42"/>
                  <a:pt x="79" y="41"/>
                </a:cubicBezTo>
                <a:cubicBezTo>
                  <a:pt x="82" y="37"/>
                  <a:pt x="86" y="33"/>
                  <a:pt x="89" y="29"/>
                </a:cubicBezTo>
                <a:cubicBezTo>
                  <a:pt x="95" y="22"/>
                  <a:pt x="100" y="15"/>
                  <a:pt x="105" y="8"/>
                </a:cubicBezTo>
                <a:cubicBezTo>
                  <a:pt x="107" y="6"/>
                  <a:pt x="109" y="4"/>
                  <a:pt x="111" y="2"/>
                </a:cubicBezTo>
                <a:cubicBezTo>
                  <a:pt x="115" y="0"/>
                  <a:pt x="118" y="1"/>
                  <a:pt x="120" y="5"/>
                </a:cubicBezTo>
                <a:cubicBezTo>
                  <a:pt x="122" y="8"/>
                  <a:pt x="122" y="12"/>
                  <a:pt x="122" y="16"/>
                </a:cubicBezTo>
                <a:cubicBezTo>
                  <a:pt x="122" y="18"/>
                  <a:pt x="121" y="19"/>
                  <a:pt x="122" y="20"/>
                </a:cubicBezTo>
                <a:cubicBezTo>
                  <a:pt x="122" y="21"/>
                  <a:pt x="121" y="23"/>
                  <a:pt x="122" y="23"/>
                </a:cubicBezTo>
                <a:cubicBezTo>
                  <a:pt x="123" y="24"/>
                  <a:pt x="125" y="23"/>
                  <a:pt x="126" y="23"/>
                </a:cubicBezTo>
                <a:cubicBezTo>
                  <a:pt x="131" y="21"/>
                  <a:pt x="136" y="21"/>
                  <a:pt x="141" y="22"/>
                </a:cubicBezTo>
                <a:cubicBezTo>
                  <a:pt x="143" y="22"/>
                  <a:pt x="144" y="24"/>
                  <a:pt x="144" y="26"/>
                </a:cubicBezTo>
                <a:cubicBezTo>
                  <a:pt x="143" y="28"/>
                  <a:pt x="143" y="29"/>
                  <a:pt x="142" y="31"/>
                </a:cubicBezTo>
                <a:cubicBezTo>
                  <a:pt x="140" y="32"/>
                  <a:pt x="140" y="33"/>
                  <a:pt x="139" y="35"/>
                </a:cubicBezTo>
                <a:cubicBezTo>
                  <a:pt x="137" y="38"/>
                  <a:pt x="134" y="40"/>
                  <a:pt x="132" y="43"/>
                </a:cubicBezTo>
                <a:cubicBezTo>
                  <a:pt x="130" y="46"/>
                  <a:pt x="127" y="49"/>
                  <a:pt x="124" y="52"/>
                </a:cubicBezTo>
                <a:cubicBezTo>
                  <a:pt x="122" y="57"/>
                  <a:pt x="119" y="60"/>
                  <a:pt x="116" y="63"/>
                </a:cubicBezTo>
                <a:cubicBezTo>
                  <a:pt x="111" y="68"/>
                  <a:pt x="107" y="74"/>
                  <a:pt x="101" y="77"/>
                </a:cubicBezTo>
                <a:cubicBezTo>
                  <a:pt x="99" y="79"/>
                  <a:pt x="97" y="82"/>
                  <a:pt x="94" y="83"/>
                </a:cubicBezTo>
                <a:cubicBezTo>
                  <a:pt x="89" y="85"/>
                  <a:pt x="84" y="84"/>
                  <a:pt x="79" y="81"/>
                </a:cubicBezTo>
                <a:cubicBezTo>
                  <a:pt x="74" y="78"/>
                  <a:pt x="70" y="74"/>
                  <a:pt x="65" y="70"/>
                </a:cubicBezTo>
                <a:cubicBezTo>
                  <a:pt x="63" y="69"/>
                  <a:pt x="60" y="70"/>
                  <a:pt x="59" y="72"/>
                </a:cubicBezTo>
                <a:cubicBezTo>
                  <a:pt x="59" y="74"/>
                  <a:pt x="58" y="74"/>
                  <a:pt x="58" y="75"/>
                </a:cubicBezTo>
                <a:cubicBezTo>
                  <a:pt x="56" y="78"/>
                  <a:pt x="53" y="80"/>
                  <a:pt x="50" y="83"/>
                </a:cubicBezTo>
                <a:cubicBezTo>
                  <a:pt x="49" y="84"/>
                  <a:pt x="47" y="86"/>
                  <a:pt x="46" y="87"/>
                </a:cubicBezTo>
                <a:cubicBezTo>
                  <a:pt x="45" y="88"/>
                  <a:pt x="44" y="89"/>
                  <a:pt x="43" y="90"/>
                </a:cubicBezTo>
                <a:close/>
                <a:moveTo>
                  <a:pt x="117" y="12"/>
                </a:moveTo>
                <a:cubicBezTo>
                  <a:pt x="117" y="11"/>
                  <a:pt x="117" y="10"/>
                  <a:pt x="116" y="9"/>
                </a:cubicBezTo>
                <a:cubicBezTo>
                  <a:pt x="116" y="8"/>
                  <a:pt x="116" y="6"/>
                  <a:pt x="114" y="7"/>
                </a:cubicBezTo>
                <a:cubicBezTo>
                  <a:pt x="112" y="8"/>
                  <a:pt x="110" y="10"/>
                  <a:pt x="109" y="12"/>
                </a:cubicBezTo>
                <a:cubicBezTo>
                  <a:pt x="108" y="16"/>
                  <a:pt x="105" y="18"/>
                  <a:pt x="103" y="21"/>
                </a:cubicBezTo>
                <a:cubicBezTo>
                  <a:pt x="101" y="23"/>
                  <a:pt x="99" y="25"/>
                  <a:pt x="98" y="27"/>
                </a:cubicBezTo>
                <a:cubicBezTo>
                  <a:pt x="96" y="29"/>
                  <a:pt x="94" y="30"/>
                  <a:pt x="93" y="33"/>
                </a:cubicBezTo>
                <a:cubicBezTo>
                  <a:pt x="93" y="33"/>
                  <a:pt x="93" y="33"/>
                  <a:pt x="93" y="34"/>
                </a:cubicBezTo>
                <a:cubicBezTo>
                  <a:pt x="92" y="34"/>
                  <a:pt x="91" y="35"/>
                  <a:pt x="91" y="35"/>
                </a:cubicBezTo>
                <a:cubicBezTo>
                  <a:pt x="90" y="39"/>
                  <a:pt x="86" y="39"/>
                  <a:pt x="85" y="42"/>
                </a:cubicBezTo>
                <a:cubicBezTo>
                  <a:pt x="85" y="44"/>
                  <a:pt x="82" y="45"/>
                  <a:pt x="80" y="47"/>
                </a:cubicBezTo>
                <a:cubicBezTo>
                  <a:pt x="79" y="49"/>
                  <a:pt x="78" y="49"/>
                  <a:pt x="76" y="49"/>
                </a:cubicBezTo>
                <a:cubicBezTo>
                  <a:pt x="73" y="49"/>
                  <a:pt x="72" y="49"/>
                  <a:pt x="72" y="46"/>
                </a:cubicBezTo>
                <a:cubicBezTo>
                  <a:pt x="72" y="46"/>
                  <a:pt x="72" y="46"/>
                  <a:pt x="72" y="46"/>
                </a:cubicBezTo>
                <a:cubicBezTo>
                  <a:pt x="70" y="42"/>
                  <a:pt x="66" y="40"/>
                  <a:pt x="64" y="36"/>
                </a:cubicBezTo>
                <a:cubicBezTo>
                  <a:pt x="63" y="35"/>
                  <a:pt x="61" y="34"/>
                  <a:pt x="60" y="36"/>
                </a:cubicBezTo>
                <a:cubicBezTo>
                  <a:pt x="56" y="39"/>
                  <a:pt x="54" y="43"/>
                  <a:pt x="51" y="46"/>
                </a:cubicBezTo>
                <a:cubicBezTo>
                  <a:pt x="48" y="48"/>
                  <a:pt x="47" y="51"/>
                  <a:pt x="45" y="53"/>
                </a:cubicBezTo>
                <a:cubicBezTo>
                  <a:pt x="41" y="57"/>
                  <a:pt x="38" y="61"/>
                  <a:pt x="35" y="65"/>
                </a:cubicBezTo>
                <a:cubicBezTo>
                  <a:pt x="32" y="69"/>
                  <a:pt x="29" y="73"/>
                  <a:pt x="25" y="77"/>
                </a:cubicBezTo>
                <a:cubicBezTo>
                  <a:pt x="24" y="77"/>
                  <a:pt x="23" y="77"/>
                  <a:pt x="22" y="77"/>
                </a:cubicBezTo>
                <a:cubicBezTo>
                  <a:pt x="20" y="75"/>
                  <a:pt x="17" y="74"/>
                  <a:pt x="16" y="71"/>
                </a:cubicBezTo>
                <a:cubicBezTo>
                  <a:pt x="16" y="69"/>
                  <a:pt x="14" y="69"/>
                  <a:pt x="13" y="69"/>
                </a:cubicBezTo>
                <a:cubicBezTo>
                  <a:pt x="12" y="68"/>
                  <a:pt x="12" y="70"/>
                  <a:pt x="11" y="70"/>
                </a:cubicBezTo>
                <a:cubicBezTo>
                  <a:pt x="9" y="75"/>
                  <a:pt x="8" y="80"/>
                  <a:pt x="8" y="85"/>
                </a:cubicBezTo>
                <a:cubicBezTo>
                  <a:pt x="7" y="90"/>
                  <a:pt x="7" y="94"/>
                  <a:pt x="7" y="99"/>
                </a:cubicBezTo>
                <a:cubicBezTo>
                  <a:pt x="6" y="102"/>
                  <a:pt x="7" y="105"/>
                  <a:pt x="7" y="109"/>
                </a:cubicBezTo>
                <a:cubicBezTo>
                  <a:pt x="7" y="110"/>
                  <a:pt x="9" y="111"/>
                  <a:pt x="10" y="112"/>
                </a:cubicBezTo>
                <a:cubicBezTo>
                  <a:pt x="14" y="114"/>
                  <a:pt x="18" y="113"/>
                  <a:pt x="21" y="112"/>
                </a:cubicBezTo>
                <a:cubicBezTo>
                  <a:pt x="27" y="111"/>
                  <a:pt x="32" y="110"/>
                  <a:pt x="38" y="108"/>
                </a:cubicBezTo>
                <a:cubicBezTo>
                  <a:pt x="42" y="106"/>
                  <a:pt x="45" y="103"/>
                  <a:pt x="49" y="101"/>
                </a:cubicBezTo>
                <a:cubicBezTo>
                  <a:pt x="50" y="101"/>
                  <a:pt x="49" y="99"/>
                  <a:pt x="48" y="98"/>
                </a:cubicBezTo>
                <a:cubicBezTo>
                  <a:pt x="46" y="96"/>
                  <a:pt x="43" y="95"/>
                  <a:pt x="39" y="94"/>
                </a:cubicBezTo>
                <a:cubicBezTo>
                  <a:pt x="38" y="94"/>
                  <a:pt x="36" y="94"/>
                  <a:pt x="37" y="92"/>
                </a:cubicBezTo>
                <a:cubicBezTo>
                  <a:pt x="38" y="87"/>
                  <a:pt x="41" y="83"/>
                  <a:pt x="44" y="80"/>
                </a:cubicBezTo>
                <a:cubicBezTo>
                  <a:pt x="46" y="77"/>
                  <a:pt x="49" y="74"/>
                  <a:pt x="52" y="71"/>
                </a:cubicBezTo>
                <a:cubicBezTo>
                  <a:pt x="55" y="69"/>
                  <a:pt x="57" y="65"/>
                  <a:pt x="61" y="64"/>
                </a:cubicBezTo>
                <a:cubicBezTo>
                  <a:pt x="65" y="63"/>
                  <a:pt x="68" y="64"/>
                  <a:pt x="71" y="66"/>
                </a:cubicBezTo>
                <a:cubicBezTo>
                  <a:pt x="75" y="70"/>
                  <a:pt x="79" y="74"/>
                  <a:pt x="84" y="77"/>
                </a:cubicBezTo>
                <a:cubicBezTo>
                  <a:pt x="87" y="79"/>
                  <a:pt x="89" y="79"/>
                  <a:pt x="92" y="78"/>
                </a:cubicBezTo>
                <a:cubicBezTo>
                  <a:pt x="96" y="76"/>
                  <a:pt x="98" y="73"/>
                  <a:pt x="101" y="71"/>
                </a:cubicBezTo>
                <a:cubicBezTo>
                  <a:pt x="105" y="66"/>
                  <a:pt x="110" y="62"/>
                  <a:pt x="114" y="57"/>
                </a:cubicBezTo>
                <a:cubicBezTo>
                  <a:pt x="116" y="54"/>
                  <a:pt x="119" y="51"/>
                  <a:pt x="121" y="48"/>
                </a:cubicBezTo>
                <a:cubicBezTo>
                  <a:pt x="123" y="46"/>
                  <a:pt x="124" y="45"/>
                  <a:pt x="126" y="43"/>
                </a:cubicBezTo>
                <a:cubicBezTo>
                  <a:pt x="127" y="42"/>
                  <a:pt x="127" y="40"/>
                  <a:pt x="129" y="39"/>
                </a:cubicBezTo>
                <a:cubicBezTo>
                  <a:pt x="131" y="36"/>
                  <a:pt x="134" y="32"/>
                  <a:pt x="136" y="29"/>
                </a:cubicBezTo>
                <a:cubicBezTo>
                  <a:pt x="137" y="29"/>
                  <a:pt x="137" y="28"/>
                  <a:pt x="137" y="27"/>
                </a:cubicBezTo>
                <a:cubicBezTo>
                  <a:pt x="136" y="27"/>
                  <a:pt x="135" y="26"/>
                  <a:pt x="134" y="26"/>
                </a:cubicBezTo>
                <a:cubicBezTo>
                  <a:pt x="130" y="27"/>
                  <a:pt x="126" y="27"/>
                  <a:pt x="122" y="30"/>
                </a:cubicBezTo>
                <a:cubicBezTo>
                  <a:pt x="121" y="30"/>
                  <a:pt x="119" y="31"/>
                  <a:pt x="117" y="30"/>
                </a:cubicBezTo>
                <a:cubicBezTo>
                  <a:pt x="116" y="30"/>
                  <a:pt x="115" y="31"/>
                  <a:pt x="115" y="30"/>
                </a:cubicBezTo>
                <a:cubicBezTo>
                  <a:pt x="114" y="28"/>
                  <a:pt x="116" y="28"/>
                  <a:pt x="116" y="28"/>
                </a:cubicBezTo>
                <a:cubicBezTo>
                  <a:pt x="117" y="27"/>
                  <a:pt x="117" y="27"/>
                  <a:pt x="117" y="26"/>
                </a:cubicBezTo>
                <a:cubicBezTo>
                  <a:pt x="116" y="25"/>
                  <a:pt x="116" y="24"/>
                  <a:pt x="116" y="22"/>
                </a:cubicBezTo>
                <a:cubicBezTo>
                  <a:pt x="116" y="19"/>
                  <a:pt x="117" y="16"/>
                  <a:pt x="117" y="1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20" name="Freeform 81"/>
          <p:cNvSpPr>
            <a:spLocks noEditPoints="1"/>
          </p:cNvSpPr>
          <p:nvPr/>
        </p:nvSpPr>
        <p:spPr bwMode="auto">
          <a:xfrm>
            <a:off x="5857874" y="2860721"/>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21" name="Freeform 82"/>
          <p:cNvSpPr>
            <a:spLocks noEditPoints="1"/>
          </p:cNvSpPr>
          <p:nvPr/>
        </p:nvSpPr>
        <p:spPr bwMode="auto">
          <a:xfrm>
            <a:off x="9208287" y="2004672"/>
            <a:ext cx="458788" cy="595312"/>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grpSp>
        <p:nvGrpSpPr>
          <p:cNvPr id="22" name="Group 24"/>
          <p:cNvGrpSpPr/>
          <p:nvPr/>
        </p:nvGrpSpPr>
        <p:grpSpPr bwMode="auto">
          <a:xfrm>
            <a:off x="1497704" y="3458412"/>
            <a:ext cx="2594188" cy="1050069"/>
            <a:chOff x="475" y="2698"/>
            <a:chExt cx="1956" cy="900"/>
          </a:xfrm>
        </p:grpSpPr>
        <p:sp>
          <p:nvSpPr>
            <p:cNvPr id="23"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HDFS集群</a:t>
              </a:r>
            </a:p>
          </p:txBody>
        </p:sp>
        <p:sp>
          <p:nvSpPr>
            <p:cNvPr id="24" name="矩形 10"/>
            <p:cNvSpPr>
              <a:spLocks noChangeArrowheads="1"/>
            </p:cNvSpPr>
            <p:nvPr/>
          </p:nvSpPr>
          <p:spPr bwMode="auto">
            <a:xfrm>
              <a:off x="475" y="3164"/>
              <a:ext cx="1956" cy="434"/>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dirty="0">
                  <a:solidFill>
                    <a:schemeClr val="tx1">
                      <a:lumMod val="75000"/>
                      <a:lumOff val="25000"/>
                    </a:schemeClr>
                  </a:solidFill>
                  <a:latin typeface="字魂27号-布丁体" panose="00000500000000000000" pitchFamily="2" charset="-122"/>
                  <a:ea typeface="字魂27号-布丁体" panose="00000500000000000000" pitchFamily="2" charset="-122"/>
                </a:rPr>
                <a:t>底层存储</a:t>
              </a:r>
            </a:p>
          </p:txBody>
        </p:sp>
      </p:grpSp>
      <p:grpSp>
        <p:nvGrpSpPr>
          <p:cNvPr id="25" name="Group 24"/>
          <p:cNvGrpSpPr/>
          <p:nvPr/>
        </p:nvGrpSpPr>
        <p:grpSpPr bwMode="auto">
          <a:xfrm>
            <a:off x="4797846" y="3938191"/>
            <a:ext cx="2594188" cy="1465430"/>
            <a:chOff x="529" y="2857"/>
            <a:chExt cx="1956" cy="1256"/>
          </a:xfrm>
        </p:grpSpPr>
        <p:sp>
          <p:nvSpPr>
            <p:cNvPr id="26" name="文本框 9"/>
            <p:cNvSpPr txBox="1">
              <a:spLocks noChangeArrowheads="1"/>
            </p:cNvSpPr>
            <p:nvPr/>
          </p:nvSpPr>
          <p:spPr bwMode="auto">
            <a:xfrm>
              <a:off x="639" y="2857"/>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Hbase集群</a:t>
              </a:r>
            </a:p>
          </p:txBody>
        </p:sp>
        <p:sp>
          <p:nvSpPr>
            <p:cNvPr id="27" name="矩形 10"/>
            <p:cNvSpPr>
              <a:spLocks noChangeArrowheads="1"/>
            </p:cNvSpPr>
            <p:nvPr/>
          </p:nvSpPr>
          <p:spPr bwMode="auto">
            <a:xfrm>
              <a:off x="529" y="3323"/>
              <a:ext cx="1956" cy="790"/>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dirty="0">
                  <a:solidFill>
                    <a:schemeClr val="tx1">
                      <a:lumMod val="75000"/>
                      <a:lumOff val="25000"/>
                    </a:schemeClr>
                  </a:solidFill>
                  <a:latin typeface="字魂27号-布丁体" panose="00000500000000000000" pitchFamily="2" charset="-122"/>
                  <a:ea typeface="字魂27号-布丁体" panose="00000500000000000000" pitchFamily="2" charset="-122"/>
                </a:rPr>
                <a:t>Hmaster、 RegionServer</a:t>
              </a:r>
            </a:p>
          </p:txBody>
        </p:sp>
      </p:grpSp>
      <p:grpSp>
        <p:nvGrpSpPr>
          <p:cNvPr id="28" name="Group 24"/>
          <p:cNvGrpSpPr/>
          <p:nvPr/>
        </p:nvGrpSpPr>
        <p:grpSpPr bwMode="auto">
          <a:xfrm>
            <a:off x="8140942" y="3541268"/>
            <a:ext cx="2594188" cy="1050069"/>
            <a:chOff x="506" y="3070"/>
            <a:chExt cx="1956" cy="900"/>
          </a:xfrm>
        </p:grpSpPr>
        <p:sp>
          <p:nvSpPr>
            <p:cNvPr id="29" name="文本框 9"/>
            <p:cNvSpPr txBox="1">
              <a:spLocks noChangeArrowheads="1"/>
            </p:cNvSpPr>
            <p:nvPr/>
          </p:nvSpPr>
          <p:spPr bwMode="auto">
            <a:xfrm>
              <a:off x="616" y="3070"/>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Zookeeper集群</a:t>
              </a:r>
            </a:p>
          </p:txBody>
        </p:sp>
        <p:sp>
          <p:nvSpPr>
            <p:cNvPr id="30" name="矩形 10"/>
            <p:cNvSpPr>
              <a:spLocks noChangeArrowheads="1"/>
            </p:cNvSpPr>
            <p:nvPr/>
          </p:nvSpPr>
          <p:spPr bwMode="auto">
            <a:xfrm>
              <a:off x="506" y="3536"/>
              <a:ext cx="1956" cy="434"/>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dirty="0">
                  <a:solidFill>
                    <a:schemeClr val="tx1">
                      <a:lumMod val="75000"/>
                      <a:lumOff val="25000"/>
                    </a:schemeClr>
                  </a:solidFill>
                  <a:latin typeface="字魂27号-布丁体" panose="00000500000000000000" pitchFamily="2" charset="-122"/>
                  <a:ea typeface="字魂27号-布丁体" panose="00000500000000000000" pitchFamily="2" charset="-122"/>
                </a:rPr>
                <a:t>管理协调者</a:t>
              </a:r>
            </a:p>
          </p:txBody>
        </p:sp>
      </p:gr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anim calcmode="lin" valueType="num">
                                      <p:cBhvr>
                                        <p:cTn id="25" dur="500" fill="hold"/>
                                        <p:tgtEl>
                                          <p:spTgt spid="22"/>
                                        </p:tgtEl>
                                        <p:attrNameLst>
                                          <p:attrName>ppt_x</p:attrName>
                                        </p:attrNameLst>
                                      </p:cBhvr>
                                      <p:tavLst>
                                        <p:tav tm="0">
                                          <p:val>
                                            <p:strVal val="#ppt_x"/>
                                          </p:val>
                                        </p:tav>
                                        <p:tav tm="100000">
                                          <p:val>
                                            <p:strVal val="#ppt_x"/>
                                          </p:val>
                                        </p:tav>
                                      </p:tavLst>
                                    </p:anim>
                                    <p:anim calcmode="lin" valueType="num">
                                      <p:cBhvr>
                                        <p:cTn id="26" dur="500" fill="hold"/>
                                        <p:tgtEl>
                                          <p:spTgt spid="22"/>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anim calcmode="lin" valueType="num">
                                      <p:cBhvr>
                                        <p:cTn id="31" dur="500" fill="hold"/>
                                        <p:tgtEl>
                                          <p:spTgt spid="25"/>
                                        </p:tgtEl>
                                        <p:attrNameLst>
                                          <p:attrName>ppt_x</p:attrName>
                                        </p:attrNameLst>
                                      </p:cBhvr>
                                      <p:tavLst>
                                        <p:tav tm="0">
                                          <p:val>
                                            <p:strVal val="#ppt_x"/>
                                          </p:val>
                                        </p:tav>
                                        <p:tav tm="100000">
                                          <p:val>
                                            <p:strVal val="#ppt_x"/>
                                          </p:val>
                                        </p:tav>
                                      </p:tavLst>
                                    </p:anim>
                                    <p:anim calcmode="lin" valueType="num">
                                      <p:cBhvr>
                                        <p:cTn id="32" dur="5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7" presetClass="entr" presetSubtype="0"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anim calcmode="lin" valueType="num">
                                      <p:cBhvr>
                                        <p:cTn id="37" dur="500" fill="hold"/>
                                        <p:tgtEl>
                                          <p:spTgt spid="28"/>
                                        </p:tgtEl>
                                        <p:attrNameLst>
                                          <p:attrName>ppt_x</p:attrName>
                                        </p:attrNameLst>
                                      </p:cBhvr>
                                      <p:tavLst>
                                        <p:tav tm="0">
                                          <p:val>
                                            <p:strVal val="#ppt_x"/>
                                          </p:val>
                                        </p:tav>
                                        <p:tav tm="100000">
                                          <p:val>
                                            <p:strVal val="#ppt_x"/>
                                          </p:val>
                                        </p:tav>
                                      </p:tavLst>
                                    </p:anim>
                                    <p:anim calcmode="lin" valueType="num">
                                      <p:cBhvr>
                                        <p:cTn id="3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29552" y="105577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62724" y="1072408"/>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76792" y="934385"/>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750089"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750089"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47215"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676792" y="1913595"/>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08565" y="840622"/>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rotWithShape="1">
          <a:blip r:embed="rId3" cstate="screen"/>
          <a:srcRect l="12695" t="13963" r="15432" b="9410"/>
          <a:stretch>
            <a:fillRect/>
          </a:stretch>
        </p:blipFill>
        <p:spPr>
          <a:xfrm>
            <a:off x="346660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23926" y="2047514"/>
            <a:ext cx="1362674" cy="90034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39136" y="3373262"/>
            <a:ext cx="3396905" cy="560705"/>
          </a:xfrm>
          <a:prstGeom prst="rect">
            <a:avLst/>
          </a:prstGeom>
          <a:solidFill>
            <a:srgbClr val="ADDDEB"/>
          </a:solidFill>
          <a:ln>
            <a:noFill/>
          </a:ln>
        </p:spPr>
        <p:txBody>
          <a:bodyPr wrap="square" lIns="68580" tIns="34290" rIns="68580" bIns="34290">
            <a:spAutoFit/>
          </a:bodyPr>
          <a:lstStyle/>
          <a:p>
            <a:pPr algn="ctr">
              <a:defRPr/>
            </a:pPr>
            <a:r>
              <a:rPr lang="en-US" altLang="zh-CN" sz="3200" spc="225" dirty="0">
                <a:solidFill>
                  <a:srgbClr val="171919"/>
                </a:solidFill>
                <a:latin typeface="字魂58号-创中黑" panose="00000500000000000000" pitchFamily="2" charset="-122"/>
                <a:ea typeface="字魂58号-创中黑" panose="00000500000000000000" pitchFamily="2" charset="-122"/>
                <a:cs typeface="+mn-ea"/>
                <a:sym typeface="+mn-lt"/>
              </a:rPr>
              <a:t>hadoop</a:t>
            </a: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是什么？</a:t>
            </a:r>
          </a:p>
        </p:txBody>
      </p:sp>
      <p:sp>
        <p:nvSpPr>
          <p:cNvPr id="43" name="文本框 42"/>
          <p:cNvSpPr txBox="1"/>
          <p:nvPr/>
        </p:nvSpPr>
        <p:spPr>
          <a:xfrm>
            <a:off x="5897430" y="2024526"/>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01</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4" name="文本框 43"/>
          <p:cNvSpPr txBox="1"/>
          <p:nvPr/>
        </p:nvSpPr>
        <p:spPr>
          <a:xfrm>
            <a:off x="4796790" y="4295775"/>
            <a:ext cx="2988945" cy="953135"/>
          </a:xfrm>
          <a:prstGeom prst="rect">
            <a:avLst/>
          </a:prstGeom>
          <a:noFill/>
        </p:spPr>
        <p:txBody>
          <a:bodyPr wrap="square" rtlCol="0">
            <a:spAutoFit/>
          </a:bodyPr>
          <a:lstStyle/>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1</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a:t>
            </a: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分布式文件存储系统 —</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 HDFS</a:t>
            </a:r>
          </a:p>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2</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、分布式计算框架 —</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MapReduce</a:t>
            </a:r>
          </a:p>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3</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、集群资源管理器 —— YARN</a:t>
            </a:r>
          </a:p>
          <a:p>
            <a:pPr algn="l"/>
            <a:endPar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1000"/>
                            </p:stCondLst>
                            <p:childTnLst>
                              <p:par>
                                <p:cTn id="77" presetID="22" presetClass="entr" presetSubtype="2"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P spid="28" grpId="0" animBg="1"/>
      <p:bldP spid="42" grpId="0" bldLvl="0" animBg="1"/>
      <p:bldP spid="4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62" y="3419475"/>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78960" y="870585"/>
            <a:ext cx="2748280" cy="583565"/>
          </a:xfrm>
          <a:prstGeom prst="rect">
            <a:avLst/>
          </a:prstGeom>
          <a:noFill/>
        </p:spPr>
        <p:txBody>
          <a:bodyPr vert="horz" wrap="square" rtlCol="0">
            <a:spAutoFit/>
          </a:bodyPr>
          <a:lstStyle/>
          <a:p>
            <a:pPr algn="ctr"/>
            <a:r>
              <a:rPr sz="3200" dirty="0">
                <a:solidFill>
                  <a:schemeClr val="tx1">
                    <a:lumMod val="65000"/>
                    <a:lumOff val="35000"/>
                  </a:schemeClr>
                </a:solidFill>
                <a:latin typeface="字魂27号-布丁体" panose="00000500000000000000" pitchFamily="2" charset="-122"/>
                <a:ea typeface="字魂27号-布丁体" panose="00000500000000000000" pitchFamily="2" charset="-122"/>
              </a:rPr>
              <a:t>Region</a:t>
            </a:r>
            <a:r>
              <a:rPr lang="zh-CN" sz="3200" dirty="0">
                <a:solidFill>
                  <a:schemeClr val="tx1">
                    <a:lumMod val="65000"/>
                    <a:lumOff val="35000"/>
                  </a:schemeClr>
                </a:solidFill>
                <a:latin typeface="字魂27号-布丁体" panose="00000500000000000000" pitchFamily="2" charset="-122"/>
                <a:ea typeface="字魂27号-布丁体" panose="00000500000000000000" pitchFamily="2" charset="-122"/>
              </a:rPr>
              <a:t>的介绍</a:t>
            </a:r>
          </a:p>
        </p:txBody>
      </p:sp>
      <p:sp>
        <p:nvSpPr>
          <p:cNvPr id="11" name="矩形 10"/>
          <p:cNvSpPr/>
          <p:nvPr/>
        </p:nvSpPr>
        <p:spPr>
          <a:xfrm>
            <a:off x="1175385" y="1668145"/>
            <a:ext cx="2944495" cy="4253230"/>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a:spLocks noChangeArrowheads="1"/>
          </p:cNvSpPr>
          <p:nvPr/>
        </p:nvSpPr>
        <p:spPr bwMode="auto">
          <a:xfrm>
            <a:off x="1384935" y="1736090"/>
            <a:ext cx="2346960" cy="3969385"/>
          </a:xfrm>
          <a:prstGeom prst="rect">
            <a:avLst/>
          </a:prstGeom>
          <a:noFill/>
          <a:ln w="9525">
            <a:noFill/>
            <a:miter lim="800000"/>
          </a:ln>
        </p:spPr>
        <p:txBody>
          <a:bodyPr wrap="square">
            <a:spAutoFit/>
          </a:bodyPr>
          <a:lstStyle/>
          <a:p>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HBase Tables 通过行键的范围 (row key range) 被水平切分成多个 Region， 一个 Region 包含了在 start key 和 end key 之间的所有行。</a:t>
            </a:r>
          </a:p>
          <a:p>
            <a:endPar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endParaRPr>
          </a:p>
          <a:p>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每个表一开始只有一个 Region，随着数据不断增加，Region 会不断增大，当增大到一个阀值的时候，Region 就会等分为两个新的 Region。当 Table 中的行不断增多，就会有越来越多的 Region</a:t>
            </a:r>
          </a:p>
          <a:p>
            <a:endPar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endParaRPr>
          </a:p>
          <a:p>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数据切分：先横向拆分（行）、再纵向拆分（列族）</a:t>
            </a:r>
          </a:p>
        </p:txBody>
      </p:sp>
      <p:cxnSp>
        <p:nvCxnSpPr>
          <p:cNvPr id="19" name="直接连接符 18"/>
          <p:cNvCxnSpPr/>
          <p:nvPr/>
        </p:nvCxnSpPr>
        <p:spPr>
          <a:xfrm>
            <a:off x="8954218" y="1590312"/>
            <a:ext cx="983411" cy="0"/>
          </a:xfrm>
          <a:prstGeom prst="line">
            <a:avLst/>
          </a:prstGeom>
          <a:ln w="38100">
            <a:solidFill>
              <a:srgbClr val="F6E2E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8889" y="1735840"/>
            <a:ext cx="379561" cy="0"/>
          </a:xfrm>
          <a:prstGeom prst="line">
            <a:avLst/>
          </a:prstGeom>
          <a:ln w="38100">
            <a:solidFill>
              <a:srgbClr val="F6E2E3"/>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stretch>
            <a:fillRect/>
          </a:stretch>
        </p:blipFill>
        <p:spPr>
          <a:xfrm>
            <a:off x="4250055" y="2223135"/>
            <a:ext cx="6998335" cy="29375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0" y="1065010"/>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6369"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49721" y="1894737"/>
            <a:ext cx="2890157" cy="904367"/>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50740" y="2543810"/>
            <a:ext cx="2889885" cy="2788920"/>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952121" y="1805553"/>
            <a:ext cx="2890157" cy="993551"/>
          </a:xfrm>
          <a:prstGeom prst="rect">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51556" y="1850184"/>
            <a:ext cx="2890157" cy="993551"/>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9720" y="2799103"/>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952121" y="2776629"/>
            <a:ext cx="2890157" cy="2556667"/>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8"/>
          <p:cNvSpPr>
            <a:spLocks noEditPoints="1"/>
          </p:cNvSpPr>
          <p:nvPr/>
        </p:nvSpPr>
        <p:spPr bwMode="auto">
          <a:xfrm>
            <a:off x="2524925" y="2123876"/>
            <a:ext cx="539750" cy="446087"/>
          </a:xfrm>
          <a:custGeom>
            <a:avLst/>
            <a:gdLst/>
            <a:ahLst/>
            <a:cxnLst>
              <a:cxn ang="0">
                <a:pos x="52" y="94"/>
              </a:cxn>
              <a:cxn ang="0">
                <a:pos x="30" y="115"/>
              </a:cxn>
              <a:cxn ang="0">
                <a:pos x="3" y="115"/>
              </a:cxn>
              <a:cxn ang="0">
                <a:pos x="1" y="90"/>
              </a:cxn>
              <a:cxn ang="0">
                <a:pos x="9" y="65"/>
              </a:cxn>
              <a:cxn ang="0">
                <a:pos x="22" y="69"/>
              </a:cxn>
              <a:cxn ang="0">
                <a:pos x="24" y="69"/>
              </a:cxn>
              <a:cxn ang="0">
                <a:pos x="35" y="56"/>
              </a:cxn>
              <a:cxn ang="0">
                <a:pos x="50" y="38"/>
              </a:cxn>
              <a:cxn ang="0">
                <a:pos x="69" y="33"/>
              </a:cxn>
              <a:cxn ang="0">
                <a:pos x="79" y="41"/>
              </a:cxn>
              <a:cxn ang="0">
                <a:pos x="105" y="8"/>
              </a:cxn>
              <a:cxn ang="0">
                <a:pos x="120" y="5"/>
              </a:cxn>
              <a:cxn ang="0">
                <a:pos x="122" y="20"/>
              </a:cxn>
              <a:cxn ang="0">
                <a:pos x="126" y="23"/>
              </a:cxn>
              <a:cxn ang="0">
                <a:pos x="144" y="26"/>
              </a:cxn>
              <a:cxn ang="0">
                <a:pos x="139" y="35"/>
              </a:cxn>
              <a:cxn ang="0">
                <a:pos x="124" y="52"/>
              </a:cxn>
              <a:cxn ang="0">
                <a:pos x="101" y="77"/>
              </a:cxn>
              <a:cxn ang="0">
                <a:pos x="79" y="81"/>
              </a:cxn>
              <a:cxn ang="0">
                <a:pos x="59" y="72"/>
              </a:cxn>
              <a:cxn ang="0">
                <a:pos x="50" y="83"/>
              </a:cxn>
              <a:cxn ang="0">
                <a:pos x="43" y="90"/>
              </a:cxn>
              <a:cxn ang="0">
                <a:pos x="116" y="9"/>
              </a:cxn>
              <a:cxn ang="0">
                <a:pos x="109" y="12"/>
              </a:cxn>
              <a:cxn ang="0">
                <a:pos x="98" y="27"/>
              </a:cxn>
              <a:cxn ang="0">
                <a:pos x="93" y="34"/>
              </a:cxn>
              <a:cxn ang="0">
                <a:pos x="85" y="42"/>
              </a:cxn>
              <a:cxn ang="0">
                <a:pos x="76" y="49"/>
              </a:cxn>
              <a:cxn ang="0">
                <a:pos x="72" y="46"/>
              </a:cxn>
              <a:cxn ang="0">
                <a:pos x="60" y="36"/>
              </a:cxn>
              <a:cxn ang="0">
                <a:pos x="45" y="53"/>
              </a:cxn>
              <a:cxn ang="0">
                <a:pos x="25" y="77"/>
              </a:cxn>
              <a:cxn ang="0">
                <a:pos x="16" y="71"/>
              </a:cxn>
              <a:cxn ang="0">
                <a:pos x="11" y="70"/>
              </a:cxn>
              <a:cxn ang="0">
                <a:pos x="7" y="99"/>
              </a:cxn>
              <a:cxn ang="0">
                <a:pos x="10" y="112"/>
              </a:cxn>
              <a:cxn ang="0">
                <a:pos x="38" y="108"/>
              </a:cxn>
              <a:cxn ang="0">
                <a:pos x="48" y="98"/>
              </a:cxn>
              <a:cxn ang="0">
                <a:pos x="37" y="92"/>
              </a:cxn>
              <a:cxn ang="0">
                <a:pos x="52" y="71"/>
              </a:cxn>
              <a:cxn ang="0">
                <a:pos x="71" y="66"/>
              </a:cxn>
              <a:cxn ang="0">
                <a:pos x="92" y="78"/>
              </a:cxn>
              <a:cxn ang="0">
                <a:pos x="114" y="57"/>
              </a:cxn>
              <a:cxn ang="0">
                <a:pos x="126" y="43"/>
              </a:cxn>
              <a:cxn ang="0">
                <a:pos x="136" y="29"/>
              </a:cxn>
              <a:cxn ang="0">
                <a:pos x="134" y="26"/>
              </a:cxn>
              <a:cxn ang="0">
                <a:pos x="117" y="30"/>
              </a:cxn>
              <a:cxn ang="0">
                <a:pos x="116" y="28"/>
              </a:cxn>
              <a:cxn ang="0">
                <a:pos x="116" y="22"/>
              </a:cxn>
            </a:cxnLst>
            <a:rect l="0" t="0" r="r" b="b"/>
            <a:pathLst>
              <a:path w="144" h="119">
                <a:moveTo>
                  <a:pt x="43" y="90"/>
                </a:moveTo>
                <a:cubicBezTo>
                  <a:pt x="46" y="91"/>
                  <a:pt x="49" y="92"/>
                  <a:pt x="52" y="94"/>
                </a:cubicBezTo>
                <a:cubicBezTo>
                  <a:pt x="56" y="97"/>
                  <a:pt x="55" y="101"/>
                  <a:pt x="52" y="104"/>
                </a:cubicBezTo>
                <a:cubicBezTo>
                  <a:pt x="46" y="110"/>
                  <a:pt x="38" y="113"/>
                  <a:pt x="30" y="115"/>
                </a:cubicBezTo>
                <a:cubicBezTo>
                  <a:pt x="25" y="117"/>
                  <a:pt x="20" y="118"/>
                  <a:pt x="15" y="118"/>
                </a:cubicBezTo>
                <a:cubicBezTo>
                  <a:pt x="11" y="119"/>
                  <a:pt x="6" y="118"/>
                  <a:pt x="3" y="115"/>
                </a:cubicBezTo>
                <a:cubicBezTo>
                  <a:pt x="2" y="113"/>
                  <a:pt x="1" y="112"/>
                  <a:pt x="1" y="110"/>
                </a:cubicBezTo>
                <a:cubicBezTo>
                  <a:pt x="0" y="104"/>
                  <a:pt x="0" y="97"/>
                  <a:pt x="1" y="90"/>
                </a:cubicBezTo>
                <a:cubicBezTo>
                  <a:pt x="2" y="87"/>
                  <a:pt x="1" y="84"/>
                  <a:pt x="2" y="82"/>
                </a:cubicBezTo>
                <a:cubicBezTo>
                  <a:pt x="4" y="76"/>
                  <a:pt x="4" y="69"/>
                  <a:pt x="9" y="65"/>
                </a:cubicBezTo>
                <a:cubicBezTo>
                  <a:pt x="11" y="62"/>
                  <a:pt x="16" y="61"/>
                  <a:pt x="19" y="64"/>
                </a:cubicBezTo>
                <a:cubicBezTo>
                  <a:pt x="20" y="66"/>
                  <a:pt x="21" y="67"/>
                  <a:pt x="22" y="69"/>
                </a:cubicBezTo>
                <a:cubicBezTo>
                  <a:pt x="22" y="69"/>
                  <a:pt x="22" y="70"/>
                  <a:pt x="23" y="70"/>
                </a:cubicBezTo>
                <a:cubicBezTo>
                  <a:pt x="23" y="70"/>
                  <a:pt x="24" y="69"/>
                  <a:pt x="24" y="69"/>
                </a:cubicBezTo>
                <a:cubicBezTo>
                  <a:pt x="24" y="66"/>
                  <a:pt x="27" y="64"/>
                  <a:pt x="28" y="62"/>
                </a:cubicBezTo>
                <a:cubicBezTo>
                  <a:pt x="30" y="60"/>
                  <a:pt x="31" y="57"/>
                  <a:pt x="35" y="56"/>
                </a:cubicBezTo>
                <a:cubicBezTo>
                  <a:pt x="35" y="52"/>
                  <a:pt x="39" y="51"/>
                  <a:pt x="41" y="48"/>
                </a:cubicBezTo>
                <a:cubicBezTo>
                  <a:pt x="43" y="44"/>
                  <a:pt x="47" y="42"/>
                  <a:pt x="50" y="38"/>
                </a:cubicBezTo>
                <a:cubicBezTo>
                  <a:pt x="52" y="34"/>
                  <a:pt x="55" y="32"/>
                  <a:pt x="59" y="30"/>
                </a:cubicBezTo>
                <a:cubicBezTo>
                  <a:pt x="63" y="28"/>
                  <a:pt x="66" y="29"/>
                  <a:pt x="69" y="33"/>
                </a:cubicBezTo>
                <a:cubicBezTo>
                  <a:pt x="71" y="35"/>
                  <a:pt x="74" y="38"/>
                  <a:pt x="76" y="41"/>
                </a:cubicBezTo>
                <a:cubicBezTo>
                  <a:pt x="77" y="42"/>
                  <a:pt x="78" y="42"/>
                  <a:pt x="79" y="41"/>
                </a:cubicBezTo>
                <a:cubicBezTo>
                  <a:pt x="82" y="37"/>
                  <a:pt x="86" y="33"/>
                  <a:pt x="89" y="29"/>
                </a:cubicBezTo>
                <a:cubicBezTo>
                  <a:pt x="95" y="22"/>
                  <a:pt x="100" y="15"/>
                  <a:pt x="105" y="8"/>
                </a:cubicBezTo>
                <a:cubicBezTo>
                  <a:pt x="107" y="6"/>
                  <a:pt x="109" y="4"/>
                  <a:pt x="111" y="2"/>
                </a:cubicBezTo>
                <a:cubicBezTo>
                  <a:pt x="115" y="0"/>
                  <a:pt x="118" y="1"/>
                  <a:pt x="120" y="5"/>
                </a:cubicBezTo>
                <a:cubicBezTo>
                  <a:pt x="122" y="8"/>
                  <a:pt x="122" y="12"/>
                  <a:pt x="122" y="16"/>
                </a:cubicBezTo>
                <a:cubicBezTo>
                  <a:pt x="122" y="18"/>
                  <a:pt x="121" y="19"/>
                  <a:pt x="122" y="20"/>
                </a:cubicBezTo>
                <a:cubicBezTo>
                  <a:pt x="122" y="21"/>
                  <a:pt x="121" y="23"/>
                  <a:pt x="122" y="23"/>
                </a:cubicBezTo>
                <a:cubicBezTo>
                  <a:pt x="123" y="24"/>
                  <a:pt x="125" y="23"/>
                  <a:pt x="126" y="23"/>
                </a:cubicBezTo>
                <a:cubicBezTo>
                  <a:pt x="131" y="21"/>
                  <a:pt x="136" y="21"/>
                  <a:pt x="141" y="22"/>
                </a:cubicBezTo>
                <a:cubicBezTo>
                  <a:pt x="143" y="22"/>
                  <a:pt x="144" y="24"/>
                  <a:pt x="144" y="26"/>
                </a:cubicBezTo>
                <a:cubicBezTo>
                  <a:pt x="143" y="28"/>
                  <a:pt x="143" y="29"/>
                  <a:pt x="142" y="31"/>
                </a:cubicBezTo>
                <a:cubicBezTo>
                  <a:pt x="140" y="32"/>
                  <a:pt x="140" y="33"/>
                  <a:pt x="139" y="35"/>
                </a:cubicBezTo>
                <a:cubicBezTo>
                  <a:pt x="137" y="38"/>
                  <a:pt x="134" y="40"/>
                  <a:pt x="132" y="43"/>
                </a:cubicBezTo>
                <a:cubicBezTo>
                  <a:pt x="130" y="46"/>
                  <a:pt x="127" y="49"/>
                  <a:pt x="124" y="52"/>
                </a:cubicBezTo>
                <a:cubicBezTo>
                  <a:pt x="122" y="57"/>
                  <a:pt x="119" y="60"/>
                  <a:pt x="116" y="63"/>
                </a:cubicBezTo>
                <a:cubicBezTo>
                  <a:pt x="111" y="68"/>
                  <a:pt x="107" y="74"/>
                  <a:pt x="101" y="77"/>
                </a:cubicBezTo>
                <a:cubicBezTo>
                  <a:pt x="99" y="79"/>
                  <a:pt x="97" y="82"/>
                  <a:pt x="94" y="83"/>
                </a:cubicBezTo>
                <a:cubicBezTo>
                  <a:pt x="89" y="85"/>
                  <a:pt x="84" y="84"/>
                  <a:pt x="79" y="81"/>
                </a:cubicBezTo>
                <a:cubicBezTo>
                  <a:pt x="74" y="78"/>
                  <a:pt x="70" y="74"/>
                  <a:pt x="65" y="70"/>
                </a:cubicBezTo>
                <a:cubicBezTo>
                  <a:pt x="63" y="69"/>
                  <a:pt x="60" y="70"/>
                  <a:pt x="59" y="72"/>
                </a:cubicBezTo>
                <a:cubicBezTo>
                  <a:pt x="59" y="74"/>
                  <a:pt x="58" y="74"/>
                  <a:pt x="58" y="75"/>
                </a:cubicBezTo>
                <a:cubicBezTo>
                  <a:pt x="56" y="78"/>
                  <a:pt x="53" y="80"/>
                  <a:pt x="50" y="83"/>
                </a:cubicBezTo>
                <a:cubicBezTo>
                  <a:pt x="49" y="84"/>
                  <a:pt x="47" y="86"/>
                  <a:pt x="46" y="87"/>
                </a:cubicBezTo>
                <a:cubicBezTo>
                  <a:pt x="45" y="88"/>
                  <a:pt x="44" y="89"/>
                  <a:pt x="43" y="90"/>
                </a:cubicBezTo>
                <a:close/>
                <a:moveTo>
                  <a:pt x="117" y="12"/>
                </a:moveTo>
                <a:cubicBezTo>
                  <a:pt x="117" y="11"/>
                  <a:pt x="117" y="10"/>
                  <a:pt x="116" y="9"/>
                </a:cubicBezTo>
                <a:cubicBezTo>
                  <a:pt x="116" y="8"/>
                  <a:pt x="116" y="6"/>
                  <a:pt x="114" y="7"/>
                </a:cubicBezTo>
                <a:cubicBezTo>
                  <a:pt x="112" y="8"/>
                  <a:pt x="110" y="10"/>
                  <a:pt x="109" y="12"/>
                </a:cubicBezTo>
                <a:cubicBezTo>
                  <a:pt x="108" y="16"/>
                  <a:pt x="105" y="18"/>
                  <a:pt x="103" y="21"/>
                </a:cubicBezTo>
                <a:cubicBezTo>
                  <a:pt x="101" y="23"/>
                  <a:pt x="99" y="25"/>
                  <a:pt x="98" y="27"/>
                </a:cubicBezTo>
                <a:cubicBezTo>
                  <a:pt x="96" y="29"/>
                  <a:pt x="94" y="30"/>
                  <a:pt x="93" y="33"/>
                </a:cubicBezTo>
                <a:cubicBezTo>
                  <a:pt x="93" y="33"/>
                  <a:pt x="93" y="33"/>
                  <a:pt x="93" y="34"/>
                </a:cubicBezTo>
                <a:cubicBezTo>
                  <a:pt x="92" y="34"/>
                  <a:pt x="91" y="35"/>
                  <a:pt x="91" y="35"/>
                </a:cubicBezTo>
                <a:cubicBezTo>
                  <a:pt x="90" y="39"/>
                  <a:pt x="86" y="39"/>
                  <a:pt x="85" y="42"/>
                </a:cubicBezTo>
                <a:cubicBezTo>
                  <a:pt x="85" y="44"/>
                  <a:pt x="82" y="45"/>
                  <a:pt x="80" y="47"/>
                </a:cubicBezTo>
                <a:cubicBezTo>
                  <a:pt x="79" y="49"/>
                  <a:pt x="78" y="49"/>
                  <a:pt x="76" y="49"/>
                </a:cubicBezTo>
                <a:cubicBezTo>
                  <a:pt x="73" y="49"/>
                  <a:pt x="72" y="49"/>
                  <a:pt x="72" y="46"/>
                </a:cubicBezTo>
                <a:cubicBezTo>
                  <a:pt x="72" y="46"/>
                  <a:pt x="72" y="46"/>
                  <a:pt x="72" y="46"/>
                </a:cubicBezTo>
                <a:cubicBezTo>
                  <a:pt x="70" y="42"/>
                  <a:pt x="66" y="40"/>
                  <a:pt x="64" y="36"/>
                </a:cubicBezTo>
                <a:cubicBezTo>
                  <a:pt x="63" y="35"/>
                  <a:pt x="61" y="34"/>
                  <a:pt x="60" y="36"/>
                </a:cubicBezTo>
                <a:cubicBezTo>
                  <a:pt x="56" y="39"/>
                  <a:pt x="54" y="43"/>
                  <a:pt x="51" y="46"/>
                </a:cubicBezTo>
                <a:cubicBezTo>
                  <a:pt x="48" y="48"/>
                  <a:pt x="47" y="51"/>
                  <a:pt x="45" y="53"/>
                </a:cubicBezTo>
                <a:cubicBezTo>
                  <a:pt x="41" y="57"/>
                  <a:pt x="38" y="61"/>
                  <a:pt x="35" y="65"/>
                </a:cubicBezTo>
                <a:cubicBezTo>
                  <a:pt x="32" y="69"/>
                  <a:pt x="29" y="73"/>
                  <a:pt x="25" y="77"/>
                </a:cubicBezTo>
                <a:cubicBezTo>
                  <a:pt x="24" y="77"/>
                  <a:pt x="23" y="77"/>
                  <a:pt x="22" y="77"/>
                </a:cubicBezTo>
                <a:cubicBezTo>
                  <a:pt x="20" y="75"/>
                  <a:pt x="17" y="74"/>
                  <a:pt x="16" y="71"/>
                </a:cubicBezTo>
                <a:cubicBezTo>
                  <a:pt x="16" y="69"/>
                  <a:pt x="14" y="69"/>
                  <a:pt x="13" y="69"/>
                </a:cubicBezTo>
                <a:cubicBezTo>
                  <a:pt x="12" y="68"/>
                  <a:pt x="12" y="70"/>
                  <a:pt x="11" y="70"/>
                </a:cubicBezTo>
                <a:cubicBezTo>
                  <a:pt x="9" y="75"/>
                  <a:pt x="8" y="80"/>
                  <a:pt x="8" y="85"/>
                </a:cubicBezTo>
                <a:cubicBezTo>
                  <a:pt x="7" y="90"/>
                  <a:pt x="7" y="94"/>
                  <a:pt x="7" y="99"/>
                </a:cubicBezTo>
                <a:cubicBezTo>
                  <a:pt x="6" y="102"/>
                  <a:pt x="7" y="105"/>
                  <a:pt x="7" y="109"/>
                </a:cubicBezTo>
                <a:cubicBezTo>
                  <a:pt x="7" y="110"/>
                  <a:pt x="9" y="111"/>
                  <a:pt x="10" y="112"/>
                </a:cubicBezTo>
                <a:cubicBezTo>
                  <a:pt x="14" y="114"/>
                  <a:pt x="18" y="113"/>
                  <a:pt x="21" y="112"/>
                </a:cubicBezTo>
                <a:cubicBezTo>
                  <a:pt x="27" y="111"/>
                  <a:pt x="32" y="110"/>
                  <a:pt x="38" y="108"/>
                </a:cubicBezTo>
                <a:cubicBezTo>
                  <a:pt x="42" y="106"/>
                  <a:pt x="45" y="103"/>
                  <a:pt x="49" y="101"/>
                </a:cubicBezTo>
                <a:cubicBezTo>
                  <a:pt x="50" y="101"/>
                  <a:pt x="49" y="99"/>
                  <a:pt x="48" y="98"/>
                </a:cubicBezTo>
                <a:cubicBezTo>
                  <a:pt x="46" y="96"/>
                  <a:pt x="43" y="95"/>
                  <a:pt x="39" y="94"/>
                </a:cubicBezTo>
                <a:cubicBezTo>
                  <a:pt x="38" y="94"/>
                  <a:pt x="36" y="94"/>
                  <a:pt x="37" y="92"/>
                </a:cubicBezTo>
                <a:cubicBezTo>
                  <a:pt x="38" y="87"/>
                  <a:pt x="41" y="83"/>
                  <a:pt x="44" y="80"/>
                </a:cubicBezTo>
                <a:cubicBezTo>
                  <a:pt x="46" y="77"/>
                  <a:pt x="49" y="74"/>
                  <a:pt x="52" y="71"/>
                </a:cubicBezTo>
                <a:cubicBezTo>
                  <a:pt x="55" y="69"/>
                  <a:pt x="57" y="65"/>
                  <a:pt x="61" y="64"/>
                </a:cubicBezTo>
                <a:cubicBezTo>
                  <a:pt x="65" y="63"/>
                  <a:pt x="68" y="64"/>
                  <a:pt x="71" y="66"/>
                </a:cubicBezTo>
                <a:cubicBezTo>
                  <a:pt x="75" y="70"/>
                  <a:pt x="79" y="74"/>
                  <a:pt x="84" y="77"/>
                </a:cubicBezTo>
                <a:cubicBezTo>
                  <a:pt x="87" y="79"/>
                  <a:pt x="89" y="79"/>
                  <a:pt x="92" y="78"/>
                </a:cubicBezTo>
                <a:cubicBezTo>
                  <a:pt x="96" y="76"/>
                  <a:pt x="98" y="73"/>
                  <a:pt x="101" y="71"/>
                </a:cubicBezTo>
                <a:cubicBezTo>
                  <a:pt x="105" y="66"/>
                  <a:pt x="110" y="62"/>
                  <a:pt x="114" y="57"/>
                </a:cubicBezTo>
                <a:cubicBezTo>
                  <a:pt x="116" y="54"/>
                  <a:pt x="119" y="51"/>
                  <a:pt x="121" y="48"/>
                </a:cubicBezTo>
                <a:cubicBezTo>
                  <a:pt x="123" y="46"/>
                  <a:pt x="124" y="45"/>
                  <a:pt x="126" y="43"/>
                </a:cubicBezTo>
                <a:cubicBezTo>
                  <a:pt x="127" y="42"/>
                  <a:pt x="127" y="40"/>
                  <a:pt x="129" y="39"/>
                </a:cubicBezTo>
                <a:cubicBezTo>
                  <a:pt x="131" y="36"/>
                  <a:pt x="134" y="32"/>
                  <a:pt x="136" y="29"/>
                </a:cubicBezTo>
                <a:cubicBezTo>
                  <a:pt x="137" y="29"/>
                  <a:pt x="137" y="28"/>
                  <a:pt x="137" y="27"/>
                </a:cubicBezTo>
                <a:cubicBezTo>
                  <a:pt x="136" y="27"/>
                  <a:pt x="135" y="26"/>
                  <a:pt x="134" y="26"/>
                </a:cubicBezTo>
                <a:cubicBezTo>
                  <a:pt x="130" y="27"/>
                  <a:pt x="126" y="27"/>
                  <a:pt x="122" y="30"/>
                </a:cubicBezTo>
                <a:cubicBezTo>
                  <a:pt x="121" y="30"/>
                  <a:pt x="119" y="31"/>
                  <a:pt x="117" y="30"/>
                </a:cubicBezTo>
                <a:cubicBezTo>
                  <a:pt x="116" y="30"/>
                  <a:pt x="115" y="31"/>
                  <a:pt x="115" y="30"/>
                </a:cubicBezTo>
                <a:cubicBezTo>
                  <a:pt x="114" y="28"/>
                  <a:pt x="116" y="28"/>
                  <a:pt x="116" y="28"/>
                </a:cubicBezTo>
                <a:cubicBezTo>
                  <a:pt x="117" y="27"/>
                  <a:pt x="117" y="27"/>
                  <a:pt x="117" y="26"/>
                </a:cubicBezTo>
                <a:cubicBezTo>
                  <a:pt x="116" y="25"/>
                  <a:pt x="116" y="24"/>
                  <a:pt x="116" y="22"/>
                </a:cubicBezTo>
                <a:cubicBezTo>
                  <a:pt x="116" y="19"/>
                  <a:pt x="117" y="16"/>
                  <a:pt x="117" y="1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20" name="Freeform 81"/>
          <p:cNvSpPr>
            <a:spLocks noEditPoints="1"/>
          </p:cNvSpPr>
          <p:nvPr/>
        </p:nvSpPr>
        <p:spPr bwMode="auto">
          <a:xfrm>
            <a:off x="5857874" y="2167301"/>
            <a:ext cx="476250" cy="484187"/>
          </a:xfrm>
          <a:custGeom>
            <a:avLst/>
            <a:gdLst/>
            <a:ahLst/>
            <a:cxnLst>
              <a:cxn ang="0">
                <a:pos x="100" y="21"/>
              </a:cxn>
              <a:cxn ang="0">
                <a:pos x="91" y="40"/>
              </a:cxn>
              <a:cxn ang="0">
                <a:pos x="55" y="103"/>
              </a:cxn>
              <a:cxn ang="0">
                <a:pos x="18" y="119"/>
              </a:cxn>
              <a:cxn ang="0">
                <a:pos x="22" y="82"/>
              </a:cxn>
              <a:cxn ang="0">
                <a:pos x="41" y="48"/>
              </a:cxn>
              <a:cxn ang="0">
                <a:pos x="47" y="38"/>
              </a:cxn>
              <a:cxn ang="0">
                <a:pos x="55" y="25"/>
              </a:cxn>
              <a:cxn ang="0">
                <a:pos x="72" y="1"/>
              </a:cxn>
              <a:cxn ang="0">
                <a:pos x="50" y="99"/>
              </a:cxn>
              <a:cxn ang="0">
                <a:pos x="60" y="79"/>
              </a:cxn>
              <a:cxn ang="0">
                <a:pos x="70" y="64"/>
              </a:cxn>
              <a:cxn ang="0">
                <a:pos x="80" y="47"/>
              </a:cxn>
              <a:cxn ang="0">
                <a:pos x="75" y="29"/>
              </a:cxn>
              <a:cxn ang="0">
                <a:pos x="61" y="52"/>
              </a:cxn>
              <a:cxn ang="0">
                <a:pos x="51" y="70"/>
              </a:cxn>
              <a:cxn ang="0">
                <a:pos x="41" y="89"/>
              </a:cxn>
              <a:cxn ang="0">
                <a:pos x="41" y="102"/>
              </a:cxn>
              <a:cxn ang="0">
                <a:pos x="34" y="92"/>
              </a:cxn>
              <a:cxn ang="0">
                <a:pos x="39" y="81"/>
              </a:cxn>
              <a:cxn ang="0">
                <a:pos x="45" y="72"/>
              </a:cxn>
              <a:cxn ang="0">
                <a:pos x="48" y="65"/>
              </a:cxn>
              <a:cxn ang="0">
                <a:pos x="59" y="45"/>
              </a:cxn>
              <a:cxn ang="0">
                <a:pos x="68" y="29"/>
              </a:cxn>
              <a:cxn ang="0">
                <a:pos x="63" y="27"/>
              </a:cxn>
              <a:cxn ang="0">
                <a:pos x="57" y="33"/>
              </a:cxn>
              <a:cxn ang="0">
                <a:pos x="54" y="41"/>
              </a:cxn>
              <a:cxn ang="0">
                <a:pos x="47" y="53"/>
              </a:cxn>
              <a:cxn ang="0">
                <a:pos x="43" y="62"/>
              </a:cxn>
              <a:cxn ang="0">
                <a:pos x="39" y="67"/>
              </a:cxn>
              <a:cxn ang="0">
                <a:pos x="33" y="78"/>
              </a:cxn>
              <a:cxn ang="0">
                <a:pos x="29" y="88"/>
              </a:cxn>
              <a:cxn ang="0">
                <a:pos x="25" y="102"/>
              </a:cxn>
              <a:cxn ang="0">
                <a:pos x="32" y="116"/>
              </a:cxn>
              <a:cxn ang="0">
                <a:pos x="27" y="104"/>
              </a:cxn>
              <a:cxn ang="0">
                <a:pos x="12" y="33"/>
              </a:cxn>
              <a:cxn ang="0">
                <a:pos x="32" y="43"/>
              </a:cxn>
              <a:cxn ang="0">
                <a:pos x="0" y="37"/>
              </a:cxn>
              <a:cxn ang="0">
                <a:pos x="19" y="2"/>
              </a:cxn>
              <a:cxn ang="0">
                <a:pos x="43" y="22"/>
              </a:cxn>
              <a:cxn ang="0">
                <a:pos x="26" y="15"/>
              </a:cxn>
              <a:cxn ang="0">
                <a:pos x="103" y="65"/>
              </a:cxn>
              <a:cxn ang="0">
                <a:pos x="121" y="57"/>
              </a:cxn>
              <a:cxn ang="0">
                <a:pos x="101" y="83"/>
              </a:cxn>
              <a:cxn ang="0">
                <a:pos x="103" y="96"/>
              </a:cxn>
              <a:cxn ang="0">
                <a:pos x="83" y="72"/>
              </a:cxn>
            </a:cxnLst>
            <a:rect l="0" t="0" r="r" b="b"/>
            <a:pathLst>
              <a:path w="127" h="129">
                <a:moveTo>
                  <a:pt x="72" y="1"/>
                </a:moveTo>
                <a:cubicBezTo>
                  <a:pt x="74" y="1"/>
                  <a:pt x="75" y="0"/>
                  <a:pt x="76" y="2"/>
                </a:cubicBezTo>
                <a:cubicBezTo>
                  <a:pt x="78" y="5"/>
                  <a:pt x="104" y="17"/>
                  <a:pt x="100" y="21"/>
                </a:cubicBezTo>
                <a:cubicBezTo>
                  <a:pt x="100" y="22"/>
                  <a:pt x="99" y="22"/>
                  <a:pt x="99" y="23"/>
                </a:cubicBezTo>
                <a:cubicBezTo>
                  <a:pt x="98" y="27"/>
                  <a:pt x="96" y="29"/>
                  <a:pt x="94" y="33"/>
                </a:cubicBezTo>
                <a:cubicBezTo>
                  <a:pt x="92" y="35"/>
                  <a:pt x="92" y="38"/>
                  <a:pt x="91" y="40"/>
                </a:cubicBezTo>
                <a:cubicBezTo>
                  <a:pt x="88" y="47"/>
                  <a:pt x="83" y="53"/>
                  <a:pt x="80" y="59"/>
                </a:cubicBezTo>
                <a:cubicBezTo>
                  <a:pt x="75" y="68"/>
                  <a:pt x="71" y="78"/>
                  <a:pt x="65" y="86"/>
                </a:cubicBezTo>
                <a:cubicBezTo>
                  <a:pt x="62" y="92"/>
                  <a:pt x="58" y="97"/>
                  <a:pt x="55" y="103"/>
                </a:cubicBezTo>
                <a:cubicBezTo>
                  <a:pt x="52" y="110"/>
                  <a:pt x="45" y="115"/>
                  <a:pt x="38" y="119"/>
                </a:cubicBezTo>
                <a:cubicBezTo>
                  <a:pt x="35" y="121"/>
                  <a:pt x="27" y="129"/>
                  <a:pt x="22" y="128"/>
                </a:cubicBezTo>
                <a:cubicBezTo>
                  <a:pt x="17" y="127"/>
                  <a:pt x="18" y="123"/>
                  <a:pt x="18" y="119"/>
                </a:cubicBezTo>
                <a:cubicBezTo>
                  <a:pt x="19" y="112"/>
                  <a:pt x="18" y="106"/>
                  <a:pt x="17" y="99"/>
                </a:cubicBezTo>
                <a:cubicBezTo>
                  <a:pt x="17" y="98"/>
                  <a:pt x="17" y="97"/>
                  <a:pt x="17" y="95"/>
                </a:cubicBezTo>
                <a:cubicBezTo>
                  <a:pt x="17" y="90"/>
                  <a:pt x="20" y="86"/>
                  <a:pt x="22" y="82"/>
                </a:cubicBezTo>
                <a:cubicBezTo>
                  <a:pt x="24" y="76"/>
                  <a:pt x="29" y="71"/>
                  <a:pt x="32" y="66"/>
                </a:cubicBezTo>
                <a:cubicBezTo>
                  <a:pt x="34" y="61"/>
                  <a:pt x="37" y="56"/>
                  <a:pt x="39" y="52"/>
                </a:cubicBezTo>
                <a:cubicBezTo>
                  <a:pt x="40" y="51"/>
                  <a:pt x="41" y="50"/>
                  <a:pt x="41" y="48"/>
                </a:cubicBezTo>
                <a:cubicBezTo>
                  <a:pt x="40" y="47"/>
                  <a:pt x="41" y="46"/>
                  <a:pt x="42" y="47"/>
                </a:cubicBezTo>
                <a:cubicBezTo>
                  <a:pt x="44" y="44"/>
                  <a:pt x="46" y="41"/>
                  <a:pt x="47" y="38"/>
                </a:cubicBezTo>
                <a:cubicBezTo>
                  <a:pt x="47" y="38"/>
                  <a:pt x="47" y="38"/>
                  <a:pt x="47" y="38"/>
                </a:cubicBezTo>
                <a:cubicBezTo>
                  <a:pt x="48" y="36"/>
                  <a:pt x="50" y="35"/>
                  <a:pt x="51" y="33"/>
                </a:cubicBezTo>
                <a:cubicBezTo>
                  <a:pt x="52" y="32"/>
                  <a:pt x="51" y="30"/>
                  <a:pt x="53" y="29"/>
                </a:cubicBezTo>
                <a:cubicBezTo>
                  <a:pt x="54" y="28"/>
                  <a:pt x="56" y="26"/>
                  <a:pt x="55" y="25"/>
                </a:cubicBezTo>
                <a:cubicBezTo>
                  <a:pt x="55" y="23"/>
                  <a:pt x="57" y="22"/>
                  <a:pt x="58" y="21"/>
                </a:cubicBezTo>
                <a:cubicBezTo>
                  <a:pt x="60" y="18"/>
                  <a:pt x="62" y="15"/>
                  <a:pt x="64" y="12"/>
                </a:cubicBezTo>
                <a:cubicBezTo>
                  <a:pt x="67" y="8"/>
                  <a:pt x="70" y="5"/>
                  <a:pt x="72" y="1"/>
                </a:cubicBezTo>
                <a:close/>
                <a:moveTo>
                  <a:pt x="46" y="105"/>
                </a:moveTo>
                <a:cubicBezTo>
                  <a:pt x="47" y="104"/>
                  <a:pt x="50" y="103"/>
                  <a:pt x="49" y="100"/>
                </a:cubicBezTo>
                <a:cubicBezTo>
                  <a:pt x="49" y="100"/>
                  <a:pt x="49" y="99"/>
                  <a:pt x="50" y="99"/>
                </a:cubicBezTo>
                <a:cubicBezTo>
                  <a:pt x="51" y="96"/>
                  <a:pt x="53" y="93"/>
                  <a:pt x="55" y="90"/>
                </a:cubicBezTo>
                <a:cubicBezTo>
                  <a:pt x="56" y="89"/>
                  <a:pt x="56" y="87"/>
                  <a:pt x="57" y="86"/>
                </a:cubicBezTo>
                <a:cubicBezTo>
                  <a:pt x="59" y="84"/>
                  <a:pt x="59" y="81"/>
                  <a:pt x="60" y="79"/>
                </a:cubicBezTo>
                <a:cubicBezTo>
                  <a:pt x="62" y="77"/>
                  <a:pt x="63" y="75"/>
                  <a:pt x="64" y="73"/>
                </a:cubicBezTo>
                <a:cubicBezTo>
                  <a:pt x="65" y="71"/>
                  <a:pt x="66" y="69"/>
                  <a:pt x="67" y="68"/>
                </a:cubicBezTo>
                <a:cubicBezTo>
                  <a:pt x="69" y="67"/>
                  <a:pt x="69" y="66"/>
                  <a:pt x="70" y="64"/>
                </a:cubicBezTo>
                <a:cubicBezTo>
                  <a:pt x="70" y="63"/>
                  <a:pt x="70" y="62"/>
                  <a:pt x="70" y="62"/>
                </a:cubicBezTo>
                <a:cubicBezTo>
                  <a:pt x="74" y="59"/>
                  <a:pt x="74" y="55"/>
                  <a:pt x="77" y="52"/>
                </a:cubicBezTo>
                <a:cubicBezTo>
                  <a:pt x="79" y="50"/>
                  <a:pt x="80" y="48"/>
                  <a:pt x="80" y="47"/>
                </a:cubicBezTo>
                <a:cubicBezTo>
                  <a:pt x="80" y="43"/>
                  <a:pt x="83" y="41"/>
                  <a:pt x="84" y="39"/>
                </a:cubicBezTo>
                <a:cubicBezTo>
                  <a:pt x="85" y="37"/>
                  <a:pt x="86" y="35"/>
                  <a:pt x="83" y="33"/>
                </a:cubicBezTo>
                <a:cubicBezTo>
                  <a:pt x="81" y="32"/>
                  <a:pt x="78" y="30"/>
                  <a:pt x="75" y="29"/>
                </a:cubicBezTo>
                <a:cubicBezTo>
                  <a:pt x="73" y="29"/>
                  <a:pt x="72" y="31"/>
                  <a:pt x="72" y="33"/>
                </a:cubicBezTo>
                <a:cubicBezTo>
                  <a:pt x="70" y="36"/>
                  <a:pt x="68" y="39"/>
                  <a:pt x="66" y="42"/>
                </a:cubicBezTo>
                <a:cubicBezTo>
                  <a:pt x="64" y="46"/>
                  <a:pt x="63" y="49"/>
                  <a:pt x="61" y="52"/>
                </a:cubicBezTo>
                <a:cubicBezTo>
                  <a:pt x="60" y="53"/>
                  <a:pt x="59" y="54"/>
                  <a:pt x="59" y="55"/>
                </a:cubicBezTo>
                <a:cubicBezTo>
                  <a:pt x="58" y="59"/>
                  <a:pt x="54" y="61"/>
                  <a:pt x="54" y="65"/>
                </a:cubicBezTo>
                <a:cubicBezTo>
                  <a:pt x="51" y="66"/>
                  <a:pt x="51" y="68"/>
                  <a:pt x="51" y="70"/>
                </a:cubicBezTo>
                <a:cubicBezTo>
                  <a:pt x="50" y="72"/>
                  <a:pt x="49" y="73"/>
                  <a:pt x="48" y="75"/>
                </a:cubicBezTo>
                <a:cubicBezTo>
                  <a:pt x="47" y="78"/>
                  <a:pt x="45" y="80"/>
                  <a:pt x="44" y="83"/>
                </a:cubicBezTo>
                <a:cubicBezTo>
                  <a:pt x="42" y="85"/>
                  <a:pt x="41" y="87"/>
                  <a:pt x="41" y="89"/>
                </a:cubicBezTo>
                <a:cubicBezTo>
                  <a:pt x="40" y="91"/>
                  <a:pt x="39" y="92"/>
                  <a:pt x="38" y="94"/>
                </a:cubicBezTo>
                <a:cubicBezTo>
                  <a:pt x="37" y="95"/>
                  <a:pt x="36" y="97"/>
                  <a:pt x="35" y="99"/>
                </a:cubicBezTo>
                <a:cubicBezTo>
                  <a:pt x="37" y="100"/>
                  <a:pt x="39" y="102"/>
                  <a:pt x="41" y="102"/>
                </a:cubicBezTo>
                <a:cubicBezTo>
                  <a:pt x="43" y="102"/>
                  <a:pt x="43" y="106"/>
                  <a:pt x="46" y="105"/>
                </a:cubicBezTo>
                <a:close/>
                <a:moveTo>
                  <a:pt x="32" y="97"/>
                </a:moveTo>
                <a:cubicBezTo>
                  <a:pt x="33" y="95"/>
                  <a:pt x="34" y="94"/>
                  <a:pt x="34" y="92"/>
                </a:cubicBezTo>
                <a:cubicBezTo>
                  <a:pt x="35" y="89"/>
                  <a:pt x="36" y="87"/>
                  <a:pt x="38" y="84"/>
                </a:cubicBezTo>
                <a:cubicBezTo>
                  <a:pt x="39" y="84"/>
                  <a:pt x="39" y="84"/>
                  <a:pt x="39" y="83"/>
                </a:cubicBezTo>
                <a:cubicBezTo>
                  <a:pt x="38" y="82"/>
                  <a:pt x="38" y="81"/>
                  <a:pt x="39" y="81"/>
                </a:cubicBezTo>
                <a:cubicBezTo>
                  <a:pt x="40" y="80"/>
                  <a:pt x="41" y="79"/>
                  <a:pt x="42" y="78"/>
                </a:cubicBezTo>
                <a:cubicBezTo>
                  <a:pt x="42" y="77"/>
                  <a:pt x="42" y="75"/>
                  <a:pt x="43" y="74"/>
                </a:cubicBezTo>
                <a:cubicBezTo>
                  <a:pt x="43" y="73"/>
                  <a:pt x="43" y="72"/>
                  <a:pt x="45" y="72"/>
                </a:cubicBezTo>
                <a:cubicBezTo>
                  <a:pt x="45" y="72"/>
                  <a:pt x="45" y="69"/>
                  <a:pt x="46" y="68"/>
                </a:cubicBezTo>
                <a:cubicBezTo>
                  <a:pt x="46" y="68"/>
                  <a:pt x="47" y="67"/>
                  <a:pt x="47" y="66"/>
                </a:cubicBezTo>
                <a:cubicBezTo>
                  <a:pt x="47" y="66"/>
                  <a:pt x="48" y="65"/>
                  <a:pt x="48" y="65"/>
                </a:cubicBezTo>
                <a:cubicBezTo>
                  <a:pt x="50" y="61"/>
                  <a:pt x="52" y="57"/>
                  <a:pt x="54" y="53"/>
                </a:cubicBezTo>
                <a:cubicBezTo>
                  <a:pt x="54" y="52"/>
                  <a:pt x="55" y="52"/>
                  <a:pt x="55" y="52"/>
                </a:cubicBezTo>
                <a:cubicBezTo>
                  <a:pt x="56" y="49"/>
                  <a:pt x="58" y="47"/>
                  <a:pt x="59" y="45"/>
                </a:cubicBezTo>
                <a:cubicBezTo>
                  <a:pt x="61" y="41"/>
                  <a:pt x="63" y="37"/>
                  <a:pt x="66" y="34"/>
                </a:cubicBezTo>
                <a:cubicBezTo>
                  <a:pt x="66" y="34"/>
                  <a:pt x="67" y="33"/>
                  <a:pt x="67" y="33"/>
                </a:cubicBezTo>
                <a:cubicBezTo>
                  <a:pt x="66" y="31"/>
                  <a:pt x="67" y="30"/>
                  <a:pt x="68" y="29"/>
                </a:cubicBezTo>
                <a:cubicBezTo>
                  <a:pt x="71" y="26"/>
                  <a:pt x="70" y="24"/>
                  <a:pt x="66" y="22"/>
                </a:cubicBezTo>
                <a:cubicBezTo>
                  <a:pt x="66" y="22"/>
                  <a:pt x="64" y="23"/>
                  <a:pt x="64" y="24"/>
                </a:cubicBezTo>
                <a:cubicBezTo>
                  <a:pt x="65" y="25"/>
                  <a:pt x="64" y="26"/>
                  <a:pt x="63" y="27"/>
                </a:cubicBezTo>
                <a:cubicBezTo>
                  <a:pt x="62" y="28"/>
                  <a:pt x="62" y="29"/>
                  <a:pt x="61" y="30"/>
                </a:cubicBezTo>
                <a:cubicBezTo>
                  <a:pt x="61" y="30"/>
                  <a:pt x="60" y="31"/>
                  <a:pt x="60" y="32"/>
                </a:cubicBezTo>
                <a:cubicBezTo>
                  <a:pt x="59" y="32"/>
                  <a:pt x="58" y="33"/>
                  <a:pt x="57" y="33"/>
                </a:cubicBezTo>
                <a:cubicBezTo>
                  <a:pt x="58" y="34"/>
                  <a:pt x="58" y="35"/>
                  <a:pt x="58" y="36"/>
                </a:cubicBezTo>
                <a:cubicBezTo>
                  <a:pt x="58" y="37"/>
                  <a:pt x="58" y="37"/>
                  <a:pt x="57" y="37"/>
                </a:cubicBezTo>
                <a:cubicBezTo>
                  <a:pt x="56" y="38"/>
                  <a:pt x="54" y="39"/>
                  <a:pt x="54" y="41"/>
                </a:cubicBezTo>
                <a:cubicBezTo>
                  <a:pt x="54" y="42"/>
                  <a:pt x="53" y="43"/>
                  <a:pt x="52" y="43"/>
                </a:cubicBezTo>
                <a:cubicBezTo>
                  <a:pt x="52" y="44"/>
                  <a:pt x="52" y="45"/>
                  <a:pt x="52" y="46"/>
                </a:cubicBezTo>
                <a:cubicBezTo>
                  <a:pt x="49" y="47"/>
                  <a:pt x="49" y="51"/>
                  <a:pt x="47" y="53"/>
                </a:cubicBezTo>
                <a:cubicBezTo>
                  <a:pt x="47" y="53"/>
                  <a:pt x="47" y="54"/>
                  <a:pt x="47" y="54"/>
                </a:cubicBezTo>
                <a:cubicBezTo>
                  <a:pt x="45" y="54"/>
                  <a:pt x="45" y="56"/>
                  <a:pt x="45" y="57"/>
                </a:cubicBezTo>
                <a:cubicBezTo>
                  <a:pt x="44" y="59"/>
                  <a:pt x="43" y="61"/>
                  <a:pt x="43" y="62"/>
                </a:cubicBezTo>
                <a:cubicBezTo>
                  <a:pt x="41" y="62"/>
                  <a:pt x="40" y="63"/>
                  <a:pt x="40" y="64"/>
                </a:cubicBezTo>
                <a:cubicBezTo>
                  <a:pt x="40" y="64"/>
                  <a:pt x="41" y="65"/>
                  <a:pt x="41" y="65"/>
                </a:cubicBezTo>
                <a:cubicBezTo>
                  <a:pt x="40" y="66"/>
                  <a:pt x="39" y="67"/>
                  <a:pt x="39" y="67"/>
                </a:cubicBezTo>
                <a:cubicBezTo>
                  <a:pt x="39" y="69"/>
                  <a:pt x="39" y="70"/>
                  <a:pt x="37" y="71"/>
                </a:cubicBezTo>
                <a:cubicBezTo>
                  <a:pt x="36" y="72"/>
                  <a:pt x="37" y="74"/>
                  <a:pt x="36" y="75"/>
                </a:cubicBezTo>
                <a:cubicBezTo>
                  <a:pt x="34" y="75"/>
                  <a:pt x="34" y="77"/>
                  <a:pt x="33" y="78"/>
                </a:cubicBezTo>
                <a:cubicBezTo>
                  <a:pt x="33" y="79"/>
                  <a:pt x="33" y="79"/>
                  <a:pt x="33" y="80"/>
                </a:cubicBezTo>
                <a:cubicBezTo>
                  <a:pt x="31" y="81"/>
                  <a:pt x="30" y="81"/>
                  <a:pt x="30" y="82"/>
                </a:cubicBezTo>
                <a:cubicBezTo>
                  <a:pt x="30" y="84"/>
                  <a:pt x="28" y="85"/>
                  <a:pt x="29" y="88"/>
                </a:cubicBezTo>
                <a:cubicBezTo>
                  <a:pt x="28" y="89"/>
                  <a:pt x="26" y="91"/>
                  <a:pt x="25" y="92"/>
                </a:cubicBezTo>
                <a:cubicBezTo>
                  <a:pt x="27" y="94"/>
                  <a:pt x="30" y="96"/>
                  <a:pt x="32" y="97"/>
                </a:cubicBezTo>
                <a:close/>
                <a:moveTo>
                  <a:pt x="25" y="102"/>
                </a:moveTo>
                <a:cubicBezTo>
                  <a:pt x="22" y="103"/>
                  <a:pt x="24" y="105"/>
                  <a:pt x="24" y="106"/>
                </a:cubicBezTo>
                <a:cubicBezTo>
                  <a:pt x="23" y="108"/>
                  <a:pt x="25" y="110"/>
                  <a:pt x="26" y="111"/>
                </a:cubicBezTo>
                <a:cubicBezTo>
                  <a:pt x="28" y="113"/>
                  <a:pt x="30" y="114"/>
                  <a:pt x="32" y="116"/>
                </a:cubicBezTo>
                <a:cubicBezTo>
                  <a:pt x="35" y="114"/>
                  <a:pt x="37" y="113"/>
                  <a:pt x="39" y="111"/>
                </a:cubicBezTo>
                <a:cubicBezTo>
                  <a:pt x="37" y="109"/>
                  <a:pt x="35" y="107"/>
                  <a:pt x="32" y="107"/>
                </a:cubicBezTo>
                <a:cubicBezTo>
                  <a:pt x="30" y="106"/>
                  <a:pt x="29" y="105"/>
                  <a:pt x="27" y="104"/>
                </a:cubicBezTo>
                <a:cubicBezTo>
                  <a:pt x="27" y="103"/>
                  <a:pt x="26" y="103"/>
                  <a:pt x="25" y="102"/>
                </a:cubicBezTo>
                <a:close/>
                <a:moveTo>
                  <a:pt x="0" y="37"/>
                </a:moveTo>
                <a:cubicBezTo>
                  <a:pt x="0" y="33"/>
                  <a:pt x="10" y="32"/>
                  <a:pt x="12" y="33"/>
                </a:cubicBezTo>
                <a:cubicBezTo>
                  <a:pt x="16" y="33"/>
                  <a:pt x="20" y="34"/>
                  <a:pt x="24" y="33"/>
                </a:cubicBezTo>
                <a:cubicBezTo>
                  <a:pt x="29" y="32"/>
                  <a:pt x="33" y="35"/>
                  <a:pt x="34" y="40"/>
                </a:cubicBezTo>
                <a:cubicBezTo>
                  <a:pt x="35" y="42"/>
                  <a:pt x="33" y="43"/>
                  <a:pt x="32" y="43"/>
                </a:cubicBezTo>
                <a:cubicBezTo>
                  <a:pt x="23" y="41"/>
                  <a:pt x="14" y="43"/>
                  <a:pt x="5" y="41"/>
                </a:cubicBezTo>
                <a:cubicBezTo>
                  <a:pt x="4" y="41"/>
                  <a:pt x="2" y="40"/>
                  <a:pt x="1" y="38"/>
                </a:cubicBezTo>
                <a:cubicBezTo>
                  <a:pt x="1" y="38"/>
                  <a:pt x="1" y="38"/>
                  <a:pt x="0" y="37"/>
                </a:cubicBezTo>
                <a:close/>
                <a:moveTo>
                  <a:pt x="26" y="15"/>
                </a:moveTo>
                <a:cubicBezTo>
                  <a:pt x="23" y="13"/>
                  <a:pt x="22" y="10"/>
                  <a:pt x="19" y="8"/>
                </a:cubicBezTo>
                <a:cubicBezTo>
                  <a:pt x="17" y="6"/>
                  <a:pt x="19" y="4"/>
                  <a:pt x="19" y="2"/>
                </a:cubicBezTo>
                <a:cubicBezTo>
                  <a:pt x="20" y="1"/>
                  <a:pt x="22" y="1"/>
                  <a:pt x="24" y="2"/>
                </a:cubicBezTo>
                <a:cubicBezTo>
                  <a:pt x="27" y="5"/>
                  <a:pt x="31" y="9"/>
                  <a:pt x="34" y="13"/>
                </a:cubicBezTo>
                <a:cubicBezTo>
                  <a:pt x="37" y="16"/>
                  <a:pt x="40" y="19"/>
                  <a:pt x="43" y="22"/>
                </a:cubicBezTo>
                <a:cubicBezTo>
                  <a:pt x="44" y="23"/>
                  <a:pt x="45" y="24"/>
                  <a:pt x="44" y="26"/>
                </a:cubicBezTo>
                <a:cubicBezTo>
                  <a:pt x="43" y="27"/>
                  <a:pt x="42" y="28"/>
                  <a:pt x="40" y="27"/>
                </a:cubicBezTo>
                <a:cubicBezTo>
                  <a:pt x="35" y="23"/>
                  <a:pt x="30" y="20"/>
                  <a:pt x="26" y="15"/>
                </a:cubicBezTo>
                <a:close/>
                <a:moveTo>
                  <a:pt x="126" y="60"/>
                </a:moveTo>
                <a:cubicBezTo>
                  <a:pt x="127" y="65"/>
                  <a:pt x="117" y="65"/>
                  <a:pt x="115" y="65"/>
                </a:cubicBezTo>
                <a:cubicBezTo>
                  <a:pt x="111" y="65"/>
                  <a:pt x="107" y="64"/>
                  <a:pt x="103" y="65"/>
                </a:cubicBezTo>
                <a:cubicBezTo>
                  <a:pt x="98" y="66"/>
                  <a:pt x="93" y="63"/>
                  <a:pt x="92" y="58"/>
                </a:cubicBezTo>
                <a:cubicBezTo>
                  <a:pt x="92" y="56"/>
                  <a:pt x="93" y="55"/>
                  <a:pt x="94" y="55"/>
                </a:cubicBezTo>
                <a:cubicBezTo>
                  <a:pt x="103" y="56"/>
                  <a:pt x="113" y="55"/>
                  <a:pt x="121" y="57"/>
                </a:cubicBezTo>
                <a:cubicBezTo>
                  <a:pt x="123" y="57"/>
                  <a:pt x="125" y="58"/>
                  <a:pt x="126" y="59"/>
                </a:cubicBezTo>
                <a:cubicBezTo>
                  <a:pt x="126" y="60"/>
                  <a:pt x="126" y="60"/>
                  <a:pt x="126" y="60"/>
                </a:cubicBezTo>
                <a:close/>
                <a:moveTo>
                  <a:pt x="101" y="83"/>
                </a:moveTo>
                <a:cubicBezTo>
                  <a:pt x="104" y="84"/>
                  <a:pt x="105" y="88"/>
                  <a:pt x="107" y="90"/>
                </a:cubicBezTo>
                <a:cubicBezTo>
                  <a:pt x="109" y="92"/>
                  <a:pt x="108" y="94"/>
                  <a:pt x="107" y="96"/>
                </a:cubicBezTo>
                <a:cubicBezTo>
                  <a:pt x="107" y="97"/>
                  <a:pt x="105" y="97"/>
                  <a:pt x="103" y="96"/>
                </a:cubicBezTo>
                <a:cubicBezTo>
                  <a:pt x="99" y="92"/>
                  <a:pt x="96" y="89"/>
                  <a:pt x="92" y="85"/>
                </a:cubicBezTo>
                <a:cubicBezTo>
                  <a:pt x="89" y="82"/>
                  <a:pt x="87" y="79"/>
                  <a:pt x="84" y="76"/>
                </a:cubicBezTo>
                <a:cubicBezTo>
                  <a:pt x="83" y="75"/>
                  <a:pt x="82" y="73"/>
                  <a:pt x="83" y="72"/>
                </a:cubicBezTo>
                <a:cubicBezTo>
                  <a:pt x="84" y="71"/>
                  <a:pt x="85" y="70"/>
                  <a:pt x="87" y="71"/>
                </a:cubicBezTo>
                <a:cubicBezTo>
                  <a:pt x="92" y="74"/>
                  <a:pt x="97" y="78"/>
                  <a:pt x="101" y="8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21" name="Freeform 82"/>
          <p:cNvSpPr>
            <a:spLocks noEditPoints="1"/>
          </p:cNvSpPr>
          <p:nvPr/>
        </p:nvSpPr>
        <p:spPr bwMode="auto">
          <a:xfrm>
            <a:off x="9208287" y="2004672"/>
            <a:ext cx="458788" cy="595312"/>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grpSp>
        <p:nvGrpSpPr>
          <p:cNvPr id="22" name="Group 24"/>
          <p:cNvGrpSpPr/>
          <p:nvPr/>
        </p:nvGrpSpPr>
        <p:grpSpPr bwMode="auto">
          <a:xfrm>
            <a:off x="1497704" y="2860877"/>
            <a:ext cx="2594188" cy="2481663"/>
            <a:chOff x="475" y="2698"/>
            <a:chExt cx="1956" cy="2127"/>
          </a:xfrm>
        </p:grpSpPr>
        <p:sp>
          <p:nvSpPr>
            <p:cNvPr id="23"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Hmaster</a:t>
              </a:r>
            </a:p>
          </p:txBody>
        </p:sp>
        <p:sp>
          <p:nvSpPr>
            <p:cNvPr id="24" name="矩形 10"/>
            <p:cNvSpPr>
              <a:spLocks noChangeArrowheads="1"/>
            </p:cNvSpPr>
            <p:nvPr/>
          </p:nvSpPr>
          <p:spPr bwMode="auto">
            <a:xfrm>
              <a:off x="475" y="3164"/>
              <a:ext cx="1956" cy="1661"/>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负责Region管理分配、DDL（删表等操作），HMaster失效会导致所有元数据无法被修改，表的读写可以正常进行</a:t>
              </a:r>
            </a:p>
          </p:txBody>
        </p:sp>
      </p:grpSp>
      <p:grpSp>
        <p:nvGrpSpPr>
          <p:cNvPr id="25" name="Group 24"/>
          <p:cNvGrpSpPr/>
          <p:nvPr/>
        </p:nvGrpSpPr>
        <p:grpSpPr bwMode="auto">
          <a:xfrm>
            <a:off x="4797846" y="3244771"/>
            <a:ext cx="2594188" cy="1465430"/>
            <a:chOff x="529" y="2857"/>
            <a:chExt cx="1956" cy="1256"/>
          </a:xfrm>
        </p:grpSpPr>
        <p:sp>
          <p:nvSpPr>
            <p:cNvPr id="26" name="文本框 9"/>
            <p:cNvSpPr txBox="1">
              <a:spLocks noChangeArrowheads="1"/>
            </p:cNvSpPr>
            <p:nvPr/>
          </p:nvSpPr>
          <p:spPr bwMode="auto">
            <a:xfrm>
              <a:off x="639" y="2857"/>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Region Server</a:t>
              </a:r>
            </a:p>
          </p:txBody>
        </p:sp>
        <p:sp>
          <p:nvSpPr>
            <p:cNvPr id="27" name="矩形 10"/>
            <p:cNvSpPr>
              <a:spLocks noChangeArrowheads="1"/>
            </p:cNvSpPr>
            <p:nvPr/>
          </p:nvSpPr>
          <p:spPr bwMode="auto">
            <a:xfrm>
              <a:off x="529" y="3323"/>
              <a:ext cx="1956" cy="790"/>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dirty="0">
                  <a:solidFill>
                    <a:schemeClr val="tx1">
                      <a:lumMod val="75000"/>
                      <a:lumOff val="25000"/>
                    </a:schemeClr>
                  </a:solidFill>
                  <a:latin typeface="字魂27号-布丁体" panose="00000500000000000000" pitchFamily="2" charset="-122"/>
                  <a:ea typeface="字魂27号-布丁体" panose="00000500000000000000" pitchFamily="2" charset="-122"/>
                </a:rPr>
                <a:t>数据读写IO请求，切分</a:t>
              </a:r>
              <a:r>
                <a:rPr lang="en-US" altLang="zh-CN" dirty="0">
                  <a:solidFill>
                    <a:schemeClr val="tx1">
                      <a:lumMod val="75000"/>
                      <a:lumOff val="25000"/>
                    </a:schemeClr>
                  </a:solidFill>
                  <a:latin typeface="字魂27号-布丁体" panose="00000500000000000000" pitchFamily="2" charset="-122"/>
                  <a:ea typeface="字魂27号-布丁体" panose="00000500000000000000" pitchFamily="2" charset="-122"/>
                </a:rPr>
                <a:t>region</a:t>
              </a:r>
              <a:r>
                <a:rPr lang="zh-CN" altLang="en-US" dirty="0">
                  <a:solidFill>
                    <a:schemeClr val="tx1">
                      <a:lumMod val="75000"/>
                      <a:lumOff val="25000"/>
                    </a:schemeClr>
                  </a:solidFill>
                  <a:latin typeface="字魂27号-布丁体" panose="00000500000000000000" pitchFamily="2" charset="-122"/>
                  <a:ea typeface="字魂27号-布丁体" panose="00000500000000000000" pitchFamily="2" charset="-122"/>
                </a:rPr>
                <a:t>，Region迁移</a:t>
              </a:r>
            </a:p>
          </p:txBody>
        </p:sp>
      </p:grpSp>
      <p:grpSp>
        <p:nvGrpSpPr>
          <p:cNvPr id="28" name="Group 24"/>
          <p:cNvGrpSpPr/>
          <p:nvPr/>
        </p:nvGrpSpPr>
        <p:grpSpPr bwMode="auto">
          <a:xfrm>
            <a:off x="8100060" y="2903855"/>
            <a:ext cx="2740804" cy="2439554"/>
            <a:chOff x="506" y="3070"/>
            <a:chExt cx="2108" cy="1274"/>
          </a:xfrm>
        </p:grpSpPr>
        <p:sp>
          <p:nvSpPr>
            <p:cNvPr id="29" name="文本框 9"/>
            <p:cNvSpPr txBox="1">
              <a:spLocks noChangeArrowheads="1"/>
            </p:cNvSpPr>
            <p:nvPr/>
          </p:nvSpPr>
          <p:spPr bwMode="auto">
            <a:xfrm>
              <a:off x="616" y="3070"/>
              <a:ext cx="1736" cy="240"/>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Zookeeper集群</a:t>
              </a:r>
            </a:p>
          </p:txBody>
        </p:sp>
        <p:sp>
          <p:nvSpPr>
            <p:cNvPr id="30" name="矩形 10"/>
            <p:cNvSpPr>
              <a:spLocks noChangeArrowheads="1"/>
            </p:cNvSpPr>
            <p:nvPr/>
          </p:nvSpPr>
          <p:spPr bwMode="auto">
            <a:xfrm>
              <a:off x="506" y="3332"/>
              <a:ext cx="2108" cy="1012"/>
            </a:xfrm>
            <a:prstGeom prst="rect">
              <a:avLst/>
            </a:prstGeom>
            <a:noFill/>
            <a:ln w="9525">
              <a:noFill/>
              <a:miter lim="800000"/>
            </a:ln>
          </p:spPr>
          <p:txBody>
            <a:bodyPr wrap="square">
              <a:spAutoFit/>
            </a:bodyPr>
            <a:lstStyle/>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存贮Region 的寻址入口</a:t>
              </a:r>
            </a:p>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监控 RegionServer 上线和下线信息</a:t>
              </a:r>
            </a:p>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存储hbase schema和table元数据</a:t>
              </a:r>
            </a:p>
          </p:txBody>
        </p:sp>
      </p:gr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47"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anim calcmode="lin" valueType="num">
                                      <p:cBhvr>
                                        <p:cTn id="21" dur="500" fill="hold"/>
                                        <p:tgtEl>
                                          <p:spTgt spid="22"/>
                                        </p:tgtEl>
                                        <p:attrNameLst>
                                          <p:attrName>ppt_x</p:attrName>
                                        </p:attrNameLst>
                                      </p:cBhvr>
                                      <p:tavLst>
                                        <p:tav tm="0">
                                          <p:val>
                                            <p:strVal val="#ppt_x"/>
                                          </p:val>
                                        </p:tav>
                                        <p:tav tm="100000">
                                          <p:val>
                                            <p:strVal val="#ppt_x"/>
                                          </p:val>
                                        </p:tav>
                                      </p:tavLst>
                                    </p:anim>
                                    <p:anim calcmode="lin" valueType="num">
                                      <p:cBhvr>
                                        <p:cTn id="22" dur="5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7"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anim calcmode="lin" valueType="num">
                                      <p:cBhvr>
                                        <p:cTn id="27" dur="500" fill="hold"/>
                                        <p:tgtEl>
                                          <p:spTgt spid="25"/>
                                        </p:tgtEl>
                                        <p:attrNameLst>
                                          <p:attrName>ppt_x</p:attrName>
                                        </p:attrNameLst>
                                      </p:cBhvr>
                                      <p:tavLst>
                                        <p:tav tm="0">
                                          <p:val>
                                            <p:strVal val="#ppt_x"/>
                                          </p:val>
                                        </p:tav>
                                        <p:tav tm="100000">
                                          <p:val>
                                            <p:strVal val="#ppt_x"/>
                                          </p:val>
                                        </p:tav>
                                      </p:tavLst>
                                    </p:anim>
                                    <p:anim calcmode="lin" valueType="num">
                                      <p:cBhvr>
                                        <p:cTn id="28" dur="5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7"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H="1" flipV="1">
            <a:off x="1175449" y="1"/>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4"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04665" y="870585"/>
            <a:ext cx="3133725"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rowkey设计原则</a:t>
            </a:r>
          </a:p>
        </p:txBody>
      </p:sp>
      <p:cxnSp>
        <p:nvCxnSpPr>
          <p:cNvPr id="10" name="Straight Connector 29"/>
          <p:cNvCxnSpPr/>
          <p:nvPr/>
        </p:nvCxnSpPr>
        <p:spPr>
          <a:xfrm flipH="1">
            <a:off x="1408748" y="2864145"/>
            <a:ext cx="9320212" cy="0"/>
          </a:xfrm>
          <a:prstGeom prst="line">
            <a:avLst/>
          </a:prstGeom>
          <a:ln w="19050">
            <a:solidFill>
              <a:srgbClr val="11708C"/>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621790" y="2197395"/>
            <a:ext cx="1411605" cy="1642745"/>
            <a:chOff x="2554" y="3322"/>
            <a:chExt cx="2223" cy="2587"/>
          </a:xfrm>
          <a:solidFill>
            <a:srgbClr val="ADDDEB"/>
          </a:solidFill>
        </p:grpSpPr>
        <p:sp>
          <p:nvSpPr>
            <p:cNvPr id="12" name="Freeform 50"/>
            <p:cNvSpPr/>
            <p:nvPr/>
          </p:nvSpPr>
          <p:spPr>
            <a:xfrm rot="16200000">
              <a:off x="2431" y="3575"/>
              <a:ext cx="2458" cy="221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3" name="Freeform 44"/>
            <p:cNvSpPr/>
            <p:nvPr/>
          </p:nvSpPr>
          <p:spPr>
            <a:xfrm rot="16200000">
              <a:off x="2437"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4" name="Text Placeholder 3"/>
            <p:cNvSpPr txBox="1"/>
            <p:nvPr/>
          </p:nvSpPr>
          <p:spPr bwMode="auto">
            <a:xfrm>
              <a:off x="3437" y="4081"/>
              <a:ext cx="444"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01</a:t>
              </a:r>
            </a:p>
          </p:txBody>
        </p:sp>
      </p:grpSp>
      <p:grpSp>
        <p:nvGrpSpPr>
          <p:cNvPr id="15" name="组合 14"/>
          <p:cNvGrpSpPr/>
          <p:nvPr/>
        </p:nvGrpSpPr>
        <p:grpSpPr>
          <a:xfrm>
            <a:off x="5165090" y="2197712"/>
            <a:ext cx="1412240" cy="1645920"/>
            <a:chOff x="6439" y="3322"/>
            <a:chExt cx="2224" cy="2592"/>
          </a:xfrm>
          <a:solidFill>
            <a:srgbClr val="F6E2E3"/>
          </a:solidFill>
        </p:grpSpPr>
        <p:sp>
          <p:nvSpPr>
            <p:cNvPr id="16" name="Freeform 51"/>
            <p:cNvSpPr/>
            <p:nvPr/>
          </p:nvSpPr>
          <p:spPr>
            <a:xfrm rot="16200000">
              <a:off x="6324" y="3575"/>
              <a:ext cx="2455"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7" name="Freeform 53"/>
            <p:cNvSpPr/>
            <p:nvPr/>
          </p:nvSpPr>
          <p:spPr>
            <a:xfrm rot="16200000">
              <a:off x="6322"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8" name="Text Placeholder 3"/>
            <p:cNvSpPr txBox="1"/>
            <p:nvPr/>
          </p:nvSpPr>
          <p:spPr bwMode="auto">
            <a:xfrm>
              <a:off x="7289" y="4081"/>
              <a:ext cx="525"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02</a:t>
              </a:r>
            </a:p>
          </p:txBody>
        </p:sp>
      </p:grpSp>
      <p:grpSp>
        <p:nvGrpSpPr>
          <p:cNvPr id="19" name="组合 18"/>
          <p:cNvGrpSpPr/>
          <p:nvPr/>
        </p:nvGrpSpPr>
        <p:grpSpPr>
          <a:xfrm>
            <a:off x="8546465" y="2197395"/>
            <a:ext cx="1412240" cy="1645920"/>
            <a:chOff x="10339" y="3322"/>
            <a:chExt cx="2224" cy="2592"/>
          </a:xfrm>
          <a:solidFill>
            <a:srgbClr val="ADDDEB"/>
          </a:solidFill>
        </p:grpSpPr>
        <p:sp>
          <p:nvSpPr>
            <p:cNvPr id="20" name="Freeform 52"/>
            <p:cNvSpPr/>
            <p:nvPr/>
          </p:nvSpPr>
          <p:spPr>
            <a:xfrm rot="16200000">
              <a:off x="10224" y="3575"/>
              <a:ext cx="2455"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1" name="Freeform 68"/>
            <p:cNvSpPr/>
            <p:nvPr/>
          </p:nvSpPr>
          <p:spPr>
            <a:xfrm rot="16200000">
              <a:off x="10222"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2" name="Text Placeholder 3"/>
            <p:cNvSpPr txBox="1"/>
            <p:nvPr/>
          </p:nvSpPr>
          <p:spPr bwMode="auto">
            <a:xfrm>
              <a:off x="11189" y="4081"/>
              <a:ext cx="525"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03</a:t>
              </a:r>
            </a:p>
          </p:txBody>
        </p:sp>
      </p:grpSp>
      <p:grpSp>
        <p:nvGrpSpPr>
          <p:cNvPr id="39" name="Group 24"/>
          <p:cNvGrpSpPr/>
          <p:nvPr/>
        </p:nvGrpSpPr>
        <p:grpSpPr bwMode="auto">
          <a:xfrm>
            <a:off x="1175449" y="4100045"/>
            <a:ext cx="2302408" cy="1927460"/>
            <a:chOff x="585" y="2698"/>
            <a:chExt cx="1736" cy="1652"/>
          </a:xfrm>
        </p:grpSpPr>
        <p:sp>
          <p:nvSpPr>
            <p:cNvPr id="40"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长度原则</a:t>
              </a:r>
            </a:p>
          </p:txBody>
        </p:sp>
        <p:sp>
          <p:nvSpPr>
            <p:cNvPr id="41" name="矩形 10"/>
            <p:cNvSpPr>
              <a:spLocks noChangeArrowheads="1"/>
            </p:cNvSpPr>
            <p:nvPr/>
          </p:nvSpPr>
          <p:spPr bwMode="auto">
            <a:xfrm>
              <a:off x="585" y="3164"/>
              <a:ext cx="1736" cy="1186"/>
            </a:xfrm>
            <a:prstGeom prst="rect">
              <a:avLst/>
            </a:prstGeom>
            <a:noFill/>
            <a:ln w="9525">
              <a:noFill/>
              <a:miter lim="800000"/>
            </a:ln>
          </p:spPr>
          <p:txBody>
            <a:bodyPr wrap="square">
              <a:spAutoFit/>
            </a:bodyPr>
            <a:lstStyle/>
            <a:p>
              <a:pPr algn="l" defTabSz="0">
                <a:lnSpc>
                  <a:spcPct val="150000"/>
                </a:lnSpc>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一般为10</a:t>
              </a:r>
              <a:r>
                <a:rPr lang="en-US" altLang="zh-CN" sz="1400" dirty="0">
                  <a:solidFill>
                    <a:schemeClr val="tx1">
                      <a:lumMod val="75000"/>
                      <a:lumOff val="25000"/>
                    </a:schemeClr>
                  </a:solidFill>
                  <a:latin typeface="字魂27号-布丁体" panose="00000500000000000000" pitchFamily="2" charset="-122"/>
                  <a:ea typeface="字魂27号-布丁体" panose="00000500000000000000" pitchFamily="2" charset="-122"/>
                </a:rPr>
                <a:t>-</a:t>
              </a: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100bytes</a:t>
              </a:r>
              <a:r>
                <a:rPr lang="en-US" altLang="zh-CN" sz="1400" dirty="0">
                  <a:solidFill>
                    <a:schemeClr val="tx1">
                      <a:lumMod val="75000"/>
                      <a:lumOff val="25000"/>
                    </a:schemeClr>
                  </a:solidFill>
                  <a:latin typeface="字魂27号-布丁体" panose="00000500000000000000" pitchFamily="2" charset="-122"/>
                  <a:ea typeface="字魂27号-布丁体" panose="00000500000000000000" pitchFamily="2" charset="-122"/>
                </a:rPr>
                <a:t>,hbase将部分数据加载到内存当中，如果rowkey过长，内存的有效利用率就会下降</a:t>
              </a:r>
            </a:p>
          </p:txBody>
        </p:sp>
      </p:grpSp>
      <p:grpSp>
        <p:nvGrpSpPr>
          <p:cNvPr id="42" name="Group 24"/>
          <p:cNvGrpSpPr/>
          <p:nvPr/>
        </p:nvGrpSpPr>
        <p:grpSpPr bwMode="auto">
          <a:xfrm>
            <a:off x="4720600" y="4182595"/>
            <a:ext cx="2423099" cy="2111806"/>
            <a:chOff x="494" y="2698"/>
            <a:chExt cx="1827" cy="1810"/>
          </a:xfrm>
        </p:grpSpPr>
        <p:sp>
          <p:nvSpPr>
            <p:cNvPr id="43" name="文本框 9"/>
            <p:cNvSpPr txBox="1">
              <a:spLocks noChangeArrowheads="1"/>
            </p:cNvSpPr>
            <p:nvPr/>
          </p:nvSpPr>
          <p:spPr bwMode="auto">
            <a:xfrm>
              <a:off x="494"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散列原则</a:t>
              </a:r>
            </a:p>
          </p:txBody>
        </p:sp>
        <p:sp>
          <p:nvSpPr>
            <p:cNvPr id="44" name="矩形 10"/>
            <p:cNvSpPr>
              <a:spLocks noChangeArrowheads="1"/>
            </p:cNvSpPr>
            <p:nvPr/>
          </p:nvSpPr>
          <p:spPr bwMode="auto">
            <a:xfrm>
              <a:off x="585" y="3164"/>
              <a:ext cx="1736" cy="1344"/>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rowkey的高位字节采用散列字段处理</a:t>
              </a:r>
              <a:r>
                <a:rPr lang="en-US" altLang="zh-CN" sz="1600" dirty="0">
                  <a:solidFill>
                    <a:schemeClr val="tx1">
                      <a:lumMod val="75000"/>
                      <a:lumOff val="25000"/>
                    </a:schemeClr>
                  </a:solidFill>
                  <a:latin typeface="字魂27号-布丁体" panose="00000500000000000000" pitchFamily="2" charset="-122"/>
                  <a:ea typeface="字魂27号-布丁体" panose="00000500000000000000" pitchFamily="2" charset="-122"/>
                </a:rPr>
                <a:t>,</a:t>
              </a: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否则造成热点问题，会降低查询效率</a:t>
              </a:r>
            </a:p>
          </p:txBody>
        </p:sp>
      </p:grpSp>
      <p:grpSp>
        <p:nvGrpSpPr>
          <p:cNvPr id="45" name="Group 24"/>
          <p:cNvGrpSpPr/>
          <p:nvPr/>
        </p:nvGrpSpPr>
        <p:grpSpPr bwMode="auto">
          <a:xfrm>
            <a:off x="8272921" y="4182745"/>
            <a:ext cx="2302010" cy="1472225"/>
            <a:chOff x="2106" y="2769"/>
            <a:chExt cx="1827" cy="1262"/>
          </a:xfrm>
        </p:grpSpPr>
        <p:sp>
          <p:nvSpPr>
            <p:cNvPr id="46" name="文本框 9"/>
            <p:cNvSpPr txBox="1">
              <a:spLocks noChangeArrowheads="1"/>
            </p:cNvSpPr>
            <p:nvPr/>
          </p:nvSpPr>
          <p:spPr bwMode="auto">
            <a:xfrm>
              <a:off x="2106" y="2769"/>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唯一原则</a:t>
              </a:r>
            </a:p>
          </p:txBody>
        </p:sp>
        <p:sp>
          <p:nvSpPr>
            <p:cNvPr id="47" name="矩形 10"/>
            <p:cNvSpPr>
              <a:spLocks noChangeArrowheads="1"/>
            </p:cNvSpPr>
            <p:nvPr/>
          </p:nvSpPr>
          <p:spPr bwMode="auto">
            <a:xfrm>
              <a:off x="2106" y="3320"/>
              <a:ext cx="1827" cy="711"/>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必须在设计上保证其唯一性</a:t>
              </a:r>
            </a:p>
          </p:txBody>
        </p:sp>
      </p:gr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par>
                          <p:cTn id="37" fill="hold">
                            <p:stCondLst>
                              <p:cond delay="3000"/>
                            </p:stCondLst>
                            <p:childTnLst>
                              <p:par>
                                <p:cTn id="38" presetID="47" presetClass="entr" presetSubtype="0"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anim calcmode="lin" valueType="num">
                                      <p:cBhvr>
                                        <p:cTn id="41" dur="500" fill="hold"/>
                                        <p:tgtEl>
                                          <p:spTgt spid="39"/>
                                        </p:tgtEl>
                                        <p:attrNameLst>
                                          <p:attrName>ppt_x</p:attrName>
                                        </p:attrNameLst>
                                      </p:cBhvr>
                                      <p:tavLst>
                                        <p:tav tm="0">
                                          <p:val>
                                            <p:strVal val="#ppt_x"/>
                                          </p:val>
                                        </p:tav>
                                        <p:tav tm="100000">
                                          <p:val>
                                            <p:strVal val="#ppt_x"/>
                                          </p:val>
                                        </p:tav>
                                      </p:tavLst>
                                    </p:anim>
                                    <p:anim calcmode="lin" valueType="num">
                                      <p:cBhvr>
                                        <p:cTn id="42" dur="500" fill="hold"/>
                                        <p:tgtEl>
                                          <p:spTgt spid="39"/>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47"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anim calcmode="lin" valueType="num">
                                      <p:cBhvr>
                                        <p:cTn id="47" dur="500" fill="hold"/>
                                        <p:tgtEl>
                                          <p:spTgt spid="42"/>
                                        </p:tgtEl>
                                        <p:attrNameLst>
                                          <p:attrName>ppt_x</p:attrName>
                                        </p:attrNameLst>
                                      </p:cBhvr>
                                      <p:tavLst>
                                        <p:tav tm="0">
                                          <p:val>
                                            <p:strVal val="#ppt_x"/>
                                          </p:val>
                                        </p:tav>
                                        <p:tav tm="100000">
                                          <p:val>
                                            <p:strVal val="#ppt_x"/>
                                          </p:val>
                                        </p:tav>
                                      </p:tavLst>
                                    </p:anim>
                                    <p:anim calcmode="lin" valueType="num">
                                      <p:cBhvr>
                                        <p:cTn id="48" dur="500" fill="hold"/>
                                        <p:tgtEl>
                                          <p:spTgt spid="42"/>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47" presetClass="entr" presetSubtype="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anim calcmode="lin" valueType="num">
                                      <p:cBhvr>
                                        <p:cTn id="53" dur="500" fill="hold"/>
                                        <p:tgtEl>
                                          <p:spTgt spid="45"/>
                                        </p:tgtEl>
                                        <p:attrNameLst>
                                          <p:attrName>ppt_x</p:attrName>
                                        </p:attrNameLst>
                                      </p:cBhvr>
                                      <p:tavLst>
                                        <p:tav tm="0">
                                          <p:val>
                                            <p:strVal val="#ppt_x"/>
                                          </p:val>
                                        </p:tav>
                                        <p:tav tm="100000">
                                          <p:val>
                                            <p:strVal val="#ppt_x"/>
                                          </p:val>
                                        </p:tav>
                                      </p:tavLst>
                                    </p:anim>
                                    <p:anim calcmode="lin" valueType="num">
                                      <p:cBhvr>
                                        <p:cTn id="54"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H="1" flipV="1">
            <a:off x="1175449" y="1"/>
            <a:ext cx="11016551" cy="5792989"/>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4"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95115" y="959485"/>
            <a:ext cx="3293745" cy="58356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rowkey设计方法</a:t>
            </a:r>
          </a:p>
        </p:txBody>
      </p:sp>
      <p:cxnSp>
        <p:nvCxnSpPr>
          <p:cNvPr id="10" name="Straight Connector 29"/>
          <p:cNvCxnSpPr/>
          <p:nvPr/>
        </p:nvCxnSpPr>
        <p:spPr>
          <a:xfrm flipH="1">
            <a:off x="1408748" y="2864145"/>
            <a:ext cx="9320212" cy="0"/>
          </a:xfrm>
          <a:prstGeom prst="line">
            <a:avLst/>
          </a:prstGeom>
          <a:ln w="19050">
            <a:solidFill>
              <a:srgbClr val="11708C"/>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621790" y="2197395"/>
            <a:ext cx="1411605" cy="1642745"/>
            <a:chOff x="2554" y="3322"/>
            <a:chExt cx="2223" cy="2587"/>
          </a:xfrm>
          <a:solidFill>
            <a:srgbClr val="ADDDEB"/>
          </a:solidFill>
        </p:grpSpPr>
        <p:sp>
          <p:nvSpPr>
            <p:cNvPr id="12" name="Freeform 50"/>
            <p:cNvSpPr/>
            <p:nvPr/>
          </p:nvSpPr>
          <p:spPr>
            <a:xfrm rot="16200000">
              <a:off x="2431" y="3575"/>
              <a:ext cx="2458" cy="221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3" name="Freeform 44"/>
            <p:cNvSpPr/>
            <p:nvPr/>
          </p:nvSpPr>
          <p:spPr>
            <a:xfrm rot="16200000">
              <a:off x="2437"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4" name="Text Placeholder 3"/>
            <p:cNvSpPr txBox="1"/>
            <p:nvPr/>
          </p:nvSpPr>
          <p:spPr bwMode="auto">
            <a:xfrm>
              <a:off x="3437" y="4081"/>
              <a:ext cx="444"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01</a:t>
              </a:r>
            </a:p>
          </p:txBody>
        </p:sp>
      </p:grpSp>
      <p:grpSp>
        <p:nvGrpSpPr>
          <p:cNvPr id="15" name="组合 14"/>
          <p:cNvGrpSpPr/>
          <p:nvPr/>
        </p:nvGrpSpPr>
        <p:grpSpPr>
          <a:xfrm>
            <a:off x="4094480" y="2197712"/>
            <a:ext cx="1412240" cy="1645920"/>
            <a:chOff x="6439" y="3322"/>
            <a:chExt cx="2224" cy="2592"/>
          </a:xfrm>
          <a:solidFill>
            <a:srgbClr val="F6E2E3"/>
          </a:solidFill>
        </p:grpSpPr>
        <p:sp>
          <p:nvSpPr>
            <p:cNvPr id="16" name="Freeform 51"/>
            <p:cNvSpPr/>
            <p:nvPr/>
          </p:nvSpPr>
          <p:spPr>
            <a:xfrm rot="16200000">
              <a:off x="6324" y="3575"/>
              <a:ext cx="2455"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7" name="Freeform 53"/>
            <p:cNvSpPr/>
            <p:nvPr/>
          </p:nvSpPr>
          <p:spPr>
            <a:xfrm rot="16200000">
              <a:off x="6322"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18" name="Text Placeholder 3"/>
            <p:cNvSpPr txBox="1"/>
            <p:nvPr/>
          </p:nvSpPr>
          <p:spPr bwMode="auto">
            <a:xfrm>
              <a:off x="7289" y="4081"/>
              <a:ext cx="525"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02</a:t>
              </a:r>
            </a:p>
          </p:txBody>
        </p:sp>
      </p:grpSp>
      <p:grpSp>
        <p:nvGrpSpPr>
          <p:cNvPr id="19" name="组合 18"/>
          <p:cNvGrpSpPr/>
          <p:nvPr/>
        </p:nvGrpSpPr>
        <p:grpSpPr>
          <a:xfrm>
            <a:off x="6565265" y="2197395"/>
            <a:ext cx="1412240" cy="1645920"/>
            <a:chOff x="10339" y="3322"/>
            <a:chExt cx="2224" cy="2592"/>
          </a:xfrm>
          <a:solidFill>
            <a:srgbClr val="ADDDEB"/>
          </a:solidFill>
        </p:grpSpPr>
        <p:sp>
          <p:nvSpPr>
            <p:cNvPr id="20" name="Freeform 52"/>
            <p:cNvSpPr/>
            <p:nvPr/>
          </p:nvSpPr>
          <p:spPr>
            <a:xfrm rot="16200000">
              <a:off x="10224" y="3575"/>
              <a:ext cx="2455"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1" name="Freeform 68"/>
            <p:cNvSpPr/>
            <p:nvPr/>
          </p:nvSpPr>
          <p:spPr>
            <a:xfrm rot="16200000">
              <a:off x="10222"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2" name="Text Placeholder 3"/>
            <p:cNvSpPr txBox="1"/>
            <p:nvPr/>
          </p:nvSpPr>
          <p:spPr bwMode="auto">
            <a:xfrm>
              <a:off x="11189" y="4081"/>
              <a:ext cx="525"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03</a:t>
              </a:r>
            </a:p>
          </p:txBody>
        </p:sp>
      </p:grpSp>
      <p:grpSp>
        <p:nvGrpSpPr>
          <p:cNvPr id="23" name="组合 22"/>
          <p:cNvGrpSpPr/>
          <p:nvPr/>
        </p:nvGrpSpPr>
        <p:grpSpPr>
          <a:xfrm>
            <a:off x="9037955" y="2197395"/>
            <a:ext cx="1415415" cy="1658620"/>
            <a:chOff x="14233" y="3322"/>
            <a:chExt cx="2229" cy="2612"/>
          </a:xfrm>
          <a:solidFill>
            <a:srgbClr val="F6E2E3"/>
          </a:solidFill>
        </p:grpSpPr>
        <p:sp>
          <p:nvSpPr>
            <p:cNvPr id="24" name="Freeform 55"/>
            <p:cNvSpPr/>
            <p:nvPr/>
          </p:nvSpPr>
          <p:spPr>
            <a:xfrm rot="16200000">
              <a:off x="14115" y="3594"/>
              <a:ext cx="2458" cy="2222"/>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5" name="Freeform 71"/>
            <p:cNvSpPr/>
            <p:nvPr/>
          </p:nvSpPr>
          <p:spPr>
            <a:xfrm rot="16200000">
              <a:off x="14122" y="3439"/>
              <a:ext cx="2458" cy="222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555" dirty="0">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sp>
          <p:nvSpPr>
            <p:cNvPr id="26" name="Text Placeholder 3"/>
            <p:cNvSpPr txBox="1"/>
            <p:nvPr/>
          </p:nvSpPr>
          <p:spPr bwMode="auto">
            <a:xfrm>
              <a:off x="15081" y="4081"/>
              <a:ext cx="525" cy="58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spAutoFit/>
            </a:bodyPr>
            <a:lstStyle>
              <a:lvl1pPr defTabSz="1217295">
                <a:defRPr>
                  <a:solidFill>
                    <a:schemeClr val="tx1"/>
                  </a:solidFill>
                  <a:latin typeface="Calibri" panose="020F0502020204030204" charset="0"/>
                  <a:ea typeface="宋体" panose="02010600030101010101" pitchFamily="2" charset="-122"/>
                </a:defRPr>
              </a:lvl1pPr>
              <a:lvl2pPr defTabSz="1217295">
                <a:defRPr>
                  <a:solidFill>
                    <a:schemeClr val="tx1"/>
                  </a:solidFill>
                  <a:latin typeface="Calibri" panose="020F0502020204030204" charset="0"/>
                  <a:ea typeface="宋体" panose="02010600030101010101" pitchFamily="2" charset="-122"/>
                </a:defRPr>
              </a:lvl2pPr>
              <a:lvl3pPr defTabSz="1217295">
                <a:defRPr>
                  <a:solidFill>
                    <a:schemeClr val="tx1"/>
                  </a:solidFill>
                  <a:latin typeface="Calibri" panose="020F0502020204030204" charset="0"/>
                  <a:ea typeface="宋体" panose="02010600030101010101" pitchFamily="2" charset="-122"/>
                </a:defRPr>
              </a:lvl3pPr>
              <a:lvl4pPr defTabSz="1217295">
                <a:defRPr>
                  <a:solidFill>
                    <a:schemeClr val="tx1"/>
                  </a:solidFill>
                  <a:latin typeface="Calibri" panose="020F0502020204030204" charset="0"/>
                  <a:ea typeface="宋体" panose="02010600030101010101" pitchFamily="2" charset="-122"/>
                </a:defRPr>
              </a:lvl4pPr>
              <a:lvl5pPr defTabSz="1217295">
                <a:defRPr>
                  <a:solidFill>
                    <a:schemeClr val="tx1"/>
                  </a:solidFill>
                  <a:latin typeface="Calibri" panose="020F0502020204030204" charset="0"/>
                  <a:ea typeface="宋体" panose="02010600030101010101" pitchFamily="2" charset="-122"/>
                </a:defRPr>
              </a:lvl5pPr>
              <a:lvl6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6pPr>
              <a:lvl7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7pPr>
              <a:lvl8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8pPr>
              <a:lvl9pPr defTabSz="121729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altLang="zh-CN" sz="2400" b="1">
                  <a:solidFill>
                    <a:schemeClr val="bg1"/>
                  </a:solidFill>
                  <a:latin typeface="字魂59号-创粗黑" panose="00000500000000000000" pitchFamily="2" charset="-122"/>
                  <a:ea typeface="字魂59号-创粗黑" panose="00000500000000000000" pitchFamily="2" charset="-122"/>
                  <a:sym typeface="Arial" panose="020B0604020202020204" pitchFamily="34" charset="0"/>
                </a:rPr>
                <a:t>04</a:t>
              </a:r>
            </a:p>
          </p:txBody>
        </p:sp>
      </p:grpSp>
      <p:grpSp>
        <p:nvGrpSpPr>
          <p:cNvPr id="39" name="Group 24"/>
          <p:cNvGrpSpPr/>
          <p:nvPr/>
        </p:nvGrpSpPr>
        <p:grpSpPr bwMode="auto">
          <a:xfrm>
            <a:off x="1175449" y="4100045"/>
            <a:ext cx="2302408" cy="2111806"/>
            <a:chOff x="585" y="2698"/>
            <a:chExt cx="1736" cy="1810"/>
          </a:xfrm>
        </p:grpSpPr>
        <p:sp>
          <p:nvSpPr>
            <p:cNvPr id="40"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加盐</a:t>
              </a:r>
            </a:p>
          </p:txBody>
        </p:sp>
        <p:sp>
          <p:nvSpPr>
            <p:cNvPr id="41" name="矩形 10"/>
            <p:cNvSpPr>
              <a:spLocks noChangeArrowheads="1"/>
            </p:cNvSpPr>
            <p:nvPr/>
          </p:nvSpPr>
          <p:spPr bwMode="auto">
            <a:xfrm>
              <a:off x="585" y="3164"/>
              <a:ext cx="1736" cy="1344"/>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在rowkey的前面分配随机数，当给rowkey随机前缀后，它就能分布到不同的region中</a:t>
              </a:r>
            </a:p>
          </p:txBody>
        </p:sp>
      </p:grpSp>
      <p:grpSp>
        <p:nvGrpSpPr>
          <p:cNvPr id="42" name="Group 24"/>
          <p:cNvGrpSpPr/>
          <p:nvPr/>
        </p:nvGrpSpPr>
        <p:grpSpPr bwMode="auto">
          <a:xfrm>
            <a:off x="3649396" y="4100045"/>
            <a:ext cx="2302408" cy="1743115"/>
            <a:chOff x="585" y="2698"/>
            <a:chExt cx="1736" cy="1494"/>
          </a:xfrm>
        </p:grpSpPr>
        <p:sp>
          <p:nvSpPr>
            <p:cNvPr id="43"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预分区</a:t>
              </a:r>
            </a:p>
          </p:txBody>
        </p:sp>
        <p:sp>
          <p:nvSpPr>
            <p:cNvPr id="44" name="矩形 10"/>
            <p:cNvSpPr>
              <a:spLocks noChangeArrowheads="1"/>
            </p:cNvSpPr>
            <p:nvPr/>
          </p:nvSpPr>
          <p:spPr bwMode="auto">
            <a:xfrm>
              <a:off x="585" y="3164"/>
              <a:ext cx="1736" cy="1028"/>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预先创建hbase表分区，避免热点问题和拆分合并风暴</a:t>
              </a:r>
            </a:p>
          </p:txBody>
        </p:sp>
      </p:grpSp>
      <p:grpSp>
        <p:nvGrpSpPr>
          <p:cNvPr id="45" name="Group 24"/>
          <p:cNvGrpSpPr/>
          <p:nvPr/>
        </p:nvGrpSpPr>
        <p:grpSpPr bwMode="auto">
          <a:xfrm>
            <a:off x="6120181" y="4100045"/>
            <a:ext cx="2302408" cy="1743115"/>
            <a:chOff x="585" y="2698"/>
            <a:chExt cx="1736" cy="1494"/>
          </a:xfrm>
        </p:grpSpPr>
        <p:sp>
          <p:nvSpPr>
            <p:cNvPr id="46"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哈希</a:t>
              </a:r>
            </a:p>
          </p:txBody>
        </p:sp>
        <p:sp>
          <p:nvSpPr>
            <p:cNvPr id="47" name="矩形 10"/>
            <p:cNvSpPr>
              <a:spLocks noChangeArrowheads="1"/>
            </p:cNvSpPr>
            <p:nvPr/>
          </p:nvSpPr>
          <p:spPr bwMode="auto">
            <a:xfrm>
              <a:off x="585" y="3164"/>
              <a:ext cx="1736" cy="1028"/>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传入哈希函数当中，将得到的哈希值取模，余数添加到rowkey首部中</a:t>
              </a:r>
            </a:p>
          </p:txBody>
        </p:sp>
      </p:grpSp>
      <p:grpSp>
        <p:nvGrpSpPr>
          <p:cNvPr id="48" name="Group 24"/>
          <p:cNvGrpSpPr/>
          <p:nvPr/>
        </p:nvGrpSpPr>
        <p:grpSpPr bwMode="auto">
          <a:xfrm>
            <a:off x="8714143" y="4100045"/>
            <a:ext cx="2302408" cy="2111806"/>
            <a:chOff x="585" y="2698"/>
            <a:chExt cx="1736" cy="1810"/>
          </a:xfrm>
        </p:grpSpPr>
        <p:sp>
          <p:nvSpPr>
            <p:cNvPr id="49" name="文本框 9"/>
            <p:cNvSpPr txBox="1">
              <a:spLocks noChangeArrowheads="1"/>
            </p:cNvSpPr>
            <p:nvPr/>
          </p:nvSpPr>
          <p:spPr bwMode="auto">
            <a:xfrm>
              <a:off x="585" y="2698"/>
              <a:ext cx="1736" cy="395"/>
            </a:xfrm>
            <a:prstGeom prst="rect">
              <a:avLst/>
            </a:prstGeom>
            <a:noFill/>
            <a:ln w="9525">
              <a:noFill/>
              <a:miter lim="800000"/>
            </a:ln>
          </p:spPr>
          <p:txBody>
            <a:bodyPr>
              <a:spAutoFit/>
            </a:bodyPr>
            <a:lstStyle/>
            <a:p>
              <a:pPr algn="ct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反转</a:t>
              </a:r>
            </a:p>
          </p:txBody>
        </p:sp>
        <p:sp>
          <p:nvSpPr>
            <p:cNvPr id="50" name="矩形 10"/>
            <p:cNvSpPr>
              <a:spLocks noChangeArrowheads="1"/>
            </p:cNvSpPr>
            <p:nvPr/>
          </p:nvSpPr>
          <p:spPr bwMode="auto">
            <a:xfrm>
              <a:off x="585" y="3164"/>
              <a:ext cx="1736" cy="1344"/>
            </a:xfrm>
            <a:prstGeom prst="rect">
              <a:avLst/>
            </a:prstGeom>
            <a:noFill/>
            <a:ln w="9525">
              <a:noFill/>
              <a:miter lim="800000"/>
            </a:ln>
          </p:spPr>
          <p:txBody>
            <a:bodyPr wrap="square">
              <a:spAutoFit/>
            </a:bodyPr>
            <a:lstStyle/>
            <a:p>
              <a:pPr algn="ctr" defTabSz="0">
                <a:lnSpc>
                  <a:spcPct val="150000"/>
                </a:lnSpc>
                <a:tabLst>
                  <a:tab pos="998220" algn="l"/>
                </a:tabLst>
              </a:pPr>
              <a:r>
                <a:rPr lang="zh-CN" altLang="en-US" sz="1600" dirty="0">
                  <a:solidFill>
                    <a:schemeClr val="tx1">
                      <a:lumMod val="75000"/>
                      <a:lumOff val="25000"/>
                    </a:schemeClr>
                  </a:solidFill>
                  <a:latin typeface="字魂27号-布丁体" panose="00000500000000000000" pitchFamily="2" charset="-122"/>
                  <a:ea typeface="字魂27号-布丁体" panose="00000500000000000000" pitchFamily="2" charset="-122"/>
                </a:rPr>
                <a:t>比较固定开头的rowkey，如可以将手机号反转之后作为rowkey，这样就避免了热点问题</a:t>
              </a:r>
            </a:p>
          </p:txBody>
        </p:sp>
      </p:gr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3500"/>
                            </p:stCondLst>
                            <p:childTnLst>
                              <p:par>
                                <p:cTn id="42" presetID="47" presetClass="entr" presetSubtype="0"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anim calcmode="lin" valueType="num">
                                      <p:cBhvr>
                                        <p:cTn id="45" dur="500" fill="hold"/>
                                        <p:tgtEl>
                                          <p:spTgt spid="39"/>
                                        </p:tgtEl>
                                        <p:attrNameLst>
                                          <p:attrName>ppt_x</p:attrName>
                                        </p:attrNameLst>
                                      </p:cBhvr>
                                      <p:tavLst>
                                        <p:tav tm="0">
                                          <p:val>
                                            <p:strVal val="#ppt_x"/>
                                          </p:val>
                                        </p:tav>
                                        <p:tav tm="100000">
                                          <p:val>
                                            <p:strVal val="#ppt_x"/>
                                          </p:val>
                                        </p:tav>
                                      </p:tavLst>
                                    </p:anim>
                                    <p:anim calcmode="lin" valueType="num">
                                      <p:cBhvr>
                                        <p:cTn id="46" dur="500" fill="hold"/>
                                        <p:tgtEl>
                                          <p:spTgt spid="39"/>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7" presetClass="entr" presetSubtype="0"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anim calcmode="lin" valueType="num">
                                      <p:cBhvr>
                                        <p:cTn id="51" dur="500" fill="hold"/>
                                        <p:tgtEl>
                                          <p:spTgt spid="42"/>
                                        </p:tgtEl>
                                        <p:attrNameLst>
                                          <p:attrName>ppt_x</p:attrName>
                                        </p:attrNameLst>
                                      </p:cBhvr>
                                      <p:tavLst>
                                        <p:tav tm="0">
                                          <p:val>
                                            <p:strVal val="#ppt_x"/>
                                          </p:val>
                                        </p:tav>
                                        <p:tav tm="100000">
                                          <p:val>
                                            <p:strVal val="#ppt_x"/>
                                          </p:val>
                                        </p:tav>
                                      </p:tavLst>
                                    </p:anim>
                                    <p:anim calcmode="lin" valueType="num">
                                      <p:cBhvr>
                                        <p:cTn id="52" dur="500" fill="hold"/>
                                        <p:tgtEl>
                                          <p:spTgt spid="42"/>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7" presetClass="entr" presetSubtype="0" fill="hold"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anim calcmode="lin" valueType="num">
                                      <p:cBhvr>
                                        <p:cTn id="57" dur="500" fill="hold"/>
                                        <p:tgtEl>
                                          <p:spTgt spid="45"/>
                                        </p:tgtEl>
                                        <p:attrNameLst>
                                          <p:attrName>ppt_x</p:attrName>
                                        </p:attrNameLst>
                                      </p:cBhvr>
                                      <p:tavLst>
                                        <p:tav tm="0">
                                          <p:val>
                                            <p:strVal val="#ppt_x"/>
                                          </p:val>
                                        </p:tav>
                                        <p:tav tm="100000">
                                          <p:val>
                                            <p:strVal val="#ppt_x"/>
                                          </p:val>
                                        </p:tav>
                                      </p:tavLst>
                                    </p:anim>
                                    <p:anim calcmode="lin" valueType="num">
                                      <p:cBhvr>
                                        <p:cTn id="58" dur="500" fill="hold"/>
                                        <p:tgtEl>
                                          <p:spTgt spid="45"/>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anim calcmode="lin" valueType="num">
                                      <p:cBhvr>
                                        <p:cTn id="63" dur="500" fill="hold"/>
                                        <p:tgtEl>
                                          <p:spTgt spid="48"/>
                                        </p:tgtEl>
                                        <p:attrNameLst>
                                          <p:attrName>ppt_x</p:attrName>
                                        </p:attrNameLst>
                                      </p:cBhvr>
                                      <p:tavLst>
                                        <p:tav tm="0">
                                          <p:val>
                                            <p:strVal val="#ppt_x"/>
                                          </p:val>
                                        </p:tav>
                                        <p:tav tm="100000">
                                          <p:val>
                                            <p:strVal val="#ppt_x"/>
                                          </p:val>
                                        </p:tav>
                                      </p:tavLst>
                                    </p:anim>
                                    <p:anim calcmode="lin" valueType="num">
                                      <p:cBhvr>
                                        <p:cTn id="64"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29552" y="105577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62724" y="1072408"/>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76792" y="934385"/>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750089"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750089"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47215"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676792" y="1913595"/>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08565" y="840622"/>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rotWithShape="1">
          <a:blip r:embed="rId3" cstate="screen"/>
          <a:srcRect l="12695" t="13963" r="15432" b="9410"/>
          <a:stretch>
            <a:fillRect/>
          </a:stretch>
        </p:blipFill>
        <p:spPr>
          <a:xfrm>
            <a:off x="346660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23926" y="2047514"/>
            <a:ext cx="1362674" cy="90034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39136" y="3373262"/>
            <a:ext cx="3396905" cy="560705"/>
          </a:xfrm>
          <a:prstGeom prst="rect">
            <a:avLst/>
          </a:prstGeom>
          <a:solidFill>
            <a:srgbClr val="ADDDEB"/>
          </a:solidFill>
          <a:ln>
            <a:noFill/>
          </a:ln>
        </p:spPr>
        <p:txBody>
          <a:bodyPr wrap="square" lIns="68580" tIns="34290" rIns="68580" bIns="34290">
            <a:spAutoFit/>
          </a:bodyPr>
          <a:lstStyle/>
          <a:p>
            <a:pPr algn="ctr">
              <a:defRPr/>
            </a:pPr>
            <a:r>
              <a:rPr lang="en-US" altLang="zh-CN" sz="3200" spc="225" dirty="0">
                <a:solidFill>
                  <a:srgbClr val="171919"/>
                </a:solidFill>
                <a:latin typeface="字魂58号-创中黑" panose="00000500000000000000" pitchFamily="2" charset="-122"/>
                <a:ea typeface="字魂58号-创中黑" panose="00000500000000000000" pitchFamily="2" charset="-122"/>
                <a:cs typeface="+mn-ea"/>
                <a:sym typeface="+mn-lt"/>
              </a:rPr>
              <a:t>spark</a:t>
            </a: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是什么？</a:t>
            </a:r>
          </a:p>
        </p:txBody>
      </p:sp>
      <p:sp>
        <p:nvSpPr>
          <p:cNvPr id="43" name="文本框 42"/>
          <p:cNvSpPr txBox="1"/>
          <p:nvPr/>
        </p:nvSpPr>
        <p:spPr>
          <a:xfrm>
            <a:off x="5897430" y="2024526"/>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04</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4" name="文本框 43"/>
          <p:cNvSpPr txBox="1"/>
          <p:nvPr/>
        </p:nvSpPr>
        <p:spPr>
          <a:xfrm>
            <a:off x="5042535" y="4232910"/>
            <a:ext cx="2901315" cy="953135"/>
          </a:xfrm>
          <a:prstGeom prst="rect">
            <a:avLst/>
          </a:prstGeom>
          <a:noFill/>
        </p:spPr>
        <p:txBody>
          <a:bodyPr wrap="square" rtlCol="0">
            <a:spAutoFit/>
          </a:bodyPr>
          <a:lstStyle/>
          <a:p>
            <a:pPr algn="l"/>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相对于 MapReduce 的批处理计算，Spark 可以带来上百倍的性能提升，因此它成为继 MapReduce 之后，最为广泛使用的分布式计算框架。</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1000"/>
                            </p:stCondLst>
                            <p:childTnLst>
                              <p:par>
                                <p:cTn id="77" presetID="22" presetClass="entr" presetSubtype="2"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P spid="34" grpId="0" bldLvl="0" animBg="1"/>
      <p:bldP spid="36" grpId="0" bldLvl="0" animBg="1"/>
      <p:bldP spid="37" grpId="0" bldLvl="0" animBg="1"/>
      <p:bldP spid="38" grpId="0" bldLvl="0" animBg="1"/>
      <p:bldP spid="39" grpId="0" bldLvl="0" animBg="1"/>
      <p:bldP spid="40" grpId="0" bldLvl="0" animBg="1"/>
      <p:bldP spid="28" grpId="0" bldLvl="0" animBg="1"/>
      <p:bldP spid="42" grpId="0" bldLvl="0" animBg="1"/>
      <p:bldP spid="43" grpId="0"/>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37710" y="833120"/>
            <a:ext cx="2679700" cy="583565"/>
          </a:xfrm>
          <a:prstGeom prst="rect">
            <a:avLst/>
          </a:prstGeom>
          <a:noFill/>
        </p:spPr>
        <p:txBody>
          <a:bodyPr vert="horz" wrap="square" rtlCol="0">
            <a:spAutoFit/>
          </a:bodyPr>
          <a:lstStyle/>
          <a:p>
            <a:pPr algn="ctr"/>
            <a:r>
              <a:rPr lang="en-US" altLang="zh-CN" sz="3200" dirty="0">
                <a:solidFill>
                  <a:schemeClr val="tx1">
                    <a:lumMod val="95000"/>
                    <a:lumOff val="5000"/>
                  </a:schemeClr>
                </a:solidFill>
                <a:latin typeface="字魂27号-布丁体" panose="00000500000000000000" pitchFamily="2" charset="-122"/>
                <a:ea typeface="字魂27号-布丁体" panose="00000500000000000000" pitchFamily="2" charset="-122"/>
                <a:sym typeface="+mn-ea"/>
              </a:rPr>
              <a:t>spark</a:t>
            </a:r>
            <a:r>
              <a:rPr lang="zh-CN" altLang="en-US" sz="3200" dirty="0">
                <a:solidFill>
                  <a:schemeClr val="tx1">
                    <a:lumMod val="95000"/>
                    <a:lumOff val="5000"/>
                  </a:schemeClr>
                </a:solidFill>
                <a:latin typeface="字魂27号-布丁体" panose="00000500000000000000" pitchFamily="2" charset="-122"/>
                <a:ea typeface="字魂27号-布丁体" panose="00000500000000000000" pitchFamily="2" charset="-122"/>
                <a:sym typeface="+mn-ea"/>
              </a:rPr>
              <a:t>特点</a:t>
            </a:r>
          </a:p>
        </p:txBody>
      </p:sp>
      <p:sp>
        <p:nvSpPr>
          <p:cNvPr id="10" name="文本框 9"/>
          <p:cNvSpPr txBox="1"/>
          <p:nvPr/>
        </p:nvSpPr>
        <p:spPr>
          <a:xfrm>
            <a:off x="1647190" y="2296160"/>
            <a:ext cx="5779770" cy="3386455"/>
          </a:xfrm>
          <a:prstGeom prst="rect">
            <a:avLst/>
          </a:prstGeom>
          <a:solidFill>
            <a:schemeClr val="accent1">
              <a:lumMod val="20000"/>
              <a:lumOff val="80000"/>
            </a:schemeClr>
          </a:solidFill>
        </p:spPr>
        <p:txBody>
          <a:bodyPr wrap="square" rtlCol="0">
            <a:spAutoFit/>
          </a:bodyPr>
          <a:lstStyle/>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1</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多语言支持，目前支持的有 Java，Scala，Python 和 R；</a:t>
            </a:r>
          </a:p>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2</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提供了 80 多个高级 API，可以轻松地构建应用程序；</a:t>
            </a:r>
          </a:p>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3</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支持批处理，流处理和复杂的业务分析；</a:t>
            </a:r>
          </a:p>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4</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丰富的类库支持：包括 SQL，MLlib，GraphX 和 Spark Streaming 等库，并且可以将它们无缝地进行组合；</a:t>
            </a:r>
          </a:p>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5</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丰富的部署模式：支持本地模式和自带的集群模式，也支持在 Hadoop，Mesos，Kubernetes 上运行；</a:t>
            </a:r>
          </a:p>
          <a:p>
            <a:pPr algn="l">
              <a:lnSpc>
                <a:spcPct val="170000"/>
              </a:lnSpc>
            </a:pP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6</a:t>
            </a:r>
            <a:r>
              <a:rPr lang="zh-CN" altLang="en-US" sz="140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a:solidFill>
                  <a:schemeClr val="tx1">
                    <a:lumMod val="95000"/>
                    <a:lumOff val="5000"/>
                  </a:schemeClr>
                </a:solidFill>
                <a:latin typeface="字魂59号-创粗黑" panose="00000500000000000000" pitchFamily="2" charset="-122"/>
                <a:ea typeface="字魂59号-创粗黑" panose="00000500000000000000" pitchFamily="2" charset="-122"/>
              </a:rPr>
              <a:t>多数据源支持：支持访问 HDFS，Alluxio，Cassandra，HBase，Hive 以及数百个其他数据源中的数据。</a:t>
            </a:r>
          </a:p>
        </p:txBody>
      </p:sp>
      <p:sp>
        <p:nvSpPr>
          <p:cNvPr id="13" name="Freeform 82"/>
          <p:cNvSpPr>
            <a:spLocks noEditPoints="1"/>
          </p:cNvSpPr>
          <p:nvPr/>
        </p:nvSpPr>
        <p:spPr bwMode="auto">
          <a:xfrm rot="3151819">
            <a:off x="8002552" y="2199600"/>
            <a:ext cx="2460610" cy="3192827"/>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ADDDEB"/>
          </a:solidFill>
          <a:ln w="9525">
            <a:noFill/>
            <a:round/>
          </a:ln>
        </p:spPr>
        <p:txBody>
          <a:bodyPr vert="horz" wrap="square" lIns="91440" tIns="45720" rIns="91440" bIns="45720" numCol="1" anchor="t" anchorCtr="0" compatLnSpc="1"/>
          <a:lstStyle/>
          <a:p>
            <a:endParaRPr lang="zh-CN" altLang="en-US"/>
          </a:p>
        </p:txBody>
      </p:sp>
      <p:sp>
        <p:nvSpPr>
          <p:cNvPr id="11" name="文本框 10"/>
          <p:cNvSpPr txBox="1"/>
          <p:nvPr/>
        </p:nvSpPr>
        <p:spPr>
          <a:xfrm>
            <a:off x="1724660" y="1848485"/>
            <a:ext cx="2997200" cy="368300"/>
          </a:xfrm>
          <a:prstGeom prst="rect">
            <a:avLst/>
          </a:prstGeom>
          <a:noFill/>
        </p:spPr>
        <p:txBody>
          <a:bodyPr wrap="square" rtlCol="0">
            <a:spAutoFit/>
          </a:bodyPr>
          <a:lstStyle/>
          <a:p>
            <a:r>
              <a:rPr lang="zh-CN" altLang="en-US"/>
              <a:t>Apache Spark 具有以下特点：</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17950"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Spark的架构</a:t>
            </a:r>
          </a:p>
        </p:txBody>
      </p:sp>
      <p:sp>
        <p:nvSpPr>
          <p:cNvPr id="3" name="文本框 2"/>
          <p:cNvSpPr txBox="1"/>
          <p:nvPr/>
        </p:nvSpPr>
        <p:spPr>
          <a:xfrm>
            <a:off x="1492250" y="1739265"/>
            <a:ext cx="8231505" cy="645160"/>
          </a:xfrm>
          <a:prstGeom prst="rect">
            <a:avLst/>
          </a:prstGeom>
          <a:noFill/>
        </p:spPr>
        <p:txBody>
          <a:bodyPr wrap="square" rtlCol="0">
            <a:spAutoFit/>
          </a:bodyPr>
          <a:lstStyle/>
          <a:p>
            <a:r>
              <a:rPr lang="zh-CN" altLang="en-US"/>
              <a:t>spark采用的主从式的架构，主节点叫master，从节点叫worker</a:t>
            </a:r>
          </a:p>
          <a:p>
            <a:endParaRPr lang="zh-CN" altLang="en-US"/>
          </a:p>
        </p:txBody>
      </p:sp>
      <p:graphicFrame>
        <p:nvGraphicFramePr>
          <p:cNvPr id="10" name="表格 9"/>
          <p:cNvGraphicFramePr/>
          <p:nvPr/>
        </p:nvGraphicFramePr>
        <p:xfrm>
          <a:off x="1492250" y="2239645"/>
          <a:ext cx="8533130" cy="3703320"/>
        </p:xfrm>
        <a:graphic>
          <a:graphicData uri="http://schemas.openxmlformats.org/drawingml/2006/table">
            <a:tbl>
              <a:tblPr firstRow="1" bandRow="1">
                <a:tableStyleId>{5C22544A-7EE6-4342-B048-85BDC9FD1C3A}</a:tableStyleId>
              </a:tblPr>
              <a:tblGrid>
                <a:gridCol w="2471420"/>
                <a:gridCol w="6061710"/>
              </a:tblGrid>
              <a:tr h="381000">
                <a:tc>
                  <a:txBody>
                    <a:bodyPr/>
                    <a:lstStyle/>
                    <a:p>
                      <a:pPr>
                        <a:buNone/>
                      </a:pPr>
                      <a:r>
                        <a:rPr lang="en-US" altLang="zh-CN" dirty="0"/>
                        <a:t>term</a:t>
                      </a:r>
                      <a:r>
                        <a:rPr lang="zh-CN" altLang="en-US" dirty="0"/>
                        <a:t>（术语）</a:t>
                      </a:r>
                    </a:p>
                  </a:txBody>
                  <a:tcPr/>
                </a:tc>
                <a:tc>
                  <a:txBody>
                    <a:bodyPr/>
                    <a:lstStyle/>
                    <a:p>
                      <a:pPr>
                        <a:buNone/>
                      </a:pPr>
                      <a:r>
                        <a:rPr lang="zh-CN" altLang="en-US"/>
                        <a:t>Meaning（含义）</a:t>
                      </a:r>
                    </a:p>
                  </a:txBody>
                  <a:tcPr/>
                </a:tc>
              </a:tr>
              <a:tr h="381000">
                <a:tc>
                  <a:txBody>
                    <a:bodyPr/>
                    <a:lstStyle/>
                    <a:p>
                      <a:pPr>
                        <a:buNone/>
                      </a:pPr>
                      <a:r>
                        <a:rPr lang="zh-CN" altLang="en-US" dirty="0"/>
                        <a:t>Application</a:t>
                      </a:r>
                    </a:p>
                  </a:txBody>
                  <a:tcPr/>
                </a:tc>
                <a:tc>
                  <a:txBody>
                    <a:bodyPr/>
                    <a:lstStyle/>
                    <a:p>
                      <a:pPr>
                        <a:buNone/>
                      </a:pPr>
                      <a:r>
                        <a:rPr lang="zh-CN" altLang="en-US" dirty="0"/>
                        <a:t>Spark 应用程序，由集群上的一个 Driver 节点和多个 Executor 节点组成。</a:t>
                      </a:r>
                    </a:p>
                  </a:txBody>
                  <a:tcPr/>
                </a:tc>
              </a:tr>
              <a:tr h="381000">
                <a:tc>
                  <a:txBody>
                    <a:bodyPr/>
                    <a:lstStyle/>
                    <a:p>
                      <a:pPr>
                        <a:buNone/>
                      </a:pPr>
                      <a:r>
                        <a:rPr lang="zh-CN" altLang="en-US" dirty="0"/>
                        <a:t>Driver program</a:t>
                      </a:r>
                    </a:p>
                  </a:txBody>
                  <a:tcPr/>
                </a:tc>
                <a:tc>
                  <a:txBody>
                    <a:bodyPr/>
                    <a:lstStyle/>
                    <a:p>
                      <a:pPr>
                        <a:buNone/>
                      </a:pPr>
                      <a:r>
                        <a:rPr lang="zh-CN" altLang="en-US" dirty="0"/>
                        <a:t>主运用程序，该进程运行应用的 main() 方法并且创建 SparkContext</a:t>
                      </a:r>
                    </a:p>
                  </a:txBody>
                  <a:tcPr/>
                </a:tc>
              </a:tr>
              <a:tr h="381000">
                <a:tc>
                  <a:txBody>
                    <a:bodyPr/>
                    <a:lstStyle/>
                    <a:p>
                      <a:pPr>
                        <a:buNone/>
                      </a:pPr>
                      <a:r>
                        <a:rPr lang="zh-CN" altLang="en-US" dirty="0"/>
                        <a:t>Cluster manager</a:t>
                      </a:r>
                    </a:p>
                  </a:txBody>
                  <a:tcPr/>
                </a:tc>
                <a:tc>
                  <a:txBody>
                    <a:bodyPr/>
                    <a:lstStyle/>
                    <a:p>
                      <a:pPr>
                        <a:buNone/>
                      </a:pPr>
                      <a:r>
                        <a:rPr lang="zh-CN" altLang="en-US" dirty="0"/>
                        <a:t>集群资源管理器（例如，Standlone Manager，Mesos，YARN）</a:t>
                      </a:r>
                    </a:p>
                  </a:txBody>
                  <a:tcPr/>
                </a:tc>
              </a:tr>
              <a:tr h="381000">
                <a:tc>
                  <a:txBody>
                    <a:bodyPr/>
                    <a:lstStyle/>
                    <a:p>
                      <a:pPr>
                        <a:buNone/>
                      </a:pPr>
                      <a:r>
                        <a:rPr lang="zh-CN" altLang="en-US"/>
                        <a:t>Worker node</a:t>
                      </a:r>
                    </a:p>
                  </a:txBody>
                  <a:tcPr/>
                </a:tc>
                <a:tc>
                  <a:txBody>
                    <a:bodyPr/>
                    <a:lstStyle/>
                    <a:p>
                      <a:pPr>
                        <a:buNone/>
                      </a:pPr>
                      <a:r>
                        <a:rPr lang="zh-CN" altLang="en-US" dirty="0"/>
                        <a:t>执行计算任务的工作节点</a:t>
                      </a:r>
                    </a:p>
                  </a:txBody>
                  <a:tcPr/>
                </a:tc>
              </a:tr>
              <a:tr h="381000">
                <a:tc>
                  <a:txBody>
                    <a:bodyPr/>
                    <a:lstStyle/>
                    <a:p>
                      <a:pPr>
                        <a:buNone/>
                      </a:pPr>
                      <a:r>
                        <a:rPr lang="zh-CN" altLang="en-US" dirty="0"/>
                        <a:t>Executor</a:t>
                      </a:r>
                    </a:p>
                  </a:txBody>
                  <a:tcPr/>
                </a:tc>
                <a:tc>
                  <a:txBody>
                    <a:bodyPr/>
                    <a:lstStyle/>
                    <a:p>
                      <a:pPr>
                        <a:buNone/>
                      </a:pPr>
                      <a:r>
                        <a:rPr lang="zh-CN" altLang="en-US" dirty="0"/>
                        <a:t>位于工作节点上的应用进程，负责执行计算任务并且将输出数据保存到内存或者磁盘中</a:t>
                      </a:r>
                    </a:p>
                  </a:txBody>
                  <a:tcPr/>
                </a:tc>
              </a:tr>
              <a:tr h="381000">
                <a:tc>
                  <a:txBody>
                    <a:bodyPr/>
                    <a:lstStyle/>
                    <a:p>
                      <a:pPr>
                        <a:buNone/>
                      </a:pPr>
                      <a:r>
                        <a:rPr lang="zh-CN" altLang="en-US" dirty="0"/>
                        <a:t>Task</a:t>
                      </a:r>
                    </a:p>
                  </a:txBody>
                  <a:tcPr/>
                </a:tc>
                <a:tc>
                  <a:txBody>
                    <a:bodyPr/>
                    <a:lstStyle/>
                    <a:p>
                      <a:pPr>
                        <a:buNone/>
                      </a:pPr>
                      <a:r>
                        <a:rPr lang="zh-CN" altLang="en-US" dirty="0"/>
                        <a:t>被发送到 Executor 中的工作单元</a:t>
                      </a:r>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2689225" y="833120"/>
            <a:ext cx="5866765" cy="2542540"/>
          </a:xfrm>
          <a:prstGeom prst="rect">
            <a:avLst/>
          </a:prstGeom>
        </p:spPr>
      </p:pic>
      <p:sp>
        <p:nvSpPr>
          <p:cNvPr id="12" name="文本框 11"/>
          <p:cNvSpPr txBox="1"/>
          <p:nvPr/>
        </p:nvSpPr>
        <p:spPr>
          <a:xfrm>
            <a:off x="1487805" y="3763010"/>
            <a:ext cx="9528810" cy="2167890"/>
          </a:xfrm>
          <a:prstGeom prst="rect">
            <a:avLst/>
          </a:prstGeom>
          <a:noFill/>
        </p:spPr>
        <p:txBody>
          <a:bodyPr wrap="square" rtlCol="0">
            <a:spAutoFit/>
          </a:bodyPr>
          <a:lstStyle/>
          <a:p>
            <a:r>
              <a:rPr lang="zh-CN" altLang="en-US"/>
              <a:t>执行过程：</a:t>
            </a:r>
          </a:p>
          <a:p>
            <a:endParaRPr lang="zh-CN" altLang="en-US"/>
          </a:p>
          <a:p>
            <a:pPr>
              <a:lnSpc>
                <a:spcPct val="110000"/>
              </a:lnSpc>
            </a:pPr>
            <a:r>
              <a:rPr lang="en-US" altLang="zh-CN"/>
              <a:t>1</a:t>
            </a:r>
            <a:r>
              <a:rPr lang="zh-CN" altLang="en-US"/>
              <a:t>、用户程序创建 SparkContext 后，它会连接到集群资源管理器，集群资源管理器会为用户程序分配计算资源，并启动 Executor；</a:t>
            </a:r>
          </a:p>
          <a:p>
            <a:pPr>
              <a:lnSpc>
                <a:spcPct val="110000"/>
              </a:lnSpc>
            </a:pPr>
            <a:r>
              <a:rPr lang="en-US" altLang="zh-CN"/>
              <a:t>2</a:t>
            </a:r>
            <a:r>
              <a:rPr lang="zh-CN" altLang="en-US"/>
              <a:t>、Driver 将计算程序划分为不同的执行阶段和多个 Task，之后将 Task 发送给 Executor；</a:t>
            </a:r>
          </a:p>
          <a:p>
            <a:pPr>
              <a:lnSpc>
                <a:spcPct val="110000"/>
              </a:lnSpc>
            </a:pPr>
            <a:r>
              <a:rPr lang="en-US" altLang="zh-CN"/>
              <a:t>3</a:t>
            </a:r>
            <a:r>
              <a:rPr lang="zh-CN" altLang="en-US"/>
              <a:t>、Executor 负责执行 Task，并将执行状态汇报给 Driver，同时也会将当前节点资源的使用情况汇报给集群资源管理器。</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78020"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RDD简介</a:t>
            </a:r>
          </a:p>
        </p:txBody>
      </p:sp>
      <p:sp>
        <p:nvSpPr>
          <p:cNvPr id="3" name="文本框 2"/>
          <p:cNvSpPr txBox="1"/>
          <p:nvPr/>
        </p:nvSpPr>
        <p:spPr>
          <a:xfrm>
            <a:off x="1492250" y="1584960"/>
            <a:ext cx="8231505" cy="922020"/>
          </a:xfrm>
          <a:prstGeom prst="rect">
            <a:avLst/>
          </a:prstGeom>
          <a:noFill/>
        </p:spPr>
        <p:txBody>
          <a:bodyPr wrap="square" rtlCol="0">
            <a:spAutoFit/>
          </a:bodyPr>
          <a:lstStyle/>
          <a:p>
            <a:r>
              <a:rPr lang="zh-CN" altLang="en-US"/>
              <a:t>RDD 全称为 Resilient Distributed Datasets，是 Spark 最基本的数据抽象，它是只读的、分区记录的集合，支持并行操作，可以由外部数据集或其他 RDD 转换而来，它具有以下基本特性：</a:t>
            </a:r>
          </a:p>
        </p:txBody>
      </p:sp>
      <p:graphicFrame>
        <p:nvGraphicFramePr>
          <p:cNvPr id="10" name="表格 9"/>
          <p:cNvGraphicFramePr/>
          <p:nvPr/>
        </p:nvGraphicFramePr>
        <p:xfrm>
          <a:off x="1492250" y="2506980"/>
          <a:ext cx="9523730" cy="3093720"/>
        </p:xfrm>
        <a:graphic>
          <a:graphicData uri="http://schemas.openxmlformats.org/drawingml/2006/table">
            <a:tbl>
              <a:tblPr firstRow="1" bandRow="1">
                <a:tableStyleId>{5C22544A-7EE6-4342-B048-85BDC9FD1C3A}</a:tableStyleId>
              </a:tblPr>
              <a:tblGrid>
                <a:gridCol w="2758440"/>
                <a:gridCol w="6765290"/>
              </a:tblGrid>
              <a:tr h="381000">
                <a:tc>
                  <a:txBody>
                    <a:bodyPr/>
                    <a:lstStyle/>
                    <a:p>
                      <a:pPr>
                        <a:buNone/>
                      </a:pPr>
                      <a:r>
                        <a:rPr lang="en-US" altLang="zh-CN"/>
                        <a:t>term</a:t>
                      </a:r>
                      <a:r>
                        <a:rPr lang="zh-CN" altLang="en-US"/>
                        <a:t>（术语）</a:t>
                      </a:r>
                    </a:p>
                  </a:txBody>
                  <a:tcPr/>
                </a:tc>
                <a:tc>
                  <a:txBody>
                    <a:bodyPr/>
                    <a:lstStyle/>
                    <a:p>
                      <a:pPr>
                        <a:buNone/>
                      </a:pPr>
                      <a:r>
                        <a:rPr lang="zh-CN" altLang="en-US"/>
                        <a:t>Meaning（含义）</a:t>
                      </a:r>
                    </a:p>
                  </a:txBody>
                  <a:tcPr/>
                </a:tc>
              </a:tr>
              <a:tr h="640080">
                <a:tc>
                  <a:txBody>
                    <a:bodyPr/>
                    <a:lstStyle/>
                    <a:p>
                      <a:pPr>
                        <a:buNone/>
                      </a:pPr>
                      <a:r>
                        <a:rPr lang="zh-CN" altLang="en-US"/>
                        <a:t>分区</a:t>
                      </a:r>
                    </a:p>
                  </a:txBody>
                  <a:tcPr/>
                </a:tc>
                <a:tc>
                  <a:txBody>
                    <a:bodyPr/>
                    <a:lstStyle/>
                    <a:p>
                      <a:pPr>
                        <a:buNone/>
                      </a:pPr>
                      <a:r>
                        <a:rPr lang="zh-CN" altLang="en-US" sz="1600"/>
                        <a:t>每一个 RDD 包含的数据被存储在系统的不同节点上。在物理存储中，每个分区指向一个存储在内存或者硬盘中的数据块 (Block) ，其实这个数据块就是每个 task 计算出的数据块，它们可以分布在不同的节点上。</a:t>
                      </a:r>
                    </a:p>
                  </a:txBody>
                  <a:tcPr/>
                </a:tc>
              </a:tr>
              <a:tr h="381000">
                <a:tc>
                  <a:txBody>
                    <a:bodyPr/>
                    <a:lstStyle/>
                    <a:p>
                      <a:pPr>
                        <a:buNone/>
                      </a:pPr>
                      <a:r>
                        <a:rPr lang="zh-CN" altLang="en-US"/>
                        <a:t>不可变</a:t>
                      </a:r>
                    </a:p>
                  </a:txBody>
                  <a:tcPr/>
                </a:tc>
                <a:tc>
                  <a:txBody>
                    <a:bodyPr/>
                    <a:lstStyle/>
                    <a:p>
                      <a:pPr>
                        <a:buNone/>
                      </a:pPr>
                      <a:r>
                        <a:rPr lang="zh-CN" altLang="en-US" sz="1600"/>
                        <a:t>只有对现有的 RDD 进行转化 (Transformation) 操作，才能得到新的 RDD ，一步一步的计算出我们想要的结果。RDD 的每次转换都会生成一个新的依赖关系，这种 RDD 之间的依赖关系就像流水线一样。在部分分区数据丢失后，可以通过这种依赖关系重新计算丢失的分区数据，而不是对 RDD 的所有分区进行重新计算</a:t>
                      </a:r>
                    </a:p>
                  </a:txBody>
                  <a:tcPr/>
                </a:tc>
              </a:tr>
              <a:tr h="381000">
                <a:tc>
                  <a:txBody>
                    <a:bodyPr/>
                    <a:lstStyle/>
                    <a:p>
                      <a:pPr>
                        <a:buNone/>
                      </a:pPr>
                      <a:r>
                        <a:rPr lang="zh-CN" altLang="en-US"/>
                        <a:t>并行操作</a:t>
                      </a:r>
                    </a:p>
                  </a:txBody>
                  <a:tcPr/>
                </a:tc>
                <a:tc>
                  <a:txBody>
                    <a:bodyPr/>
                    <a:lstStyle/>
                    <a:p>
                      <a:pPr>
                        <a:buNone/>
                      </a:pPr>
                      <a:r>
                        <a:rPr lang="zh-CN" altLang="en-US" sz="1600"/>
                        <a:t>因为 RDD 的分区特性，所以其天然支持并行处理的特性。即不同节点上的数据可以分别被处理，然后生成一个新的 RDD。</a:t>
                      </a:r>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78020"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创建RDD的方式</a:t>
            </a:r>
          </a:p>
        </p:txBody>
      </p:sp>
      <p:sp>
        <p:nvSpPr>
          <p:cNvPr id="3" name="文本框 2"/>
          <p:cNvSpPr txBox="1"/>
          <p:nvPr/>
        </p:nvSpPr>
        <p:spPr>
          <a:xfrm>
            <a:off x="1492250" y="1584960"/>
            <a:ext cx="8231505" cy="368300"/>
          </a:xfrm>
          <a:prstGeom prst="rect">
            <a:avLst/>
          </a:prstGeom>
          <a:noFill/>
        </p:spPr>
        <p:txBody>
          <a:bodyPr wrap="square" rtlCol="0">
            <a:spAutoFit/>
          </a:bodyPr>
          <a:lstStyle/>
          <a:p>
            <a:r>
              <a:rPr lang="en-US" altLang="zh-CN"/>
              <a:t>1</a:t>
            </a:r>
            <a:r>
              <a:rPr lang="zh-CN" altLang="en-US"/>
              <a:t>、由现有集合创建：</a:t>
            </a:r>
          </a:p>
        </p:txBody>
      </p:sp>
      <p:sp>
        <p:nvSpPr>
          <p:cNvPr id="11" name="文本框 10"/>
          <p:cNvSpPr txBox="1"/>
          <p:nvPr/>
        </p:nvSpPr>
        <p:spPr>
          <a:xfrm>
            <a:off x="1611630" y="2081530"/>
            <a:ext cx="8591550" cy="2030095"/>
          </a:xfrm>
          <a:prstGeom prst="rect">
            <a:avLst/>
          </a:prstGeom>
          <a:solidFill>
            <a:srgbClr val="ADDDEB"/>
          </a:solidFill>
        </p:spPr>
        <p:txBody>
          <a:bodyPr wrap="square" rtlCol="0">
            <a:spAutoFit/>
          </a:bodyPr>
          <a:lstStyle/>
          <a:p>
            <a:r>
              <a:rPr lang="zh-CN" altLang="en-US"/>
              <a:t>val data = Array(1, 2, 3, 4, 5)</a:t>
            </a:r>
          </a:p>
          <a:p>
            <a:r>
              <a:rPr lang="zh-CN" altLang="en-US"/>
              <a:t>// 由现有集合创建 RDD,默认分区数为程序所分配到的 CPU 的核心数</a:t>
            </a:r>
          </a:p>
          <a:p>
            <a:r>
              <a:rPr lang="zh-CN" altLang="en-US"/>
              <a:t>val dataRDD = sc.parallelize(data) </a:t>
            </a:r>
          </a:p>
          <a:p>
            <a:r>
              <a:rPr lang="zh-CN" altLang="en-US"/>
              <a:t>// 查看分区数</a:t>
            </a:r>
          </a:p>
          <a:p>
            <a:r>
              <a:rPr lang="zh-CN" altLang="en-US"/>
              <a:t>dataRDD.getNumPartitions</a:t>
            </a:r>
          </a:p>
          <a:p>
            <a:r>
              <a:rPr lang="zh-CN" altLang="en-US"/>
              <a:t>// 明确指定分区数</a:t>
            </a:r>
          </a:p>
          <a:p>
            <a:r>
              <a:rPr lang="zh-CN" altLang="en-US"/>
              <a:t>val dataRDD = sc.parallelize(data,2)</a:t>
            </a:r>
          </a:p>
        </p:txBody>
      </p:sp>
      <p:sp>
        <p:nvSpPr>
          <p:cNvPr id="12" name="文本框 11"/>
          <p:cNvSpPr txBox="1"/>
          <p:nvPr/>
        </p:nvSpPr>
        <p:spPr>
          <a:xfrm>
            <a:off x="1505585" y="4239895"/>
            <a:ext cx="7924800" cy="368300"/>
          </a:xfrm>
          <a:prstGeom prst="rect">
            <a:avLst/>
          </a:prstGeom>
          <a:noFill/>
        </p:spPr>
        <p:txBody>
          <a:bodyPr wrap="square" rtlCol="0">
            <a:spAutoFit/>
          </a:bodyPr>
          <a:lstStyle/>
          <a:p>
            <a:r>
              <a:rPr lang="en-US" altLang="zh-CN"/>
              <a:t>2</a:t>
            </a:r>
            <a:r>
              <a:rPr lang="zh-CN" altLang="en-US"/>
              <a:t>、引用外部存储系统中的数据集</a:t>
            </a:r>
          </a:p>
        </p:txBody>
      </p:sp>
      <p:sp>
        <p:nvSpPr>
          <p:cNvPr id="13" name="文本框 12"/>
          <p:cNvSpPr txBox="1"/>
          <p:nvPr/>
        </p:nvSpPr>
        <p:spPr>
          <a:xfrm>
            <a:off x="1611630" y="4770755"/>
            <a:ext cx="8591550" cy="922020"/>
          </a:xfrm>
          <a:prstGeom prst="rect">
            <a:avLst/>
          </a:prstGeom>
          <a:solidFill>
            <a:srgbClr val="ADDDEB"/>
          </a:solidFill>
        </p:spPr>
        <p:txBody>
          <a:bodyPr wrap="square" rtlCol="0">
            <a:spAutoFit/>
          </a:bodyPr>
          <a:lstStyle/>
          <a:p>
            <a:r>
              <a:rPr lang="zh-CN" altLang="en-US"/>
              <a:t>val fileRDD = sc.textFile("/usr/file/emp.txt")</a:t>
            </a:r>
          </a:p>
          <a:p>
            <a:r>
              <a:rPr lang="zh-CN" altLang="en-US"/>
              <a:t>// 获取第一行文本</a:t>
            </a:r>
          </a:p>
          <a:p>
            <a:r>
              <a:rPr lang="zh-CN" altLang="en-US"/>
              <a:t>fileRDD.take(1)</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62730" y="833120"/>
            <a:ext cx="4194175" cy="583565"/>
          </a:xfrm>
          <a:prstGeom prst="rect">
            <a:avLst/>
          </a:prstGeom>
          <a:noFill/>
        </p:spPr>
        <p:txBody>
          <a:bodyPr vert="horz" wrap="square" rtlCol="0">
            <a:spAutoFit/>
          </a:bodyPr>
          <a:lstStyle/>
          <a:p>
            <a:pPr algn="ctr"/>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分布式文件系统</a:t>
            </a:r>
            <a:r>
              <a:rPr lang="en-US" alt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-HDFS</a:t>
            </a:r>
          </a:p>
        </p:txBody>
      </p:sp>
      <p:sp>
        <p:nvSpPr>
          <p:cNvPr id="10" name="矩形 9"/>
          <p:cNvSpPr/>
          <p:nvPr/>
        </p:nvSpPr>
        <p:spPr>
          <a:xfrm>
            <a:off x="6844665" y="2116455"/>
            <a:ext cx="4171950" cy="3314700"/>
          </a:xfrm>
          <a:prstGeom prst="rect">
            <a:avLst/>
          </a:prstGeom>
          <a:solidFill>
            <a:srgbClr val="ADDDEB"/>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24"/>
          <p:cNvGrpSpPr/>
          <p:nvPr/>
        </p:nvGrpSpPr>
        <p:grpSpPr bwMode="auto">
          <a:xfrm>
            <a:off x="7114540" y="2500630"/>
            <a:ext cx="3755390" cy="2396857"/>
            <a:chOff x="465" y="2805"/>
            <a:chExt cx="2070" cy="1391"/>
          </a:xfrm>
        </p:grpSpPr>
        <p:sp>
          <p:nvSpPr>
            <p:cNvPr id="12" name="文本框 9"/>
            <p:cNvSpPr txBox="1">
              <a:spLocks noChangeArrowheads="1"/>
            </p:cNvSpPr>
            <p:nvPr/>
          </p:nvSpPr>
          <p:spPr bwMode="auto">
            <a:xfrm>
              <a:off x="475" y="2805"/>
              <a:ext cx="2060" cy="303"/>
            </a:xfrm>
            <a:prstGeom prst="rect">
              <a:avLst/>
            </a:prstGeom>
            <a:noFill/>
            <a:ln w="9525">
              <a:noFill/>
              <a:miter lim="800000"/>
            </a:ln>
          </p:spPr>
          <p:txBody>
            <a:bodyPr wrap="square">
              <a:spAutoFit/>
            </a:bodyPr>
            <a:lstStyle/>
            <a:p>
              <a:pPr algn="l"/>
              <a:r>
                <a:rPr lang="zh-CN" altLang="en-US" sz="1400" b="1"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 遵循主/从架构，由单个 NameNode(NN) 和多个 DataNode(DN) 组成：</a:t>
              </a:r>
            </a:p>
          </p:txBody>
        </p:sp>
        <p:sp>
          <p:nvSpPr>
            <p:cNvPr id="13" name="矩形 10"/>
            <p:cNvSpPr>
              <a:spLocks noChangeArrowheads="1"/>
            </p:cNvSpPr>
            <p:nvPr/>
          </p:nvSpPr>
          <p:spPr bwMode="auto">
            <a:xfrm>
              <a:off x="475" y="3164"/>
              <a:ext cx="1956" cy="678"/>
            </a:xfrm>
            <a:prstGeom prst="rect">
              <a:avLst/>
            </a:prstGeom>
            <a:noFill/>
            <a:ln w="9525">
              <a:noFill/>
              <a:miter lim="800000"/>
            </a:ln>
          </p:spPr>
          <p:txBody>
            <a:bodyPr wrap="square">
              <a:spAutoFit/>
            </a:bodyPr>
            <a:lstStyle/>
            <a:p>
              <a:pPr algn="l" defTabSz="914400">
                <a:lnSpc>
                  <a:spcPct val="100000"/>
                </a:lnSpc>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NameNode : 负责执行有关 文件系统命名空间 的操作，例如打开，关闭、重命名文件和目录等。它同时还负责集群元数据的存储，记录着文件中各个数据块的位置信息。</a:t>
              </a:r>
            </a:p>
          </p:txBody>
        </p:sp>
        <p:sp>
          <p:nvSpPr>
            <p:cNvPr id="14" name="矩形 10"/>
            <p:cNvSpPr>
              <a:spLocks noChangeArrowheads="1"/>
            </p:cNvSpPr>
            <p:nvPr/>
          </p:nvSpPr>
          <p:spPr bwMode="auto">
            <a:xfrm>
              <a:off x="465" y="3893"/>
              <a:ext cx="1956" cy="303"/>
            </a:xfrm>
            <a:prstGeom prst="rect">
              <a:avLst/>
            </a:prstGeom>
            <a:noFill/>
            <a:ln w="9525">
              <a:noFill/>
              <a:miter lim="800000"/>
            </a:ln>
          </p:spPr>
          <p:txBody>
            <a:bodyPr wrap="square">
              <a:spAutoFit/>
            </a:bodyPr>
            <a:lstStyle/>
            <a:p>
              <a:pPr algn="l" defTabSz="914400">
                <a:lnSpc>
                  <a:spcPct val="100000"/>
                </a:lnSpc>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DataNode：负责提供来自文件系统客户端的读写请求，执行块的创建，删除等操作。</a:t>
              </a:r>
            </a:p>
          </p:txBody>
        </p:sp>
      </p:grpSp>
      <p:pic>
        <p:nvPicPr>
          <p:cNvPr id="18" name="图片 1"/>
          <p:cNvPicPr>
            <a:picLocks noChangeAspect="1"/>
          </p:cNvPicPr>
          <p:nvPr/>
        </p:nvPicPr>
        <p:blipFill>
          <a:blip r:embed="rId3"/>
          <a:stretch>
            <a:fillRect/>
          </a:stretch>
        </p:blipFill>
        <p:spPr>
          <a:xfrm>
            <a:off x="1175385" y="2116455"/>
            <a:ext cx="5379085" cy="324739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78020"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核心组件</a:t>
            </a:r>
          </a:p>
        </p:txBody>
      </p:sp>
      <p:sp>
        <p:nvSpPr>
          <p:cNvPr id="3" name="文本框 2"/>
          <p:cNvSpPr txBox="1"/>
          <p:nvPr/>
        </p:nvSpPr>
        <p:spPr>
          <a:xfrm>
            <a:off x="1501775" y="1768475"/>
            <a:ext cx="8231505" cy="306705"/>
          </a:xfrm>
          <a:prstGeom prst="rect">
            <a:avLst/>
          </a:prstGeom>
          <a:noFill/>
        </p:spPr>
        <p:txBody>
          <a:bodyPr wrap="square" rtlCol="0">
            <a:spAutoFit/>
          </a:bodyPr>
          <a:lstStyle/>
          <a:p>
            <a:r>
              <a:rPr sz="1400"/>
              <a:t>Spark 基于 Spark Core 扩展了四个核心组件，分别用于满足不同领域的计算需求。</a:t>
            </a:r>
          </a:p>
        </p:txBody>
      </p:sp>
      <p:pic>
        <p:nvPicPr>
          <p:cNvPr id="10" name="图片 9"/>
          <p:cNvPicPr>
            <a:picLocks noChangeAspect="1"/>
          </p:cNvPicPr>
          <p:nvPr/>
        </p:nvPicPr>
        <p:blipFill>
          <a:blip r:embed="rId3"/>
          <a:stretch>
            <a:fillRect/>
          </a:stretch>
        </p:blipFill>
        <p:spPr>
          <a:xfrm>
            <a:off x="2299970" y="2290445"/>
            <a:ext cx="7031990" cy="332676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87545"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Spark SQL</a:t>
            </a:r>
          </a:p>
        </p:txBody>
      </p:sp>
      <p:sp>
        <p:nvSpPr>
          <p:cNvPr id="3" name="文本框 2"/>
          <p:cNvSpPr txBox="1"/>
          <p:nvPr/>
        </p:nvSpPr>
        <p:spPr>
          <a:xfrm>
            <a:off x="1501775" y="1768475"/>
            <a:ext cx="8231505" cy="368300"/>
          </a:xfrm>
          <a:prstGeom prst="rect">
            <a:avLst/>
          </a:prstGeom>
          <a:noFill/>
        </p:spPr>
        <p:txBody>
          <a:bodyPr wrap="square" rtlCol="0">
            <a:spAutoFit/>
          </a:bodyPr>
          <a:lstStyle/>
          <a:p>
            <a:r>
              <a:t>Spark SQL 主要用于结构化数据的处理。其具有以下特点：</a:t>
            </a:r>
          </a:p>
        </p:txBody>
      </p:sp>
      <p:sp>
        <p:nvSpPr>
          <p:cNvPr id="11" name="文本框 10"/>
          <p:cNvSpPr txBox="1"/>
          <p:nvPr/>
        </p:nvSpPr>
        <p:spPr>
          <a:xfrm>
            <a:off x="1854835" y="2386330"/>
            <a:ext cx="7954645" cy="3138170"/>
          </a:xfrm>
          <a:prstGeom prst="rect">
            <a:avLst/>
          </a:prstGeom>
          <a:solidFill>
            <a:srgbClr val="F6E2E3"/>
          </a:solidFill>
        </p:spPr>
        <p:txBody>
          <a:bodyPr wrap="square" rtlCol="0">
            <a:spAutoFit/>
          </a:bodyPr>
          <a:lstStyle/>
          <a:p>
            <a:r>
              <a:rPr lang="en-US" altLang="zh-CN"/>
              <a:t>1</a:t>
            </a:r>
            <a:r>
              <a:rPr lang="zh-CN" altLang="en-US"/>
              <a:t>、能够将 SQL 查询与 Spark 程序无缝混合，允许您使用 SQL 或 DataFrame API 对结构化数据进行查询；</a:t>
            </a:r>
          </a:p>
          <a:p>
            <a:endParaRPr lang="zh-CN" altLang="en-US"/>
          </a:p>
          <a:p>
            <a:r>
              <a:rPr lang="en-US" altLang="zh-CN"/>
              <a:t>2</a:t>
            </a:r>
            <a:r>
              <a:rPr lang="zh-CN" altLang="en-US"/>
              <a:t>、支持多种数据源，包括 Hive，Avro，Parquet，ORC，JSON 和 JDBC；</a:t>
            </a:r>
          </a:p>
          <a:p>
            <a:endParaRPr lang="zh-CN" altLang="en-US"/>
          </a:p>
          <a:p>
            <a:r>
              <a:rPr lang="en-US" altLang="zh-CN"/>
              <a:t>3</a:t>
            </a:r>
            <a:r>
              <a:rPr lang="zh-CN" altLang="en-US"/>
              <a:t>、支持 HiveQL 语法以及用户自定义函数 (UDF)，允许你访问现有的 Hive 仓库；</a:t>
            </a:r>
          </a:p>
          <a:p>
            <a:endParaRPr lang="zh-CN" altLang="en-US"/>
          </a:p>
          <a:p>
            <a:r>
              <a:rPr lang="en-US" altLang="zh-CN"/>
              <a:t>4</a:t>
            </a:r>
            <a:r>
              <a:rPr lang="zh-CN" altLang="en-US"/>
              <a:t>、支持标准的 JDBC 和 ODBC 连接；</a:t>
            </a:r>
          </a:p>
          <a:p>
            <a:endParaRPr lang="zh-CN" altLang="en-US"/>
          </a:p>
          <a:p>
            <a:r>
              <a:rPr lang="en-US" altLang="zh-CN"/>
              <a:t>5</a:t>
            </a:r>
            <a:r>
              <a:rPr lang="zh-CN" altLang="en-US"/>
              <a:t>、支持优化器，列式存储和代码生成等特性，以提高查询效率。</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49090"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Spark Streaming</a:t>
            </a:r>
          </a:p>
        </p:txBody>
      </p:sp>
      <p:sp>
        <p:nvSpPr>
          <p:cNvPr id="3" name="文本框 2"/>
          <p:cNvSpPr txBox="1"/>
          <p:nvPr/>
        </p:nvSpPr>
        <p:spPr>
          <a:xfrm>
            <a:off x="1501775" y="1768475"/>
            <a:ext cx="8231505" cy="645160"/>
          </a:xfrm>
          <a:prstGeom prst="rect">
            <a:avLst/>
          </a:prstGeom>
          <a:noFill/>
        </p:spPr>
        <p:txBody>
          <a:bodyPr wrap="square" rtlCol="0">
            <a:spAutoFit/>
          </a:bodyPr>
          <a:lstStyle/>
          <a:p>
            <a:r>
              <a:t>Spark Streaming 主要用于快速构建可扩展，高吞吐量，高容错的流处理程序。支持从 HDFS，Flume，Kafka，Twitter 和 ZeroMQ 读取数据，并进行处理。</a:t>
            </a:r>
          </a:p>
        </p:txBody>
      </p:sp>
      <p:pic>
        <p:nvPicPr>
          <p:cNvPr id="10" name="图片 9"/>
          <p:cNvPicPr>
            <a:picLocks noChangeAspect="1"/>
          </p:cNvPicPr>
          <p:nvPr/>
        </p:nvPicPr>
        <p:blipFill>
          <a:blip r:embed="rId3"/>
          <a:stretch>
            <a:fillRect/>
          </a:stretch>
        </p:blipFill>
        <p:spPr>
          <a:xfrm>
            <a:off x="2881630" y="2413635"/>
            <a:ext cx="5847715" cy="1676400"/>
          </a:xfrm>
          <a:prstGeom prst="rect">
            <a:avLst/>
          </a:prstGeom>
        </p:spPr>
      </p:pic>
      <p:sp>
        <p:nvSpPr>
          <p:cNvPr id="12" name="文本框 11"/>
          <p:cNvSpPr txBox="1"/>
          <p:nvPr/>
        </p:nvSpPr>
        <p:spPr>
          <a:xfrm>
            <a:off x="1719580" y="4249420"/>
            <a:ext cx="7847965" cy="645160"/>
          </a:xfrm>
          <a:prstGeom prst="rect">
            <a:avLst/>
          </a:prstGeom>
          <a:noFill/>
        </p:spPr>
        <p:txBody>
          <a:bodyPr wrap="square" rtlCol="0">
            <a:spAutoFit/>
          </a:bodyPr>
          <a:lstStyle/>
          <a:p>
            <a:r>
              <a:rPr lang="zh-CN" altLang="en-US"/>
              <a:t>Spark Streaming 的本质是微批处理，它将数据流进行极小粒度的拆分，拆分为多个批处理，从而达到接近于流处理的效果。</a:t>
            </a:r>
          </a:p>
        </p:txBody>
      </p:sp>
      <p:pic>
        <p:nvPicPr>
          <p:cNvPr id="13" name="图片 12"/>
          <p:cNvPicPr>
            <a:picLocks noChangeAspect="1"/>
          </p:cNvPicPr>
          <p:nvPr/>
        </p:nvPicPr>
        <p:blipFill>
          <a:blip r:embed="rId4"/>
          <a:stretch>
            <a:fillRect/>
          </a:stretch>
        </p:blipFill>
        <p:spPr>
          <a:xfrm>
            <a:off x="2840990" y="4981575"/>
            <a:ext cx="5552440" cy="96202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87545" y="833120"/>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MLlib</a:t>
            </a:r>
          </a:p>
        </p:txBody>
      </p:sp>
      <p:sp>
        <p:nvSpPr>
          <p:cNvPr id="3" name="文本框 2"/>
          <p:cNvSpPr txBox="1"/>
          <p:nvPr/>
        </p:nvSpPr>
        <p:spPr>
          <a:xfrm>
            <a:off x="1501775" y="1768475"/>
            <a:ext cx="8231505" cy="645160"/>
          </a:xfrm>
          <a:prstGeom prst="rect">
            <a:avLst/>
          </a:prstGeom>
          <a:noFill/>
        </p:spPr>
        <p:txBody>
          <a:bodyPr wrap="square" rtlCol="0">
            <a:spAutoFit/>
          </a:bodyPr>
          <a:lstStyle/>
          <a:p>
            <a:r>
              <a:t>MLlib 是 Spark 的机器学习库。其设计目标是使得机器学习变得简单且可扩展。它提供了以下工具：</a:t>
            </a:r>
          </a:p>
        </p:txBody>
      </p:sp>
      <p:sp>
        <p:nvSpPr>
          <p:cNvPr id="11" name="文本框 10"/>
          <p:cNvSpPr txBox="1"/>
          <p:nvPr/>
        </p:nvSpPr>
        <p:spPr>
          <a:xfrm>
            <a:off x="1854835" y="2656840"/>
            <a:ext cx="7954645" cy="2584450"/>
          </a:xfrm>
          <a:prstGeom prst="rect">
            <a:avLst/>
          </a:prstGeom>
          <a:solidFill>
            <a:srgbClr val="F6E2E3"/>
          </a:solidFill>
        </p:spPr>
        <p:txBody>
          <a:bodyPr wrap="square" rtlCol="0">
            <a:spAutoFit/>
          </a:bodyPr>
          <a:lstStyle/>
          <a:p>
            <a:r>
              <a:rPr lang="en-US"/>
              <a:t>1</a:t>
            </a:r>
            <a:r>
              <a:rPr lang="zh-CN" altLang="en-US"/>
              <a:t>、</a:t>
            </a:r>
            <a:r>
              <a:t>常见的机器学习算法：如分类，回归，聚类和协同过滤；</a:t>
            </a:r>
          </a:p>
          <a:p>
            <a:endParaRPr/>
          </a:p>
          <a:p>
            <a:r>
              <a:rPr lang="en-US"/>
              <a:t>2</a:t>
            </a:r>
            <a:r>
              <a:rPr lang="zh-CN" altLang="en-US"/>
              <a:t>、</a:t>
            </a:r>
            <a:r>
              <a:t>特征化：特征提取，转换，降维和选择；</a:t>
            </a:r>
          </a:p>
          <a:p>
            <a:endParaRPr/>
          </a:p>
          <a:p>
            <a:r>
              <a:rPr lang="en-US"/>
              <a:t>3</a:t>
            </a:r>
            <a:r>
              <a:rPr lang="zh-CN" altLang="en-US"/>
              <a:t>、</a:t>
            </a:r>
            <a:r>
              <a:t>管道：用于构建，评估和调整 ML 管道的工具；</a:t>
            </a:r>
          </a:p>
          <a:p>
            <a:endParaRPr/>
          </a:p>
          <a:p>
            <a:r>
              <a:rPr lang="en-US"/>
              <a:t>4</a:t>
            </a:r>
            <a:r>
              <a:rPr lang="zh-CN" altLang="en-US"/>
              <a:t>、</a:t>
            </a:r>
            <a:r>
              <a:t>持久性：保存和加载算法，模型，管道数据；</a:t>
            </a:r>
          </a:p>
          <a:p>
            <a:endParaRPr/>
          </a:p>
          <a:p>
            <a:r>
              <a:rPr lang="en-US"/>
              <a:t>5</a:t>
            </a:r>
            <a:r>
              <a:rPr lang="zh-CN" altLang="en-US"/>
              <a:t>、</a:t>
            </a:r>
            <a:r>
              <a:t>实用工具：线性代数，统计，数据处理等。</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61535" y="1006475"/>
            <a:ext cx="3681095" cy="583565"/>
          </a:xfrm>
          <a:prstGeom prst="rect">
            <a:avLst/>
          </a:prstGeom>
          <a:noFill/>
        </p:spPr>
        <p:txBody>
          <a:bodyPr wrap="square" rtlCol="0">
            <a:spAutoFit/>
          </a:bodyPr>
          <a:lstStyle/>
          <a:p>
            <a:r>
              <a:rPr 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Graphx</a:t>
            </a:r>
          </a:p>
        </p:txBody>
      </p:sp>
      <p:sp>
        <p:nvSpPr>
          <p:cNvPr id="3" name="文本框 2"/>
          <p:cNvSpPr txBox="1"/>
          <p:nvPr/>
        </p:nvSpPr>
        <p:spPr>
          <a:xfrm>
            <a:off x="1501775" y="1768475"/>
            <a:ext cx="8231505" cy="368300"/>
          </a:xfrm>
          <a:prstGeom prst="rect">
            <a:avLst/>
          </a:prstGeom>
          <a:noFill/>
        </p:spPr>
        <p:txBody>
          <a:bodyPr wrap="square" rtlCol="0">
            <a:spAutoFit/>
          </a:bodyPr>
          <a:lstStyle/>
          <a:p>
            <a:r>
              <a:t>：</a:t>
            </a:r>
          </a:p>
        </p:txBody>
      </p:sp>
      <p:sp>
        <p:nvSpPr>
          <p:cNvPr id="11" name="文本框 10"/>
          <p:cNvSpPr txBox="1"/>
          <p:nvPr/>
        </p:nvSpPr>
        <p:spPr>
          <a:xfrm>
            <a:off x="1718310" y="2068830"/>
            <a:ext cx="8755380" cy="2720340"/>
          </a:xfrm>
          <a:prstGeom prst="rect">
            <a:avLst/>
          </a:prstGeom>
          <a:solidFill>
            <a:srgbClr val="F6E2E3"/>
          </a:solidFill>
        </p:spPr>
        <p:txBody>
          <a:bodyPr wrap="square" rtlCol="0">
            <a:spAutoFit/>
          </a:bodyPr>
          <a:lstStyle/>
          <a:p>
            <a:pPr>
              <a:lnSpc>
                <a:spcPct val="190000"/>
              </a:lnSpc>
            </a:pPr>
            <a:r>
              <a:t>GraphX 是 Spark 中用于图形计算和图形并行计算的新组件。在高层次上，GraphX 通过引入一个新的图形抽象来扩展 RDD(一种具有附加到每个顶点和边缘的属性的定向多重图形)。为了支持图计算，GraphX 提供了一组基本运算符（如： subgraph，joinVertices 和 aggregateMessages）以及优化后的 Pregel API。此外，GraphX 还包括越来越多的图形算法和构建器，以简化图形分析任务。</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screen"/>
          <a:srcRect l="12695" t="13963" r="15432" b="9410"/>
          <a:stretch>
            <a:fillRect/>
          </a:stretch>
        </p:blipFill>
        <p:spPr>
          <a:xfrm rot="5400000">
            <a:off x="3955061" y="-296576"/>
            <a:ext cx="4585239" cy="7175108"/>
          </a:xfrm>
          <a:prstGeom prst="rect">
            <a:avLst/>
          </a:prstGeom>
          <a:effectLst>
            <a:outerShdw blurRad="152400" dist="76200" dir="5400000" algn="t" rotWithShape="0">
              <a:prstClr val="black">
                <a:alpha val="40000"/>
              </a:prstClr>
            </a:outerShdw>
          </a:effectLst>
        </p:spPr>
      </p:pic>
      <p:sp>
        <p:nvSpPr>
          <p:cNvPr id="8" name="文本框 7"/>
          <p:cNvSpPr txBox="1"/>
          <p:nvPr/>
        </p:nvSpPr>
        <p:spPr>
          <a:xfrm>
            <a:off x="4242818" y="2374056"/>
            <a:ext cx="2345062" cy="2123658"/>
          </a:xfrm>
          <a:prstGeom prst="rect">
            <a:avLst/>
          </a:prstGeom>
          <a:noFill/>
        </p:spPr>
        <p:txBody>
          <a:bodyPr wrap="square" rtlCol="0">
            <a:spAutoFit/>
          </a:bodyPr>
          <a:lstStyle/>
          <a:p>
            <a:pPr algn="dist"/>
            <a:r>
              <a:rPr lang="zh-CN" altLang="en-US" sz="6600" dirty="0">
                <a:ln>
                  <a:solidFill>
                    <a:schemeClr val="tx1">
                      <a:lumMod val="65000"/>
                      <a:lumOff val="35000"/>
                    </a:schemeClr>
                  </a:solidFill>
                </a:ln>
                <a:solidFill>
                  <a:srgbClr val="ADDDEB"/>
                </a:solidFill>
                <a:latin typeface="字魂27号-布丁体" panose="00000500000000000000" pitchFamily="2" charset="-122"/>
                <a:ea typeface="字魂27号-布丁体" panose="00000500000000000000" pitchFamily="2" charset="-122"/>
              </a:rPr>
              <a:t>感谢</a:t>
            </a:r>
            <a:endParaRPr lang="en-US" altLang="zh-CN" sz="6600" dirty="0">
              <a:ln>
                <a:solidFill>
                  <a:schemeClr val="tx1">
                    <a:lumMod val="65000"/>
                    <a:lumOff val="35000"/>
                  </a:schemeClr>
                </a:solidFill>
              </a:ln>
              <a:solidFill>
                <a:srgbClr val="ADDDEB"/>
              </a:solidFill>
              <a:latin typeface="字魂27号-布丁体" panose="00000500000000000000" pitchFamily="2" charset="-122"/>
              <a:ea typeface="字魂27号-布丁体" panose="00000500000000000000" pitchFamily="2" charset="-122"/>
            </a:endParaRPr>
          </a:p>
          <a:p>
            <a:pPr algn="dist"/>
            <a:r>
              <a:rPr lang="zh-CN" altLang="en-US" sz="6600" dirty="0">
                <a:ln>
                  <a:solidFill>
                    <a:schemeClr val="tx1">
                      <a:lumMod val="65000"/>
                      <a:lumOff val="35000"/>
                    </a:schemeClr>
                  </a:solidFill>
                </a:ln>
                <a:solidFill>
                  <a:srgbClr val="ADDDEB"/>
                </a:solidFill>
                <a:latin typeface="字魂27号-布丁体" panose="00000500000000000000" pitchFamily="2" charset="-122"/>
                <a:ea typeface="字魂27号-布丁体" panose="00000500000000000000" pitchFamily="2" charset="-122"/>
              </a:rPr>
              <a:t>观看</a:t>
            </a:r>
          </a:p>
        </p:txBody>
      </p:sp>
      <p:sp>
        <p:nvSpPr>
          <p:cNvPr id="10" name="矩形 9"/>
          <p:cNvSpPr/>
          <p:nvPr/>
        </p:nvSpPr>
        <p:spPr>
          <a:xfrm>
            <a:off x="7665303" y="2174854"/>
            <a:ext cx="1242204" cy="271682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723599" y="2305502"/>
            <a:ext cx="1107996" cy="2481572"/>
          </a:xfrm>
          <a:prstGeom prst="rect">
            <a:avLst/>
          </a:prstGeom>
          <a:noFill/>
        </p:spPr>
        <p:txBody>
          <a:bodyPr vert="eaVert" wrap="square" rtlCol="0">
            <a:spAutoFit/>
          </a:bodyPr>
          <a:lstStyle/>
          <a:p>
            <a:pPr algn="dist"/>
            <a:r>
              <a:rPr lang="en-US" altLang="zh-CN" sz="6000" dirty="0" smtClean="0">
                <a:solidFill>
                  <a:schemeClr val="bg1"/>
                </a:solidFill>
                <a:latin typeface="Agency FB" panose="020B0503020202020204" pitchFamily="34" charset="0"/>
                <a:ea typeface="字魂27号-布丁体" panose="00000500000000000000" pitchFamily="2" charset="-122"/>
              </a:rPr>
              <a:t>2030</a:t>
            </a:r>
            <a:endParaRPr lang="zh-CN" altLang="en-US" sz="6000" dirty="0">
              <a:solidFill>
                <a:schemeClr val="bg1"/>
              </a:solidFill>
              <a:latin typeface="Agency FB" panose="020B0503020202020204" pitchFamily="34" charset="0"/>
              <a:ea typeface="字魂27号-布丁体" panose="00000500000000000000" pitchFamily="2" charset="-122"/>
            </a:endParaRPr>
          </a:p>
        </p:txBody>
      </p:sp>
      <p:cxnSp>
        <p:nvCxnSpPr>
          <p:cNvPr id="18" name="直接连接符 17"/>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Horizontal)">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anim calcmode="lin" valueType="num">
                                      <p:cBhvr>
                                        <p:cTn id="26" dur="1000" fill="hold"/>
                                        <p:tgtEl>
                                          <p:spTgt spid="30"/>
                                        </p:tgtEl>
                                        <p:attrNameLst>
                                          <p:attrName>ppt_x</p:attrName>
                                        </p:attrNameLst>
                                      </p:cBhvr>
                                      <p:tavLst>
                                        <p:tav tm="0">
                                          <p:val>
                                            <p:strVal val="#ppt_x"/>
                                          </p:val>
                                        </p:tav>
                                        <p:tav tm="100000">
                                          <p:val>
                                            <p:strVal val="#ppt_x"/>
                                          </p:val>
                                        </p:tav>
                                      </p:tavLst>
                                    </p:anim>
                                    <p:anim calcmode="lin" valueType="num">
                                      <p:cBhvr>
                                        <p:cTn id="27" dur="1000" fill="hold"/>
                                        <p:tgtEl>
                                          <p:spTgt spid="3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606800" y="870585"/>
            <a:ext cx="3771265" cy="583565"/>
          </a:xfrm>
          <a:prstGeom prst="rect">
            <a:avLst/>
          </a:prstGeom>
          <a:noFill/>
        </p:spPr>
        <p:txBody>
          <a:bodyPr vert="horz" wrap="square" rtlCol="0">
            <a:spAutoFit/>
          </a:bodyPr>
          <a:lstStyle/>
          <a:p>
            <a:pPr algn="l"/>
            <a:r>
              <a:rPr lang="en-US" alt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HDFS</a:t>
            </a:r>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主要学习目标</a:t>
            </a:r>
          </a:p>
        </p:txBody>
      </p:sp>
      <p:grpSp>
        <p:nvGrpSpPr>
          <p:cNvPr id="10" name="组合 9"/>
          <p:cNvGrpSpPr/>
          <p:nvPr/>
        </p:nvGrpSpPr>
        <p:grpSpPr>
          <a:xfrm>
            <a:off x="7548741" y="1988984"/>
            <a:ext cx="2451874" cy="3327022"/>
            <a:chOff x="9068117" y="693557"/>
            <a:chExt cx="2668588" cy="3621088"/>
          </a:xfrm>
        </p:grpSpPr>
        <p:sp>
          <p:nvSpPr>
            <p:cNvPr id="11" name="Freeform 14"/>
            <p:cNvSpPr>
              <a:spLocks noEditPoints="1"/>
            </p:cNvSpPr>
            <p:nvPr/>
          </p:nvSpPr>
          <p:spPr bwMode="auto">
            <a:xfrm>
              <a:off x="9068117" y="693557"/>
              <a:ext cx="2668588" cy="3621088"/>
            </a:xfrm>
            <a:custGeom>
              <a:avLst/>
              <a:gdLst/>
              <a:ahLst/>
              <a:cxnLst>
                <a:cxn ang="0">
                  <a:pos x="640" y="6"/>
                </a:cxn>
                <a:cxn ang="0">
                  <a:pos x="560" y="57"/>
                </a:cxn>
                <a:cxn ang="0">
                  <a:pos x="527" y="39"/>
                </a:cxn>
                <a:cxn ang="0">
                  <a:pos x="461" y="26"/>
                </a:cxn>
                <a:cxn ang="0">
                  <a:pos x="293" y="22"/>
                </a:cxn>
                <a:cxn ang="0">
                  <a:pos x="189" y="37"/>
                </a:cxn>
                <a:cxn ang="0">
                  <a:pos x="150" y="40"/>
                </a:cxn>
                <a:cxn ang="0">
                  <a:pos x="125" y="16"/>
                </a:cxn>
                <a:cxn ang="0">
                  <a:pos x="73" y="7"/>
                </a:cxn>
                <a:cxn ang="0">
                  <a:pos x="14" y="3"/>
                </a:cxn>
                <a:cxn ang="0">
                  <a:pos x="18" y="136"/>
                </a:cxn>
                <a:cxn ang="0">
                  <a:pos x="77" y="241"/>
                </a:cxn>
                <a:cxn ang="0">
                  <a:pos x="149" y="307"/>
                </a:cxn>
                <a:cxn ang="0">
                  <a:pos x="206" y="393"/>
                </a:cxn>
                <a:cxn ang="0">
                  <a:pos x="302" y="433"/>
                </a:cxn>
                <a:cxn ang="0">
                  <a:pos x="326" y="488"/>
                </a:cxn>
                <a:cxn ang="0">
                  <a:pos x="323" y="591"/>
                </a:cxn>
                <a:cxn ang="0">
                  <a:pos x="283" y="638"/>
                </a:cxn>
                <a:cxn ang="0">
                  <a:pos x="220" y="688"/>
                </a:cxn>
                <a:cxn ang="0">
                  <a:pos x="194" y="733"/>
                </a:cxn>
                <a:cxn ang="0">
                  <a:pos x="322" y="683"/>
                </a:cxn>
                <a:cxn ang="0">
                  <a:pos x="439" y="690"/>
                </a:cxn>
                <a:cxn ang="0">
                  <a:pos x="518" y="736"/>
                </a:cxn>
                <a:cxn ang="0">
                  <a:pos x="382" y="727"/>
                </a:cxn>
                <a:cxn ang="0">
                  <a:pos x="227" y="736"/>
                </a:cxn>
                <a:cxn ang="0">
                  <a:pos x="132" y="758"/>
                </a:cxn>
                <a:cxn ang="0">
                  <a:pos x="131" y="824"/>
                </a:cxn>
                <a:cxn ang="0">
                  <a:pos x="130" y="881"/>
                </a:cxn>
                <a:cxn ang="0">
                  <a:pos x="136" y="963"/>
                </a:cxn>
                <a:cxn ang="0">
                  <a:pos x="328" y="964"/>
                </a:cxn>
                <a:cxn ang="0">
                  <a:pos x="553" y="965"/>
                </a:cxn>
                <a:cxn ang="0">
                  <a:pos x="582" y="907"/>
                </a:cxn>
                <a:cxn ang="0">
                  <a:pos x="580" y="774"/>
                </a:cxn>
                <a:cxn ang="0">
                  <a:pos x="524" y="734"/>
                </a:cxn>
                <a:cxn ang="0">
                  <a:pos x="491" y="676"/>
                </a:cxn>
                <a:cxn ang="0">
                  <a:pos x="411" y="628"/>
                </a:cxn>
                <a:cxn ang="0">
                  <a:pos x="386" y="516"/>
                </a:cxn>
                <a:cxn ang="0">
                  <a:pos x="410" y="435"/>
                </a:cxn>
                <a:cxn ang="0">
                  <a:pos x="496" y="397"/>
                </a:cxn>
                <a:cxn ang="0">
                  <a:pos x="559" y="333"/>
                </a:cxn>
                <a:cxn ang="0">
                  <a:pos x="608" y="269"/>
                </a:cxn>
                <a:cxn ang="0">
                  <a:pos x="666" y="197"/>
                </a:cxn>
                <a:cxn ang="0">
                  <a:pos x="712" y="42"/>
                </a:cxn>
                <a:cxn ang="0">
                  <a:pos x="148" y="208"/>
                </a:cxn>
                <a:cxn ang="0">
                  <a:pos x="121" y="245"/>
                </a:cxn>
                <a:cxn ang="0">
                  <a:pos x="48" y="63"/>
                </a:cxn>
                <a:cxn ang="0">
                  <a:pos x="123" y="54"/>
                </a:cxn>
                <a:cxn ang="0">
                  <a:pos x="664" y="69"/>
                </a:cxn>
                <a:cxn ang="0">
                  <a:pos x="660" y="100"/>
                </a:cxn>
                <a:cxn ang="0">
                  <a:pos x="649" y="138"/>
                </a:cxn>
                <a:cxn ang="0">
                  <a:pos x="635" y="174"/>
                </a:cxn>
                <a:cxn ang="0">
                  <a:pos x="594" y="244"/>
                </a:cxn>
                <a:cxn ang="0">
                  <a:pos x="563" y="282"/>
                </a:cxn>
                <a:cxn ang="0">
                  <a:pos x="557" y="168"/>
                </a:cxn>
                <a:cxn ang="0">
                  <a:pos x="589" y="54"/>
                </a:cxn>
                <a:cxn ang="0">
                  <a:pos x="663" y="48"/>
                </a:cxn>
              </a:cxnLst>
              <a:rect l="0" t="0" r="r" b="b"/>
              <a:pathLst>
                <a:path w="712" h="966">
                  <a:moveTo>
                    <a:pt x="712" y="42"/>
                  </a:moveTo>
                  <a:cubicBezTo>
                    <a:pt x="711" y="32"/>
                    <a:pt x="710" y="23"/>
                    <a:pt x="708" y="14"/>
                  </a:cubicBezTo>
                  <a:cubicBezTo>
                    <a:pt x="706" y="6"/>
                    <a:pt x="700" y="1"/>
                    <a:pt x="691" y="3"/>
                  </a:cubicBezTo>
                  <a:cubicBezTo>
                    <a:pt x="689" y="3"/>
                    <a:pt x="687" y="3"/>
                    <a:pt x="685" y="4"/>
                  </a:cubicBezTo>
                  <a:cubicBezTo>
                    <a:pt x="681" y="4"/>
                    <a:pt x="677" y="3"/>
                    <a:pt x="672" y="4"/>
                  </a:cubicBezTo>
                  <a:cubicBezTo>
                    <a:pt x="662" y="5"/>
                    <a:pt x="651" y="5"/>
                    <a:pt x="640" y="6"/>
                  </a:cubicBezTo>
                  <a:cubicBezTo>
                    <a:pt x="629" y="7"/>
                    <a:pt x="619" y="10"/>
                    <a:pt x="609" y="11"/>
                  </a:cubicBezTo>
                  <a:cubicBezTo>
                    <a:pt x="600" y="12"/>
                    <a:pt x="592" y="14"/>
                    <a:pt x="583" y="15"/>
                  </a:cubicBezTo>
                  <a:cubicBezTo>
                    <a:pt x="580" y="16"/>
                    <a:pt x="577" y="17"/>
                    <a:pt x="573" y="17"/>
                  </a:cubicBezTo>
                  <a:cubicBezTo>
                    <a:pt x="567" y="17"/>
                    <a:pt x="564" y="19"/>
                    <a:pt x="564" y="24"/>
                  </a:cubicBezTo>
                  <a:cubicBezTo>
                    <a:pt x="564" y="27"/>
                    <a:pt x="563" y="30"/>
                    <a:pt x="564" y="32"/>
                  </a:cubicBezTo>
                  <a:cubicBezTo>
                    <a:pt x="565" y="41"/>
                    <a:pt x="561" y="49"/>
                    <a:pt x="560" y="57"/>
                  </a:cubicBezTo>
                  <a:cubicBezTo>
                    <a:pt x="559" y="64"/>
                    <a:pt x="555" y="71"/>
                    <a:pt x="550" y="77"/>
                  </a:cubicBezTo>
                  <a:cubicBezTo>
                    <a:pt x="547" y="80"/>
                    <a:pt x="544" y="83"/>
                    <a:pt x="541" y="84"/>
                  </a:cubicBezTo>
                  <a:cubicBezTo>
                    <a:pt x="539" y="85"/>
                    <a:pt x="539" y="79"/>
                    <a:pt x="538" y="77"/>
                  </a:cubicBezTo>
                  <a:cubicBezTo>
                    <a:pt x="538" y="77"/>
                    <a:pt x="538" y="76"/>
                    <a:pt x="538" y="76"/>
                  </a:cubicBezTo>
                  <a:cubicBezTo>
                    <a:pt x="535" y="71"/>
                    <a:pt x="534" y="65"/>
                    <a:pt x="533" y="59"/>
                  </a:cubicBezTo>
                  <a:cubicBezTo>
                    <a:pt x="531" y="53"/>
                    <a:pt x="530" y="46"/>
                    <a:pt x="527" y="39"/>
                  </a:cubicBezTo>
                  <a:cubicBezTo>
                    <a:pt x="526" y="37"/>
                    <a:pt x="524" y="36"/>
                    <a:pt x="523" y="37"/>
                  </a:cubicBezTo>
                  <a:cubicBezTo>
                    <a:pt x="522" y="39"/>
                    <a:pt x="521" y="38"/>
                    <a:pt x="520" y="37"/>
                  </a:cubicBezTo>
                  <a:cubicBezTo>
                    <a:pt x="513" y="34"/>
                    <a:pt x="506" y="33"/>
                    <a:pt x="500" y="32"/>
                  </a:cubicBezTo>
                  <a:cubicBezTo>
                    <a:pt x="496" y="31"/>
                    <a:pt x="492" y="32"/>
                    <a:pt x="489" y="30"/>
                  </a:cubicBezTo>
                  <a:cubicBezTo>
                    <a:pt x="486" y="28"/>
                    <a:pt x="483" y="28"/>
                    <a:pt x="480" y="28"/>
                  </a:cubicBezTo>
                  <a:cubicBezTo>
                    <a:pt x="474" y="29"/>
                    <a:pt x="467" y="26"/>
                    <a:pt x="461" y="26"/>
                  </a:cubicBezTo>
                  <a:cubicBezTo>
                    <a:pt x="454" y="26"/>
                    <a:pt x="447" y="24"/>
                    <a:pt x="441" y="24"/>
                  </a:cubicBezTo>
                  <a:cubicBezTo>
                    <a:pt x="436" y="24"/>
                    <a:pt x="430" y="24"/>
                    <a:pt x="425" y="24"/>
                  </a:cubicBezTo>
                  <a:cubicBezTo>
                    <a:pt x="417" y="23"/>
                    <a:pt x="409" y="22"/>
                    <a:pt x="402" y="22"/>
                  </a:cubicBezTo>
                  <a:cubicBezTo>
                    <a:pt x="393" y="22"/>
                    <a:pt x="384" y="22"/>
                    <a:pt x="376" y="22"/>
                  </a:cubicBezTo>
                  <a:cubicBezTo>
                    <a:pt x="363" y="21"/>
                    <a:pt x="350" y="21"/>
                    <a:pt x="337" y="21"/>
                  </a:cubicBezTo>
                  <a:cubicBezTo>
                    <a:pt x="322" y="20"/>
                    <a:pt x="308" y="21"/>
                    <a:pt x="293" y="22"/>
                  </a:cubicBezTo>
                  <a:cubicBezTo>
                    <a:pt x="284" y="22"/>
                    <a:pt x="275" y="23"/>
                    <a:pt x="267" y="23"/>
                  </a:cubicBezTo>
                  <a:cubicBezTo>
                    <a:pt x="257" y="23"/>
                    <a:pt x="248" y="25"/>
                    <a:pt x="238" y="26"/>
                  </a:cubicBezTo>
                  <a:cubicBezTo>
                    <a:pt x="231" y="26"/>
                    <a:pt x="223" y="28"/>
                    <a:pt x="216" y="29"/>
                  </a:cubicBezTo>
                  <a:cubicBezTo>
                    <a:pt x="213" y="30"/>
                    <a:pt x="210" y="29"/>
                    <a:pt x="208" y="30"/>
                  </a:cubicBezTo>
                  <a:cubicBezTo>
                    <a:pt x="204" y="32"/>
                    <a:pt x="198" y="32"/>
                    <a:pt x="194" y="34"/>
                  </a:cubicBezTo>
                  <a:cubicBezTo>
                    <a:pt x="193" y="35"/>
                    <a:pt x="191" y="37"/>
                    <a:pt x="189" y="37"/>
                  </a:cubicBezTo>
                  <a:cubicBezTo>
                    <a:pt x="185" y="35"/>
                    <a:pt x="184" y="38"/>
                    <a:pt x="182" y="40"/>
                  </a:cubicBezTo>
                  <a:cubicBezTo>
                    <a:pt x="181" y="43"/>
                    <a:pt x="180" y="47"/>
                    <a:pt x="179" y="50"/>
                  </a:cubicBezTo>
                  <a:cubicBezTo>
                    <a:pt x="177" y="56"/>
                    <a:pt x="176" y="62"/>
                    <a:pt x="174" y="68"/>
                  </a:cubicBezTo>
                  <a:cubicBezTo>
                    <a:pt x="173" y="73"/>
                    <a:pt x="171" y="78"/>
                    <a:pt x="170" y="84"/>
                  </a:cubicBezTo>
                  <a:cubicBezTo>
                    <a:pt x="166" y="79"/>
                    <a:pt x="161" y="76"/>
                    <a:pt x="158" y="70"/>
                  </a:cubicBezTo>
                  <a:cubicBezTo>
                    <a:pt x="153" y="60"/>
                    <a:pt x="151" y="50"/>
                    <a:pt x="150" y="40"/>
                  </a:cubicBezTo>
                  <a:cubicBezTo>
                    <a:pt x="149" y="35"/>
                    <a:pt x="149" y="29"/>
                    <a:pt x="149" y="24"/>
                  </a:cubicBezTo>
                  <a:cubicBezTo>
                    <a:pt x="148" y="21"/>
                    <a:pt x="148" y="18"/>
                    <a:pt x="143" y="20"/>
                  </a:cubicBezTo>
                  <a:cubicBezTo>
                    <a:pt x="142" y="20"/>
                    <a:pt x="139" y="22"/>
                    <a:pt x="139" y="19"/>
                  </a:cubicBezTo>
                  <a:cubicBezTo>
                    <a:pt x="138" y="16"/>
                    <a:pt x="137" y="17"/>
                    <a:pt x="135" y="18"/>
                  </a:cubicBezTo>
                  <a:cubicBezTo>
                    <a:pt x="134" y="19"/>
                    <a:pt x="133" y="19"/>
                    <a:pt x="132" y="18"/>
                  </a:cubicBezTo>
                  <a:cubicBezTo>
                    <a:pt x="130" y="16"/>
                    <a:pt x="127" y="16"/>
                    <a:pt x="125" y="16"/>
                  </a:cubicBezTo>
                  <a:cubicBezTo>
                    <a:pt x="121" y="16"/>
                    <a:pt x="118" y="13"/>
                    <a:pt x="113" y="13"/>
                  </a:cubicBezTo>
                  <a:cubicBezTo>
                    <a:pt x="111" y="13"/>
                    <a:pt x="110" y="10"/>
                    <a:pt x="107" y="13"/>
                  </a:cubicBezTo>
                  <a:cubicBezTo>
                    <a:pt x="106" y="15"/>
                    <a:pt x="104" y="10"/>
                    <a:pt x="101" y="11"/>
                  </a:cubicBezTo>
                  <a:cubicBezTo>
                    <a:pt x="99" y="13"/>
                    <a:pt x="98" y="9"/>
                    <a:pt x="95" y="10"/>
                  </a:cubicBezTo>
                  <a:cubicBezTo>
                    <a:pt x="91" y="12"/>
                    <a:pt x="86" y="8"/>
                    <a:pt x="82" y="9"/>
                  </a:cubicBezTo>
                  <a:cubicBezTo>
                    <a:pt x="80" y="6"/>
                    <a:pt x="76" y="10"/>
                    <a:pt x="73" y="7"/>
                  </a:cubicBezTo>
                  <a:cubicBezTo>
                    <a:pt x="72" y="6"/>
                    <a:pt x="68" y="7"/>
                    <a:pt x="66" y="6"/>
                  </a:cubicBezTo>
                  <a:cubicBezTo>
                    <a:pt x="63" y="6"/>
                    <a:pt x="60" y="5"/>
                    <a:pt x="57" y="5"/>
                  </a:cubicBezTo>
                  <a:cubicBezTo>
                    <a:pt x="51" y="6"/>
                    <a:pt x="46" y="5"/>
                    <a:pt x="41" y="5"/>
                  </a:cubicBezTo>
                  <a:cubicBezTo>
                    <a:pt x="38" y="5"/>
                    <a:pt x="34" y="4"/>
                    <a:pt x="31" y="5"/>
                  </a:cubicBezTo>
                  <a:cubicBezTo>
                    <a:pt x="29" y="6"/>
                    <a:pt x="27" y="6"/>
                    <a:pt x="27" y="5"/>
                  </a:cubicBezTo>
                  <a:cubicBezTo>
                    <a:pt x="23" y="3"/>
                    <a:pt x="19" y="0"/>
                    <a:pt x="14" y="3"/>
                  </a:cubicBezTo>
                  <a:cubicBezTo>
                    <a:pt x="11" y="5"/>
                    <a:pt x="7" y="5"/>
                    <a:pt x="6" y="10"/>
                  </a:cubicBezTo>
                  <a:cubicBezTo>
                    <a:pt x="4" y="14"/>
                    <a:pt x="3" y="18"/>
                    <a:pt x="3" y="22"/>
                  </a:cubicBezTo>
                  <a:cubicBezTo>
                    <a:pt x="1" y="33"/>
                    <a:pt x="0" y="43"/>
                    <a:pt x="0" y="54"/>
                  </a:cubicBezTo>
                  <a:cubicBezTo>
                    <a:pt x="0" y="63"/>
                    <a:pt x="1" y="72"/>
                    <a:pt x="3" y="81"/>
                  </a:cubicBezTo>
                  <a:cubicBezTo>
                    <a:pt x="4" y="90"/>
                    <a:pt x="5" y="98"/>
                    <a:pt x="7" y="107"/>
                  </a:cubicBezTo>
                  <a:cubicBezTo>
                    <a:pt x="10" y="117"/>
                    <a:pt x="15" y="126"/>
                    <a:pt x="18" y="136"/>
                  </a:cubicBezTo>
                  <a:cubicBezTo>
                    <a:pt x="19" y="141"/>
                    <a:pt x="21" y="147"/>
                    <a:pt x="24" y="152"/>
                  </a:cubicBezTo>
                  <a:cubicBezTo>
                    <a:pt x="25" y="155"/>
                    <a:pt x="25" y="159"/>
                    <a:pt x="27" y="161"/>
                  </a:cubicBezTo>
                  <a:cubicBezTo>
                    <a:pt x="32" y="167"/>
                    <a:pt x="34" y="175"/>
                    <a:pt x="37" y="181"/>
                  </a:cubicBezTo>
                  <a:cubicBezTo>
                    <a:pt x="41" y="189"/>
                    <a:pt x="45" y="196"/>
                    <a:pt x="49" y="203"/>
                  </a:cubicBezTo>
                  <a:cubicBezTo>
                    <a:pt x="54" y="210"/>
                    <a:pt x="58" y="217"/>
                    <a:pt x="63" y="224"/>
                  </a:cubicBezTo>
                  <a:cubicBezTo>
                    <a:pt x="67" y="229"/>
                    <a:pt x="72" y="236"/>
                    <a:pt x="77" y="241"/>
                  </a:cubicBezTo>
                  <a:cubicBezTo>
                    <a:pt x="80" y="244"/>
                    <a:pt x="83" y="247"/>
                    <a:pt x="85" y="251"/>
                  </a:cubicBezTo>
                  <a:cubicBezTo>
                    <a:pt x="87" y="254"/>
                    <a:pt x="90" y="258"/>
                    <a:pt x="93" y="260"/>
                  </a:cubicBezTo>
                  <a:cubicBezTo>
                    <a:pt x="98" y="263"/>
                    <a:pt x="101" y="269"/>
                    <a:pt x="107" y="272"/>
                  </a:cubicBezTo>
                  <a:cubicBezTo>
                    <a:pt x="113" y="276"/>
                    <a:pt x="117" y="282"/>
                    <a:pt x="123" y="287"/>
                  </a:cubicBezTo>
                  <a:cubicBezTo>
                    <a:pt x="131" y="292"/>
                    <a:pt x="138" y="299"/>
                    <a:pt x="146" y="304"/>
                  </a:cubicBezTo>
                  <a:cubicBezTo>
                    <a:pt x="147" y="304"/>
                    <a:pt x="148" y="306"/>
                    <a:pt x="149" y="307"/>
                  </a:cubicBezTo>
                  <a:cubicBezTo>
                    <a:pt x="149" y="313"/>
                    <a:pt x="151" y="318"/>
                    <a:pt x="152" y="324"/>
                  </a:cubicBezTo>
                  <a:cubicBezTo>
                    <a:pt x="154" y="337"/>
                    <a:pt x="159" y="349"/>
                    <a:pt x="166" y="360"/>
                  </a:cubicBezTo>
                  <a:cubicBezTo>
                    <a:pt x="168" y="363"/>
                    <a:pt x="170" y="368"/>
                    <a:pt x="173" y="369"/>
                  </a:cubicBezTo>
                  <a:cubicBezTo>
                    <a:pt x="177" y="370"/>
                    <a:pt x="179" y="375"/>
                    <a:pt x="182" y="377"/>
                  </a:cubicBezTo>
                  <a:cubicBezTo>
                    <a:pt x="185" y="379"/>
                    <a:pt x="188" y="382"/>
                    <a:pt x="191" y="384"/>
                  </a:cubicBezTo>
                  <a:cubicBezTo>
                    <a:pt x="196" y="388"/>
                    <a:pt x="201" y="391"/>
                    <a:pt x="206" y="393"/>
                  </a:cubicBezTo>
                  <a:cubicBezTo>
                    <a:pt x="221" y="400"/>
                    <a:pt x="235" y="406"/>
                    <a:pt x="251" y="410"/>
                  </a:cubicBezTo>
                  <a:cubicBezTo>
                    <a:pt x="257" y="412"/>
                    <a:pt x="263" y="414"/>
                    <a:pt x="270" y="416"/>
                  </a:cubicBezTo>
                  <a:cubicBezTo>
                    <a:pt x="275" y="417"/>
                    <a:pt x="281" y="419"/>
                    <a:pt x="288" y="419"/>
                  </a:cubicBezTo>
                  <a:cubicBezTo>
                    <a:pt x="290" y="420"/>
                    <a:pt x="294" y="420"/>
                    <a:pt x="297" y="421"/>
                  </a:cubicBezTo>
                  <a:cubicBezTo>
                    <a:pt x="298" y="422"/>
                    <a:pt x="301" y="421"/>
                    <a:pt x="301" y="424"/>
                  </a:cubicBezTo>
                  <a:cubicBezTo>
                    <a:pt x="301" y="427"/>
                    <a:pt x="302" y="430"/>
                    <a:pt x="302" y="433"/>
                  </a:cubicBezTo>
                  <a:cubicBezTo>
                    <a:pt x="301" y="440"/>
                    <a:pt x="307" y="445"/>
                    <a:pt x="307" y="452"/>
                  </a:cubicBezTo>
                  <a:cubicBezTo>
                    <a:pt x="307" y="455"/>
                    <a:pt x="309" y="457"/>
                    <a:pt x="309" y="460"/>
                  </a:cubicBezTo>
                  <a:cubicBezTo>
                    <a:pt x="310" y="464"/>
                    <a:pt x="311" y="468"/>
                    <a:pt x="313" y="472"/>
                  </a:cubicBezTo>
                  <a:cubicBezTo>
                    <a:pt x="314" y="477"/>
                    <a:pt x="319" y="479"/>
                    <a:pt x="324" y="479"/>
                  </a:cubicBezTo>
                  <a:cubicBezTo>
                    <a:pt x="326" y="479"/>
                    <a:pt x="328" y="479"/>
                    <a:pt x="327" y="482"/>
                  </a:cubicBezTo>
                  <a:cubicBezTo>
                    <a:pt x="326" y="484"/>
                    <a:pt x="327" y="486"/>
                    <a:pt x="326" y="488"/>
                  </a:cubicBezTo>
                  <a:cubicBezTo>
                    <a:pt x="325" y="497"/>
                    <a:pt x="327" y="507"/>
                    <a:pt x="326" y="516"/>
                  </a:cubicBezTo>
                  <a:cubicBezTo>
                    <a:pt x="325" y="523"/>
                    <a:pt x="326" y="530"/>
                    <a:pt x="324" y="537"/>
                  </a:cubicBezTo>
                  <a:cubicBezTo>
                    <a:pt x="324" y="539"/>
                    <a:pt x="324" y="541"/>
                    <a:pt x="324" y="543"/>
                  </a:cubicBezTo>
                  <a:cubicBezTo>
                    <a:pt x="327" y="552"/>
                    <a:pt x="323" y="562"/>
                    <a:pt x="323" y="571"/>
                  </a:cubicBezTo>
                  <a:cubicBezTo>
                    <a:pt x="324" y="575"/>
                    <a:pt x="321" y="580"/>
                    <a:pt x="323" y="584"/>
                  </a:cubicBezTo>
                  <a:cubicBezTo>
                    <a:pt x="324" y="586"/>
                    <a:pt x="324" y="590"/>
                    <a:pt x="323" y="591"/>
                  </a:cubicBezTo>
                  <a:cubicBezTo>
                    <a:pt x="321" y="593"/>
                    <a:pt x="321" y="595"/>
                    <a:pt x="322" y="597"/>
                  </a:cubicBezTo>
                  <a:cubicBezTo>
                    <a:pt x="323" y="599"/>
                    <a:pt x="322" y="601"/>
                    <a:pt x="321" y="602"/>
                  </a:cubicBezTo>
                  <a:cubicBezTo>
                    <a:pt x="320" y="603"/>
                    <a:pt x="320" y="604"/>
                    <a:pt x="320" y="606"/>
                  </a:cubicBezTo>
                  <a:cubicBezTo>
                    <a:pt x="321" y="611"/>
                    <a:pt x="316" y="620"/>
                    <a:pt x="311" y="622"/>
                  </a:cubicBezTo>
                  <a:cubicBezTo>
                    <a:pt x="308" y="623"/>
                    <a:pt x="305" y="626"/>
                    <a:pt x="302" y="628"/>
                  </a:cubicBezTo>
                  <a:cubicBezTo>
                    <a:pt x="296" y="633"/>
                    <a:pt x="289" y="635"/>
                    <a:pt x="283" y="638"/>
                  </a:cubicBezTo>
                  <a:cubicBezTo>
                    <a:pt x="278" y="640"/>
                    <a:pt x="273" y="642"/>
                    <a:pt x="269" y="645"/>
                  </a:cubicBezTo>
                  <a:cubicBezTo>
                    <a:pt x="260" y="650"/>
                    <a:pt x="251" y="655"/>
                    <a:pt x="242" y="659"/>
                  </a:cubicBezTo>
                  <a:cubicBezTo>
                    <a:pt x="236" y="661"/>
                    <a:pt x="230" y="664"/>
                    <a:pt x="225" y="668"/>
                  </a:cubicBezTo>
                  <a:cubicBezTo>
                    <a:pt x="224" y="670"/>
                    <a:pt x="223" y="671"/>
                    <a:pt x="223" y="672"/>
                  </a:cubicBezTo>
                  <a:cubicBezTo>
                    <a:pt x="222" y="677"/>
                    <a:pt x="219" y="682"/>
                    <a:pt x="221" y="687"/>
                  </a:cubicBezTo>
                  <a:cubicBezTo>
                    <a:pt x="222" y="688"/>
                    <a:pt x="221" y="688"/>
                    <a:pt x="220" y="688"/>
                  </a:cubicBezTo>
                  <a:cubicBezTo>
                    <a:pt x="214" y="688"/>
                    <a:pt x="210" y="691"/>
                    <a:pt x="204" y="693"/>
                  </a:cubicBezTo>
                  <a:cubicBezTo>
                    <a:pt x="197" y="696"/>
                    <a:pt x="191" y="700"/>
                    <a:pt x="190" y="708"/>
                  </a:cubicBezTo>
                  <a:cubicBezTo>
                    <a:pt x="189" y="717"/>
                    <a:pt x="187" y="726"/>
                    <a:pt x="187" y="735"/>
                  </a:cubicBezTo>
                  <a:cubicBezTo>
                    <a:pt x="187" y="738"/>
                    <a:pt x="188" y="740"/>
                    <a:pt x="191" y="740"/>
                  </a:cubicBezTo>
                  <a:cubicBezTo>
                    <a:pt x="194" y="740"/>
                    <a:pt x="194" y="738"/>
                    <a:pt x="194" y="735"/>
                  </a:cubicBezTo>
                  <a:cubicBezTo>
                    <a:pt x="193" y="735"/>
                    <a:pt x="194" y="734"/>
                    <a:pt x="194" y="733"/>
                  </a:cubicBezTo>
                  <a:cubicBezTo>
                    <a:pt x="194" y="726"/>
                    <a:pt x="195" y="719"/>
                    <a:pt x="196" y="711"/>
                  </a:cubicBezTo>
                  <a:cubicBezTo>
                    <a:pt x="196" y="706"/>
                    <a:pt x="198" y="701"/>
                    <a:pt x="203" y="700"/>
                  </a:cubicBezTo>
                  <a:cubicBezTo>
                    <a:pt x="209" y="698"/>
                    <a:pt x="214" y="697"/>
                    <a:pt x="220" y="696"/>
                  </a:cubicBezTo>
                  <a:cubicBezTo>
                    <a:pt x="233" y="692"/>
                    <a:pt x="248" y="691"/>
                    <a:pt x="261" y="689"/>
                  </a:cubicBezTo>
                  <a:cubicBezTo>
                    <a:pt x="276" y="686"/>
                    <a:pt x="291" y="685"/>
                    <a:pt x="306" y="685"/>
                  </a:cubicBezTo>
                  <a:cubicBezTo>
                    <a:pt x="312" y="685"/>
                    <a:pt x="316" y="683"/>
                    <a:pt x="322" y="683"/>
                  </a:cubicBezTo>
                  <a:cubicBezTo>
                    <a:pt x="327" y="683"/>
                    <a:pt x="333" y="683"/>
                    <a:pt x="338" y="683"/>
                  </a:cubicBezTo>
                  <a:cubicBezTo>
                    <a:pt x="345" y="684"/>
                    <a:pt x="351" y="684"/>
                    <a:pt x="358" y="684"/>
                  </a:cubicBezTo>
                  <a:cubicBezTo>
                    <a:pt x="370" y="684"/>
                    <a:pt x="381" y="685"/>
                    <a:pt x="393" y="686"/>
                  </a:cubicBezTo>
                  <a:cubicBezTo>
                    <a:pt x="396" y="686"/>
                    <a:pt x="398" y="685"/>
                    <a:pt x="401" y="686"/>
                  </a:cubicBezTo>
                  <a:cubicBezTo>
                    <a:pt x="407" y="688"/>
                    <a:pt x="414" y="687"/>
                    <a:pt x="421" y="688"/>
                  </a:cubicBezTo>
                  <a:cubicBezTo>
                    <a:pt x="427" y="689"/>
                    <a:pt x="433" y="689"/>
                    <a:pt x="439" y="690"/>
                  </a:cubicBezTo>
                  <a:cubicBezTo>
                    <a:pt x="445" y="691"/>
                    <a:pt x="451" y="693"/>
                    <a:pt x="457" y="693"/>
                  </a:cubicBezTo>
                  <a:cubicBezTo>
                    <a:pt x="463" y="693"/>
                    <a:pt x="470" y="694"/>
                    <a:pt x="476" y="695"/>
                  </a:cubicBezTo>
                  <a:cubicBezTo>
                    <a:pt x="487" y="696"/>
                    <a:pt x="498" y="700"/>
                    <a:pt x="509" y="702"/>
                  </a:cubicBezTo>
                  <a:cubicBezTo>
                    <a:pt x="511" y="702"/>
                    <a:pt x="514" y="703"/>
                    <a:pt x="514" y="707"/>
                  </a:cubicBezTo>
                  <a:cubicBezTo>
                    <a:pt x="515" y="712"/>
                    <a:pt x="515" y="717"/>
                    <a:pt x="516" y="721"/>
                  </a:cubicBezTo>
                  <a:cubicBezTo>
                    <a:pt x="517" y="726"/>
                    <a:pt x="516" y="731"/>
                    <a:pt x="518" y="736"/>
                  </a:cubicBezTo>
                  <a:cubicBezTo>
                    <a:pt x="518" y="737"/>
                    <a:pt x="519" y="739"/>
                    <a:pt x="516" y="738"/>
                  </a:cubicBezTo>
                  <a:cubicBezTo>
                    <a:pt x="513" y="738"/>
                    <a:pt x="509" y="738"/>
                    <a:pt x="506" y="737"/>
                  </a:cubicBezTo>
                  <a:cubicBezTo>
                    <a:pt x="499" y="735"/>
                    <a:pt x="493" y="735"/>
                    <a:pt x="486" y="735"/>
                  </a:cubicBezTo>
                  <a:cubicBezTo>
                    <a:pt x="474" y="734"/>
                    <a:pt x="462" y="731"/>
                    <a:pt x="450" y="731"/>
                  </a:cubicBezTo>
                  <a:cubicBezTo>
                    <a:pt x="441" y="730"/>
                    <a:pt x="433" y="729"/>
                    <a:pt x="424" y="729"/>
                  </a:cubicBezTo>
                  <a:cubicBezTo>
                    <a:pt x="410" y="728"/>
                    <a:pt x="396" y="727"/>
                    <a:pt x="382" y="727"/>
                  </a:cubicBezTo>
                  <a:cubicBezTo>
                    <a:pt x="371" y="727"/>
                    <a:pt x="360" y="726"/>
                    <a:pt x="349" y="727"/>
                  </a:cubicBezTo>
                  <a:cubicBezTo>
                    <a:pt x="340" y="727"/>
                    <a:pt x="332" y="727"/>
                    <a:pt x="323" y="728"/>
                  </a:cubicBezTo>
                  <a:cubicBezTo>
                    <a:pt x="313" y="728"/>
                    <a:pt x="303" y="729"/>
                    <a:pt x="293" y="730"/>
                  </a:cubicBezTo>
                  <a:cubicBezTo>
                    <a:pt x="282" y="730"/>
                    <a:pt x="270" y="733"/>
                    <a:pt x="258" y="733"/>
                  </a:cubicBezTo>
                  <a:cubicBezTo>
                    <a:pt x="253" y="733"/>
                    <a:pt x="248" y="735"/>
                    <a:pt x="243" y="735"/>
                  </a:cubicBezTo>
                  <a:cubicBezTo>
                    <a:pt x="238" y="736"/>
                    <a:pt x="233" y="736"/>
                    <a:pt x="227" y="736"/>
                  </a:cubicBezTo>
                  <a:cubicBezTo>
                    <a:pt x="221" y="737"/>
                    <a:pt x="214" y="738"/>
                    <a:pt x="208" y="738"/>
                  </a:cubicBezTo>
                  <a:cubicBezTo>
                    <a:pt x="206" y="738"/>
                    <a:pt x="203" y="738"/>
                    <a:pt x="201" y="739"/>
                  </a:cubicBezTo>
                  <a:cubicBezTo>
                    <a:pt x="196" y="742"/>
                    <a:pt x="190" y="740"/>
                    <a:pt x="185" y="742"/>
                  </a:cubicBezTo>
                  <a:cubicBezTo>
                    <a:pt x="179" y="744"/>
                    <a:pt x="172" y="743"/>
                    <a:pt x="166" y="745"/>
                  </a:cubicBezTo>
                  <a:cubicBezTo>
                    <a:pt x="157" y="748"/>
                    <a:pt x="147" y="749"/>
                    <a:pt x="138" y="752"/>
                  </a:cubicBezTo>
                  <a:cubicBezTo>
                    <a:pt x="134" y="753"/>
                    <a:pt x="132" y="754"/>
                    <a:pt x="132" y="758"/>
                  </a:cubicBezTo>
                  <a:cubicBezTo>
                    <a:pt x="133" y="763"/>
                    <a:pt x="131" y="767"/>
                    <a:pt x="132" y="772"/>
                  </a:cubicBezTo>
                  <a:cubicBezTo>
                    <a:pt x="132" y="777"/>
                    <a:pt x="132" y="781"/>
                    <a:pt x="132" y="786"/>
                  </a:cubicBezTo>
                  <a:cubicBezTo>
                    <a:pt x="132" y="788"/>
                    <a:pt x="134" y="792"/>
                    <a:pt x="131" y="795"/>
                  </a:cubicBezTo>
                  <a:cubicBezTo>
                    <a:pt x="133" y="797"/>
                    <a:pt x="130" y="798"/>
                    <a:pt x="131" y="800"/>
                  </a:cubicBezTo>
                  <a:cubicBezTo>
                    <a:pt x="132" y="803"/>
                    <a:pt x="132" y="808"/>
                    <a:pt x="131" y="810"/>
                  </a:cubicBezTo>
                  <a:cubicBezTo>
                    <a:pt x="130" y="815"/>
                    <a:pt x="134" y="820"/>
                    <a:pt x="131" y="824"/>
                  </a:cubicBezTo>
                  <a:cubicBezTo>
                    <a:pt x="130" y="824"/>
                    <a:pt x="131" y="825"/>
                    <a:pt x="131" y="825"/>
                  </a:cubicBezTo>
                  <a:cubicBezTo>
                    <a:pt x="132" y="827"/>
                    <a:pt x="131" y="830"/>
                    <a:pt x="131" y="832"/>
                  </a:cubicBezTo>
                  <a:cubicBezTo>
                    <a:pt x="131" y="836"/>
                    <a:pt x="130" y="840"/>
                    <a:pt x="130" y="842"/>
                  </a:cubicBezTo>
                  <a:cubicBezTo>
                    <a:pt x="133" y="847"/>
                    <a:pt x="130" y="850"/>
                    <a:pt x="131" y="854"/>
                  </a:cubicBezTo>
                  <a:cubicBezTo>
                    <a:pt x="131" y="858"/>
                    <a:pt x="132" y="863"/>
                    <a:pt x="131" y="866"/>
                  </a:cubicBezTo>
                  <a:cubicBezTo>
                    <a:pt x="129" y="871"/>
                    <a:pt x="132" y="876"/>
                    <a:pt x="130" y="881"/>
                  </a:cubicBezTo>
                  <a:cubicBezTo>
                    <a:pt x="129" y="884"/>
                    <a:pt x="130" y="888"/>
                    <a:pt x="130" y="891"/>
                  </a:cubicBezTo>
                  <a:cubicBezTo>
                    <a:pt x="132" y="896"/>
                    <a:pt x="131" y="901"/>
                    <a:pt x="130" y="905"/>
                  </a:cubicBezTo>
                  <a:cubicBezTo>
                    <a:pt x="130" y="913"/>
                    <a:pt x="132" y="920"/>
                    <a:pt x="130" y="928"/>
                  </a:cubicBezTo>
                  <a:cubicBezTo>
                    <a:pt x="129" y="931"/>
                    <a:pt x="130" y="936"/>
                    <a:pt x="130" y="940"/>
                  </a:cubicBezTo>
                  <a:cubicBezTo>
                    <a:pt x="131" y="942"/>
                    <a:pt x="131" y="945"/>
                    <a:pt x="131" y="947"/>
                  </a:cubicBezTo>
                  <a:cubicBezTo>
                    <a:pt x="131" y="953"/>
                    <a:pt x="131" y="959"/>
                    <a:pt x="136" y="963"/>
                  </a:cubicBezTo>
                  <a:cubicBezTo>
                    <a:pt x="138" y="965"/>
                    <a:pt x="141" y="966"/>
                    <a:pt x="143" y="965"/>
                  </a:cubicBezTo>
                  <a:cubicBezTo>
                    <a:pt x="146" y="965"/>
                    <a:pt x="149" y="964"/>
                    <a:pt x="152" y="964"/>
                  </a:cubicBezTo>
                  <a:cubicBezTo>
                    <a:pt x="159" y="965"/>
                    <a:pt x="167" y="965"/>
                    <a:pt x="174" y="965"/>
                  </a:cubicBezTo>
                  <a:cubicBezTo>
                    <a:pt x="193" y="965"/>
                    <a:pt x="213" y="965"/>
                    <a:pt x="232" y="965"/>
                  </a:cubicBezTo>
                  <a:cubicBezTo>
                    <a:pt x="249" y="964"/>
                    <a:pt x="267" y="964"/>
                    <a:pt x="284" y="964"/>
                  </a:cubicBezTo>
                  <a:cubicBezTo>
                    <a:pt x="299" y="964"/>
                    <a:pt x="314" y="964"/>
                    <a:pt x="328" y="964"/>
                  </a:cubicBezTo>
                  <a:cubicBezTo>
                    <a:pt x="345" y="963"/>
                    <a:pt x="361" y="963"/>
                    <a:pt x="377" y="964"/>
                  </a:cubicBezTo>
                  <a:cubicBezTo>
                    <a:pt x="390" y="964"/>
                    <a:pt x="404" y="964"/>
                    <a:pt x="417" y="964"/>
                  </a:cubicBezTo>
                  <a:cubicBezTo>
                    <a:pt x="432" y="964"/>
                    <a:pt x="447" y="964"/>
                    <a:pt x="463" y="964"/>
                  </a:cubicBezTo>
                  <a:cubicBezTo>
                    <a:pt x="472" y="965"/>
                    <a:pt x="481" y="964"/>
                    <a:pt x="491" y="965"/>
                  </a:cubicBezTo>
                  <a:cubicBezTo>
                    <a:pt x="501" y="966"/>
                    <a:pt x="512" y="965"/>
                    <a:pt x="522" y="965"/>
                  </a:cubicBezTo>
                  <a:cubicBezTo>
                    <a:pt x="532" y="965"/>
                    <a:pt x="543" y="966"/>
                    <a:pt x="553" y="965"/>
                  </a:cubicBezTo>
                  <a:cubicBezTo>
                    <a:pt x="559" y="965"/>
                    <a:pt x="566" y="965"/>
                    <a:pt x="572" y="965"/>
                  </a:cubicBezTo>
                  <a:cubicBezTo>
                    <a:pt x="574" y="965"/>
                    <a:pt x="575" y="964"/>
                    <a:pt x="575" y="962"/>
                  </a:cubicBezTo>
                  <a:cubicBezTo>
                    <a:pt x="575" y="960"/>
                    <a:pt x="575" y="960"/>
                    <a:pt x="576" y="960"/>
                  </a:cubicBezTo>
                  <a:cubicBezTo>
                    <a:pt x="579" y="959"/>
                    <a:pt x="581" y="957"/>
                    <a:pt x="581" y="954"/>
                  </a:cubicBezTo>
                  <a:cubicBezTo>
                    <a:pt x="581" y="947"/>
                    <a:pt x="582" y="940"/>
                    <a:pt x="581" y="932"/>
                  </a:cubicBezTo>
                  <a:cubicBezTo>
                    <a:pt x="581" y="924"/>
                    <a:pt x="582" y="915"/>
                    <a:pt x="582" y="907"/>
                  </a:cubicBezTo>
                  <a:cubicBezTo>
                    <a:pt x="581" y="897"/>
                    <a:pt x="581" y="887"/>
                    <a:pt x="581" y="877"/>
                  </a:cubicBezTo>
                  <a:cubicBezTo>
                    <a:pt x="581" y="867"/>
                    <a:pt x="582" y="857"/>
                    <a:pt x="581" y="847"/>
                  </a:cubicBezTo>
                  <a:cubicBezTo>
                    <a:pt x="581" y="842"/>
                    <a:pt x="582" y="837"/>
                    <a:pt x="581" y="831"/>
                  </a:cubicBezTo>
                  <a:cubicBezTo>
                    <a:pt x="580" y="827"/>
                    <a:pt x="580" y="822"/>
                    <a:pt x="581" y="818"/>
                  </a:cubicBezTo>
                  <a:cubicBezTo>
                    <a:pt x="581" y="810"/>
                    <a:pt x="580" y="802"/>
                    <a:pt x="580" y="794"/>
                  </a:cubicBezTo>
                  <a:cubicBezTo>
                    <a:pt x="581" y="788"/>
                    <a:pt x="580" y="781"/>
                    <a:pt x="580" y="774"/>
                  </a:cubicBezTo>
                  <a:cubicBezTo>
                    <a:pt x="580" y="767"/>
                    <a:pt x="578" y="760"/>
                    <a:pt x="579" y="753"/>
                  </a:cubicBezTo>
                  <a:cubicBezTo>
                    <a:pt x="579" y="752"/>
                    <a:pt x="578" y="752"/>
                    <a:pt x="577" y="751"/>
                  </a:cubicBezTo>
                  <a:cubicBezTo>
                    <a:pt x="573" y="750"/>
                    <a:pt x="568" y="748"/>
                    <a:pt x="563" y="747"/>
                  </a:cubicBezTo>
                  <a:cubicBezTo>
                    <a:pt x="557" y="746"/>
                    <a:pt x="552" y="745"/>
                    <a:pt x="546" y="744"/>
                  </a:cubicBezTo>
                  <a:cubicBezTo>
                    <a:pt x="541" y="743"/>
                    <a:pt x="536" y="741"/>
                    <a:pt x="530" y="741"/>
                  </a:cubicBezTo>
                  <a:cubicBezTo>
                    <a:pt x="526" y="741"/>
                    <a:pt x="524" y="738"/>
                    <a:pt x="524" y="734"/>
                  </a:cubicBezTo>
                  <a:cubicBezTo>
                    <a:pt x="524" y="731"/>
                    <a:pt x="525" y="728"/>
                    <a:pt x="524" y="726"/>
                  </a:cubicBezTo>
                  <a:cubicBezTo>
                    <a:pt x="522" y="720"/>
                    <a:pt x="522" y="714"/>
                    <a:pt x="521" y="708"/>
                  </a:cubicBezTo>
                  <a:cubicBezTo>
                    <a:pt x="519" y="702"/>
                    <a:pt x="516" y="697"/>
                    <a:pt x="510" y="695"/>
                  </a:cubicBezTo>
                  <a:cubicBezTo>
                    <a:pt x="506" y="694"/>
                    <a:pt x="503" y="692"/>
                    <a:pt x="499" y="691"/>
                  </a:cubicBezTo>
                  <a:cubicBezTo>
                    <a:pt x="496" y="691"/>
                    <a:pt x="493" y="689"/>
                    <a:pt x="490" y="689"/>
                  </a:cubicBezTo>
                  <a:cubicBezTo>
                    <a:pt x="490" y="685"/>
                    <a:pt x="492" y="681"/>
                    <a:pt x="491" y="676"/>
                  </a:cubicBezTo>
                  <a:cubicBezTo>
                    <a:pt x="490" y="673"/>
                    <a:pt x="489" y="670"/>
                    <a:pt x="487" y="668"/>
                  </a:cubicBezTo>
                  <a:cubicBezTo>
                    <a:pt x="482" y="663"/>
                    <a:pt x="475" y="660"/>
                    <a:pt x="469" y="658"/>
                  </a:cubicBezTo>
                  <a:cubicBezTo>
                    <a:pt x="462" y="656"/>
                    <a:pt x="456" y="652"/>
                    <a:pt x="450" y="649"/>
                  </a:cubicBezTo>
                  <a:cubicBezTo>
                    <a:pt x="443" y="644"/>
                    <a:pt x="435" y="642"/>
                    <a:pt x="428" y="638"/>
                  </a:cubicBezTo>
                  <a:cubicBezTo>
                    <a:pt x="425" y="636"/>
                    <a:pt x="421" y="634"/>
                    <a:pt x="418" y="633"/>
                  </a:cubicBezTo>
                  <a:cubicBezTo>
                    <a:pt x="415" y="631"/>
                    <a:pt x="413" y="629"/>
                    <a:pt x="411" y="628"/>
                  </a:cubicBezTo>
                  <a:cubicBezTo>
                    <a:pt x="405" y="626"/>
                    <a:pt x="402" y="622"/>
                    <a:pt x="397" y="619"/>
                  </a:cubicBezTo>
                  <a:cubicBezTo>
                    <a:pt x="391" y="614"/>
                    <a:pt x="391" y="607"/>
                    <a:pt x="390" y="600"/>
                  </a:cubicBezTo>
                  <a:cubicBezTo>
                    <a:pt x="390" y="594"/>
                    <a:pt x="389" y="588"/>
                    <a:pt x="389" y="582"/>
                  </a:cubicBezTo>
                  <a:cubicBezTo>
                    <a:pt x="389" y="575"/>
                    <a:pt x="388" y="569"/>
                    <a:pt x="388" y="563"/>
                  </a:cubicBezTo>
                  <a:cubicBezTo>
                    <a:pt x="388" y="553"/>
                    <a:pt x="387" y="544"/>
                    <a:pt x="387" y="534"/>
                  </a:cubicBezTo>
                  <a:cubicBezTo>
                    <a:pt x="386" y="528"/>
                    <a:pt x="386" y="522"/>
                    <a:pt x="386" y="516"/>
                  </a:cubicBezTo>
                  <a:cubicBezTo>
                    <a:pt x="385" y="505"/>
                    <a:pt x="385" y="494"/>
                    <a:pt x="385" y="483"/>
                  </a:cubicBezTo>
                  <a:cubicBezTo>
                    <a:pt x="385" y="480"/>
                    <a:pt x="385" y="479"/>
                    <a:pt x="388" y="478"/>
                  </a:cubicBezTo>
                  <a:cubicBezTo>
                    <a:pt x="392" y="477"/>
                    <a:pt x="398" y="476"/>
                    <a:pt x="399" y="471"/>
                  </a:cubicBezTo>
                  <a:cubicBezTo>
                    <a:pt x="401" y="466"/>
                    <a:pt x="402" y="461"/>
                    <a:pt x="403" y="456"/>
                  </a:cubicBezTo>
                  <a:cubicBezTo>
                    <a:pt x="404" y="453"/>
                    <a:pt x="406" y="451"/>
                    <a:pt x="406" y="449"/>
                  </a:cubicBezTo>
                  <a:cubicBezTo>
                    <a:pt x="406" y="444"/>
                    <a:pt x="409" y="440"/>
                    <a:pt x="410" y="435"/>
                  </a:cubicBezTo>
                  <a:cubicBezTo>
                    <a:pt x="410" y="431"/>
                    <a:pt x="412" y="428"/>
                    <a:pt x="412" y="425"/>
                  </a:cubicBezTo>
                  <a:cubicBezTo>
                    <a:pt x="412" y="422"/>
                    <a:pt x="413" y="422"/>
                    <a:pt x="415" y="421"/>
                  </a:cubicBezTo>
                  <a:cubicBezTo>
                    <a:pt x="420" y="421"/>
                    <a:pt x="426" y="420"/>
                    <a:pt x="431" y="418"/>
                  </a:cubicBezTo>
                  <a:cubicBezTo>
                    <a:pt x="441" y="416"/>
                    <a:pt x="451" y="413"/>
                    <a:pt x="461" y="411"/>
                  </a:cubicBezTo>
                  <a:cubicBezTo>
                    <a:pt x="470" y="408"/>
                    <a:pt x="478" y="405"/>
                    <a:pt x="486" y="401"/>
                  </a:cubicBezTo>
                  <a:cubicBezTo>
                    <a:pt x="490" y="400"/>
                    <a:pt x="493" y="397"/>
                    <a:pt x="496" y="397"/>
                  </a:cubicBezTo>
                  <a:cubicBezTo>
                    <a:pt x="500" y="398"/>
                    <a:pt x="503" y="395"/>
                    <a:pt x="507" y="394"/>
                  </a:cubicBezTo>
                  <a:cubicBezTo>
                    <a:pt x="510" y="394"/>
                    <a:pt x="511" y="391"/>
                    <a:pt x="514" y="390"/>
                  </a:cubicBezTo>
                  <a:cubicBezTo>
                    <a:pt x="520" y="387"/>
                    <a:pt x="524" y="383"/>
                    <a:pt x="529" y="378"/>
                  </a:cubicBezTo>
                  <a:cubicBezTo>
                    <a:pt x="532" y="376"/>
                    <a:pt x="534" y="373"/>
                    <a:pt x="537" y="371"/>
                  </a:cubicBezTo>
                  <a:cubicBezTo>
                    <a:pt x="543" y="367"/>
                    <a:pt x="547" y="362"/>
                    <a:pt x="551" y="355"/>
                  </a:cubicBezTo>
                  <a:cubicBezTo>
                    <a:pt x="555" y="348"/>
                    <a:pt x="557" y="340"/>
                    <a:pt x="559" y="333"/>
                  </a:cubicBezTo>
                  <a:cubicBezTo>
                    <a:pt x="561" y="326"/>
                    <a:pt x="559" y="318"/>
                    <a:pt x="561" y="311"/>
                  </a:cubicBezTo>
                  <a:cubicBezTo>
                    <a:pt x="563" y="306"/>
                    <a:pt x="565" y="304"/>
                    <a:pt x="568" y="302"/>
                  </a:cubicBezTo>
                  <a:cubicBezTo>
                    <a:pt x="573" y="299"/>
                    <a:pt x="577" y="295"/>
                    <a:pt x="582" y="292"/>
                  </a:cubicBezTo>
                  <a:cubicBezTo>
                    <a:pt x="585" y="289"/>
                    <a:pt x="588" y="285"/>
                    <a:pt x="592" y="284"/>
                  </a:cubicBezTo>
                  <a:cubicBezTo>
                    <a:pt x="597" y="282"/>
                    <a:pt x="598" y="277"/>
                    <a:pt x="603" y="275"/>
                  </a:cubicBezTo>
                  <a:cubicBezTo>
                    <a:pt x="605" y="274"/>
                    <a:pt x="606" y="271"/>
                    <a:pt x="608" y="269"/>
                  </a:cubicBezTo>
                  <a:cubicBezTo>
                    <a:pt x="612" y="265"/>
                    <a:pt x="616" y="262"/>
                    <a:pt x="620" y="258"/>
                  </a:cubicBezTo>
                  <a:cubicBezTo>
                    <a:pt x="623" y="255"/>
                    <a:pt x="625" y="251"/>
                    <a:pt x="628" y="249"/>
                  </a:cubicBezTo>
                  <a:cubicBezTo>
                    <a:pt x="631" y="246"/>
                    <a:pt x="633" y="244"/>
                    <a:pt x="636" y="241"/>
                  </a:cubicBezTo>
                  <a:cubicBezTo>
                    <a:pt x="638" y="238"/>
                    <a:pt x="639" y="235"/>
                    <a:pt x="642" y="232"/>
                  </a:cubicBezTo>
                  <a:cubicBezTo>
                    <a:pt x="648" y="227"/>
                    <a:pt x="652" y="220"/>
                    <a:pt x="656" y="214"/>
                  </a:cubicBezTo>
                  <a:cubicBezTo>
                    <a:pt x="660" y="208"/>
                    <a:pt x="662" y="202"/>
                    <a:pt x="666" y="197"/>
                  </a:cubicBezTo>
                  <a:cubicBezTo>
                    <a:pt x="671" y="189"/>
                    <a:pt x="675" y="180"/>
                    <a:pt x="679" y="171"/>
                  </a:cubicBezTo>
                  <a:cubicBezTo>
                    <a:pt x="685" y="160"/>
                    <a:pt x="688" y="149"/>
                    <a:pt x="693" y="138"/>
                  </a:cubicBezTo>
                  <a:cubicBezTo>
                    <a:pt x="695" y="133"/>
                    <a:pt x="696" y="127"/>
                    <a:pt x="699" y="122"/>
                  </a:cubicBezTo>
                  <a:cubicBezTo>
                    <a:pt x="702" y="116"/>
                    <a:pt x="704" y="110"/>
                    <a:pt x="705" y="103"/>
                  </a:cubicBezTo>
                  <a:cubicBezTo>
                    <a:pt x="708" y="91"/>
                    <a:pt x="710" y="78"/>
                    <a:pt x="711" y="65"/>
                  </a:cubicBezTo>
                  <a:cubicBezTo>
                    <a:pt x="712" y="57"/>
                    <a:pt x="712" y="49"/>
                    <a:pt x="712" y="42"/>
                  </a:cubicBezTo>
                  <a:close/>
                  <a:moveTo>
                    <a:pt x="162" y="116"/>
                  </a:moveTo>
                  <a:cubicBezTo>
                    <a:pt x="159" y="121"/>
                    <a:pt x="159" y="128"/>
                    <a:pt x="159" y="133"/>
                  </a:cubicBezTo>
                  <a:cubicBezTo>
                    <a:pt x="158" y="141"/>
                    <a:pt x="156" y="147"/>
                    <a:pt x="155" y="155"/>
                  </a:cubicBezTo>
                  <a:cubicBezTo>
                    <a:pt x="155" y="160"/>
                    <a:pt x="154" y="165"/>
                    <a:pt x="153" y="170"/>
                  </a:cubicBezTo>
                  <a:cubicBezTo>
                    <a:pt x="151" y="177"/>
                    <a:pt x="151" y="184"/>
                    <a:pt x="150" y="191"/>
                  </a:cubicBezTo>
                  <a:cubicBezTo>
                    <a:pt x="149" y="197"/>
                    <a:pt x="148" y="203"/>
                    <a:pt x="148" y="208"/>
                  </a:cubicBezTo>
                  <a:cubicBezTo>
                    <a:pt x="147" y="220"/>
                    <a:pt x="146" y="232"/>
                    <a:pt x="146" y="243"/>
                  </a:cubicBezTo>
                  <a:cubicBezTo>
                    <a:pt x="145" y="248"/>
                    <a:pt x="145" y="252"/>
                    <a:pt x="146" y="257"/>
                  </a:cubicBezTo>
                  <a:cubicBezTo>
                    <a:pt x="146" y="261"/>
                    <a:pt x="146" y="266"/>
                    <a:pt x="146" y="271"/>
                  </a:cubicBezTo>
                  <a:cubicBezTo>
                    <a:pt x="145" y="273"/>
                    <a:pt x="148" y="275"/>
                    <a:pt x="145" y="276"/>
                  </a:cubicBezTo>
                  <a:cubicBezTo>
                    <a:pt x="143" y="277"/>
                    <a:pt x="143" y="273"/>
                    <a:pt x="141" y="272"/>
                  </a:cubicBezTo>
                  <a:cubicBezTo>
                    <a:pt x="134" y="263"/>
                    <a:pt x="127" y="255"/>
                    <a:pt x="121" y="245"/>
                  </a:cubicBezTo>
                  <a:cubicBezTo>
                    <a:pt x="114" y="233"/>
                    <a:pt x="105" y="222"/>
                    <a:pt x="98" y="210"/>
                  </a:cubicBezTo>
                  <a:cubicBezTo>
                    <a:pt x="92" y="201"/>
                    <a:pt x="87" y="192"/>
                    <a:pt x="82" y="183"/>
                  </a:cubicBezTo>
                  <a:cubicBezTo>
                    <a:pt x="76" y="171"/>
                    <a:pt x="71" y="159"/>
                    <a:pt x="66" y="147"/>
                  </a:cubicBezTo>
                  <a:cubicBezTo>
                    <a:pt x="62" y="135"/>
                    <a:pt x="58" y="124"/>
                    <a:pt x="55" y="113"/>
                  </a:cubicBezTo>
                  <a:cubicBezTo>
                    <a:pt x="53" y="103"/>
                    <a:pt x="51" y="93"/>
                    <a:pt x="50" y="83"/>
                  </a:cubicBezTo>
                  <a:cubicBezTo>
                    <a:pt x="49" y="77"/>
                    <a:pt x="49" y="70"/>
                    <a:pt x="48" y="63"/>
                  </a:cubicBezTo>
                  <a:cubicBezTo>
                    <a:pt x="47" y="57"/>
                    <a:pt x="49" y="50"/>
                    <a:pt x="49" y="43"/>
                  </a:cubicBezTo>
                  <a:cubicBezTo>
                    <a:pt x="50" y="41"/>
                    <a:pt x="51" y="43"/>
                    <a:pt x="52" y="42"/>
                  </a:cubicBezTo>
                  <a:cubicBezTo>
                    <a:pt x="62" y="45"/>
                    <a:pt x="73" y="45"/>
                    <a:pt x="84" y="47"/>
                  </a:cubicBezTo>
                  <a:cubicBezTo>
                    <a:pt x="92" y="49"/>
                    <a:pt x="101" y="50"/>
                    <a:pt x="110" y="49"/>
                  </a:cubicBezTo>
                  <a:cubicBezTo>
                    <a:pt x="112" y="49"/>
                    <a:pt x="115" y="50"/>
                    <a:pt x="118" y="50"/>
                  </a:cubicBezTo>
                  <a:cubicBezTo>
                    <a:pt x="120" y="50"/>
                    <a:pt x="122" y="51"/>
                    <a:pt x="123" y="54"/>
                  </a:cubicBezTo>
                  <a:cubicBezTo>
                    <a:pt x="124" y="62"/>
                    <a:pt x="127" y="69"/>
                    <a:pt x="130" y="76"/>
                  </a:cubicBezTo>
                  <a:cubicBezTo>
                    <a:pt x="133" y="82"/>
                    <a:pt x="136" y="89"/>
                    <a:pt x="141" y="94"/>
                  </a:cubicBezTo>
                  <a:cubicBezTo>
                    <a:pt x="145" y="98"/>
                    <a:pt x="150" y="102"/>
                    <a:pt x="154" y="106"/>
                  </a:cubicBezTo>
                  <a:cubicBezTo>
                    <a:pt x="156" y="108"/>
                    <a:pt x="158" y="111"/>
                    <a:pt x="161" y="112"/>
                  </a:cubicBezTo>
                  <a:cubicBezTo>
                    <a:pt x="162" y="112"/>
                    <a:pt x="163" y="114"/>
                    <a:pt x="162" y="116"/>
                  </a:cubicBezTo>
                  <a:close/>
                  <a:moveTo>
                    <a:pt x="664" y="69"/>
                  </a:moveTo>
                  <a:cubicBezTo>
                    <a:pt x="662" y="71"/>
                    <a:pt x="666" y="74"/>
                    <a:pt x="663" y="76"/>
                  </a:cubicBezTo>
                  <a:cubicBezTo>
                    <a:pt x="661" y="77"/>
                    <a:pt x="665" y="77"/>
                    <a:pt x="664" y="78"/>
                  </a:cubicBezTo>
                  <a:cubicBezTo>
                    <a:pt x="660" y="81"/>
                    <a:pt x="665" y="84"/>
                    <a:pt x="664" y="88"/>
                  </a:cubicBezTo>
                  <a:cubicBezTo>
                    <a:pt x="663" y="88"/>
                    <a:pt x="663" y="90"/>
                    <a:pt x="663" y="91"/>
                  </a:cubicBezTo>
                  <a:cubicBezTo>
                    <a:pt x="663" y="92"/>
                    <a:pt x="659" y="94"/>
                    <a:pt x="663" y="96"/>
                  </a:cubicBezTo>
                  <a:cubicBezTo>
                    <a:pt x="662" y="97"/>
                    <a:pt x="663" y="100"/>
                    <a:pt x="660" y="100"/>
                  </a:cubicBezTo>
                  <a:cubicBezTo>
                    <a:pt x="659" y="101"/>
                    <a:pt x="658" y="103"/>
                    <a:pt x="658" y="104"/>
                  </a:cubicBezTo>
                  <a:cubicBezTo>
                    <a:pt x="658" y="106"/>
                    <a:pt x="660" y="104"/>
                    <a:pt x="661" y="106"/>
                  </a:cubicBezTo>
                  <a:cubicBezTo>
                    <a:pt x="658" y="108"/>
                    <a:pt x="656" y="111"/>
                    <a:pt x="657" y="115"/>
                  </a:cubicBezTo>
                  <a:cubicBezTo>
                    <a:pt x="658" y="117"/>
                    <a:pt x="654" y="118"/>
                    <a:pt x="657" y="120"/>
                  </a:cubicBezTo>
                  <a:cubicBezTo>
                    <a:pt x="655" y="121"/>
                    <a:pt x="655" y="122"/>
                    <a:pt x="655" y="124"/>
                  </a:cubicBezTo>
                  <a:cubicBezTo>
                    <a:pt x="653" y="128"/>
                    <a:pt x="653" y="134"/>
                    <a:pt x="649" y="138"/>
                  </a:cubicBezTo>
                  <a:cubicBezTo>
                    <a:pt x="648" y="138"/>
                    <a:pt x="648" y="138"/>
                    <a:pt x="648" y="139"/>
                  </a:cubicBezTo>
                  <a:cubicBezTo>
                    <a:pt x="650" y="144"/>
                    <a:pt x="647" y="148"/>
                    <a:pt x="644" y="152"/>
                  </a:cubicBezTo>
                  <a:cubicBezTo>
                    <a:pt x="642" y="155"/>
                    <a:pt x="640" y="159"/>
                    <a:pt x="641" y="163"/>
                  </a:cubicBezTo>
                  <a:cubicBezTo>
                    <a:pt x="641" y="163"/>
                    <a:pt x="641" y="163"/>
                    <a:pt x="642" y="163"/>
                  </a:cubicBezTo>
                  <a:cubicBezTo>
                    <a:pt x="635" y="162"/>
                    <a:pt x="641" y="170"/>
                    <a:pt x="636" y="170"/>
                  </a:cubicBezTo>
                  <a:cubicBezTo>
                    <a:pt x="636" y="170"/>
                    <a:pt x="636" y="173"/>
                    <a:pt x="635" y="174"/>
                  </a:cubicBezTo>
                  <a:cubicBezTo>
                    <a:pt x="635" y="178"/>
                    <a:pt x="633" y="182"/>
                    <a:pt x="629" y="184"/>
                  </a:cubicBezTo>
                  <a:cubicBezTo>
                    <a:pt x="629" y="184"/>
                    <a:pt x="629" y="184"/>
                    <a:pt x="629" y="184"/>
                  </a:cubicBezTo>
                  <a:cubicBezTo>
                    <a:pt x="632" y="189"/>
                    <a:pt x="625" y="190"/>
                    <a:pt x="625" y="194"/>
                  </a:cubicBezTo>
                  <a:cubicBezTo>
                    <a:pt x="625" y="195"/>
                    <a:pt x="624" y="199"/>
                    <a:pt x="622" y="200"/>
                  </a:cubicBezTo>
                  <a:cubicBezTo>
                    <a:pt x="616" y="208"/>
                    <a:pt x="612" y="216"/>
                    <a:pt x="607" y="224"/>
                  </a:cubicBezTo>
                  <a:cubicBezTo>
                    <a:pt x="602" y="231"/>
                    <a:pt x="597" y="237"/>
                    <a:pt x="594" y="244"/>
                  </a:cubicBezTo>
                  <a:cubicBezTo>
                    <a:pt x="593" y="247"/>
                    <a:pt x="589" y="248"/>
                    <a:pt x="589" y="252"/>
                  </a:cubicBezTo>
                  <a:cubicBezTo>
                    <a:pt x="589" y="255"/>
                    <a:pt x="586" y="252"/>
                    <a:pt x="585" y="254"/>
                  </a:cubicBezTo>
                  <a:cubicBezTo>
                    <a:pt x="584" y="260"/>
                    <a:pt x="579" y="263"/>
                    <a:pt x="576" y="267"/>
                  </a:cubicBezTo>
                  <a:cubicBezTo>
                    <a:pt x="574" y="271"/>
                    <a:pt x="572" y="274"/>
                    <a:pt x="569" y="277"/>
                  </a:cubicBezTo>
                  <a:cubicBezTo>
                    <a:pt x="568" y="277"/>
                    <a:pt x="567" y="278"/>
                    <a:pt x="567" y="279"/>
                  </a:cubicBezTo>
                  <a:cubicBezTo>
                    <a:pt x="567" y="282"/>
                    <a:pt x="565" y="282"/>
                    <a:pt x="563" y="282"/>
                  </a:cubicBezTo>
                  <a:cubicBezTo>
                    <a:pt x="566" y="279"/>
                    <a:pt x="564" y="275"/>
                    <a:pt x="564" y="272"/>
                  </a:cubicBezTo>
                  <a:cubicBezTo>
                    <a:pt x="564" y="265"/>
                    <a:pt x="565" y="259"/>
                    <a:pt x="564" y="252"/>
                  </a:cubicBezTo>
                  <a:cubicBezTo>
                    <a:pt x="563" y="242"/>
                    <a:pt x="564" y="233"/>
                    <a:pt x="563" y="223"/>
                  </a:cubicBezTo>
                  <a:cubicBezTo>
                    <a:pt x="562" y="220"/>
                    <a:pt x="561" y="217"/>
                    <a:pt x="562" y="213"/>
                  </a:cubicBezTo>
                  <a:cubicBezTo>
                    <a:pt x="563" y="209"/>
                    <a:pt x="561" y="204"/>
                    <a:pt x="560" y="200"/>
                  </a:cubicBezTo>
                  <a:cubicBezTo>
                    <a:pt x="560" y="189"/>
                    <a:pt x="558" y="179"/>
                    <a:pt x="557" y="168"/>
                  </a:cubicBezTo>
                  <a:cubicBezTo>
                    <a:pt x="555" y="159"/>
                    <a:pt x="553" y="150"/>
                    <a:pt x="552" y="140"/>
                  </a:cubicBezTo>
                  <a:cubicBezTo>
                    <a:pt x="551" y="133"/>
                    <a:pt x="549" y="125"/>
                    <a:pt x="547" y="117"/>
                  </a:cubicBezTo>
                  <a:cubicBezTo>
                    <a:pt x="545" y="112"/>
                    <a:pt x="550" y="110"/>
                    <a:pt x="553" y="110"/>
                  </a:cubicBezTo>
                  <a:cubicBezTo>
                    <a:pt x="560" y="107"/>
                    <a:pt x="564" y="101"/>
                    <a:pt x="569" y="96"/>
                  </a:cubicBezTo>
                  <a:cubicBezTo>
                    <a:pt x="576" y="88"/>
                    <a:pt x="581" y="79"/>
                    <a:pt x="585" y="69"/>
                  </a:cubicBezTo>
                  <a:cubicBezTo>
                    <a:pt x="586" y="64"/>
                    <a:pt x="587" y="59"/>
                    <a:pt x="589" y="54"/>
                  </a:cubicBezTo>
                  <a:cubicBezTo>
                    <a:pt x="589" y="52"/>
                    <a:pt x="591" y="51"/>
                    <a:pt x="593" y="51"/>
                  </a:cubicBezTo>
                  <a:cubicBezTo>
                    <a:pt x="601" y="51"/>
                    <a:pt x="609" y="50"/>
                    <a:pt x="617" y="49"/>
                  </a:cubicBezTo>
                  <a:cubicBezTo>
                    <a:pt x="625" y="49"/>
                    <a:pt x="633" y="47"/>
                    <a:pt x="641" y="46"/>
                  </a:cubicBezTo>
                  <a:cubicBezTo>
                    <a:pt x="646" y="45"/>
                    <a:pt x="651" y="45"/>
                    <a:pt x="656" y="44"/>
                  </a:cubicBezTo>
                  <a:cubicBezTo>
                    <a:pt x="658" y="43"/>
                    <a:pt x="659" y="44"/>
                    <a:pt x="661" y="44"/>
                  </a:cubicBezTo>
                  <a:cubicBezTo>
                    <a:pt x="664" y="44"/>
                    <a:pt x="662" y="47"/>
                    <a:pt x="663" y="48"/>
                  </a:cubicBezTo>
                  <a:cubicBezTo>
                    <a:pt x="664" y="52"/>
                    <a:pt x="664" y="56"/>
                    <a:pt x="664" y="60"/>
                  </a:cubicBezTo>
                  <a:cubicBezTo>
                    <a:pt x="663" y="62"/>
                    <a:pt x="663" y="63"/>
                    <a:pt x="665" y="65"/>
                  </a:cubicBezTo>
                  <a:cubicBezTo>
                    <a:pt x="666" y="66"/>
                    <a:pt x="661" y="67"/>
                    <a:pt x="664" y="69"/>
                  </a:cubicBezTo>
                  <a:close/>
                </a:path>
              </a:pathLst>
            </a:custGeom>
            <a:solidFill>
              <a:srgbClr val="F7D27F"/>
            </a:solidFill>
            <a:ln w="9525">
              <a:noFill/>
              <a:round/>
            </a:ln>
          </p:spPr>
          <p:txBody>
            <a:bodyPr vert="horz" wrap="square" lIns="91440" tIns="45720" rIns="91440" bIns="45720" numCol="1" anchor="t" anchorCtr="0" compatLnSpc="1"/>
            <a:lstStyle/>
            <a:p>
              <a:endParaRPr lang="zh-CN" altLang="en-US"/>
            </a:p>
          </p:txBody>
        </p:sp>
        <p:sp>
          <p:nvSpPr>
            <p:cNvPr id="12" name="Freeform 61"/>
            <p:cNvSpPr>
              <a:spLocks noEditPoints="1"/>
            </p:cNvSpPr>
            <p:nvPr/>
          </p:nvSpPr>
          <p:spPr bwMode="auto">
            <a:xfrm>
              <a:off x="9068117" y="693557"/>
              <a:ext cx="2668588" cy="3621088"/>
            </a:xfrm>
            <a:custGeom>
              <a:avLst/>
              <a:gdLst/>
              <a:ahLst/>
              <a:cxnLst>
                <a:cxn ang="0">
                  <a:pos x="560" y="57"/>
                </a:cxn>
                <a:cxn ang="0">
                  <a:pos x="461" y="26"/>
                </a:cxn>
                <a:cxn ang="0">
                  <a:pos x="189" y="37"/>
                </a:cxn>
                <a:cxn ang="0">
                  <a:pos x="125" y="16"/>
                </a:cxn>
                <a:cxn ang="0">
                  <a:pos x="14" y="3"/>
                </a:cxn>
                <a:cxn ang="0">
                  <a:pos x="77" y="241"/>
                </a:cxn>
                <a:cxn ang="0">
                  <a:pos x="206" y="393"/>
                </a:cxn>
                <a:cxn ang="0">
                  <a:pos x="326" y="488"/>
                </a:cxn>
                <a:cxn ang="0">
                  <a:pos x="283" y="638"/>
                </a:cxn>
                <a:cxn ang="0">
                  <a:pos x="187" y="742"/>
                </a:cxn>
                <a:cxn ang="0">
                  <a:pos x="131" y="832"/>
                </a:cxn>
                <a:cxn ang="0">
                  <a:pos x="152" y="964"/>
                </a:cxn>
                <a:cxn ang="0">
                  <a:pos x="575" y="962"/>
                </a:cxn>
                <a:cxn ang="0">
                  <a:pos x="577" y="751"/>
                </a:cxn>
                <a:cxn ang="0">
                  <a:pos x="469" y="658"/>
                </a:cxn>
                <a:cxn ang="0">
                  <a:pos x="388" y="478"/>
                </a:cxn>
                <a:cxn ang="0">
                  <a:pos x="514" y="390"/>
                </a:cxn>
                <a:cxn ang="0">
                  <a:pos x="628" y="249"/>
                </a:cxn>
                <a:cxn ang="0">
                  <a:pos x="115" y="270"/>
                </a:cxn>
                <a:cxn ang="0">
                  <a:pos x="8" y="34"/>
                </a:cxn>
                <a:cxn ang="0">
                  <a:pos x="157" y="79"/>
                </a:cxn>
                <a:cxn ang="0">
                  <a:pos x="41" y="59"/>
                </a:cxn>
                <a:cxn ang="0">
                  <a:pos x="84" y="204"/>
                </a:cxn>
                <a:cxn ang="0">
                  <a:pos x="148" y="208"/>
                </a:cxn>
                <a:cxn ang="0">
                  <a:pos x="48" y="63"/>
                </a:cxn>
                <a:cxn ang="0">
                  <a:pos x="159" y="133"/>
                </a:cxn>
                <a:cxn ang="0">
                  <a:pos x="571" y="817"/>
                </a:cxn>
                <a:cxn ang="0">
                  <a:pos x="475" y="955"/>
                </a:cxn>
                <a:cxn ang="0">
                  <a:pos x="146" y="958"/>
                </a:cxn>
                <a:cxn ang="0">
                  <a:pos x="140" y="819"/>
                </a:cxn>
                <a:cxn ang="0">
                  <a:pos x="217" y="745"/>
                </a:cxn>
                <a:cxn ang="0">
                  <a:pos x="469" y="741"/>
                </a:cxn>
                <a:cxn ang="0">
                  <a:pos x="530" y="748"/>
                </a:cxn>
                <a:cxn ang="0">
                  <a:pos x="323" y="728"/>
                </a:cxn>
                <a:cxn ang="0">
                  <a:pos x="196" y="711"/>
                </a:cxn>
                <a:cxn ang="0">
                  <a:pos x="457" y="693"/>
                </a:cxn>
                <a:cxn ang="0">
                  <a:pos x="478" y="672"/>
                </a:cxn>
                <a:cxn ang="0">
                  <a:pos x="349" y="674"/>
                </a:cxn>
                <a:cxn ang="0">
                  <a:pos x="248" y="667"/>
                </a:cxn>
                <a:cxn ang="0">
                  <a:pos x="328" y="613"/>
                </a:cxn>
                <a:cxn ang="0">
                  <a:pos x="380" y="553"/>
                </a:cxn>
                <a:cxn ang="0">
                  <a:pos x="314" y="452"/>
                </a:cxn>
                <a:cxn ang="0">
                  <a:pos x="315" y="442"/>
                </a:cxn>
                <a:cxn ang="0">
                  <a:pos x="551" y="314"/>
                </a:cxn>
                <a:cxn ang="0">
                  <a:pos x="467" y="400"/>
                </a:cxn>
                <a:cxn ang="0">
                  <a:pos x="223" y="392"/>
                </a:cxn>
                <a:cxn ang="0">
                  <a:pos x="155" y="263"/>
                </a:cxn>
                <a:cxn ang="0">
                  <a:pos x="170" y="122"/>
                </a:cxn>
                <a:cxn ang="0">
                  <a:pos x="220" y="37"/>
                </a:cxn>
                <a:cxn ang="0">
                  <a:pos x="487" y="38"/>
                </a:cxn>
                <a:cxn ang="0">
                  <a:pos x="551" y="192"/>
                </a:cxn>
                <a:cxn ang="0">
                  <a:pos x="589" y="54"/>
                </a:cxn>
                <a:cxn ang="0">
                  <a:pos x="664" y="88"/>
                </a:cxn>
                <a:cxn ang="0">
                  <a:pos x="641" y="163"/>
                </a:cxn>
                <a:cxn ang="0">
                  <a:pos x="576" y="267"/>
                </a:cxn>
                <a:cxn ang="0">
                  <a:pos x="686" y="135"/>
                </a:cxn>
                <a:cxn ang="0">
                  <a:pos x="563" y="299"/>
                </a:cxn>
                <a:cxn ang="0">
                  <a:pos x="671" y="53"/>
                </a:cxn>
                <a:cxn ang="0">
                  <a:pos x="542" y="94"/>
                </a:cxn>
                <a:cxn ang="0">
                  <a:pos x="662" y="13"/>
                </a:cxn>
              </a:cxnLst>
              <a:rect l="0" t="0" r="r" b="b"/>
              <a:pathLst>
                <a:path w="712" h="966">
                  <a:moveTo>
                    <a:pt x="712" y="42"/>
                  </a:moveTo>
                  <a:cubicBezTo>
                    <a:pt x="711" y="32"/>
                    <a:pt x="710" y="23"/>
                    <a:pt x="708" y="14"/>
                  </a:cubicBezTo>
                  <a:cubicBezTo>
                    <a:pt x="706" y="6"/>
                    <a:pt x="700" y="1"/>
                    <a:pt x="691" y="3"/>
                  </a:cubicBezTo>
                  <a:cubicBezTo>
                    <a:pt x="689" y="3"/>
                    <a:pt x="687" y="3"/>
                    <a:pt x="685" y="4"/>
                  </a:cubicBezTo>
                  <a:cubicBezTo>
                    <a:pt x="681" y="4"/>
                    <a:pt x="677" y="3"/>
                    <a:pt x="672" y="4"/>
                  </a:cubicBezTo>
                  <a:cubicBezTo>
                    <a:pt x="662" y="5"/>
                    <a:pt x="651" y="5"/>
                    <a:pt x="640" y="6"/>
                  </a:cubicBezTo>
                  <a:cubicBezTo>
                    <a:pt x="629" y="7"/>
                    <a:pt x="619" y="10"/>
                    <a:pt x="609" y="11"/>
                  </a:cubicBezTo>
                  <a:cubicBezTo>
                    <a:pt x="600" y="12"/>
                    <a:pt x="592" y="14"/>
                    <a:pt x="583" y="15"/>
                  </a:cubicBezTo>
                  <a:cubicBezTo>
                    <a:pt x="580" y="16"/>
                    <a:pt x="577" y="17"/>
                    <a:pt x="573" y="17"/>
                  </a:cubicBezTo>
                  <a:cubicBezTo>
                    <a:pt x="567" y="17"/>
                    <a:pt x="564" y="19"/>
                    <a:pt x="564" y="24"/>
                  </a:cubicBezTo>
                  <a:cubicBezTo>
                    <a:pt x="564" y="27"/>
                    <a:pt x="563" y="30"/>
                    <a:pt x="564" y="32"/>
                  </a:cubicBezTo>
                  <a:cubicBezTo>
                    <a:pt x="565" y="41"/>
                    <a:pt x="561" y="49"/>
                    <a:pt x="560" y="57"/>
                  </a:cubicBezTo>
                  <a:cubicBezTo>
                    <a:pt x="559" y="64"/>
                    <a:pt x="555" y="71"/>
                    <a:pt x="550" y="77"/>
                  </a:cubicBezTo>
                  <a:cubicBezTo>
                    <a:pt x="547" y="80"/>
                    <a:pt x="544" y="83"/>
                    <a:pt x="541" y="84"/>
                  </a:cubicBezTo>
                  <a:cubicBezTo>
                    <a:pt x="539" y="85"/>
                    <a:pt x="539" y="79"/>
                    <a:pt x="538" y="77"/>
                  </a:cubicBezTo>
                  <a:cubicBezTo>
                    <a:pt x="538" y="77"/>
                    <a:pt x="538" y="76"/>
                    <a:pt x="538" y="76"/>
                  </a:cubicBezTo>
                  <a:cubicBezTo>
                    <a:pt x="535" y="71"/>
                    <a:pt x="534" y="65"/>
                    <a:pt x="533" y="59"/>
                  </a:cubicBezTo>
                  <a:cubicBezTo>
                    <a:pt x="531" y="53"/>
                    <a:pt x="530" y="46"/>
                    <a:pt x="527" y="39"/>
                  </a:cubicBezTo>
                  <a:cubicBezTo>
                    <a:pt x="526" y="37"/>
                    <a:pt x="524" y="36"/>
                    <a:pt x="523" y="37"/>
                  </a:cubicBezTo>
                  <a:cubicBezTo>
                    <a:pt x="522" y="39"/>
                    <a:pt x="521" y="38"/>
                    <a:pt x="520" y="37"/>
                  </a:cubicBezTo>
                  <a:cubicBezTo>
                    <a:pt x="513" y="34"/>
                    <a:pt x="506" y="33"/>
                    <a:pt x="500" y="32"/>
                  </a:cubicBezTo>
                  <a:cubicBezTo>
                    <a:pt x="496" y="31"/>
                    <a:pt x="492" y="32"/>
                    <a:pt x="489" y="30"/>
                  </a:cubicBezTo>
                  <a:cubicBezTo>
                    <a:pt x="486" y="28"/>
                    <a:pt x="483" y="28"/>
                    <a:pt x="480" y="28"/>
                  </a:cubicBezTo>
                  <a:cubicBezTo>
                    <a:pt x="474" y="29"/>
                    <a:pt x="467" y="26"/>
                    <a:pt x="461" y="26"/>
                  </a:cubicBezTo>
                  <a:cubicBezTo>
                    <a:pt x="454" y="26"/>
                    <a:pt x="447" y="24"/>
                    <a:pt x="441" y="24"/>
                  </a:cubicBezTo>
                  <a:cubicBezTo>
                    <a:pt x="436" y="24"/>
                    <a:pt x="430" y="24"/>
                    <a:pt x="425" y="24"/>
                  </a:cubicBezTo>
                  <a:cubicBezTo>
                    <a:pt x="417" y="23"/>
                    <a:pt x="409" y="22"/>
                    <a:pt x="402" y="22"/>
                  </a:cubicBezTo>
                  <a:cubicBezTo>
                    <a:pt x="393" y="22"/>
                    <a:pt x="384" y="22"/>
                    <a:pt x="376" y="22"/>
                  </a:cubicBezTo>
                  <a:cubicBezTo>
                    <a:pt x="363" y="21"/>
                    <a:pt x="350" y="21"/>
                    <a:pt x="337" y="21"/>
                  </a:cubicBezTo>
                  <a:cubicBezTo>
                    <a:pt x="322" y="20"/>
                    <a:pt x="308" y="21"/>
                    <a:pt x="293" y="22"/>
                  </a:cubicBezTo>
                  <a:cubicBezTo>
                    <a:pt x="284" y="22"/>
                    <a:pt x="275" y="23"/>
                    <a:pt x="267" y="23"/>
                  </a:cubicBezTo>
                  <a:cubicBezTo>
                    <a:pt x="257" y="23"/>
                    <a:pt x="248" y="25"/>
                    <a:pt x="238" y="26"/>
                  </a:cubicBezTo>
                  <a:cubicBezTo>
                    <a:pt x="231" y="26"/>
                    <a:pt x="223" y="28"/>
                    <a:pt x="216" y="29"/>
                  </a:cubicBezTo>
                  <a:cubicBezTo>
                    <a:pt x="213" y="30"/>
                    <a:pt x="210" y="29"/>
                    <a:pt x="208" y="30"/>
                  </a:cubicBezTo>
                  <a:cubicBezTo>
                    <a:pt x="204" y="32"/>
                    <a:pt x="198" y="32"/>
                    <a:pt x="194" y="34"/>
                  </a:cubicBezTo>
                  <a:cubicBezTo>
                    <a:pt x="193" y="35"/>
                    <a:pt x="191" y="37"/>
                    <a:pt x="189" y="37"/>
                  </a:cubicBezTo>
                  <a:cubicBezTo>
                    <a:pt x="185" y="35"/>
                    <a:pt x="184" y="38"/>
                    <a:pt x="182" y="40"/>
                  </a:cubicBezTo>
                  <a:cubicBezTo>
                    <a:pt x="181" y="43"/>
                    <a:pt x="180" y="47"/>
                    <a:pt x="179" y="50"/>
                  </a:cubicBezTo>
                  <a:cubicBezTo>
                    <a:pt x="177" y="56"/>
                    <a:pt x="176" y="62"/>
                    <a:pt x="174" y="68"/>
                  </a:cubicBezTo>
                  <a:cubicBezTo>
                    <a:pt x="173" y="73"/>
                    <a:pt x="171" y="78"/>
                    <a:pt x="170" y="84"/>
                  </a:cubicBezTo>
                  <a:cubicBezTo>
                    <a:pt x="166" y="79"/>
                    <a:pt x="161" y="76"/>
                    <a:pt x="158" y="70"/>
                  </a:cubicBezTo>
                  <a:cubicBezTo>
                    <a:pt x="153" y="60"/>
                    <a:pt x="151" y="50"/>
                    <a:pt x="150" y="40"/>
                  </a:cubicBezTo>
                  <a:cubicBezTo>
                    <a:pt x="149" y="35"/>
                    <a:pt x="149" y="29"/>
                    <a:pt x="149" y="24"/>
                  </a:cubicBezTo>
                  <a:cubicBezTo>
                    <a:pt x="148" y="21"/>
                    <a:pt x="148" y="18"/>
                    <a:pt x="143" y="20"/>
                  </a:cubicBezTo>
                  <a:cubicBezTo>
                    <a:pt x="142" y="20"/>
                    <a:pt x="139" y="22"/>
                    <a:pt x="139" y="19"/>
                  </a:cubicBezTo>
                  <a:cubicBezTo>
                    <a:pt x="138" y="16"/>
                    <a:pt x="137" y="17"/>
                    <a:pt x="135" y="18"/>
                  </a:cubicBezTo>
                  <a:cubicBezTo>
                    <a:pt x="134" y="19"/>
                    <a:pt x="133" y="19"/>
                    <a:pt x="132" y="18"/>
                  </a:cubicBezTo>
                  <a:cubicBezTo>
                    <a:pt x="130" y="16"/>
                    <a:pt x="127" y="16"/>
                    <a:pt x="125" y="16"/>
                  </a:cubicBezTo>
                  <a:cubicBezTo>
                    <a:pt x="121" y="16"/>
                    <a:pt x="118" y="13"/>
                    <a:pt x="113" y="13"/>
                  </a:cubicBezTo>
                  <a:cubicBezTo>
                    <a:pt x="111" y="13"/>
                    <a:pt x="110" y="10"/>
                    <a:pt x="107" y="13"/>
                  </a:cubicBezTo>
                  <a:cubicBezTo>
                    <a:pt x="106" y="15"/>
                    <a:pt x="104" y="10"/>
                    <a:pt x="101" y="11"/>
                  </a:cubicBezTo>
                  <a:cubicBezTo>
                    <a:pt x="99" y="13"/>
                    <a:pt x="98" y="9"/>
                    <a:pt x="95" y="10"/>
                  </a:cubicBezTo>
                  <a:cubicBezTo>
                    <a:pt x="91" y="12"/>
                    <a:pt x="86" y="8"/>
                    <a:pt x="82" y="9"/>
                  </a:cubicBezTo>
                  <a:cubicBezTo>
                    <a:pt x="80" y="6"/>
                    <a:pt x="76" y="10"/>
                    <a:pt x="73" y="7"/>
                  </a:cubicBezTo>
                  <a:cubicBezTo>
                    <a:pt x="72" y="6"/>
                    <a:pt x="68" y="7"/>
                    <a:pt x="66" y="6"/>
                  </a:cubicBezTo>
                  <a:cubicBezTo>
                    <a:pt x="63" y="6"/>
                    <a:pt x="60" y="5"/>
                    <a:pt x="57" y="5"/>
                  </a:cubicBezTo>
                  <a:cubicBezTo>
                    <a:pt x="51" y="6"/>
                    <a:pt x="46" y="5"/>
                    <a:pt x="41" y="5"/>
                  </a:cubicBezTo>
                  <a:cubicBezTo>
                    <a:pt x="38" y="5"/>
                    <a:pt x="34" y="4"/>
                    <a:pt x="31" y="5"/>
                  </a:cubicBezTo>
                  <a:cubicBezTo>
                    <a:pt x="29" y="6"/>
                    <a:pt x="27" y="6"/>
                    <a:pt x="27" y="5"/>
                  </a:cubicBezTo>
                  <a:cubicBezTo>
                    <a:pt x="23" y="3"/>
                    <a:pt x="19" y="0"/>
                    <a:pt x="14" y="3"/>
                  </a:cubicBezTo>
                  <a:cubicBezTo>
                    <a:pt x="11" y="5"/>
                    <a:pt x="7" y="5"/>
                    <a:pt x="6" y="10"/>
                  </a:cubicBezTo>
                  <a:cubicBezTo>
                    <a:pt x="4" y="14"/>
                    <a:pt x="3" y="18"/>
                    <a:pt x="3" y="22"/>
                  </a:cubicBezTo>
                  <a:cubicBezTo>
                    <a:pt x="1" y="33"/>
                    <a:pt x="0" y="43"/>
                    <a:pt x="0" y="54"/>
                  </a:cubicBezTo>
                  <a:cubicBezTo>
                    <a:pt x="0" y="63"/>
                    <a:pt x="1" y="72"/>
                    <a:pt x="3" y="81"/>
                  </a:cubicBezTo>
                  <a:cubicBezTo>
                    <a:pt x="4" y="90"/>
                    <a:pt x="5" y="98"/>
                    <a:pt x="7" y="107"/>
                  </a:cubicBezTo>
                  <a:cubicBezTo>
                    <a:pt x="10" y="117"/>
                    <a:pt x="15" y="126"/>
                    <a:pt x="18" y="136"/>
                  </a:cubicBezTo>
                  <a:cubicBezTo>
                    <a:pt x="19" y="141"/>
                    <a:pt x="21" y="147"/>
                    <a:pt x="24" y="152"/>
                  </a:cubicBezTo>
                  <a:cubicBezTo>
                    <a:pt x="25" y="155"/>
                    <a:pt x="25" y="159"/>
                    <a:pt x="27" y="161"/>
                  </a:cubicBezTo>
                  <a:cubicBezTo>
                    <a:pt x="32" y="167"/>
                    <a:pt x="34" y="175"/>
                    <a:pt x="37" y="181"/>
                  </a:cubicBezTo>
                  <a:cubicBezTo>
                    <a:pt x="41" y="189"/>
                    <a:pt x="45" y="196"/>
                    <a:pt x="49" y="203"/>
                  </a:cubicBezTo>
                  <a:cubicBezTo>
                    <a:pt x="54" y="210"/>
                    <a:pt x="58" y="217"/>
                    <a:pt x="63" y="224"/>
                  </a:cubicBezTo>
                  <a:cubicBezTo>
                    <a:pt x="67" y="229"/>
                    <a:pt x="72" y="236"/>
                    <a:pt x="77" y="241"/>
                  </a:cubicBezTo>
                  <a:cubicBezTo>
                    <a:pt x="80" y="244"/>
                    <a:pt x="83" y="247"/>
                    <a:pt x="85" y="251"/>
                  </a:cubicBezTo>
                  <a:cubicBezTo>
                    <a:pt x="87" y="254"/>
                    <a:pt x="90" y="258"/>
                    <a:pt x="93" y="260"/>
                  </a:cubicBezTo>
                  <a:cubicBezTo>
                    <a:pt x="98" y="263"/>
                    <a:pt x="101" y="269"/>
                    <a:pt x="107" y="272"/>
                  </a:cubicBezTo>
                  <a:cubicBezTo>
                    <a:pt x="113" y="276"/>
                    <a:pt x="117" y="282"/>
                    <a:pt x="123" y="287"/>
                  </a:cubicBezTo>
                  <a:cubicBezTo>
                    <a:pt x="131" y="292"/>
                    <a:pt x="138" y="299"/>
                    <a:pt x="146" y="304"/>
                  </a:cubicBezTo>
                  <a:cubicBezTo>
                    <a:pt x="147" y="304"/>
                    <a:pt x="148" y="306"/>
                    <a:pt x="149" y="307"/>
                  </a:cubicBezTo>
                  <a:cubicBezTo>
                    <a:pt x="149" y="313"/>
                    <a:pt x="151" y="318"/>
                    <a:pt x="152" y="324"/>
                  </a:cubicBezTo>
                  <a:cubicBezTo>
                    <a:pt x="154" y="337"/>
                    <a:pt x="159" y="349"/>
                    <a:pt x="166" y="360"/>
                  </a:cubicBezTo>
                  <a:cubicBezTo>
                    <a:pt x="168" y="363"/>
                    <a:pt x="170" y="368"/>
                    <a:pt x="173" y="369"/>
                  </a:cubicBezTo>
                  <a:cubicBezTo>
                    <a:pt x="177" y="370"/>
                    <a:pt x="179" y="375"/>
                    <a:pt x="182" y="377"/>
                  </a:cubicBezTo>
                  <a:cubicBezTo>
                    <a:pt x="185" y="379"/>
                    <a:pt x="188" y="382"/>
                    <a:pt x="191" y="384"/>
                  </a:cubicBezTo>
                  <a:cubicBezTo>
                    <a:pt x="196" y="388"/>
                    <a:pt x="201" y="391"/>
                    <a:pt x="206" y="393"/>
                  </a:cubicBezTo>
                  <a:cubicBezTo>
                    <a:pt x="221" y="400"/>
                    <a:pt x="235" y="406"/>
                    <a:pt x="251" y="410"/>
                  </a:cubicBezTo>
                  <a:cubicBezTo>
                    <a:pt x="257" y="412"/>
                    <a:pt x="263" y="414"/>
                    <a:pt x="270" y="416"/>
                  </a:cubicBezTo>
                  <a:cubicBezTo>
                    <a:pt x="275" y="417"/>
                    <a:pt x="281" y="419"/>
                    <a:pt x="288" y="419"/>
                  </a:cubicBezTo>
                  <a:cubicBezTo>
                    <a:pt x="290" y="420"/>
                    <a:pt x="294" y="420"/>
                    <a:pt x="297" y="421"/>
                  </a:cubicBezTo>
                  <a:cubicBezTo>
                    <a:pt x="298" y="422"/>
                    <a:pt x="301" y="421"/>
                    <a:pt x="301" y="424"/>
                  </a:cubicBezTo>
                  <a:cubicBezTo>
                    <a:pt x="301" y="427"/>
                    <a:pt x="302" y="430"/>
                    <a:pt x="302" y="433"/>
                  </a:cubicBezTo>
                  <a:cubicBezTo>
                    <a:pt x="301" y="440"/>
                    <a:pt x="307" y="445"/>
                    <a:pt x="307" y="452"/>
                  </a:cubicBezTo>
                  <a:cubicBezTo>
                    <a:pt x="307" y="455"/>
                    <a:pt x="309" y="457"/>
                    <a:pt x="309" y="460"/>
                  </a:cubicBezTo>
                  <a:cubicBezTo>
                    <a:pt x="310" y="464"/>
                    <a:pt x="311" y="468"/>
                    <a:pt x="313" y="472"/>
                  </a:cubicBezTo>
                  <a:cubicBezTo>
                    <a:pt x="314" y="477"/>
                    <a:pt x="319" y="479"/>
                    <a:pt x="324" y="479"/>
                  </a:cubicBezTo>
                  <a:cubicBezTo>
                    <a:pt x="326" y="479"/>
                    <a:pt x="328" y="479"/>
                    <a:pt x="327" y="482"/>
                  </a:cubicBezTo>
                  <a:cubicBezTo>
                    <a:pt x="326" y="484"/>
                    <a:pt x="327" y="486"/>
                    <a:pt x="326" y="488"/>
                  </a:cubicBezTo>
                  <a:cubicBezTo>
                    <a:pt x="325" y="497"/>
                    <a:pt x="327" y="507"/>
                    <a:pt x="326" y="516"/>
                  </a:cubicBezTo>
                  <a:cubicBezTo>
                    <a:pt x="325" y="523"/>
                    <a:pt x="326" y="530"/>
                    <a:pt x="324" y="537"/>
                  </a:cubicBezTo>
                  <a:cubicBezTo>
                    <a:pt x="324" y="539"/>
                    <a:pt x="324" y="541"/>
                    <a:pt x="324" y="543"/>
                  </a:cubicBezTo>
                  <a:cubicBezTo>
                    <a:pt x="327" y="552"/>
                    <a:pt x="323" y="562"/>
                    <a:pt x="323" y="571"/>
                  </a:cubicBezTo>
                  <a:cubicBezTo>
                    <a:pt x="324" y="575"/>
                    <a:pt x="321" y="580"/>
                    <a:pt x="323" y="584"/>
                  </a:cubicBezTo>
                  <a:cubicBezTo>
                    <a:pt x="324" y="586"/>
                    <a:pt x="324" y="590"/>
                    <a:pt x="323" y="591"/>
                  </a:cubicBezTo>
                  <a:cubicBezTo>
                    <a:pt x="321" y="593"/>
                    <a:pt x="321" y="595"/>
                    <a:pt x="322" y="597"/>
                  </a:cubicBezTo>
                  <a:cubicBezTo>
                    <a:pt x="323" y="599"/>
                    <a:pt x="322" y="601"/>
                    <a:pt x="321" y="602"/>
                  </a:cubicBezTo>
                  <a:cubicBezTo>
                    <a:pt x="320" y="603"/>
                    <a:pt x="320" y="604"/>
                    <a:pt x="320" y="606"/>
                  </a:cubicBezTo>
                  <a:cubicBezTo>
                    <a:pt x="321" y="611"/>
                    <a:pt x="316" y="620"/>
                    <a:pt x="311" y="622"/>
                  </a:cubicBezTo>
                  <a:cubicBezTo>
                    <a:pt x="308" y="623"/>
                    <a:pt x="305" y="626"/>
                    <a:pt x="302" y="628"/>
                  </a:cubicBezTo>
                  <a:cubicBezTo>
                    <a:pt x="296" y="633"/>
                    <a:pt x="289" y="635"/>
                    <a:pt x="283" y="638"/>
                  </a:cubicBezTo>
                  <a:cubicBezTo>
                    <a:pt x="278" y="640"/>
                    <a:pt x="273" y="642"/>
                    <a:pt x="269" y="645"/>
                  </a:cubicBezTo>
                  <a:cubicBezTo>
                    <a:pt x="260" y="650"/>
                    <a:pt x="251" y="655"/>
                    <a:pt x="242" y="659"/>
                  </a:cubicBezTo>
                  <a:cubicBezTo>
                    <a:pt x="236" y="661"/>
                    <a:pt x="230" y="664"/>
                    <a:pt x="225" y="668"/>
                  </a:cubicBezTo>
                  <a:cubicBezTo>
                    <a:pt x="224" y="670"/>
                    <a:pt x="223" y="671"/>
                    <a:pt x="223" y="672"/>
                  </a:cubicBezTo>
                  <a:cubicBezTo>
                    <a:pt x="222" y="677"/>
                    <a:pt x="219" y="682"/>
                    <a:pt x="221" y="687"/>
                  </a:cubicBezTo>
                  <a:cubicBezTo>
                    <a:pt x="222" y="688"/>
                    <a:pt x="221" y="688"/>
                    <a:pt x="220" y="688"/>
                  </a:cubicBezTo>
                  <a:cubicBezTo>
                    <a:pt x="214" y="688"/>
                    <a:pt x="210" y="691"/>
                    <a:pt x="204" y="693"/>
                  </a:cubicBezTo>
                  <a:cubicBezTo>
                    <a:pt x="197" y="696"/>
                    <a:pt x="191" y="700"/>
                    <a:pt x="190" y="708"/>
                  </a:cubicBezTo>
                  <a:cubicBezTo>
                    <a:pt x="189" y="717"/>
                    <a:pt x="187" y="726"/>
                    <a:pt x="187" y="735"/>
                  </a:cubicBezTo>
                  <a:cubicBezTo>
                    <a:pt x="187" y="736"/>
                    <a:pt x="187" y="737"/>
                    <a:pt x="187" y="737"/>
                  </a:cubicBezTo>
                  <a:cubicBezTo>
                    <a:pt x="187" y="738"/>
                    <a:pt x="187" y="739"/>
                    <a:pt x="187" y="740"/>
                  </a:cubicBezTo>
                  <a:cubicBezTo>
                    <a:pt x="187" y="740"/>
                    <a:pt x="187" y="741"/>
                    <a:pt x="187" y="742"/>
                  </a:cubicBezTo>
                  <a:cubicBezTo>
                    <a:pt x="186" y="742"/>
                    <a:pt x="185" y="742"/>
                    <a:pt x="185" y="742"/>
                  </a:cubicBezTo>
                  <a:cubicBezTo>
                    <a:pt x="179" y="744"/>
                    <a:pt x="172" y="743"/>
                    <a:pt x="166" y="745"/>
                  </a:cubicBezTo>
                  <a:cubicBezTo>
                    <a:pt x="157" y="748"/>
                    <a:pt x="147" y="749"/>
                    <a:pt x="138" y="752"/>
                  </a:cubicBezTo>
                  <a:cubicBezTo>
                    <a:pt x="134" y="753"/>
                    <a:pt x="132" y="754"/>
                    <a:pt x="132" y="758"/>
                  </a:cubicBezTo>
                  <a:cubicBezTo>
                    <a:pt x="133" y="763"/>
                    <a:pt x="131" y="767"/>
                    <a:pt x="132" y="772"/>
                  </a:cubicBezTo>
                  <a:cubicBezTo>
                    <a:pt x="132" y="777"/>
                    <a:pt x="132" y="781"/>
                    <a:pt x="132" y="786"/>
                  </a:cubicBezTo>
                  <a:cubicBezTo>
                    <a:pt x="132" y="788"/>
                    <a:pt x="134" y="792"/>
                    <a:pt x="131" y="795"/>
                  </a:cubicBezTo>
                  <a:cubicBezTo>
                    <a:pt x="133" y="797"/>
                    <a:pt x="130" y="798"/>
                    <a:pt x="131" y="800"/>
                  </a:cubicBezTo>
                  <a:cubicBezTo>
                    <a:pt x="132" y="803"/>
                    <a:pt x="132" y="808"/>
                    <a:pt x="131" y="810"/>
                  </a:cubicBezTo>
                  <a:cubicBezTo>
                    <a:pt x="130" y="815"/>
                    <a:pt x="134" y="820"/>
                    <a:pt x="131" y="824"/>
                  </a:cubicBezTo>
                  <a:cubicBezTo>
                    <a:pt x="130" y="824"/>
                    <a:pt x="131" y="825"/>
                    <a:pt x="131" y="825"/>
                  </a:cubicBezTo>
                  <a:cubicBezTo>
                    <a:pt x="132" y="827"/>
                    <a:pt x="131" y="830"/>
                    <a:pt x="131" y="832"/>
                  </a:cubicBezTo>
                  <a:cubicBezTo>
                    <a:pt x="131" y="836"/>
                    <a:pt x="130" y="840"/>
                    <a:pt x="130" y="842"/>
                  </a:cubicBezTo>
                  <a:cubicBezTo>
                    <a:pt x="133" y="847"/>
                    <a:pt x="130" y="850"/>
                    <a:pt x="131" y="854"/>
                  </a:cubicBezTo>
                  <a:cubicBezTo>
                    <a:pt x="131" y="858"/>
                    <a:pt x="132" y="863"/>
                    <a:pt x="131" y="866"/>
                  </a:cubicBezTo>
                  <a:cubicBezTo>
                    <a:pt x="129" y="871"/>
                    <a:pt x="132" y="876"/>
                    <a:pt x="130" y="881"/>
                  </a:cubicBezTo>
                  <a:cubicBezTo>
                    <a:pt x="129" y="884"/>
                    <a:pt x="130" y="888"/>
                    <a:pt x="130" y="891"/>
                  </a:cubicBezTo>
                  <a:cubicBezTo>
                    <a:pt x="132" y="896"/>
                    <a:pt x="131" y="901"/>
                    <a:pt x="130" y="905"/>
                  </a:cubicBezTo>
                  <a:cubicBezTo>
                    <a:pt x="130" y="913"/>
                    <a:pt x="132" y="920"/>
                    <a:pt x="130" y="928"/>
                  </a:cubicBezTo>
                  <a:cubicBezTo>
                    <a:pt x="129" y="931"/>
                    <a:pt x="130" y="936"/>
                    <a:pt x="130" y="940"/>
                  </a:cubicBezTo>
                  <a:cubicBezTo>
                    <a:pt x="131" y="942"/>
                    <a:pt x="131" y="945"/>
                    <a:pt x="131" y="947"/>
                  </a:cubicBezTo>
                  <a:cubicBezTo>
                    <a:pt x="131" y="953"/>
                    <a:pt x="131" y="959"/>
                    <a:pt x="136" y="963"/>
                  </a:cubicBezTo>
                  <a:cubicBezTo>
                    <a:pt x="138" y="965"/>
                    <a:pt x="141" y="966"/>
                    <a:pt x="143" y="965"/>
                  </a:cubicBezTo>
                  <a:cubicBezTo>
                    <a:pt x="146" y="965"/>
                    <a:pt x="149" y="964"/>
                    <a:pt x="152" y="964"/>
                  </a:cubicBezTo>
                  <a:cubicBezTo>
                    <a:pt x="159" y="965"/>
                    <a:pt x="167" y="965"/>
                    <a:pt x="174" y="965"/>
                  </a:cubicBezTo>
                  <a:cubicBezTo>
                    <a:pt x="193" y="965"/>
                    <a:pt x="213" y="965"/>
                    <a:pt x="232" y="965"/>
                  </a:cubicBezTo>
                  <a:cubicBezTo>
                    <a:pt x="249" y="964"/>
                    <a:pt x="267" y="964"/>
                    <a:pt x="284" y="964"/>
                  </a:cubicBezTo>
                  <a:cubicBezTo>
                    <a:pt x="299" y="964"/>
                    <a:pt x="314" y="964"/>
                    <a:pt x="328" y="964"/>
                  </a:cubicBezTo>
                  <a:cubicBezTo>
                    <a:pt x="345" y="963"/>
                    <a:pt x="361" y="963"/>
                    <a:pt x="377" y="964"/>
                  </a:cubicBezTo>
                  <a:cubicBezTo>
                    <a:pt x="390" y="964"/>
                    <a:pt x="404" y="964"/>
                    <a:pt x="417" y="964"/>
                  </a:cubicBezTo>
                  <a:cubicBezTo>
                    <a:pt x="432" y="964"/>
                    <a:pt x="447" y="964"/>
                    <a:pt x="463" y="964"/>
                  </a:cubicBezTo>
                  <a:cubicBezTo>
                    <a:pt x="472" y="965"/>
                    <a:pt x="481" y="964"/>
                    <a:pt x="491" y="965"/>
                  </a:cubicBezTo>
                  <a:cubicBezTo>
                    <a:pt x="501" y="966"/>
                    <a:pt x="512" y="965"/>
                    <a:pt x="522" y="965"/>
                  </a:cubicBezTo>
                  <a:cubicBezTo>
                    <a:pt x="532" y="965"/>
                    <a:pt x="543" y="966"/>
                    <a:pt x="553" y="965"/>
                  </a:cubicBezTo>
                  <a:cubicBezTo>
                    <a:pt x="559" y="965"/>
                    <a:pt x="566" y="965"/>
                    <a:pt x="572" y="965"/>
                  </a:cubicBezTo>
                  <a:cubicBezTo>
                    <a:pt x="574" y="965"/>
                    <a:pt x="575" y="964"/>
                    <a:pt x="575" y="962"/>
                  </a:cubicBezTo>
                  <a:cubicBezTo>
                    <a:pt x="575" y="960"/>
                    <a:pt x="575" y="960"/>
                    <a:pt x="576" y="960"/>
                  </a:cubicBezTo>
                  <a:cubicBezTo>
                    <a:pt x="579" y="959"/>
                    <a:pt x="581" y="957"/>
                    <a:pt x="581" y="954"/>
                  </a:cubicBezTo>
                  <a:cubicBezTo>
                    <a:pt x="581" y="947"/>
                    <a:pt x="582" y="940"/>
                    <a:pt x="581" y="932"/>
                  </a:cubicBezTo>
                  <a:cubicBezTo>
                    <a:pt x="581" y="924"/>
                    <a:pt x="582" y="915"/>
                    <a:pt x="582" y="907"/>
                  </a:cubicBezTo>
                  <a:cubicBezTo>
                    <a:pt x="581" y="897"/>
                    <a:pt x="581" y="887"/>
                    <a:pt x="581" y="877"/>
                  </a:cubicBezTo>
                  <a:cubicBezTo>
                    <a:pt x="581" y="867"/>
                    <a:pt x="582" y="857"/>
                    <a:pt x="581" y="847"/>
                  </a:cubicBezTo>
                  <a:cubicBezTo>
                    <a:pt x="581" y="842"/>
                    <a:pt x="582" y="837"/>
                    <a:pt x="581" y="831"/>
                  </a:cubicBezTo>
                  <a:cubicBezTo>
                    <a:pt x="580" y="827"/>
                    <a:pt x="580" y="822"/>
                    <a:pt x="581" y="818"/>
                  </a:cubicBezTo>
                  <a:cubicBezTo>
                    <a:pt x="581" y="810"/>
                    <a:pt x="580" y="802"/>
                    <a:pt x="580" y="794"/>
                  </a:cubicBezTo>
                  <a:cubicBezTo>
                    <a:pt x="581" y="788"/>
                    <a:pt x="580" y="781"/>
                    <a:pt x="580" y="774"/>
                  </a:cubicBezTo>
                  <a:cubicBezTo>
                    <a:pt x="580" y="767"/>
                    <a:pt x="578" y="760"/>
                    <a:pt x="579" y="753"/>
                  </a:cubicBezTo>
                  <a:cubicBezTo>
                    <a:pt x="579" y="752"/>
                    <a:pt x="578" y="752"/>
                    <a:pt x="577" y="751"/>
                  </a:cubicBezTo>
                  <a:cubicBezTo>
                    <a:pt x="573" y="750"/>
                    <a:pt x="568" y="748"/>
                    <a:pt x="563" y="747"/>
                  </a:cubicBezTo>
                  <a:cubicBezTo>
                    <a:pt x="557" y="746"/>
                    <a:pt x="552" y="745"/>
                    <a:pt x="546" y="744"/>
                  </a:cubicBezTo>
                  <a:cubicBezTo>
                    <a:pt x="541" y="743"/>
                    <a:pt x="536" y="741"/>
                    <a:pt x="530" y="741"/>
                  </a:cubicBezTo>
                  <a:cubicBezTo>
                    <a:pt x="526" y="741"/>
                    <a:pt x="524" y="738"/>
                    <a:pt x="524" y="734"/>
                  </a:cubicBezTo>
                  <a:cubicBezTo>
                    <a:pt x="524" y="731"/>
                    <a:pt x="525" y="728"/>
                    <a:pt x="524" y="726"/>
                  </a:cubicBezTo>
                  <a:cubicBezTo>
                    <a:pt x="522" y="720"/>
                    <a:pt x="522" y="714"/>
                    <a:pt x="521" y="708"/>
                  </a:cubicBezTo>
                  <a:cubicBezTo>
                    <a:pt x="519" y="702"/>
                    <a:pt x="516" y="697"/>
                    <a:pt x="510" y="695"/>
                  </a:cubicBezTo>
                  <a:cubicBezTo>
                    <a:pt x="506" y="694"/>
                    <a:pt x="503" y="692"/>
                    <a:pt x="499" y="691"/>
                  </a:cubicBezTo>
                  <a:cubicBezTo>
                    <a:pt x="496" y="691"/>
                    <a:pt x="493" y="689"/>
                    <a:pt x="490" y="689"/>
                  </a:cubicBezTo>
                  <a:cubicBezTo>
                    <a:pt x="490" y="685"/>
                    <a:pt x="492" y="681"/>
                    <a:pt x="491" y="676"/>
                  </a:cubicBezTo>
                  <a:cubicBezTo>
                    <a:pt x="490" y="673"/>
                    <a:pt x="489" y="670"/>
                    <a:pt x="487" y="668"/>
                  </a:cubicBezTo>
                  <a:cubicBezTo>
                    <a:pt x="482" y="663"/>
                    <a:pt x="475" y="660"/>
                    <a:pt x="469" y="658"/>
                  </a:cubicBezTo>
                  <a:cubicBezTo>
                    <a:pt x="462" y="656"/>
                    <a:pt x="456" y="652"/>
                    <a:pt x="450" y="649"/>
                  </a:cubicBezTo>
                  <a:cubicBezTo>
                    <a:pt x="443" y="644"/>
                    <a:pt x="435" y="642"/>
                    <a:pt x="428" y="638"/>
                  </a:cubicBezTo>
                  <a:cubicBezTo>
                    <a:pt x="425" y="636"/>
                    <a:pt x="421" y="634"/>
                    <a:pt x="418" y="633"/>
                  </a:cubicBezTo>
                  <a:cubicBezTo>
                    <a:pt x="415" y="631"/>
                    <a:pt x="413" y="629"/>
                    <a:pt x="411" y="628"/>
                  </a:cubicBezTo>
                  <a:cubicBezTo>
                    <a:pt x="405" y="626"/>
                    <a:pt x="402" y="622"/>
                    <a:pt x="397" y="619"/>
                  </a:cubicBezTo>
                  <a:cubicBezTo>
                    <a:pt x="391" y="614"/>
                    <a:pt x="391" y="607"/>
                    <a:pt x="390" y="600"/>
                  </a:cubicBezTo>
                  <a:cubicBezTo>
                    <a:pt x="390" y="594"/>
                    <a:pt x="389" y="588"/>
                    <a:pt x="389" y="582"/>
                  </a:cubicBezTo>
                  <a:cubicBezTo>
                    <a:pt x="389" y="575"/>
                    <a:pt x="388" y="569"/>
                    <a:pt x="388" y="563"/>
                  </a:cubicBezTo>
                  <a:cubicBezTo>
                    <a:pt x="388" y="553"/>
                    <a:pt x="387" y="544"/>
                    <a:pt x="387" y="534"/>
                  </a:cubicBezTo>
                  <a:cubicBezTo>
                    <a:pt x="386" y="528"/>
                    <a:pt x="386" y="522"/>
                    <a:pt x="386" y="516"/>
                  </a:cubicBezTo>
                  <a:cubicBezTo>
                    <a:pt x="385" y="505"/>
                    <a:pt x="385" y="494"/>
                    <a:pt x="385" y="483"/>
                  </a:cubicBezTo>
                  <a:cubicBezTo>
                    <a:pt x="385" y="480"/>
                    <a:pt x="385" y="479"/>
                    <a:pt x="388" y="478"/>
                  </a:cubicBezTo>
                  <a:cubicBezTo>
                    <a:pt x="392" y="477"/>
                    <a:pt x="398" y="476"/>
                    <a:pt x="399" y="471"/>
                  </a:cubicBezTo>
                  <a:cubicBezTo>
                    <a:pt x="401" y="466"/>
                    <a:pt x="402" y="461"/>
                    <a:pt x="403" y="456"/>
                  </a:cubicBezTo>
                  <a:cubicBezTo>
                    <a:pt x="404" y="453"/>
                    <a:pt x="406" y="451"/>
                    <a:pt x="406" y="449"/>
                  </a:cubicBezTo>
                  <a:cubicBezTo>
                    <a:pt x="406" y="444"/>
                    <a:pt x="409" y="440"/>
                    <a:pt x="410" y="435"/>
                  </a:cubicBezTo>
                  <a:cubicBezTo>
                    <a:pt x="410" y="431"/>
                    <a:pt x="412" y="428"/>
                    <a:pt x="412" y="425"/>
                  </a:cubicBezTo>
                  <a:cubicBezTo>
                    <a:pt x="412" y="422"/>
                    <a:pt x="413" y="422"/>
                    <a:pt x="415" y="421"/>
                  </a:cubicBezTo>
                  <a:cubicBezTo>
                    <a:pt x="420" y="421"/>
                    <a:pt x="426" y="420"/>
                    <a:pt x="431" y="418"/>
                  </a:cubicBezTo>
                  <a:cubicBezTo>
                    <a:pt x="441" y="416"/>
                    <a:pt x="451" y="413"/>
                    <a:pt x="461" y="411"/>
                  </a:cubicBezTo>
                  <a:cubicBezTo>
                    <a:pt x="470" y="408"/>
                    <a:pt x="478" y="405"/>
                    <a:pt x="486" y="401"/>
                  </a:cubicBezTo>
                  <a:cubicBezTo>
                    <a:pt x="490" y="400"/>
                    <a:pt x="493" y="397"/>
                    <a:pt x="496" y="397"/>
                  </a:cubicBezTo>
                  <a:cubicBezTo>
                    <a:pt x="500" y="398"/>
                    <a:pt x="503" y="395"/>
                    <a:pt x="507" y="394"/>
                  </a:cubicBezTo>
                  <a:cubicBezTo>
                    <a:pt x="510" y="394"/>
                    <a:pt x="511" y="391"/>
                    <a:pt x="514" y="390"/>
                  </a:cubicBezTo>
                  <a:cubicBezTo>
                    <a:pt x="520" y="387"/>
                    <a:pt x="524" y="383"/>
                    <a:pt x="529" y="378"/>
                  </a:cubicBezTo>
                  <a:cubicBezTo>
                    <a:pt x="532" y="376"/>
                    <a:pt x="534" y="373"/>
                    <a:pt x="537" y="371"/>
                  </a:cubicBezTo>
                  <a:cubicBezTo>
                    <a:pt x="543" y="367"/>
                    <a:pt x="547" y="362"/>
                    <a:pt x="551" y="355"/>
                  </a:cubicBezTo>
                  <a:cubicBezTo>
                    <a:pt x="555" y="348"/>
                    <a:pt x="557" y="340"/>
                    <a:pt x="559" y="333"/>
                  </a:cubicBezTo>
                  <a:cubicBezTo>
                    <a:pt x="561" y="326"/>
                    <a:pt x="559" y="318"/>
                    <a:pt x="561" y="311"/>
                  </a:cubicBezTo>
                  <a:cubicBezTo>
                    <a:pt x="563" y="306"/>
                    <a:pt x="565" y="304"/>
                    <a:pt x="568" y="302"/>
                  </a:cubicBezTo>
                  <a:cubicBezTo>
                    <a:pt x="573" y="299"/>
                    <a:pt x="577" y="295"/>
                    <a:pt x="582" y="292"/>
                  </a:cubicBezTo>
                  <a:cubicBezTo>
                    <a:pt x="585" y="289"/>
                    <a:pt x="588" y="285"/>
                    <a:pt x="592" y="284"/>
                  </a:cubicBezTo>
                  <a:cubicBezTo>
                    <a:pt x="597" y="282"/>
                    <a:pt x="598" y="277"/>
                    <a:pt x="603" y="275"/>
                  </a:cubicBezTo>
                  <a:cubicBezTo>
                    <a:pt x="605" y="274"/>
                    <a:pt x="606" y="271"/>
                    <a:pt x="608" y="269"/>
                  </a:cubicBezTo>
                  <a:cubicBezTo>
                    <a:pt x="612" y="265"/>
                    <a:pt x="616" y="262"/>
                    <a:pt x="620" y="258"/>
                  </a:cubicBezTo>
                  <a:cubicBezTo>
                    <a:pt x="623" y="255"/>
                    <a:pt x="625" y="251"/>
                    <a:pt x="628" y="249"/>
                  </a:cubicBezTo>
                  <a:cubicBezTo>
                    <a:pt x="631" y="246"/>
                    <a:pt x="633" y="244"/>
                    <a:pt x="636" y="241"/>
                  </a:cubicBezTo>
                  <a:cubicBezTo>
                    <a:pt x="638" y="238"/>
                    <a:pt x="639" y="235"/>
                    <a:pt x="642" y="232"/>
                  </a:cubicBezTo>
                  <a:cubicBezTo>
                    <a:pt x="648" y="227"/>
                    <a:pt x="652" y="220"/>
                    <a:pt x="656" y="214"/>
                  </a:cubicBezTo>
                  <a:cubicBezTo>
                    <a:pt x="660" y="208"/>
                    <a:pt x="662" y="202"/>
                    <a:pt x="666" y="197"/>
                  </a:cubicBezTo>
                  <a:cubicBezTo>
                    <a:pt x="671" y="189"/>
                    <a:pt x="675" y="180"/>
                    <a:pt x="679" y="171"/>
                  </a:cubicBezTo>
                  <a:cubicBezTo>
                    <a:pt x="685" y="160"/>
                    <a:pt x="688" y="149"/>
                    <a:pt x="693" y="138"/>
                  </a:cubicBezTo>
                  <a:cubicBezTo>
                    <a:pt x="695" y="133"/>
                    <a:pt x="696" y="127"/>
                    <a:pt x="699" y="122"/>
                  </a:cubicBezTo>
                  <a:cubicBezTo>
                    <a:pt x="702" y="116"/>
                    <a:pt x="704" y="110"/>
                    <a:pt x="705" y="103"/>
                  </a:cubicBezTo>
                  <a:cubicBezTo>
                    <a:pt x="708" y="91"/>
                    <a:pt x="710" y="78"/>
                    <a:pt x="711" y="65"/>
                  </a:cubicBezTo>
                  <a:cubicBezTo>
                    <a:pt x="712" y="57"/>
                    <a:pt x="712" y="49"/>
                    <a:pt x="712" y="42"/>
                  </a:cubicBezTo>
                  <a:close/>
                  <a:moveTo>
                    <a:pt x="132" y="285"/>
                  </a:moveTo>
                  <a:cubicBezTo>
                    <a:pt x="126" y="280"/>
                    <a:pt x="120" y="275"/>
                    <a:pt x="115" y="270"/>
                  </a:cubicBezTo>
                  <a:cubicBezTo>
                    <a:pt x="109" y="264"/>
                    <a:pt x="103" y="259"/>
                    <a:pt x="97" y="253"/>
                  </a:cubicBezTo>
                  <a:cubicBezTo>
                    <a:pt x="94" y="249"/>
                    <a:pt x="91" y="245"/>
                    <a:pt x="87" y="241"/>
                  </a:cubicBezTo>
                  <a:cubicBezTo>
                    <a:pt x="81" y="236"/>
                    <a:pt x="76" y="229"/>
                    <a:pt x="71" y="222"/>
                  </a:cubicBezTo>
                  <a:cubicBezTo>
                    <a:pt x="67" y="217"/>
                    <a:pt x="63" y="210"/>
                    <a:pt x="58" y="204"/>
                  </a:cubicBezTo>
                  <a:cubicBezTo>
                    <a:pt x="54" y="198"/>
                    <a:pt x="52" y="191"/>
                    <a:pt x="48" y="186"/>
                  </a:cubicBezTo>
                  <a:cubicBezTo>
                    <a:pt x="45" y="181"/>
                    <a:pt x="43" y="175"/>
                    <a:pt x="40" y="170"/>
                  </a:cubicBezTo>
                  <a:cubicBezTo>
                    <a:pt x="36" y="161"/>
                    <a:pt x="31" y="152"/>
                    <a:pt x="28" y="143"/>
                  </a:cubicBezTo>
                  <a:cubicBezTo>
                    <a:pt x="26" y="136"/>
                    <a:pt x="23" y="129"/>
                    <a:pt x="22" y="121"/>
                  </a:cubicBezTo>
                  <a:cubicBezTo>
                    <a:pt x="21" y="115"/>
                    <a:pt x="18" y="109"/>
                    <a:pt x="17" y="103"/>
                  </a:cubicBezTo>
                  <a:cubicBezTo>
                    <a:pt x="14" y="90"/>
                    <a:pt x="11" y="78"/>
                    <a:pt x="10" y="64"/>
                  </a:cubicBezTo>
                  <a:cubicBezTo>
                    <a:pt x="10" y="59"/>
                    <a:pt x="8" y="54"/>
                    <a:pt x="8" y="49"/>
                  </a:cubicBezTo>
                  <a:cubicBezTo>
                    <a:pt x="8" y="44"/>
                    <a:pt x="7" y="38"/>
                    <a:pt x="8" y="34"/>
                  </a:cubicBezTo>
                  <a:cubicBezTo>
                    <a:pt x="9" y="28"/>
                    <a:pt x="10" y="21"/>
                    <a:pt x="12" y="15"/>
                  </a:cubicBezTo>
                  <a:cubicBezTo>
                    <a:pt x="14" y="11"/>
                    <a:pt x="18" y="13"/>
                    <a:pt x="20" y="13"/>
                  </a:cubicBezTo>
                  <a:cubicBezTo>
                    <a:pt x="29" y="14"/>
                    <a:pt x="39" y="13"/>
                    <a:pt x="48" y="13"/>
                  </a:cubicBezTo>
                  <a:cubicBezTo>
                    <a:pt x="54" y="14"/>
                    <a:pt x="59" y="14"/>
                    <a:pt x="64" y="15"/>
                  </a:cubicBezTo>
                  <a:cubicBezTo>
                    <a:pt x="73" y="16"/>
                    <a:pt x="82" y="16"/>
                    <a:pt x="91" y="18"/>
                  </a:cubicBezTo>
                  <a:cubicBezTo>
                    <a:pt x="97" y="19"/>
                    <a:pt x="104" y="21"/>
                    <a:pt x="111" y="20"/>
                  </a:cubicBezTo>
                  <a:cubicBezTo>
                    <a:pt x="115" y="20"/>
                    <a:pt x="119" y="22"/>
                    <a:pt x="123" y="23"/>
                  </a:cubicBezTo>
                  <a:cubicBezTo>
                    <a:pt x="127" y="24"/>
                    <a:pt x="131" y="25"/>
                    <a:pt x="136" y="25"/>
                  </a:cubicBezTo>
                  <a:cubicBezTo>
                    <a:pt x="142" y="26"/>
                    <a:pt x="143" y="28"/>
                    <a:pt x="143" y="34"/>
                  </a:cubicBezTo>
                  <a:cubicBezTo>
                    <a:pt x="142" y="41"/>
                    <a:pt x="144" y="47"/>
                    <a:pt x="145" y="53"/>
                  </a:cubicBezTo>
                  <a:cubicBezTo>
                    <a:pt x="147" y="59"/>
                    <a:pt x="147" y="65"/>
                    <a:pt x="151" y="70"/>
                  </a:cubicBezTo>
                  <a:cubicBezTo>
                    <a:pt x="153" y="73"/>
                    <a:pt x="154" y="76"/>
                    <a:pt x="157" y="79"/>
                  </a:cubicBezTo>
                  <a:cubicBezTo>
                    <a:pt x="160" y="82"/>
                    <a:pt x="164" y="86"/>
                    <a:pt x="168" y="90"/>
                  </a:cubicBezTo>
                  <a:cubicBezTo>
                    <a:pt x="168" y="91"/>
                    <a:pt x="168" y="92"/>
                    <a:pt x="167" y="92"/>
                  </a:cubicBezTo>
                  <a:cubicBezTo>
                    <a:pt x="167" y="94"/>
                    <a:pt x="166" y="97"/>
                    <a:pt x="166" y="99"/>
                  </a:cubicBezTo>
                  <a:cubicBezTo>
                    <a:pt x="164" y="106"/>
                    <a:pt x="164" y="106"/>
                    <a:pt x="159" y="102"/>
                  </a:cubicBezTo>
                  <a:cubicBezTo>
                    <a:pt x="151" y="96"/>
                    <a:pt x="144" y="89"/>
                    <a:pt x="139" y="80"/>
                  </a:cubicBezTo>
                  <a:cubicBezTo>
                    <a:pt x="135" y="73"/>
                    <a:pt x="132" y="66"/>
                    <a:pt x="130" y="58"/>
                  </a:cubicBezTo>
                  <a:cubicBezTo>
                    <a:pt x="129" y="54"/>
                    <a:pt x="127" y="51"/>
                    <a:pt x="126" y="47"/>
                  </a:cubicBezTo>
                  <a:cubicBezTo>
                    <a:pt x="125" y="44"/>
                    <a:pt x="121" y="43"/>
                    <a:pt x="118" y="43"/>
                  </a:cubicBezTo>
                  <a:cubicBezTo>
                    <a:pt x="103" y="42"/>
                    <a:pt x="88" y="40"/>
                    <a:pt x="74" y="38"/>
                  </a:cubicBezTo>
                  <a:cubicBezTo>
                    <a:pt x="66" y="37"/>
                    <a:pt x="58" y="36"/>
                    <a:pt x="50" y="36"/>
                  </a:cubicBezTo>
                  <a:cubicBezTo>
                    <a:pt x="46" y="36"/>
                    <a:pt x="44" y="40"/>
                    <a:pt x="43" y="44"/>
                  </a:cubicBezTo>
                  <a:cubicBezTo>
                    <a:pt x="43" y="49"/>
                    <a:pt x="44" y="54"/>
                    <a:pt x="41" y="59"/>
                  </a:cubicBezTo>
                  <a:cubicBezTo>
                    <a:pt x="40" y="61"/>
                    <a:pt x="39" y="66"/>
                    <a:pt x="42" y="69"/>
                  </a:cubicBezTo>
                  <a:cubicBezTo>
                    <a:pt x="40" y="75"/>
                    <a:pt x="44" y="80"/>
                    <a:pt x="42" y="86"/>
                  </a:cubicBezTo>
                  <a:cubicBezTo>
                    <a:pt x="41" y="92"/>
                    <a:pt x="44" y="98"/>
                    <a:pt x="45" y="103"/>
                  </a:cubicBezTo>
                  <a:cubicBezTo>
                    <a:pt x="46" y="107"/>
                    <a:pt x="45" y="111"/>
                    <a:pt x="47" y="115"/>
                  </a:cubicBezTo>
                  <a:cubicBezTo>
                    <a:pt x="50" y="120"/>
                    <a:pt x="48" y="126"/>
                    <a:pt x="52" y="130"/>
                  </a:cubicBezTo>
                  <a:cubicBezTo>
                    <a:pt x="55" y="134"/>
                    <a:pt x="55" y="138"/>
                    <a:pt x="56" y="141"/>
                  </a:cubicBezTo>
                  <a:cubicBezTo>
                    <a:pt x="57" y="147"/>
                    <a:pt x="62" y="151"/>
                    <a:pt x="61" y="157"/>
                  </a:cubicBezTo>
                  <a:cubicBezTo>
                    <a:pt x="61" y="158"/>
                    <a:pt x="61" y="159"/>
                    <a:pt x="62" y="159"/>
                  </a:cubicBezTo>
                  <a:cubicBezTo>
                    <a:pt x="63" y="159"/>
                    <a:pt x="64" y="160"/>
                    <a:pt x="64" y="161"/>
                  </a:cubicBezTo>
                  <a:cubicBezTo>
                    <a:pt x="63" y="165"/>
                    <a:pt x="67" y="167"/>
                    <a:pt x="68" y="171"/>
                  </a:cubicBezTo>
                  <a:cubicBezTo>
                    <a:pt x="70" y="180"/>
                    <a:pt x="77" y="187"/>
                    <a:pt x="79" y="196"/>
                  </a:cubicBezTo>
                  <a:cubicBezTo>
                    <a:pt x="80" y="199"/>
                    <a:pt x="82" y="202"/>
                    <a:pt x="84" y="204"/>
                  </a:cubicBezTo>
                  <a:cubicBezTo>
                    <a:pt x="87" y="207"/>
                    <a:pt x="88" y="211"/>
                    <a:pt x="90" y="214"/>
                  </a:cubicBezTo>
                  <a:cubicBezTo>
                    <a:pt x="92" y="217"/>
                    <a:pt x="94" y="219"/>
                    <a:pt x="96" y="221"/>
                  </a:cubicBezTo>
                  <a:cubicBezTo>
                    <a:pt x="98" y="223"/>
                    <a:pt x="98" y="226"/>
                    <a:pt x="100" y="228"/>
                  </a:cubicBezTo>
                  <a:cubicBezTo>
                    <a:pt x="104" y="233"/>
                    <a:pt x="108" y="239"/>
                    <a:pt x="111" y="244"/>
                  </a:cubicBezTo>
                  <a:cubicBezTo>
                    <a:pt x="114" y="250"/>
                    <a:pt x="118" y="254"/>
                    <a:pt x="122" y="260"/>
                  </a:cubicBezTo>
                  <a:cubicBezTo>
                    <a:pt x="123" y="263"/>
                    <a:pt x="124" y="267"/>
                    <a:pt x="129" y="269"/>
                  </a:cubicBezTo>
                  <a:cubicBezTo>
                    <a:pt x="130" y="269"/>
                    <a:pt x="132" y="273"/>
                    <a:pt x="134" y="275"/>
                  </a:cubicBezTo>
                  <a:cubicBezTo>
                    <a:pt x="136" y="280"/>
                    <a:pt x="141" y="283"/>
                    <a:pt x="144" y="287"/>
                  </a:cubicBezTo>
                  <a:cubicBezTo>
                    <a:pt x="148" y="290"/>
                    <a:pt x="146" y="294"/>
                    <a:pt x="148" y="299"/>
                  </a:cubicBezTo>
                  <a:cubicBezTo>
                    <a:pt x="142" y="293"/>
                    <a:pt x="137" y="289"/>
                    <a:pt x="132" y="285"/>
                  </a:cubicBezTo>
                  <a:close/>
                  <a:moveTo>
                    <a:pt x="150" y="191"/>
                  </a:moveTo>
                  <a:cubicBezTo>
                    <a:pt x="149" y="197"/>
                    <a:pt x="148" y="203"/>
                    <a:pt x="148" y="208"/>
                  </a:cubicBezTo>
                  <a:cubicBezTo>
                    <a:pt x="147" y="220"/>
                    <a:pt x="146" y="232"/>
                    <a:pt x="146" y="243"/>
                  </a:cubicBezTo>
                  <a:cubicBezTo>
                    <a:pt x="145" y="248"/>
                    <a:pt x="145" y="252"/>
                    <a:pt x="146" y="257"/>
                  </a:cubicBezTo>
                  <a:cubicBezTo>
                    <a:pt x="146" y="261"/>
                    <a:pt x="146" y="266"/>
                    <a:pt x="146" y="271"/>
                  </a:cubicBezTo>
                  <a:cubicBezTo>
                    <a:pt x="145" y="273"/>
                    <a:pt x="148" y="275"/>
                    <a:pt x="145" y="276"/>
                  </a:cubicBezTo>
                  <a:cubicBezTo>
                    <a:pt x="143" y="277"/>
                    <a:pt x="143" y="273"/>
                    <a:pt x="141" y="272"/>
                  </a:cubicBezTo>
                  <a:cubicBezTo>
                    <a:pt x="134" y="263"/>
                    <a:pt x="127" y="255"/>
                    <a:pt x="121" y="245"/>
                  </a:cubicBezTo>
                  <a:cubicBezTo>
                    <a:pt x="114" y="233"/>
                    <a:pt x="105" y="222"/>
                    <a:pt x="98" y="210"/>
                  </a:cubicBezTo>
                  <a:cubicBezTo>
                    <a:pt x="92" y="201"/>
                    <a:pt x="87" y="192"/>
                    <a:pt x="82" y="183"/>
                  </a:cubicBezTo>
                  <a:cubicBezTo>
                    <a:pt x="76" y="171"/>
                    <a:pt x="71" y="159"/>
                    <a:pt x="66" y="147"/>
                  </a:cubicBezTo>
                  <a:cubicBezTo>
                    <a:pt x="62" y="135"/>
                    <a:pt x="58" y="124"/>
                    <a:pt x="55" y="113"/>
                  </a:cubicBezTo>
                  <a:cubicBezTo>
                    <a:pt x="53" y="103"/>
                    <a:pt x="51" y="93"/>
                    <a:pt x="50" y="83"/>
                  </a:cubicBezTo>
                  <a:cubicBezTo>
                    <a:pt x="49" y="77"/>
                    <a:pt x="49" y="70"/>
                    <a:pt x="48" y="63"/>
                  </a:cubicBezTo>
                  <a:cubicBezTo>
                    <a:pt x="47" y="57"/>
                    <a:pt x="49" y="50"/>
                    <a:pt x="49" y="43"/>
                  </a:cubicBezTo>
                  <a:cubicBezTo>
                    <a:pt x="50" y="41"/>
                    <a:pt x="51" y="43"/>
                    <a:pt x="52" y="42"/>
                  </a:cubicBezTo>
                  <a:cubicBezTo>
                    <a:pt x="62" y="45"/>
                    <a:pt x="73" y="45"/>
                    <a:pt x="84" y="47"/>
                  </a:cubicBezTo>
                  <a:cubicBezTo>
                    <a:pt x="92" y="49"/>
                    <a:pt x="101" y="50"/>
                    <a:pt x="110" y="49"/>
                  </a:cubicBezTo>
                  <a:cubicBezTo>
                    <a:pt x="112" y="49"/>
                    <a:pt x="115" y="50"/>
                    <a:pt x="118" y="50"/>
                  </a:cubicBezTo>
                  <a:cubicBezTo>
                    <a:pt x="120" y="50"/>
                    <a:pt x="122" y="51"/>
                    <a:pt x="123" y="54"/>
                  </a:cubicBezTo>
                  <a:cubicBezTo>
                    <a:pt x="124" y="62"/>
                    <a:pt x="127" y="69"/>
                    <a:pt x="130" y="76"/>
                  </a:cubicBezTo>
                  <a:cubicBezTo>
                    <a:pt x="133" y="82"/>
                    <a:pt x="136" y="89"/>
                    <a:pt x="141" y="94"/>
                  </a:cubicBezTo>
                  <a:cubicBezTo>
                    <a:pt x="145" y="98"/>
                    <a:pt x="150" y="102"/>
                    <a:pt x="154" y="106"/>
                  </a:cubicBezTo>
                  <a:cubicBezTo>
                    <a:pt x="156" y="108"/>
                    <a:pt x="158" y="111"/>
                    <a:pt x="161" y="112"/>
                  </a:cubicBezTo>
                  <a:cubicBezTo>
                    <a:pt x="162" y="112"/>
                    <a:pt x="163" y="114"/>
                    <a:pt x="162" y="116"/>
                  </a:cubicBezTo>
                  <a:cubicBezTo>
                    <a:pt x="159" y="121"/>
                    <a:pt x="159" y="128"/>
                    <a:pt x="159" y="133"/>
                  </a:cubicBezTo>
                  <a:cubicBezTo>
                    <a:pt x="158" y="141"/>
                    <a:pt x="156" y="147"/>
                    <a:pt x="155" y="155"/>
                  </a:cubicBezTo>
                  <a:cubicBezTo>
                    <a:pt x="155" y="160"/>
                    <a:pt x="154" y="165"/>
                    <a:pt x="153" y="170"/>
                  </a:cubicBezTo>
                  <a:cubicBezTo>
                    <a:pt x="151" y="177"/>
                    <a:pt x="151" y="184"/>
                    <a:pt x="150" y="191"/>
                  </a:cubicBezTo>
                  <a:close/>
                  <a:moveTo>
                    <a:pt x="530" y="748"/>
                  </a:moveTo>
                  <a:cubicBezTo>
                    <a:pt x="533" y="749"/>
                    <a:pt x="537" y="749"/>
                    <a:pt x="541" y="750"/>
                  </a:cubicBezTo>
                  <a:cubicBezTo>
                    <a:pt x="544" y="751"/>
                    <a:pt x="548" y="751"/>
                    <a:pt x="552" y="751"/>
                  </a:cubicBezTo>
                  <a:cubicBezTo>
                    <a:pt x="554" y="751"/>
                    <a:pt x="555" y="753"/>
                    <a:pt x="557" y="753"/>
                  </a:cubicBezTo>
                  <a:cubicBezTo>
                    <a:pt x="562" y="753"/>
                    <a:pt x="567" y="754"/>
                    <a:pt x="571" y="755"/>
                  </a:cubicBezTo>
                  <a:cubicBezTo>
                    <a:pt x="573" y="755"/>
                    <a:pt x="575" y="756"/>
                    <a:pt x="574" y="758"/>
                  </a:cubicBezTo>
                  <a:cubicBezTo>
                    <a:pt x="571" y="763"/>
                    <a:pt x="572" y="768"/>
                    <a:pt x="572" y="774"/>
                  </a:cubicBezTo>
                  <a:cubicBezTo>
                    <a:pt x="571" y="780"/>
                    <a:pt x="572" y="786"/>
                    <a:pt x="572" y="792"/>
                  </a:cubicBezTo>
                  <a:cubicBezTo>
                    <a:pt x="570" y="800"/>
                    <a:pt x="571" y="808"/>
                    <a:pt x="571" y="817"/>
                  </a:cubicBezTo>
                  <a:cubicBezTo>
                    <a:pt x="571" y="824"/>
                    <a:pt x="571" y="831"/>
                    <a:pt x="571" y="838"/>
                  </a:cubicBezTo>
                  <a:cubicBezTo>
                    <a:pt x="571" y="844"/>
                    <a:pt x="573" y="851"/>
                    <a:pt x="572" y="857"/>
                  </a:cubicBezTo>
                  <a:cubicBezTo>
                    <a:pt x="571" y="861"/>
                    <a:pt x="571" y="865"/>
                    <a:pt x="572" y="869"/>
                  </a:cubicBezTo>
                  <a:cubicBezTo>
                    <a:pt x="572" y="873"/>
                    <a:pt x="571" y="877"/>
                    <a:pt x="572" y="882"/>
                  </a:cubicBezTo>
                  <a:cubicBezTo>
                    <a:pt x="572" y="886"/>
                    <a:pt x="572" y="891"/>
                    <a:pt x="572" y="895"/>
                  </a:cubicBezTo>
                  <a:cubicBezTo>
                    <a:pt x="572" y="901"/>
                    <a:pt x="572" y="908"/>
                    <a:pt x="572" y="914"/>
                  </a:cubicBezTo>
                  <a:cubicBezTo>
                    <a:pt x="572" y="928"/>
                    <a:pt x="571" y="942"/>
                    <a:pt x="572" y="957"/>
                  </a:cubicBezTo>
                  <a:cubicBezTo>
                    <a:pt x="572" y="958"/>
                    <a:pt x="571" y="960"/>
                    <a:pt x="570" y="959"/>
                  </a:cubicBezTo>
                  <a:cubicBezTo>
                    <a:pt x="562" y="959"/>
                    <a:pt x="554" y="959"/>
                    <a:pt x="546" y="958"/>
                  </a:cubicBezTo>
                  <a:cubicBezTo>
                    <a:pt x="534" y="957"/>
                    <a:pt x="523" y="955"/>
                    <a:pt x="511" y="956"/>
                  </a:cubicBezTo>
                  <a:cubicBezTo>
                    <a:pt x="506" y="956"/>
                    <a:pt x="501" y="955"/>
                    <a:pt x="496" y="955"/>
                  </a:cubicBezTo>
                  <a:cubicBezTo>
                    <a:pt x="489" y="954"/>
                    <a:pt x="482" y="954"/>
                    <a:pt x="475" y="955"/>
                  </a:cubicBezTo>
                  <a:cubicBezTo>
                    <a:pt x="470" y="955"/>
                    <a:pt x="466" y="954"/>
                    <a:pt x="461" y="954"/>
                  </a:cubicBezTo>
                  <a:cubicBezTo>
                    <a:pt x="455" y="955"/>
                    <a:pt x="449" y="953"/>
                    <a:pt x="443" y="953"/>
                  </a:cubicBezTo>
                  <a:cubicBezTo>
                    <a:pt x="433" y="953"/>
                    <a:pt x="423" y="954"/>
                    <a:pt x="412" y="953"/>
                  </a:cubicBezTo>
                  <a:cubicBezTo>
                    <a:pt x="403" y="953"/>
                    <a:pt x="394" y="952"/>
                    <a:pt x="385" y="953"/>
                  </a:cubicBezTo>
                  <a:cubicBezTo>
                    <a:pt x="372" y="953"/>
                    <a:pt x="358" y="952"/>
                    <a:pt x="345" y="953"/>
                  </a:cubicBezTo>
                  <a:cubicBezTo>
                    <a:pt x="331" y="953"/>
                    <a:pt x="318" y="953"/>
                    <a:pt x="304" y="953"/>
                  </a:cubicBezTo>
                  <a:cubicBezTo>
                    <a:pt x="293" y="953"/>
                    <a:pt x="281" y="953"/>
                    <a:pt x="270" y="953"/>
                  </a:cubicBezTo>
                  <a:cubicBezTo>
                    <a:pt x="259" y="953"/>
                    <a:pt x="248" y="954"/>
                    <a:pt x="237" y="954"/>
                  </a:cubicBezTo>
                  <a:cubicBezTo>
                    <a:pt x="226" y="954"/>
                    <a:pt x="215" y="954"/>
                    <a:pt x="203" y="955"/>
                  </a:cubicBezTo>
                  <a:cubicBezTo>
                    <a:pt x="192" y="955"/>
                    <a:pt x="181" y="956"/>
                    <a:pt x="170" y="956"/>
                  </a:cubicBezTo>
                  <a:cubicBezTo>
                    <a:pt x="166" y="957"/>
                    <a:pt x="161" y="956"/>
                    <a:pt x="158" y="957"/>
                  </a:cubicBezTo>
                  <a:cubicBezTo>
                    <a:pt x="154" y="958"/>
                    <a:pt x="150" y="958"/>
                    <a:pt x="146" y="958"/>
                  </a:cubicBezTo>
                  <a:cubicBezTo>
                    <a:pt x="144" y="959"/>
                    <a:pt x="142" y="957"/>
                    <a:pt x="140" y="959"/>
                  </a:cubicBezTo>
                  <a:cubicBezTo>
                    <a:pt x="140" y="953"/>
                    <a:pt x="141" y="947"/>
                    <a:pt x="139" y="942"/>
                  </a:cubicBezTo>
                  <a:cubicBezTo>
                    <a:pt x="139" y="940"/>
                    <a:pt x="139" y="938"/>
                    <a:pt x="139" y="937"/>
                  </a:cubicBezTo>
                  <a:cubicBezTo>
                    <a:pt x="141" y="930"/>
                    <a:pt x="140" y="924"/>
                    <a:pt x="140" y="917"/>
                  </a:cubicBezTo>
                  <a:cubicBezTo>
                    <a:pt x="141" y="915"/>
                    <a:pt x="139" y="912"/>
                    <a:pt x="140" y="910"/>
                  </a:cubicBezTo>
                  <a:cubicBezTo>
                    <a:pt x="142" y="906"/>
                    <a:pt x="140" y="902"/>
                    <a:pt x="141" y="898"/>
                  </a:cubicBezTo>
                  <a:cubicBezTo>
                    <a:pt x="141" y="895"/>
                    <a:pt x="141" y="891"/>
                    <a:pt x="141" y="887"/>
                  </a:cubicBezTo>
                  <a:cubicBezTo>
                    <a:pt x="140" y="883"/>
                    <a:pt x="141" y="879"/>
                    <a:pt x="141" y="875"/>
                  </a:cubicBezTo>
                  <a:cubicBezTo>
                    <a:pt x="140" y="869"/>
                    <a:pt x="141" y="864"/>
                    <a:pt x="141" y="859"/>
                  </a:cubicBezTo>
                  <a:cubicBezTo>
                    <a:pt x="140" y="853"/>
                    <a:pt x="142" y="847"/>
                    <a:pt x="141" y="841"/>
                  </a:cubicBezTo>
                  <a:cubicBezTo>
                    <a:pt x="140" y="836"/>
                    <a:pt x="142" y="831"/>
                    <a:pt x="141" y="826"/>
                  </a:cubicBezTo>
                  <a:cubicBezTo>
                    <a:pt x="140" y="824"/>
                    <a:pt x="143" y="821"/>
                    <a:pt x="140" y="819"/>
                  </a:cubicBezTo>
                  <a:cubicBezTo>
                    <a:pt x="144" y="816"/>
                    <a:pt x="139" y="814"/>
                    <a:pt x="141" y="811"/>
                  </a:cubicBezTo>
                  <a:cubicBezTo>
                    <a:pt x="143" y="808"/>
                    <a:pt x="141" y="804"/>
                    <a:pt x="141" y="800"/>
                  </a:cubicBezTo>
                  <a:cubicBezTo>
                    <a:pt x="141" y="798"/>
                    <a:pt x="143" y="795"/>
                    <a:pt x="140" y="792"/>
                  </a:cubicBezTo>
                  <a:cubicBezTo>
                    <a:pt x="140" y="792"/>
                    <a:pt x="140" y="792"/>
                    <a:pt x="140" y="792"/>
                  </a:cubicBezTo>
                  <a:cubicBezTo>
                    <a:pt x="142" y="784"/>
                    <a:pt x="141" y="777"/>
                    <a:pt x="139" y="770"/>
                  </a:cubicBezTo>
                  <a:cubicBezTo>
                    <a:pt x="139" y="766"/>
                    <a:pt x="140" y="762"/>
                    <a:pt x="139" y="758"/>
                  </a:cubicBezTo>
                  <a:cubicBezTo>
                    <a:pt x="138" y="757"/>
                    <a:pt x="139" y="756"/>
                    <a:pt x="141" y="756"/>
                  </a:cubicBezTo>
                  <a:cubicBezTo>
                    <a:pt x="151" y="755"/>
                    <a:pt x="160" y="752"/>
                    <a:pt x="170" y="751"/>
                  </a:cubicBezTo>
                  <a:cubicBezTo>
                    <a:pt x="177" y="749"/>
                    <a:pt x="183" y="749"/>
                    <a:pt x="190" y="748"/>
                  </a:cubicBezTo>
                  <a:cubicBezTo>
                    <a:pt x="191" y="748"/>
                    <a:pt x="191" y="748"/>
                    <a:pt x="192" y="748"/>
                  </a:cubicBezTo>
                  <a:cubicBezTo>
                    <a:pt x="193" y="747"/>
                    <a:pt x="195" y="747"/>
                    <a:pt x="196" y="747"/>
                  </a:cubicBezTo>
                  <a:cubicBezTo>
                    <a:pt x="203" y="745"/>
                    <a:pt x="210" y="745"/>
                    <a:pt x="217" y="745"/>
                  </a:cubicBezTo>
                  <a:cubicBezTo>
                    <a:pt x="221" y="745"/>
                    <a:pt x="225" y="745"/>
                    <a:pt x="229" y="744"/>
                  </a:cubicBezTo>
                  <a:cubicBezTo>
                    <a:pt x="236" y="742"/>
                    <a:pt x="243" y="743"/>
                    <a:pt x="250" y="742"/>
                  </a:cubicBezTo>
                  <a:cubicBezTo>
                    <a:pt x="257" y="740"/>
                    <a:pt x="265" y="741"/>
                    <a:pt x="272" y="740"/>
                  </a:cubicBezTo>
                  <a:cubicBezTo>
                    <a:pt x="279" y="740"/>
                    <a:pt x="286" y="739"/>
                    <a:pt x="293" y="739"/>
                  </a:cubicBezTo>
                  <a:cubicBezTo>
                    <a:pt x="299" y="738"/>
                    <a:pt x="305" y="739"/>
                    <a:pt x="311" y="737"/>
                  </a:cubicBezTo>
                  <a:cubicBezTo>
                    <a:pt x="317" y="736"/>
                    <a:pt x="324" y="737"/>
                    <a:pt x="330" y="737"/>
                  </a:cubicBezTo>
                  <a:cubicBezTo>
                    <a:pt x="339" y="736"/>
                    <a:pt x="348" y="737"/>
                    <a:pt x="356" y="736"/>
                  </a:cubicBezTo>
                  <a:cubicBezTo>
                    <a:pt x="368" y="736"/>
                    <a:pt x="379" y="737"/>
                    <a:pt x="391" y="737"/>
                  </a:cubicBezTo>
                  <a:cubicBezTo>
                    <a:pt x="398" y="737"/>
                    <a:pt x="406" y="737"/>
                    <a:pt x="413" y="737"/>
                  </a:cubicBezTo>
                  <a:cubicBezTo>
                    <a:pt x="420" y="737"/>
                    <a:pt x="427" y="739"/>
                    <a:pt x="434" y="739"/>
                  </a:cubicBezTo>
                  <a:cubicBezTo>
                    <a:pt x="440" y="739"/>
                    <a:pt x="446" y="740"/>
                    <a:pt x="451" y="739"/>
                  </a:cubicBezTo>
                  <a:cubicBezTo>
                    <a:pt x="458" y="738"/>
                    <a:pt x="464" y="740"/>
                    <a:pt x="469" y="741"/>
                  </a:cubicBezTo>
                  <a:cubicBezTo>
                    <a:pt x="472" y="742"/>
                    <a:pt x="472" y="740"/>
                    <a:pt x="474" y="740"/>
                  </a:cubicBezTo>
                  <a:cubicBezTo>
                    <a:pt x="475" y="741"/>
                    <a:pt x="473" y="742"/>
                    <a:pt x="475" y="742"/>
                  </a:cubicBezTo>
                  <a:cubicBezTo>
                    <a:pt x="477" y="742"/>
                    <a:pt x="480" y="744"/>
                    <a:pt x="482" y="742"/>
                  </a:cubicBezTo>
                  <a:cubicBezTo>
                    <a:pt x="482" y="742"/>
                    <a:pt x="484" y="741"/>
                    <a:pt x="485" y="742"/>
                  </a:cubicBezTo>
                  <a:cubicBezTo>
                    <a:pt x="488" y="745"/>
                    <a:pt x="491" y="743"/>
                    <a:pt x="494" y="743"/>
                  </a:cubicBezTo>
                  <a:cubicBezTo>
                    <a:pt x="495" y="742"/>
                    <a:pt x="496" y="742"/>
                    <a:pt x="495" y="744"/>
                  </a:cubicBezTo>
                  <a:cubicBezTo>
                    <a:pt x="497" y="744"/>
                    <a:pt x="499" y="746"/>
                    <a:pt x="501" y="744"/>
                  </a:cubicBezTo>
                  <a:cubicBezTo>
                    <a:pt x="502" y="743"/>
                    <a:pt x="502" y="743"/>
                    <a:pt x="504" y="745"/>
                  </a:cubicBezTo>
                  <a:cubicBezTo>
                    <a:pt x="504" y="745"/>
                    <a:pt x="504" y="745"/>
                    <a:pt x="504" y="745"/>
                  </a:cubicBezTo>
                  <a:cubicBezTo>
                    <a:pt x="507" y="744"/>
                    <a:pt x="510" y="747"/>
                    <a:pt x="513" y="746"/>
                  </a:cubicBezTo>
                  <a:cubicBezTo>
                    <a:pt x="515" y="745"/>
                    <a:pt x="517" y="745"/>
                    <a:pt x="519" y="746"/>
                  </a:cubicBezTo>
                  <a:cubicBezTo>
                    <a:pt x="522" y="750"/>
                    <a:pt x="526" y="747"/>
                    <a:pt x="530" y="748"/>
                  </a:cubicBezTo>
                  <a:close/>
                  <a:moveTo>
                    <a:pt x="509" y="702"/>
                  </a:moveTo>
                  <a:cubicBezTo>
                    <a:pt x="511" y="702"/>
                    <a:pt x="514" y="703"/>
                    <a:pt x="514" y="707"/>
                  </a:cubicBezTo>
                  <a:cubicBezTo>
                    <a:pt x="515" y="712"/>
                    <a:pt x="515" y="717"/>
                    <a:pt x="516" y="721"/>
                  </a:cubicBezTo>
                  <a:cubicBezTo>
                    <a:pt x="517" y="726"/>
                    <a:pt x="516" y="731"/>
                    <a:pt x="518" y="736"/>
                  </a:cubicBezTo>
                  <a:cubicBezTo>
                    <a:pt x="518" y="737"/>
                    <a:pt x="519" y="739"/>
                    <a:pt x="516" y="738"/>
                  </a:cubicBezTo>
                  <a:cubicBezTo>
                    <a:pt x="513" y="738"/>
                    <a:pt x="509" y="738"/>
                    <a:pt x="506" y="737"/>
                  </a:cubicBezTo>
                  <a:cubicBezTo>
                    <a:pt x="499" y="735"/>
                    <a:pt x="493" y="735"/>
                    <a:pt x="486" y="735"/>
                  </a:cubicBezTo>
                  <a:cubicBezTo>
                    <a:pt x="474" y="734"/>
                    <a:pt x="462" y="731"/>
                    <a:pt x="450" y="731"/>
                  </a:cubicBezTo>
                  <a:cubicBezTo>
                    <a:pt x="441" y="730"/>
                    <a:pt x="433" y="729"/>
                    <a:pt x="424" y="729"/>
                  </a:cubicBezTo>
                  <a:cubicBezTo>
                    <a:pt x="410" y="728"/>
                    <a:pt x="396" y="727"/>
                    <a:pt x="382" y="727"/>
                  </a:cubicBezTo>
                  <a:cubicBezTo>
                    <a:pt x="371" y="727"/>
                    <a:pt x="360" y="726"/>
                    <a:pt x="349" y="727"/>
                  </a:cubicBezTo>
                  <a:cubicBezTo>
                    <a:pt x="340" y="727"/>
                    <a:pt x="332" y="727"/>
                    <a:pt x="323" y="728"/>
                  </a:cubicBezTo>
                  <a:cubicBezTo>
                    <a:pt x="313" y="728"/>
                    <a:pt x="303" y="729"/>
                    <a:pt x="293" y="730"/>
                  </a:cubicBezTo>
                  <a:cubicBezTo>
                    <a:pt x="282" y="730"/>
                    <a:pt x="270" y="733"/>
                    <a:pt x="258" y="733"/>
                  </a:cubicBezTo>
                  <a:cubicBezTo>
                    <a:pt x="253" y="733"/>
                    <a:pt x="248" y="735"/>
                    <a:pt x="243" y="735"/>
                  </a:cubicBezTo>
                  <a:cubicBezTo>
                    <a:pt x="238" y="736"/>
                    <a:pt x="233" y="736"/>
                    <a:pt x="227" y="736"/>
                  </a:cubicBezTo>
                  <a:cubicBezTo>
                    <a:pt x="221" y="737"/>
                    <a:pt x="214" y="738"/>
                    <a:pt x="208" y="738"/>
                  </a:cubicBezTo>
                  <a:cubicBezTo>
                    <a:pt x="206" y="738"/>
                    <a:pt x="203" y="738"/>
                    <a:pt x="201" y="739"/>
                  </a:cubicBezTo>
                  <a:cubicBezTo>
                    <a:pt x="199" y="740"/>
                    <a:pt x="197" y="741"/>
                    <a:pt x="194" y="741"/>
                  </a:cubicBezTo>
                  <a:cubicBezTo>
                    <a:pt x="194" y="740"/>
                    <a:pt x="194" y="740"/>
                    <a:pt x="194" y="740"/>
                  </a:cubicBezTo>
                  <a:cubicBezTo>
                    <a:pt x="194" y="739"/>
                    <a:pt x="194" y="739"/>
                    <a:pt x="194" y="738"/>
                  </a:cubicBezTo>
                  <a:cubicBezTo>
                    <a:pt x="194" y="737"/>
                    <a:pt x="194" y="737"/>
                    <a:pt x="194" y="735"/>
                  </a:cubicBezTo>
                  <a:cubicBezTo>
                    <a:pt x="193" y="735"/>
                    <a:pt x="194" y="734"/>
                    <a:pt x="194" y="733"/>
                  </a:cubicBezTo>
                  <a:cubicBezTo>
                    <a:pt x="194" y="726"/>
                    <a:pt x="195" y="719"/>
                    <a:pt x="196" y="711"/>
                  </a:cubicBezTo>
                  <a:cubicBezTo>
                    <a:pt x="196" y="706"/>
                    <a:pt x="198" y="701"/>
                    <a:pt x="203" y="700"/>
                  </a:cubicBezTo>
                  <a:cubicBezTo>
                    <a:pt x="209" y="698"/>
                    <a:pt x="214" y="697"/>
                    <a:pt x="220" y="696"/>
                  </a:cubicBezTo>
                  <a:cubicBezTo>
                    <a:pt x="233" y="692"/>
                    <a:pt x="248" y="691"/>
                    <a:pt x="261" y="689"/>
                  </a:cubicBezTo>
                  <a:cubicBezTo>
                    <a:pt x="276" y="686"/>
                    <a:pt x="291" y="685"/>
                    <a:pt x="306" y="685"/>
                  </a:cubicBezTo>
                  <a:cubicBezTo>
                    <a:pt x="312" y="685"/>
                    <a:pt x="316" y="683"/>
                    <a:pt x="322" y="683"/>
                  </a:cubicBezTo>
                  <a:cubicBezTo>
                    <a:pt x="327" y="683"/>
                    <a:pt x="333" y="683"/>
                    <a:pt x="338" y="683"/>
                  </a:cubicBezTo>
                  <a:cubicBezTo>
                    <a:pt x="345" y="684"/>
                    <a:pt x="351" y="684"/>
                    <a:pt x="358" y="684"/>
                  </a:cubicBezTo>
                  <a:cubicBezTo>
                    <a:pt x="370" y="684"/>
                    <a:pt x="381" y="685"/>
                    <a:pt x="393" y="686"/>
                  </a:cubicBezTo>
                  <a:cubicBezTo>
                    <a:pt x="396" y="686"/>
                    <a:pt x="398" y="685"/>
                    <a:pt x="401" y="686"/>
                  </a:cubicBezTo>
                  <a:cubicBezTo>
                    <a:pt x="407" y="688"/>
                    <a:pt x="414" y="687"/>
                    <a:pt x="421" y="688"/>
                  </a:cubicBezTo>
                  <a:cubicBezTo>
                    <a:pt x="427" y="689"/>
                    <a:pt x="433" y="689"/>
                    <a:pt x="439" y="690"/>
                  </a:cubicBezTo>
                  <a:cubicBezTo>
                    <a:pt x="445" y="691"/>
                    <a:pt x="451" y="693"/>
                    <a:pt x="457" y="693"/>
                  </a:cubicBezTo>
                  <a:cubicBezTo>
                    <a:pt x="463" y="693"/>
                    <a:pt x="470" y="694"/>
                    <a:pt x="476" y="695"/>
                  </a:cubicBezTo>
                  <a:cubicBezTo>
                    <a:pt x="487" y="696"/>
                    <a:pt x="498" y="700"/>
                    <a:pt x="509" y="702"/>
                  </a:cubicBezTo>
                  <a:close/>
                  <a:moveTo>
                    <a:pt x="385" y="616"/>
                  </a:moveTo>
                  <a:cubicBezTo>
                    <a:pt x="387" y="623"/>
                    <a:pt x="393" y="627"/>
                    <a:pt x="399" y="631"/>
                  </a:cubicBezTo>
                  <a:cubicBezTo>
                    <a:pt x="403" y="635"/>
                    <a:pt x="409" y="636"/>
                    <a:pt x="412" y="641"/>
                  </a:cubicBezTo>
                  <a:cubicBezTo>
                    <a:pt x="414" y="642"/>
                    <a:pt x="417" y="643"/>
                    <a:pt x="420" y="643"/>
                  </a:cubicBezTo>
                  <a:cubicBezTo>
                    <a:pt x="421" y="644"/>
                    <a:pt x="422" y="644"/>
                    <a:pt x="422" y="644"/>
                  </a:cubicBezTo>
                  <a:cubicBezTo>
                    <a:pt x="424" y="647"/>
                    <a:pt x="427" y="647"/>
                    <a:pt x="430" y="649"/>
                  </a:cubicBezTo>
                  <a:cubicBezTo>
                    <a:pt x="433" y="652"/>
                    <a:pt x="438" y="654"/>
                    <a:pt x="443" y="656"/>
                  </a:cubicBezTo>
                  <a:cubicBezTo>
                    <a:pt x="447" y="658"/>
                    <a:pt x="452" y="660"/>
                    <a:pt x="456" y="662"/>
                  </a:cubicBezTo>
                  <a:cubicBezTo>
                    <a:pt x="460" y="664"/>
                    <a:pt x="463" y="667"/>
                    <a:pt x="467" y="668"/>
                  </a:cubicBezTo>
                  <a:cubicBezTo>
                    <a:pt x="471" y="669"/>
                    <a:pt x="476" y="670"/>
                    <a:pt x="478" y="672"/>
                  </a:cubicBezTo>
                  <a:cubicBezTo>
                    <a:pt x="480" y="675"/>
                    <a:pt x="483" y="679"/>
                    <a:pt x="483" y="684"/>
                  </a:cubicBezTo>
                  <a:cubicBezTo>
                    <a:pt x="483" y="686"/>
                    <a:pt x="482" y="686"/>
                    <a:pt x="481" y="686"/>
                  </a:cubicBezTo>
                  <a:cubicBezTo>
                    <a:pt x="476" y="685"/>
                    <a:pt x="472" y="684"/>
                    <a:pt x="467" y="685"/>
                  </a:cubicBezTo>
                  <a:cubicBezTo>
                    <a:pt x="465" y="686"/>
                    <a:pt x="463" y="684"/>
                    <a:pt x="460" y="684"/>
                  </a:cubicBezTo>
                  <a:cubicBezTo>
                    <a:pt x="457" y="684"/>
                    <a:pt x="454" y="684"/>
                    <a:pt x="451" y="683"/>
                  </a:cubicBezTo>
                  <a:cubicBezTo>
                    <a:pt x="451" y="683"/>
                    <a:pt x="449" y="683"/>
                    <a:pt x="449" y="682"/>
                  </a:cubicBezTo>
                  <a:cubicBezTo>
                    <a:pt x="449" y="681"/>
                    <a:pt x="448" y="680"/>
                    <a:pt x="448" y="681"/>
                  </a:cubicBezTo>
                  <a:cubicBezTo>
                    <a:pt x="445" y="684"/>
                    <a:pt x="442" y="680"/>
                    <a:pt x="439" y="680"/>
                  </a:cubicBezTo>
                  <a:cubicBezTo>
                    <a:pt x="429" y="682"/>
                    <a:pt x="418" y="677"/>
                    <a:pt x="408" y="678"/>
                  </a:cubicBezTo>
                  <a:cubicBezTo>
                    <a:pt x="402" y="678"/>
                    <a:pt x="397" y="677"/>
                    <a:pt x="392" y="677"/>
                  </a:cubicBezTo>
                  <a:cubicBezTo>
                    <a:pt x="385" y="677"/>
                    <a:pt x="378" y="676"/>
                    <a:pt x="371" y="675"/>
                  </a:cubicBezTo>
                  <a:cubicBezTo>
                    <a:pt x="364" y="674"/>
                    <a:pt x="356" y="675"/>
                    <a:pt x="349" y="674"/>
                  </a:cubicBezTo>
                  <a:cubicBezTo>
                    <a:pt x="346" y="674"/>
                    <a:pt x="341" y="675"/>
                    <a:pt x="338" y="675"/>
                  </a:cubicBezTo>
                  <a:cubicBezTo>
                    <a:pt x="335" y="675"/>
                    <a:pt x="332" y="677"/>
                    <a:pt x="329" y="675"/>
                  </a:cubicBezTo>
                  <a:cubicBezTo>
                    <a:pt x="326" y="674"/>
                    <a:pt x="324" y="676"/>
                    <a:pt x="321" y="676"/>
                  </a:cubicBezTo>
                  <a:cubicBezTo>
                    <a:pt x="311" y="676"/>
                    <a:pt x="302" y="677"/>
                    <a:pt x="292" y="678"/>
                  </a:cubicBezTo>
                  <a:cubicBezTo>
                    <a:pt x="283" y="679"/>
                    <a:pt x="274" y="680"/>
                    <a:pt x="265" y="680"/>
                  </a:cubicBezTo>
                  <a:cubicBezTo>
                    <a:pt x="263" y="680"/>
                    <a:pt x="260" y="681"/>
                    <a:pt x="258" y="682"/>
                  </a:cubicBezTo>
                  <a:cubicBezTo>
                    <a:pt x="249" y="684"/>
                    <a:pt x="240" y="684"/>
                    <a:pt x="232" y="685"/>
                  </a:cubicBezTo>
                  <a:cubicBezTo>
                    <a:pt x="230" y="685"/>
                    <a:pt x="229" y="685"/>
                    <a:pt x="230" y="682"/>
                  </a:cubicBezTo>
                  <a:cubicBezTo>
                    <a:pt x="231" y="679"/>
                    <a:pt x="230" y="676"/>
                    <a:pt x="234" y="675"/>
                  </a:cubicBezTo>
                  <a:cubicBezTo>
                    <a:pt x="234" y="675"/>
                    <a:pt x="235" y="674"/>
                    <a:pt x="235" y="674"/>
                  </a:cubicBezTo>
                  <a:cubicBezTo>
                    <a:pt x="235" y="670"/>
                    <a:pt x="237" y="670"/>
                    <a:pt x="239" y="670"/>
                  </a:cubicBezTo>
                  <a:cubicBezTo>
                    <a:pt x="243" y="670"/>
                    <a:pt x="245" y="669"/>
                    <a:pt x="248" y="667"/>
                  </a:cubicBezTo>
                  <a:cubicBezTo>
                    <a:pt x="249" y="666"/>
                    <a:pt x="252" y="664"/>
                    <a:pt x="255" y="664"/>
                  </a:cubicBezTo>
                  <a:cubicBezTo>
                    <a:pt x="256" y="664"/>
                    <a:pt x="257" y="664"/>
                    <a:pt x="258" y="663"/>
                  </a:cubicBezTo>
                  <a:cubicBezTo>
                    <a:pt x="260" y="659"/>
                    <a:pt x="264" y="658"/>
                    <a:pt x="267" y="658"/>
                  </a:cubicBezTo>
                  <a:cubicBezTo>
                    <a:pt x="270" y="658"/>
                    <a:pt x="269" y="655"/>
                    <a:pt x="271" y="654"/>
                  </a:cubicBezTo>
                  <a:cubicBezTo>
                    <a:pt x="273" y="652"/>
                    <a:pt x="276" y="654"/>
                    <a:pt x="279" y="652"/>
                  </a:cubicBezTo>
                  <a:cubicBezTo>
                    <a:pt x="279" y="652"/>
                    <a:pt x="281" y="651"/>
                    <a:pt x="281" y="651"/>
                  </a:cubicBezTo>
                  <a:cubicBezTo>
                    <a:pt x="282" y="648"/>
                    <a:pt x="285" y="647"/>
                    <a:pt x="288" y="647"/>
                  </a:cubicBezTo>
                  <a:cubicBezTo>
                    <a:pt x="290" y="647"/>
                    <a:pt x="292" y="646"/>
                    <a:pt x="293" y="644"/>
                  </a:cubicBezTo>
                  <a:cubicBezTo>
                    <a:pt x="294" y="643"/>
                    <a:pt x="294" y="641"/>
                    <a:pt x="297" y="642"/>
                  </a:cubicBezTo>
                  <a:cubicBezTo>
                    <a:pt x="298" y="642"/>
                    <a:pt x="301" y="642"/>
                    <a:pt x="302" y="640"/>
                  </a:cubicBezTo>
                  <a:cubicBezTo>
                    <a:pt x="306" y="635"/>
                    <a:pt x="311" y="633"/>
                    <a:pt x="316" y="630"/>
                  </a:cubicBezTo>
                  <a:cubicBezTo>
                    <a:pt x="322" y="627"/>
                    <a:pt x="326" y="620"/>
                    <a:pt x="328" y="613"/>
                  </a:cubicBezTo>
                  <a:cubicBezTo>
                    <a:pt x="329" y="604"/>
                    <a:pt x="329" y="595"/>
                    <a:pt x="330" y="586"/>
                  </a:cubicBezTo>
                  <a:cubicBezTo>
                    <a:pt x="331" y="580"/>
                    <a:pt x="331" y="575"/>
                    <a:pt x="331" y="570"/>
                  </a:cubicBezTo>
                  <a:cubicBezTo>
                    <a:pt x="332" y="563"/>
                    <a:pt x="332" y="557"/>
                    <a:pt x="332" y="550"/>
                  </a:cubicBezTo>
                  <a:cubicBezTo>
                    <a:pt x="332" y="543"/>
                    <a:pt x="332" y="535"/>
                    <a:pt x="333" y="527"/>
                  </a:cubicBezTo>
                  <a:cubicBezTo>
                    <a:pt x="333" y="518"/>
                    <a:pt x="333" y="508"/>
                    <a:pt x="333" y="499"/>
                  </a:cubicBezTo>
                  <a:cubicBezTo>
                    <a:pt x="333" y="492"/>
                    <a:pt x="333" y="485"/>
                    <a:pt x="333" y="479"/>
                  </a:cubicBezTo>
                  <a:cubicBezTo>
                    <a:pt x="341" y="479"/>
                    <a:pt x="350" y="480"/>
                    <a:pt x="358" y="480"/>
                  </a:cubicBezTo>
                  <a:cubicBezTo>
                    <a:pt x="364" y="480"/>
                    <a:pt x="371" y="478"/>
                    <a:pt x="377" y="479"/>
                  </a:cubicBezTo>
                  <a:cubicBezTo>
                    <a:pt x="380" y="480"/>
                    <a:pt x="380" y="483"/>
                    <a:pt x="380" y="485"/>
                  </a:cubicBezTo>
                  <a:cubicBezTo>
                    <a:pt x="378" y="491"/>
                    <a:pt x="378" y="497"/>
                    <a:pt x="378" y="502"/>
                  </a:cubicBezTo>
                  <a:cubicBezTo>
                    <a:pt x="380" y="512"/>
                    <a:pt x="378" y="522"/>
                    <a:pt x="379" y="532"/>
                  </a:cubicBezTo>
                  <a:cubicBezTo>
                    <a:pt x="380" y="539"/>
                    <a:pt x="379" y="546"/>
                    <a:pt x="380" y="553"/>
                  </a:cubicBezTo>
                  <a:cubicBezTo>
                    <a:pt x="380" y="559"/>
                    <a:pt x="380" y="566"/>
                    <a:pt x="380" y="572"/>
                  </a:cubicBezTo>
                  <a:cubicBezTo>
                    <a:pt x="381" y="578"/>
                    <a:pt x="382" y="584"/>
                    <a:pt x="382" y="590"/>
                  </a:cubicBezTo>
                  <a:cubicBezTo>
                    <a:pt x="382" y="599"/>
                    <a:pt x="383" y="608"/>
                    <a:pt x="385" y="616"/>
                  </a:cubicBezTo>
                  <a:close/>
                  <a:moveTo>
                    <a:pt x="398" y="451"/>
                  </a:moveTo>
                  <a:cubicBezTo>
                    <a:pt x="396" y="456"/>
                    <a:pt x="395" y="462"/>
                    <a:pt x="395" y="468"/>
                  </a:cubicBezTo>
                  <a:cubicBezTo>
                    <a:pt x="394" y="470"/>
                    <a:pt x="393" y="471"/>
                    <a:pt x="391" y="471"/>
                  </a:cubicBezTo>
                  <a:cubicBezTo>
                    <a:pt x="382" y="471"/>
                    <a:pt x="373" y="472"/>
                    <a:pt x="364" y="472"/>
                  </a:cubicBezTo>
                  <a:cubicBezTo>
                    <a:pt x="351" y="472"/>
                    <a:pt x="339" y="471"/>
                    <a:pt x="326" y="471"/>
                  </a:cubicBezTo>
                  <a:cubicBezTo>
                    <a:pt x="324" y="471"/>
                    <a:pt x="322" y="471"/>
                    <a:pt x="320" y="472"/>
                  </a:cubicBezTo>
                  <a:cubicBezTo>
                    <a:pt x="318" y="473"/>
                    <a:pt x="317" y="471"/>
                    <a:pt x="317" y="470"/>
                  </a:cubicBezTo>
                  <a:cubicBezTo>
                    <a:pt x="317" y="465"/>
                    <a:pt x="315" y="460"/>
                    <a:pt x="315" y="455"/>
                  </a:cubicBezTo>
                  <a:cubicBezTo>
                    <a:pt x="315" y="454"/>
                    <a:pt x="314" y="453"/>
                    <a:pt x="314" y="452"/>
                  </a:cubicBezTo>
                  <a:cubicBezTo>
                    <a:pt x="312" y="448"/>
                    <a:pt x="313" y="446"/>
                    <a:pt x="317" y="446"/>
                  </a:cubicBezTo>
                  <a:cubicBezTo>
                    <a:pt x="318" y="446"/>
                    <a:pt x="319" y="446"/>
                    <a:pt x="321" y="446"/>
                  </a:cubicBezTo>
                  <a:cubicBezTo>
                    <a:pt x="330" y="447"/>
                    <a:pt x="340" y="447"/>
                    <a:pt x="349" y="448"/>
                  </a:cubicBezTo>
                  <a:cubicBezTo>
                    <a:pt x="357" y="449"/>
                    <a:pt x="366" y="448"/>
                    <a:pt x="374" y="448"/>
                  </a:cubicBezTo>
                  <a:cubicBezTo>
                    <a:pt x="381" y="448"/>
                    <a:pt x="388" y="446"/>
                    <a:pt x="395" y="447"/>
                  </a:cubicBezTo>
                  <a:cubicBezTo>
                    <a:pt x="398" y="447"/>
                    <a:pt x="399" y="447"/>
                    <a:pt x="398" y="451"/>
                  </a:cubicBezTo>
                  <a:close/>
                  <a:moveTo>
                    <a:pt x="402" y="430"/>
                  </a:moveTo>
                  <a:cubicBezTo>
                    <a:pt x="400" y="433"/>
                    <a:pt x="401" y="436"/>
                    <a:pt x="400" y="439"/>
                  </a:cubicBezTo>
                  <a:cubicBezTo>
                    <a:pt x="399" y="442"/>
                    <a:pt x="398" y="443"/>
                    <a:pt x="395" y="443"/>
                  </a:cubicBezTo>
                  <a:cubicBezTo>
                    <a:pt x="384" y="442"/>
                    <a:pt x="374" y="440"/>
                    <a:pt x="363" y="441"/>
                  </a:cubicBezTo>
                  <a:cubicBezTo>
                    <a:pt x="352" y="442"/>
                    <a:pt x="341" y="441"/>
                    <a:pt x="330" y="441"/>
                  </a:cubicBezTo>
                  <a:cubicBezTo>
                    <a:pt x="325" y="442"/>
                    <a:pt x="320" y="442"/>
                    <a:pt x="315" y="442"/>
                  </a:cubicBezTo>
                  <a:cubicBezTo>
                    <a:pt x="313" y="442"/>
                    <a:pt x="312" y="441"/>
                    <a:pt x="312" y="439"/>
                  </a:cubicBezTo>
                  <a:cubicBezTo>
                    <a:pt x="311" y="435"/>
                    <a:pt x="309" y="432"/>
                    <a:pt x="309" y="428"/>
                  </a:cubicBezTo>
                  <a:cubicBezTo>
                    <a:pt x="309" y="426"/>
                    <a:pt x="308" y="425"/>
                    <a:pt x="307" y="423"/>
                  </a:cubicBezTo>
                  <a:cubicBezTo>
                    <a:pt x="315" y="423"/>
                    <a:pt x="323" y="425"/>
                    <a:pt x="331" y="425"/>
                  </a:cubicBezTo>
                  <a:cubicBezTo>
                    <a:pt x="340" y="424"/>
                    <a:pt x="349" y="425"/>
                    <a:pt x="358" y="425"/>
                  </a:cubicBezTo>
                  <a:cubicBezTo>
                    <a:pt x="365" y="426"/>
                    <a:pt x="372" y="424"/>
                    <a:pt x="380" y="425"/>
                  </a:cubicBezTo>
                  <a:cubicBezTo>
                    <a:pt x="386" y="425"/>
                    <a:pt x="391" y="424"/>
                    <a:pt x="397" y="423"/>
                  </a:cubicBezTo>
                  <a:cubicBezTo>
                    <a:pt x="403" y="423"/>
                    <a:pt x="405" y="426"/>
                    <a:pt x="402" y="430"/>
                  </a:cubicBezTo>
                  <a:close/>
                  <a:moveTo>
                    <a:pt x="555" y="292"/>
                  </a:moveTo>
                  <a:cubicBezTo>
                    <a:pt x="554" y="297"/>
                    <a:pt x="555" y="302"/>
                    <a:pt x="553" y="307"/>
                  </a:cubicBezTo>
                  <a:cubicBezTo>
                    <a:pt x="552" y="308"/>
                    <a:pt x="552" y="310"/>
                    <a:pt x="551" y="310"/>
                  </a:cubicBezTo>
                  <a:cubicBezTo>
                    <a:pt x="549" y="312"/>
                    <a:pt x="548" y="313"/>
                    <a:pt x="551" y="314"/>
                  </a:cubicBezTo>
                  <a:cubicBezTo>
                    <a:pt x="552" y="314"/>
                    <a:pt x="552" y="315"/>
                    <a:pt x="552" y="315"/>
                  </a:cubicBezTo>
                  <a:cubicBezTo>
                    <a:pt x="550" y="319"/>
                    <a:pt x="551" y="324"/>
                    <a:pt x="550" y="328"/>
                  </a:cubicBezTo>
                  <a:cubicBezTo>
                    <a:pt x="548" y="333"/>
                    <a:pt x="547" y="338"/>
                    <a:pt x="545" y="343"/>
                  </a:cubicBezTo>
                  <a:cubicBezTo>
                    <a:pt x="544" y="346"/>
                    <a:pt x="543" y="349"/>
                    <a:pt x="541" y="352"/>
                  </a:cubicBezTo>
                  <a:cubicBezTo>
                    <a:pt x="539" y="357"/>
                    <a:pt x="534" y="360"/>
                    <a:pt x="532" y="366"/>
                  </a:cubicBezTo>
                  <a:cubicBezTo>
                    <a:pt x="532" y="366"/>
                    <a:pt x="531" y="367"/>
                    <a:pt x="531" y="367"/>
                  </a:cubicBezTo>
                  <a:cubicBezTo>
                    <a:pt x="526" y="369"/>
                    <a:pt x="524" y="373"/>
                    <a:pt x="520" y="376"/>
                  </a:cubicBezTo>
                  <a:cubicBezTo>
                    <a:pt x="516" y="379"/>
                    <a:pt x="511" y="382"/>
                    <a:pt x="506" y="384"/>
                  </a:cubicBezTo>
                  <a:cubicBezTo>
                    <a:pt x="500" y="387"/>
                    <a:pt x="494" y="391"/>
                    <a:pt x="488" y="393"/>
                  </a:cubicBezTo>
                  <a:cubicBezTo>
                    <a:pt x="484" y="394"/>
                    <a:pt x="481" y="397"/>
                    <a:pt x="477" y="397"/>
                  </a:cubicBezTo>
                  <a:cubicBezTo>
                    <a:pt x="474" y="396"/>
                    <a:pt x="474" y="400"/>
                    <a:pt x="472" y="399"/>
                  </a:cubicBezTo>
                  <a:cubicBezTo>
                    <a:pt x="470" y="398"/>
                    <a:pt x="469" y="399"/>
                    <a:pt x="467" y="400"/>
                  </a:cubicBezTo>
                  <a:cubicBezTo>
                    <a:pt x="463" y="401"/>
                    <a:pt x="458" y="403"/>
                    <a:pt x="454" y="404"/>
                  </a:cubicBezTo>
                  <a:cubicBezTo>
                    <a:pt x="448" y="406"/>
                    <a:pt x="442" y="407"/>
                    <a:pt x="436" y="409"/>
                  </a:cubicBezTo>
                  <a:cubicBezTo>
                    <a:pt x="429" y="412"/>
                    <a:pt x="421" y="412"/>
                    <a:pt x="413" y="414"/>
                  </a:cubicBezTo>
                  <a:cubicBezTo>
                    <a:pt x="410" y="414"/>
                    <a:pt x="406" y="414"/>
                    <a:pt x="403" y="416"/>
                  </a:cubicBezTo>
                  <a:cubicBezTo>
                    <a:pt x="402" y="417"/>
                    <a:pt x="401" y="416"/>
                    <a:pt x="401" y="415"/>
                  </a:cubicBezTo>
                  <a:cubicBezTo>
                    <a:pt x="400" y="414"/>
                    <a:pt x="398" y="414"/>
                    <a:pt x="397" y="415"/>
                  </a:cubicBezTo>
                  <a:cubicBezTo>
                    <a:pt x="390" y="418"/>
                    <a:pt x="382" y="419"/>
                    <a:pt x="375" y="419"/>
                  </a:cubicBezTo>
                  <a:cubicBezTo>
                    <a:pt x="370" y="420"/>
                    <a:pt x="365" y="419"/>
                    <a:pt x="359" y="419"/>
                  </a:cubicBezTo>
                  <a:cubicBezTo>
                    <a:pt x="347" y="418"/>
                    <a:pt x="335" y="418"/>
                    <a:pt x="323" y="417"/>
                  </a:cubicBezTo>
                  <a:cubicBezTo>
                    <a:pt x="313" y="415"/>
                    <a:pt x="304" y="414"/>
                    <a:pt x="294" y="413"/>
                  </a:cubicBezTo>
                  <a:cubicBezTo>
                    <a:pt x="278" y="410"/>
                    <a:pt x="264" y="405"/>
                    <a:pt x="249" y="401"/>
                  </a:cubicBezTo>
                  <a:cubicBezTo>
                    <a:pt x="240" y="398"/>
                    <a:pt x="232" y="395"/>
                    <a:pt x="223" y="392"/>
                  </a:cubicBezTo>
                  <a:cubicBezTo>
                    <a:pt x="213" y="389"/>
                    <a:pt x="204" y="384"/>
                    <a:pt x="196" y="378"/>
                  </a:cubicBezTo>
                  <a:cubicBezTo>
                    <a:pt x="182" y="369"/>
                    <a:pt x="172" y="355"/>
                    <a:pt x="165" y="339"/>
                  </a:cubicBezTo>
                  <a:cubicBezTo>
                    <a:pt x="163" y="333"/>
                    <a:pt x="163" y="327"/>
                    <a:pt x="160" y="322"/>
                  </a:cubicBezTo>
                  <a:cubicBezTo>
                    <a:pt x="159" y="320"/>
                    <a:pt x="162" y="319"/>
                    <a:pt x="160" y="317"/>
                  </a:cubicBezTo>
                  <a:cubicBezTo>
                    <a:pt x="159" y="316"/>
                    <a:pt x="159" y="314"/>
                    <a:pt x="157" y="313"/>
                  </a:cubicBezTo>
                  <a:cubicBezTo>
                    <a:pt x="159" y="311"/>
                    <a:pt x="161" y="314"/>
                    <a:pt x="163" y="313"/>
                  </a:cubicBezTo>
                  <a:cubicBezTo>
                    <a:pt x="161" y="310"/>
                    <a:pt x="158" y="308"/>
                    <a:pt x="158" y="304"/>
                  </a:cubicBezTo>
                  <a:cubicBezTo>
                    <a:pt x="157" y="302"/>
                    <a:pt x="155" y="300"/>
                    <a:pt x="157" y="297"/>
                  </a:cubicBezTo>
                  <a:cubicBezTo>
                    <a:pt x="158" y="295"/>
                    <a:pt x="156" y="294"/>
                    <a:pt x="156" y="293"/>
                  </a:cubicBezTo>
                  <a:cubicBezTo>
                    <a:pt x="155" y="286"/>
                    <a:pt x="155" y="280"/>
                    <a:pt x="156" y="273"/>
                  </a:cubicBezTo>
                  <a:cubicBezTo>
                    <a:pt x="156" y="271"/>
                    <a:pt x="155" y="270"/>
                    <a:pt x="153" y="269"/>
                  </a:cubicBezTo>
                  <a:cubicBezTo>
                    <a:pt x="156" y="268"/>
                    <a:pt x="155" y="265"/>
                    <a:pt x="155" y="263"/>
                  </a:cubicBezTo>
                  <a:cubicBezTo>
                    <a:pt x="155" y="258"/>
                    <a:pt x="155" y="254"/>
                    <a:pt x="156" y="250"/>
                  </a:cubicBezTo>
                  <a:cubicBezTo>
                    <a:pt x="156" y="247"/>
                    <a:pt x="155" y="243"/>
                    <a:pt x="155" y="240"/>
                  </a:cubicBezTo>
                  <a:cubicBezTo>
                    <a:pt x="156" y="233"/>
                    <a:pt x="156" y="226"/>
                    <a:pt x="157" y="220"/>
                  </a:cubicBezTo>
                  <a:cubicBezTo>
                    <a:pt x="158" y="215"/>
                    <a:pt x="158" y="210"/>
                    <a:pt x="158" y="205"/>
                  </a:cubicBezTo>
                  <a:cubicBezTo>
                    <a:pt x="159" y="202"/>
                    <a:pt x="157" y="198"/>
                    <a:pt x="160" y="195"/>
                  </a:cubicBezTo>
                  <a:cubicBezTo>
                    <a:pt x="160" y="194"/>
                    <a:pt x="160" y="193"/>
                    <a:pt x="160" y="193"/>
                  </a:cubicBezTo>
                  <a:cubicBezTo>
                    <a:pt x="157" y="186"/>
                    <a:pt x="162" y="181"/>
                    <a:pt x="162" y="175"/>
                  </a:cubicBezTo>
                  <a:cubicBezTo>
                    <a:pt x="162" y="172"/>
                    <a:pt x="162" y="167"/>
                    <a:pt x="163" y="166"/>
                  </a:cubicBezTo>
                  <a:cubicBezTo>
                    <a:pt x="165" y="162"/>
                    <a:pt x="164" y="158"/>
                    <a:pt x="165" y="154"/>
                  </a:cubicBezTo>
                  <a:cubicBezTo>
                    <a:pt x="166" y="149"/>
                    <a:pt x="169" y="144"/>
                    <a:pt x="167" y="138"/>
                  </a:cubicBezTo>
                  <a:cubicBezTo>
                    <a:pt x="167" y="135"/>
                    <a:pt x="167" y="131"/>
                    <a:pt x="170" y="128"/>
                  </a:cubicBezTo>
                  <a:cubicBezTo>
                    <a:pt x="171" y="126"/>
                    <a:pt x="171" y="123"/>
                    <a:pt x="170" y="122"/>
                  </a:cubicBezTo>
                  <a:cubicBezTo>
                    <a:pt x="170" y="118"/>
                    <a:pt x="174" y="116"/>
                    <a:pt x="174" y="112"/>
                  </a:cubicBezTo>
                  <a:cubicBezTo>
                    <a:pt x="173" y="108"/>
                    <a:pt x="175" y="104"/>
                    <a:pt x="176" y="101"/>
                  </a:cubicBezTo>
                  <a:cubicBezTo>
                    <a:pt x="176" y="100"/>
                    <a:pt x="176" y="99"/>
                    <a:pt x="176" y="98"/>
                  </a:cubicBezTo>
                  <a:cubicBezTo>
                    <a:pt x="176" y="98"/>
                    <a:pt x="176" y="96"/>
                    <a:pt x="176" y="96"/>
                  </a:cubicBezTo>
                  <a:cubicBezTo>
                    <a:pt x="183" y="94"/>
                    <a:pt x="177" y="89"/>
                    <a:pt x="178" y="86"/>
                  </a:cubicBezTo>
                  <a:cubicBezTo>
                    <a:pt x="180" y="83"/>
                    <a:pt x="180" y="79"/>
                    <a:pt x="181" y="76"/>
                  </a:cubicBezTo>
                  <a:cubicBezTo>
                    <a:pt x="183" y="74"/>
                    <a:pt x="182" y="71"/>
                    <a:pt x="183" y="69"/>
                  </a:cubicBezTo>
                  <a:cubicBezTo>
                    <a:pt x="185" y="65"/>
                    <a:pt x="184" y="59"/>
                    <a:pt x="186" y="55"/>
                  </a:cubicBezTo>
                  <a:cubicBezTo>
                    <a:pt x="188" y="51"/>
                    <a:pt x="187" y="45"/>
                    <a:pt x="192" y="43"/>
                  </a:cubicBezTo>
                  <a:cubicBezTo>
                    <a:pt x="193" y="43"/>
                    <a:pt x="193" y="41"/>
                    <a:pt x="193" y="42"/>
                  </a:cubicBezTo>
                  <a:cubicBezTo>
                    <a:pt x="197" y="43"/>
                    <a:pt x="200" y="40"/>
                    <a:pt x="203" y="39"/>
                  </a:cubicBezTo>
                  <a:cubicBezTo>
                    <a:pt x="209" y="36"/>
                    <a:pt x="215" y="36"/>
                    <a:pt x="220" y="37"/>
                  </a:cubicBezTo>
                  <a:cubicBezTo>
                    <a:pt x="227" y="39"/>
                    <a:pt x="234" y="37"/>
                    <a:pt x="241" y="38"/>
                  </a:cubicBezTo>
                  <a:cubicBezTo>
                    <a:pt x="243" y="38"/>
                    <a:pt x="245" y="39"/>
                    <a:pt x="247" y="37"/>
                  </a:cubicBezTo>
                  <a:cubicBezTo>
                    <a:pt x="248" y="37"/>
                    <a:pt x="248" y="36"/>
                    <a:pt x="249" y="36"/>
                  </a:cubicBezTo>
                  <a:cubicBezTo>
                    <a:pt x="253" y="38"/>
                    <a:pt x="258" y="36"/>
                    <a:pt x="263" y="36"/>
                  </a:cubicBezTo>
                  <a:cubicBezTo>
                    <a:pt x="269" y="35"/>
                    <a:pt x="276" y="36"/>
                    <a:pt x="282" y="35"/>
                  </a:cubicBezTo>
                  <a:cubicBezTo>
                    <a:pt x="287" y="34"/>
                    <a:pt x="292" y="34"/>
                    <a:pt x="297" y="34"/>
                  </a:cubicBezTo>
                  <a:cubicBezTo>
                    <a:pt x="306" y="33"/>
                    <a:pt x="315" y="32"/>
                    <a:pt x="324" y="32"/>
                  </a:cubicBezTo>
                  <a:cubicBezTo>
                    <a:pt x="336" y="32"/>
                    <a:pt x="348" y="31"/>
                    <a:pt x="361" y="32"/>
                  </a:cubicBezTo>
                  <a:cubicBezTo>
                    <a:pt x="378" y="32"/>
                    <a:pt x="394" y="32"/>
                    <a:pt x="411" y="33"/>
                  </a:cubicBezTo>
                  <a:cubicBezTo>
                    <a:pt x="419" y="33"/>
                    <a:pt x="427" y="34"/>
                    <a:pt x="435" y="34"/>
                  </a:cubicBezTo>
                  <a:cubicBezTo>
                    <a:pt x="444" y="35"/>
                    <a:pt x="453" y="36"/>
                    <a:pt x="463" y="36"/>
                  </a:cubicBezTo>
                  <a:cubicBezTo>
                    <a:pt x="471" y="37"/>
                    <a:pt x="479" y="39"/>
                    <a:pt x="487" y="38"/>
                  </a:cubicBezTo>
                  <a:cubicBezTo>
                    <a:pt x="497" y="37"/>
                    <a:pt x="506" y="40"/>
                    <a:pt x="515" y="42"/>
                  </a:cubicBezTo>
                  <a:cubicBezTo>
                    <a:pt x="520" y="43"/>
                    <a:pt x="523" y="46"/>
                    <a:pt x="524" y="53"/>
                  </a:cubicBezTo>
                  <a:cubicBezTo>
                    <a:pt x="526" y="60"/>
                    <a:pt x="527" y="68"/>
                    <a:pt x="528" y="75"/>
                  </a:cubicBezTo>
                  <a:cubicBezTo>
                    <a:pt x="529" y="80"/>
                    <a:pt x="530" y="84"/>
                    <a:pt x="532" y="87"/>
                  </a:cubicBezTo>
                  <a:cubicBezTo>
                    <a:pt x="534" y="90"/>
                    <a:pt x="531" y="92"/>
                    <a:pt x="532" y="93"/>
                  </a:cubicBezTo>
                  <a:cubicBezTo>
                    <a:pt x="535" y="99"/>
                    <a:pt x="536" y="106"/>
                    <a:pt x="537" y="112"/>
                  </a:cubicBezTo>
                  <a:cubicBezTo>
                    <a:pt x="538" y="115"/>
                    <a:pt x="537" y="118"/>
                    <a:pt x="541" y="120"/>
                  </a:cubicBezTo>
                  <a:cubicBezTo>
                    <a:pt x="543" y="121"/>
                    <a:pt x="540" y="121"/>
                    <a:pt x="540" y="122"/>
                  </a:cubicBezTo>
                  <a:cubicBezTo>
                    <a:pt x="540" y="126"/>
                    <a:pt x="542" y="129"/>
                    <a:pt x="542" y="133"/>
                  </a:cubicBezTo>
                  <a:cubicBezTo>
                    <a:pt x="543" y="141"/>
                    <a:pt x="544" y="149"/>
                    <a:pt x="546" y="156"/>
                  </a:cubicBezTo>
                  <a:cubicBezTo>
                    <a:pt x="547" y="164"/>
                    <a:pt x="549" y="172"/>
                    <a:pt x="550" y="180"/>
                  </a:cubicBezTo>
                  <a:cubicBezTo>
                    <a:pt x="550" y="184"/>
                    <a:pt x="550" y="188"/>
                    <a:pt x="551" y="192"/>
                  </a:cubicBezTo>
                  <a:cubicBezTo>
                    <a:pt x="552" y="196"/>
                    <a:pt x="552" y="201"/>
                    <a:pt x="553" y="206"/>
                  </a:cubicBezTo>
                  <a:cubicBezTo>
                    <a:pt x="554" y="214"/>
                    <a:pt x="554" y="222"/>
                    <a:pt x="555" y="231"/>
                  </a:cubicBezTo>
                  <a:cubicBezTo>
                    <a:pt x="556" y="242"/>
                    <a:pt x="556" y="253"/>
                    <a:pt x="556" y="264"/>
                  </a:cubicBezTo>
                  <a:cubicBezTo>
                    <a:pt x="556" y="273"/>
                    <a:pt x="556" y="283"/>
                    <a:pt x="555" y="292"/>
                  </a:cubicBezTo>
                  <a:close/>
                  <a:moveTo>
                    <a:pt x="560" y="200"/>
                  </a:moveTo>
                  <a:cubicBezTo>
                    <a:pt x="560" y="189"/>
                    <a:pt x="558" y="179"/>
                    <a:pt x="557" y="168"/>
                  </a:cubicBezTo>
                  <a:cubicBezTo>
                    <a:pt x="555" y="159"/>
                    <a:pt x="553" y="150"/>
                    <a:pt x="552" y="140"/>
                  </a:cubicBezTo>
                  <a:cubicBezTo>
                    <a:pt x="551" y="133"/>
                    <a:pt x="549" y="125"/>
                    <a:pt x="547" y="117"/>
                  </a:cubicBezTo>
                  <a:cubicBezTo>
                    <a:pt x="545" y="112"/>
                    <a:pt x="550" y="110"/>
                    <a:pt x="553" y="110"/>
                  </a:cubicBezTo>
                  <a:cubicBezTo>
                    <a:pt x="560" y="107"/>
                    <a:pt x="564" y="101"/>
                    <a:pt x="569" y="96"/>
                  </a:cubicBezTo>
                  <a:cubicBezTo>
                    <a:pt x="576" y="88"/>
                    <a:pt x="581" y="79"/>
                    <a:pt x="585" y="69"/>
                  </a:cubicBezTo>
                  <a:cubicBezTo>
                    <a:pt x="586" y="64"/>
                    <a:pt x="587" y="59"/>
                    <a:pt x="589" y="54"/>
                  </a:cubicBezTo>
                  <a:cubicBezTo>
                    <a:pt x="589" y="52"/>
                    <a:pt x="591" y="51"/>
                    <a:pt x="593" y="51"/>
                  </a:cubicBezTo>
                  <a:cubicBezTo>
                    <a:pt x="601" y="51"/>
                    <a:pt x="609" y="50"/>
                    <a:pt x="617" y="49"/>
                  </a:cubicBezTo>
                  <a:cubicBezTo>
                    <a:pt x="625" y="49"/>
                    <a:pt x="633" y="47"/>
                    <a:pt x="641" y="46"/>
                  </a:cubicBezTo>
                  <a:cubicBezTo>
                    <a:pt x="646" y="45"/>
                    <a:pt x="651" y="45"/>
                    <a:pt x="656" y="44"/>
                  </a:cubicBezTo>
                  <a:cubicBezTo>
                    <a:pt x="658" y="43"/>
                    <a:pt x="659" y="44"/>
                    <a:pt x="661" y="44"/>
                  </a:cubicBezTo>
                  <a:cubicBezTo>
                    <a:pt x="664" y="44"/>
                    <a:pt x="662" y="47"/>
                    <a:pt x="663" y="48"/>
                  </a:cubicBezTo>
                  <a:cubicBezTo>
                    <a:pt x="664" y="52"/>
                    <a:pt x="664" y="56"/>
                    <a:pt x="664" y="60"/>
                  </a:cubicBezTo>
                  <a:cubicBezTo>
                    <a:pt x="663" y="62"/>
                    <a:pt x="663" y="63"/>
                    <a:pt x="665" y="65"/>
                  </a:cubicBezTo>
                  <a:cubicBezTo>
                    <a:pt x="666" y="66"/>
                    <a:pt x="661" y="67"/>
                    <a:pt x="664" y="69"/>
                  </a:cubicBezTo>
                  <a:cubicBezTo>
                    <a:pt x="662" y="71"/>
                    <a:pt x="666" y="74"/>
                    <a:pt x="663" y="76"/>
                  </a:cubicBezTo>
                  <a:cubicBezTo>
                    <a:pt x="661" y="77"/>
                    <a:pt x="665" y="77"/>
                    <a:pt x="664" y="78"/>
                  </a:cubicBezTo>
                  <a:cubicBezTo>
                    <a:pt x="660" y="81"/>
                    <a:pt x="665" y="84"/>
                    <a:pt x="664" y="88"/>
                  </a:cubicBezTo>
                  <a:cubicBezTo>
                    <a:pt x="663" y="88"/>
                    <a:pt x="663" y="90"/>
                    <a:pt x="663" y="91"/>
                  </a:cubicBezTo>
                  <a:cubicBezTo>
                    <a:pt x="663" y="92"/>
                    <a:pt x="659" y="94"/>
                    <a:pt x="663" y="96"/>
                  </a:cubicBezTo>
                  <a:cubicBezTo>
                    <a:pt x="662" y="97"/>
                    <a:pt x="663" y="100"/>
                    <a:pt x="660" y="100"/>
                  </a:cubicBezTo>
                  <a:cubicBezTo>
                    <a:pt x="659" y="101"/>
                    <a:pt x="658" y="103"/>
                    <a:pt x="658" y="104"/>
                  </a:cubicBezTo>
                  <a:cubicBezTo>
                    <a:pt x="658" y="106"/>
                    <a:pt x="660" y="104"/>
                    <a:pt x="661" y="106"/>
                  </a:cubicBezTo>
                  <a:cubicBezTo>
                    <a:pt x="658" y="108"/>
                    <a:pt x="656" y="111"/>
                    <a:pt x="657" y="115"/>
                  </a:cubicBezTo>
                  <a:cubicBezTo>
                    <a:pt x="658" y="117"/>
                    <a:pt x="654" y="118"/>
                    <a:pt x="657" y="120"/>
                  </a:cubicBezTo>
                  <a:cubicBezTo>
                    <a:pt x="655" y="121"/>
                    <a:pt x="655" y="122"/>
                    <a:pt x="655" y="124"/>
                  </a:cubicBezTo>
                  <a:cubicBezTo>
                    <a:pt x="653" y="128"/>
                    <a:pt x="653" y="134"/>
                    <a:pt x="649" y="138"/>
                  </a:cubicBezTo>
                  <a:cubicBezTo>
                    <a:pt x="648" y="138"/>
                    <a:pt x="648" y="138"/>
                    <a:pt x="648" y="139"/>
                  </a:cubicBezTo>
                  <a:cubicBezTo>
                    <a:pt x="650" y="144"/>
                    <a:pt x="647" y="148"/>
                    <a:pt x="644" y="152"/>
                  </a:cubicBezTo>
                  <a:cubicBezTo>
                    <a:pt x="642" y="155"/>
                    <a:pt x="640" y="159"/>
                    <a:pt x="641" y="163"/>
                  </a:cubicBezTo>
                  <a:cubicBezTo>
                    <a:pt x="641" y="163"/>
                    <a:pt x="641" y="163"/>
                    <a:pt x="642" y="163"/>
                  </a:cubicBezTo>
                  <a:cubicBezTo>
                    <a:pt x="635" y="162"/>
                    <a:pt x="641" y="170"/>
                    <a:pt x="636" y="170"/>
                  </a:cubicBezTo>
                  <a:cubicBezTo>
                    <a:pt x="636" y="170"/>
                    <a:pt x="636" y="173"/>
                    <a:pt x="635" y="174"/>
                  </a:cubicBezTo>
                  <a:cubicBezTo>
                    <a:pt x="635" y="178"/>
                    <a:pt x="633" y="182"/>
                    <a:pt x="629" y="184"/>
                  </a:cubicBezTo>
                  <a:cubicBezTo>
                    <a:pt x="629" y="184"/>
                    <a:pt x="629" y="184"/>
                    <a:pt x="629" y="184"/>
                  </a:cubicBezTo>
                  <a:cubicBezTo>
                    <a:pt x="632" y="189"/>
                    <a:pt x="625" y="190"/>
                    <a:pt x="625" y="194"/>
                  </a:cubicBezTo>
                  <a:cubicBezTo>
                    <a:pt x="625" y="195"/>
                    <a:pt x="624" y="199"/>
                    <a:pt x="622" y="200"/>
                  </a:cubicBezTo>
                  <a:cubicBezTo>
                    <a:pt x="616" y="208"/>
                    <a:pt x="612" y="216"/>
                    <a:pt x="607" y="224"/>
                  </a:cubicBezTo>
                  <a:cubicBezTo>
                    <a:pt x="602" y="231"/>
                    <a:pt x="597" y="237"/>
                    <a:pt x="594" y="244"/>
                  </a:cubicBezTo>
                  <a:cubicBezTo>
                    <a:pt x="593" y="247"/>
                    <a:pt x="589" y="248"/>
                    <a:pt x="589" y="252"/>
                  </a:cubicBezTo>
                  <a:cubicBezTo>
                    <a:pt x="589" y="255"/>
                    <a:pt x="586" y="252"/>
                    <a:pt x="585" y="254"/>
                  </a:cubicBezTo>
                  <a:cubicBezTo>
                    <a:pt x="584" y="260"/>
                    <a:pt x="579" y="263"/>
                    <a:pt x="576" y="267"/>
                  </a:cubicBezTo>
                  <a:cubicBezTo>
                    <a:pt x="574" y="271"/>
                    <a:pt x="572" y="274"/>
                    <a:pt x="569" y="277"/>
                  </a:cubicBezTo>
                  <a:cubicBezTo>
                    <a:pt x="568" y="277"/>
                    <a:pt x="567" y="278"/>
                    <a:pt x="567" y="279"/>
                  </a:cubicBezTo>
                  <a:cubicBezTo>
                    <a:pt x="567" y="282"/>
                    <a:pt x="565" y="282"/>
                    <a:pt x="563" y="282"/>
                  </a:cubicBezTo>
                  <a:cubicBezTo>
                    <a:pt x="566" y="279"/>
                    <a:pt x="564" y="275"/>
                    <a:pt x="564" y="272"/>
                  </a:cubicBezTo>
                  <a:cubicBezTo>
                    <a:pt x="564" y="265"/>
                    <a:pt x="565" y="259"/>
                    <a:pt x="564" y="252"/>
                  </a:cubicBezTo>
                  <a:cubicBezTo>
                    <a:pt x="563" y="242"/>
                    <a:pt x="564" y="233"/>
                    <a:pt x="563" y="223"/>
                  </a:cubicBezTo>
                  <a:cubicBezTo>
                    <a:pt x="562" y="220"/>
                    <a:pt x="561" y="217"/>
                    <a:pt x="562" y="213"/>
                  </a:cubicBezTo>
                  <a:cubicBezTo>
                    <a:pt x="563" y="209"/>
                    <a:pt x="561" y="204"/>
                    <a:pt x="560" y="200"/>
                  </a:cubicBezTo>
                  <a:close/>
                  <a:moveTo>
                    <a:pt x="701" y="70"/>
                  </a:moveTo>
                  <a:cubicBezTo>
                    <a:pt x="700" y="78"/>
                    <a:pt x="698" y="85"/>
                    <a:pt x="698" y="93"/>
                  </a:cubicBezTo>
                  <a:cubicBezTo>
                    <a:pt x="697" y="98"/>
                    <a:pt x="694" y="104"/>
                    <a:pt x="693" y="110"/>
                  </a:cubicBezTo>
                  <a:cubicBezTo>
                    <a:pt x="692" y="118"/>
                    <a:pt x="689" y="127"/>
                    <a:pt x="686" y="135"/>
                  </a:cubicBezTo>
                  <a:cubicBezTo>
                    <a:pt x="684" y="142"/>
                    <a:pt x="683" y="149"/>
                    <a:pt x="678" y="155"/>
                  </a:cubicBezTo>
                  <a:cubicBezTo>
                    <a:pt x="677" y="157"/>
                    <a:pt x="675" y="160"/>
                    <a:pt x="675" y="163"/>
                  </a:cubicBezTo>
                  <a:cubicBezTo>
                    <a:pt x="675" y="164"/>
                    <a:pt x="675" y="165"/>
                    <a:pt x="675" y="165"/>
                  </a:cubicBezTo>
                  <a:cubicBezTo>
                    <a:pt x="671" y="167"/>
                    <a:pt x="671" y="171"/>
                    <a:pt x="669" y="174"/>
                  </a:cubicBezTo>
                  <a:cubicBezTo>
                    <a:pt x="667" y="179"/>
                    <a:pt x="664" y="184"/>
                    <a:pt x="662" y="188"/>
                  </a:cubicBezTo>
                  <a:cubicBezTo>
                    <a:pt x="659" y="194"/>
                    <a:pt x="656" y="199"/>
                    <a:pt x="653" y="205"/>
                  </a:cubicBezTo>
                  <a:cubicBezTo>
                    <a:pt x="650" y="211"/>
                    <a:pt x="645" y="215"/>
                    <a:pt x="641" y="221"/>
                  </a:cubicBezTo>
                  <a:cubicBezTo>
                    <a:pt x="638" y="227"/>
                    <a:pt x="633" y="232"/>
                    <a:pt x="628" y="238"/>
                  </a:cubicBezTo>
                  <a:cubicBezTo>
                    <a:pt x="623" y="243"/>
                    <a:pt x="618" y="249"/>
                    <a:pt x="613" y="254"/>
                  </a:cubicBezTo>
                  <a:cubicBezTo>
                    <a:pt x="607" y="260"/>
                    <a:pt x="600" y="266"/>
                    <a:pt x="594" y="272"/>
                  </a:cubicBezTo>
                  <a:cubicBezTo>
                    <a:pt x="585" y="281"/>
                    <a:pt x="574" y="289"/>
                    <a:pt x="565" y="298"/>
                  </a:cubicBezTo>
                  <a:cubicBezTo>
                    <a:pt x="564" y="298"/>
                    <a:pt x="564" y="299"/>
                    <a:pt x="563" y="299"/>
                  </a:cubicBezTo>
                  <a:cubicBezTo>
                    <a:pt x="561" y="298"/>
                    <a:pt x="563" y="297"/>
                    <a:pt x="563" y="296"/>
                  </a:cubicBezTo>
                  <a:cubicBezTo>
                    <a:pt x="562" y="289"/>
                    <a:pt x="569" y="287"/>
                    <a:pt x="573" y="283"/>
                  </a:cubicBezTo>
                  <a:cubicBezTo>
                    <a:pt x="579" y="275"/>
                    <a:pt x="586" y="268"/>
                    <a:pt x="592" y="260"/>
                  </a:cubicBezTo>
                  <a:cubicBezTo>
                    <a:pt x="596" y="253"/>
                    <a:pt x="601" y="247"/>
                    <a:pt x="605" y="240"/>
                  </a:cubicBezTo>
                  <a:cubicBezTo>
                    <a:pt x="612" y="232"/>
                    <a:pt x="617" y="222"/>
                    <a:pt x="623" y="213"/>
                  </a:cubicBezTo>
                  <a:cubicBezTo>
                    <a:pt x="627" y="207"/>
                    <a:pt x="630" y="201"/>
                    <a:pt x="634" y="195"/>
                  </a:cubicBezTo>
                  <a:cubicBezTo>
                    <a:pt x="636" y="189"/>
                    <a:pt x="638" y="183"/>
                    <a:pt x="642" y="178"/>
                  </a:cubicBezTo>
                  <a:cubicBezTo>
                    <a:pt x="643" y="177"/>
                    <a:pt x="644" y="176"/>
                    <a:pt x="644" y="175"/>
                  </a:cubicBezTo>
                  <a:cubicBezTo>
                    <a:pt x="646" y="167"/>
                    <a:pt x="650" y="161"/>
                    <a:pt x="652" y="154"/>
                  </a:cubicBezTo>
                  <a:cubicBezTo>
                    <a:pt x="656" y="144"/>
                    <a:pt x="659" y="135"/>
                    <a:pt x="662" y="125"/>
                  </a:cubicBezTo>
                  <a:cubicBezTo>
                    <a:pt x="665" y="114"/>
                    <a:pt x="667" y="103"/>
                    <a:pt x="669" y="91"/>
                  </a:cubicBezTo>
                  <a:cubicBezTo>
                    <a:pt x="671" y="79"/>
                    <a:pt x="672" y="66"/>
                    <a:pt x="671" y="53"/>
                  </a:cubicBezTo>
                  <a:cubicBezTo>
                    <a:pt x="670" y="48"/>
                    <a:pt x="670" y="42"/>
                    <a:pt x="665" y="38"/>
                  </a:cubicBezTo>
                  <a:cubicBezTo>
                    <a:pt x="663" y="38"/>
                    <a:pt x="662" y="36"/>
                    <a:pt x="661" y="37"/>
                  </a:cubicBezTo>
                  <a:cubicBezTo>
                    <a:pt x="658" y="39"/>
                    <a:pt x="654" y="38"/>
                    <a:pt x="651" y="38"/>
                  </a:cubicBezTo>
                  <a:cubicBezTo>
                    <a:pt x="647" y="39"/>
                    <a:pt x="643" y="39"/>
                    <a:pt x="639" y="40"/>
                  </a:cubicBezTo>
                  <a:cubicBezTo>
                    <a:pt x="632" y="42"/>
                    <a:pt x="626" y="40"/>
                    <a:pt x="619" y="42"/>
                  </a:cubicBezTo>
                  <a:cubicBezTo>
                    <a:pt x="615" y="43"/>
                    <a:pt x="611" y="44"/>
                    <a:pt x="606" y="44"/>
                  </a:cubicBezTo>
                  <a:cubicBezTo>
                    <a:pt x="600" y="44"/>
                    <a:pt x="595" y="45"/>
                    <a:pt x="590" y="46"/>
                  </a:cubicBezTo>
                  <a:cubicBezTo>
                    <a:pt x="587" y="46"/>
                    <a:pt x="586" y="47"/>
                    <a:pt x="585" y="49"/>
                  </a:cubicBezTo>
                  <a:cubicBezTo>
                    <a:pt x="584" y="54"/>
                    <a:pt x="582" y="58"/>
                    <a:pt x="580" y="63"/>
                  </a:cubicBezTo>
                  <a:cubicBezTo>
                    <a:pt x="578" y="71"/>
                    <a:pt x="574" y="79"/>
                    <a:pt x="569" y="85"/>
                  </a:cubicBezTo>
                  <a:cubicBezTo>
                    <a:pt x="563" y="94"/>
                    <a:pt x="555" y="101"/>
                    <a:pt x="545" y="107"/>
                  </a:cubicBezTo>
                  <a:cubicBezTo>
                    <a:pt x="545" y="102"/>
                    <a:pt x="543" y="98"/>
                    <a:pt x="542" y="94"/>
                  </a:cubicBezTo>
                  <a:cubicBezTo>
                    <a:pt x="542" y="92"/>
                    <a:pt x="542" y="91"/>
                    <a:pt x="544" y="90"/>
                  </a:cubicBezTo>
                  <a:cubicBezTo>
                    <a:pt x="549" y="85"/>
                    <a:pt x="556" y="81"/>
                    <a:pt x="560" y="74"/>
                  </a:cubicBezTo>
                  <a:cubicBezTo>
                    <a:pt x="567" y="61"/>
                    <a:pt x="569" y="47"/>
                    <a:pt x="571" y="33"/>
                  </a:cubicBezTo>
                  <a:cubicBezTo>
                    <a:pt x="571" y="32"/>
                    <a:pt x="571" y="31"/>
                    <a:pt x="571" y="30"/>
                  </a:cubicBezTo>
                  <a:cubicBezTo>
                    <a:pt x="571" y="28"/>
                    <a:pt x="571" y="26"/>
                    <a:pt x="575" y="25"/>
                  </a:cubicBezTo>
                  <a:cubicBezTo>
                    <a:pt x="579" y="24"/>
                    <a:pt x="584" y="22"/>
                    <a:pt x="588" y="22"/>
                  </a:cubicBezTo>
                  <a:cubicBezTo>
                    <a:pt x="594" y="23"/>
                    <a:pt x="598" y="19"/>
                    <a:pt x="604" y="19"/>
                  </a:cubicBezTo>
                  <a:cubicBezTo>
                    <a:pt x="610" y="19"/>
                    <a:pt x="617" y="20"/>
                    <a:pt x="623" y="16"/>
                  </a:cubicBezTo>
                  <a:cubicBezTo>
                    <a:pt x="625" y="15"/>
                    <a:pt x="627" y="16"/>
                    <a:pt x="628" y="13"/>
                  </a:cubicBezTo>
                  <a:cubicBezTo>
                    <a:pt x="631" y="19"/>
                    <a:pt x="635" y="15"/>
                    <a:pt x="637" y="15"/>
                  </a:cubicBezTo>
                  <a:cubicBezTo>
                    <a:pt x="642" y="15"/>
                    <a:pt x="647" y="14"/>
                    <a:pt x="652" y="13"/>
                  </a:cubicBezTo>
                  <a:cubicBezTo>
                    <a:pt x="655" y="13"/>
                    <a:pt x="659" y="12"/>
                    <a:pt x="662" y="13"/>
                  </a:cubicBezTo>
                  <a:cubicBezTo>
                    <a:pt x="667" y="14"/>
                    <a:pt x="671" y="12"/>
                    <a:pt x="676" y="13"/>
                  </a:cubicBezTo>
                  <a:cubicBezTo>
                    <a:pt x="681" y="13"/>
                    <a:pt x="686" y="14"/>
                    <a:pt x="690" y="12"/>
                  </a:cubicBezTo>
                  <a:cubicBezTo>
                    <a:pt x="692" y="11"/>
                    <a:pt x="695" y="14"/>
                    <a:pt x="697" y="11"/>
                  </a:cubicBezTo>
                  <a:cubicBezTo>
                    <a:pt x="698" y="12"/>
                    <a:pt x="699" y="13"/>
                    <a:pt x="700" y="15"/>
                  </a:cubicBezTo>
                  <a:cubicBezTo>
                    <a:pt x="701" y="22"/>
                    <a:pt x="702" y="29"/>
                    <a:pt x="703" y="36"/>
                  </a:cubicBezTo>
                  <a:cubicBezTo>
                    <a:pt x="705" y="48"/>
                    <a:pt x="702" y="59"/>
                    <a:pt x="701" y="70"/>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3" name="Freeform 62"/>
            <p:cNvSpPr/>
            <p:nvPr/>
          </p:nvSpPr>
          <p:spPr bwMode="auto">
            <a:xfrm>
              <a:off x="10522267" y="1076145"/>
              <a:ext cx="528638" cy="865188"/>
            </a:xfrm>
            <a:custGeom>
              <a:avLst/>
              <a:gdLst/>
              <a:ahLst/>
              <a:cxnLst>
                <a:cxn ang="0">
                  <a:pos x="49" y="191"/>
                </a:cxn>
                <a:cxn ang="0">
                  <a:pos x="58" y="166"/>
                </a:cxn>
                <a:cxn ang="0">
                  <a:pos x="35" y="150"/>
                </a:cxn>
                <a:cxn ang="0">
                  <a:pos x="26" y="119"/>
                </a:cxn>
                <a:cxn ang="0">
                  <a:pos x="50" y="125"/>
                </a:cxn>
                <a:cxn ang="0">
                  <a:pos x="64" y="163"/>
                </a:cxn>
                <a:cxn ang="0">
                  <a:pos x="69" y="161"/>
                </a:cxn>
                <a:cxn ang="0">
                  <a:pos x="77" y="143"/>
                </a:cxn>
                <a:cxn ang="0">
                  <a:pos x="81" y="130"/>
                </a:cxn>
                <a:cxn ang="0">
                  <a:pos x="68" y="119"/>
                </a:cxn>
                <a:cxn ang="0">
                  <a:pos x="54" y="113"/>
                </a:cxn>
                <a:cxn ang="0">
                  <a:pos x="49" y="108"/>
                </a:cxn>
                <a:cxn ang="0">
                  <a:pos x="45" y="99"/>
                </a:cxn>
                <a:cxn ang="0">
                  <a:pos x="37" y="70"/>
                </a:cxn>
                <a:cxn ang="0">
                  <a:pos x="54" y="66"/>
                </a:cxn>
                <a:cxn ang="0">
                  <a:pos x="81" y="96"/>
                </a:cxn>
                <a:cxn ang="0">
                  <a:pos x="83" y="122"/>
                </a:cxn>
                <a:cxn ang="0">
                  <a:pos x="89" y="91"/>
                </a:cxn>
                <a:cxn ang="0">
                  <a:pos x="75" y="68"/>
                </a:cxn>
                <a:cxn ang="0">
                  <a:pos x="62" y="32"/>
                </a:cxn>
                <a:cxn ang="0">
                  <a:pos x="77" y="5"/>
                </a:cxn>
                <a:cxn ang="0">
                  <a:pos x="99" y="44"/>
                </a:cxn>
                <a:cxn ang="0">
                  <a:pos x="94" y="77"/>
                </a:cxn>
                <a:cxn ang="0">
                  <a:pos x="94" y="109"/>
                </a:cxn>
                <a:cxn ang="0">
                  <a:pos x="92" y="122"/>
                </a:cxn>
                <a:cxn ang="0">
                  <a:pos x="99" y="108"/>
                </a:cxn>
                <a:cxn ang="0">
                  <a:pos x="116" y="74"/>
                </a:cxn>
                <a:cxn ang="0">
                  <a:pos x="127" y="69"/>
                </a:cxn>
                <a:cxn ang="0">
                  <a:pos x="129" y="67"/>
                </a:cxn>
                <a:cxn ang="0">
                  <a:pos x="140" y="71"/>
                </a:cxn>
                <a:cxn ang="0">
                  <a:pos x="136" y="100"/>
                </a:cxn>
                <a:cxn ang="0">
                  <a:pos x="126" y="114"/>
                </a:cxn>
                <a:cxn ang="0">
                  <a:pos x="97" y="125"/>
                </a:cxn>
                <a:cxn ang="0">
                  <a:pos x="88" y="135"/>
                </a:cxn>
                <a:cxn ang="0">
                  <a:pos x="75" y="165"/>
                </a:cxn>
                <a:cxn ang="0">
                  <a:pos x="83" y="162"/>
                </a:cxn>
                <a:cxn ang="0">
                  <a:pos x="101" y="145"/>
                </a:cxn>
                <a:cxn ang="0">
                  <a:pos x="132" y="141"/>
                </a:cxn>
                <a:cxn ang="0">
                  <a:pos x="119" y="170"/>
                </a:cxn>
                <a:cxn ang="0">
                  <a:pos x="96" y="176"/>
                </a:cxn>
                <a:cxn ang="0">
                  <a:pos x="73" y="174"/>
                </a:cxn>
                <a:cxn ang="0">
                  <a:pos x="50" y="202"/>
                </a:cxn>
                <a:cxn ang="0">
                  <a:pos x="51" y="205"/>
                </a:cxn>
                <a:cxn ang="0">
                  <a:pos x="73" y="197"/>
                </a:cxn>
                <a:cxn ang="0">
                  <a:pos x="113" y="213"/>
                </a:cxn>
                <a:cxn ang="0">
                  <a:pos x="77" y="225"/>
                </a:cxn>
                <a:cxn ang="0">
                  <a:pos x="64" y="217"/>
                </a:cxn>
                <a:cxn ang="0">
                  <a:pos x="47" y="211"/>
                </a:cxn>
                <a:cxn ang="0">
                  <a:pos x="17" y="229"/>
                </a:cxn>
                <a:cxn ang="0">
                  <a:pos x="6" y="229"/>
                </a:cxn>
                <a:cxn ang="0">
                  <a:pos x="26" y="214"/>
                </a:cxn>
                <a:cxn ang="0">
                  <a:pos x="32" y="207"/>
                </a:cxn>
                <a:cxn ang="0">
                  <a:pos x="10" y="190"/>
                </a:cxn>
                <a:cxn ang="0">
                  <a:pos x="3" y="149"/>
                </a:cxn>
                <a:cxn ang="0">
                  <a:pos x="25" y="157"/>
                </a:cxn>
                <a:cxn ang="0">
                  <a:pos x="37" y="193"/>
                </a:cxn>
              </a:cxnLst>
              <a:rect l="0" t="0" r="r" b="b"/>
              <a:pathLst>
                <a:path w="141" h="231">
                  <a:moveTo>
                    <a:pt x="38" y="202"/>
                  </a:moveTo>
                  <a:cubicBezTo>
                    <a:pt x="42" y="198"/>
                    <a:pt x="47" y="195"/>
                    <a:pt x="49" y="191"/>
                  </a:cubicBezTo>
                  <a:cubicBezTo>
                    <a:pt x="52" y="186"/>
                    <a:pt x="56" y="182"/>
                    <a:pt x="59" y="178"/>
                  </a:cubicBezTo>
                  <a:cubicBezTo>
                    <a:pt x="62" y="173"/>
                    <a:pt x="59" y="170"/>
                    <a:pt x="58" y="166"/>
                  </a:cubicBezTo>
                  <a:cubicBezTo>
                    <a:pt x="55" y="160"/>
                    <a:pt x="50" y="161"/>
                    <a:pt x="45" y="159"/>
                  </a:cubicBezTo>
                  <a:cubicBezTo>
                    <a:pt x="41" y="157"/>
                    <a:pt x="37" y="154"/>
                    <a:pt x="35" y="150"/>
                  </a:cubicBezTo>
                  <a:cubicBezTo>
                    <a:pt x="32" y="144"/>
                    <a:pt x="29" y="139"/>
                    <a:pt x="27" y="134"/>
                  </a:cubicBezTo>
                  <a:cubicBezTo>
                    <a:pt x="26" y="129"/>
                    <a:pt x="24" y="124"/>
                    <a:pt x="26" y="119"/>
                  </a:cubicBezTo>
                  <a:cubicBezTo>
                    <a:pt x="26" y="118"/>
                    <a:pt x="27" y="117"/>
                    <a:pt x="29" y="117"/>
                  </a:cubicBezTo>
                  <a:cubicBezTo>
                    <a:pt x="37" y="118"/>
                    <a:pt x="44" y="121"/>
                    <a:pt x="50" y="125"/>
                  </a:cubicBezTo>
                  <a:cubicBezTo>
                    <a:pt x="58" y="131"/>
                    <a:pt x="60" y="140"/>
                    <a:pt x="60" y="149"/>
                  </a:cubicBezTo>
                  <a:cubicBezTo>
                    <a:pt x="61" y="154"/>
                    <a:pt x="58" y="159"/>
                    <a:pt x="64" y="163"/>
                  </a:cubicBezTo>
                  <a:cubicBezTo>
                    <a:pt x="64" y="164"/>
                    <a:pt x="64" y="166"/>
                    <a:pt x="65" y="165"/>
                  </a:cubicBezTo>
                  <a:cubicBezTo>
                    <a:pt x="67" y="165"/>
                    <a:pt x="68" y="163"/>
                    <a:pt x="69" y="161"/>
                  </a:cubicBezTo>
                  <a:cubicBezTo>
                    <a:pt x="70" y="157"/>
                    <a:pt x="72" y="154"/>
                    <a:pt x="74" y="150"/>
                  </a:cubicBezTo>
                  <a:cubicBezTo>
                    <a:pt x="76" y="148"/>
                    <a:pt x="76" y="145"/>
                    <a:pt x="77" y="143"/>
                  </a:cubicBezTo>
                  <a:cubicBezTo>
                    <a:pt x="78" y="139"/>
                    <a:pt x="80" y="136"/>
                    <a:pt x="81" y="132"/>
                  </a:cubicBezTo>
                  <a:cubicBezTo>
                    <a:pt x="81" y="132"/>
                    <a:pt x="82" y="131"/>
                    <a:pt x="81" y="130"/>
                  </a:cubicBezTo>
                  <a:cubicBezTo>
                    <a:pt x="79" y="127"/>
                    <a:pt x="78" y="123"/>
                    <a:pt x="75" y="120"/>
                  </a:cubicBezTo>
                  <a:cubicBezTo>
                    <a:pt x="74" y="118"/>
                    <a:pt x="70" y="119"/>
                    <a:pt x="68" y="119"/>
                  </a:cubicBezTo>
                  <a:cubicBezTo>
                    <a:pt x="65" y="119"/>
                    <a:pt x="64" y="121"/>
                    <a:pt x="61" y="118"/>
                  </a:cubicBezTo>
                  <a:cubicBezTo>
                    <a:pt x="60" y="116"/>
                    <a:pt x="57" y="114"/>
                    <a:pt x="54" y="113"/>
                  </a:cubicBezTo>
                  <a:cubicBezTo>
                    <a:pt x="52" y="112"/>
                    <a:pt x="52" y="111"/>
                    <a:pt x="52" y="110"/>
                  </a:cubicBezTo>
                  <a:cubicBezTo>
                    <a:pt x="52" y="108"/>
                    <a:pt x="52" y="107"/>
                    <a:pt x="49" y="108"/>
                  </a:cubicBezTo>
                  <a:cubicBezTo>
                    <a:pt x="48" y="108"/>
                    <a:pt x="46" y="106"/>
                    <a:pt x="46" y="103"/>
                  </a:cubicBezTo>
                  <a:cubicBezTo>
                    <a:pt x="47" y="101"/>
                    <a:pt x="46" y="100"/>
                    <a:pt x="45" y="99"/>
                  </a:cubicBezTo>
                  <a:cubicBezTo>
                    <a:pt x="41" y="96"/>
                    <a:pt x="42" y="90"/>
                    <a:pt x="40" y="86"/>
                  </a:cubicBezTo>
                  <a:cubicBezTo>
                    <a:pt x="37" y="81"/>
                    <a:pt x="39" y="75"/>
                    <a:pt x="37" y="70"/>
                  </a:cubicBezTo>
                  <a:cubicBezTo>
                    <a:pt x="36" y="67"/>
                    <a:pt x="38" y="64"/>
                    <a:pt x="41" y="64"/>
                  </a:cubicBezTo>
                  <a:cubicBezTo>
                    <a:pt x="45" y="64"/>
                    <a:pt x="50" y="64"/>
                    <a:pt x="54" y="66"/>
                  </a:cubicBezTo>
                  <a:cubicBezTo>
                    <a:pt x="60" y="69"/>
                    <a:pt x="65" y="72"/>
                    <a:pt x="69" y="77"/>
                  </a:cubicBezTo>
                  <a:cubicBezTo>
                    <a:pt x="75" y="82"/>
                    <a:pt x="79" y="89"/>
                    <a:pt x="81" y="96"/>
                  </a:cubicBezTo>
                  <a:cubicBezTo>
                    <a:pt x="82" y="100"/>
                    <a:pt x="81" y="104"/>
                    <a:pt x="80" y="108"/>
                  </a:cubicBezTo>
                  <a:cubicBezTo>
                    <a:pt x="78" y="114"/>
                    <a:pt x="78" y="117"/>
                    <a:pt x="83" y="122"/>
                  </a:cubicBezTo>
                  <a:cubicBezTo>
                    <a:pt x="86" y="114"/>
                    <a:pt x="87" y="106"/>
                    <a:pt x="89" y="98"/>
                  </a:cubicBezTo>
                  <a:cubicBezTo>
                    <a:pt x="89" y="96"/>
                    <a:pt x="88" y="93"/>
                    <a:pt x="89" y="91"/>
                  </a:cubicBezTo>
                  <a:cubicBezTo>
                    <a:pt x="91" y="85"/>
                    <a:pt x="88" y="81"/>
                    <a:pt x="83" y="78"/>
                  </a:cubicBezTo>
                  <a:cubicBezTo>
                    <a:pt x="80" y="75"/>
                    <a:pt x="77" y="72"/>
                    <a:pt x="75" y="68"/>
                  </a:cubicBezTo>
                  <a:cubicBezTo>
                    <a:pt x="73" y="64"/>
                    <a:pt x="70" y="61"/>
                    <a:pt x="68" y="57"/>
                  </a:cubicBezTo>
                  <a:cubicBezTo>
                    <a:pt x="64" y="49"/>
                    <a:pt x="63" y="40"/>
                    <a:pt x="62" y="32"/>
                  </a:cubicBezTo>
                  <a:cubicBezTo>
                    <a:pt x="61" y="25"/>
                    <a:pt x="63" y="18"/>
                    <a:pt x="64" y="10"/>
                  </a:cubicBezTo>
                  <a:cubicBezTo>
                    <a:pt x="66" y="1"/>
                    <a:pt x="70" y="0"/>
                    <a:pt x="77" y="5"/>
                  </a:cubicBezTo>
                  <a:cubicBezTo>
                    <a:pt x="84" y="12"/>
                    <a:pt x="89" y="19"/>
                    <a:pt x="93" y="28"/>
                  </a:cubicBezTo>
                  <a:cubicBezTo>
                    <a:pt x="96" y="33"/>
                    <a:pt x="98" y="39"/>
                    <a:pt x="99" y="44"/>
                  </a:cubicBezTo>
                  <a:cubicBezTo>
                    <a:pt x="99" y="49"/>
                    <a:pt x="100" y="55"/>
                    <a:pt x="99" y="61"/>
                  </a:cubicBezTo>
                  <a:cubicBezTo>
                    <a:pt x="97" y="67"/>
                    <a:pt x="95" y="71"/>
                    <a:pt x="94" y="77"/>
                  </a:cubicBezTo>
                  <a:cubicBezTo>
                    <a:pt x="94" y="78"/>
                    <a:pt x="94" y="79"/>
                    <a:pt x="94" y="80"/>
                  </a:cubicBezTo>
                  <a:cubicBezTo>
                    <a:pt x="96" y="90"/>
                    <a:pt x="94" y="99"/>
                    <a:pt x="94" y="109"/>
                  </a:cubicBezTo>
                  <a:cubicBezTo>
                    <a:pt x="93" y="112"/>
                    <a:pt x="92" y="116"/>
                    <a:pt x="91" y="120"/>
                  </a:cubicBezTo>
                  <a:cubicBezTo>
                    <a:pt x="91" y="121"/>
                    <a:pt x="90" y="122"/>
                    <a:pt x="92" y="122"/>
                  </a:cubicBezTo>
                  <a:cubicBezTo>
                    <a:pt x="93" y="123"/>
                    <a:pt x="93" y="121"/>
                    <a:pt x="94" y="121"/>
                  </a:cubicBezTo>
                  <a:cubicBezTo>
                    <a:pt x="99" y="118"/>
                    <a:pt x="99" y="113"/>
                    <a:pt x="99" y="108"/>
                  </a:cubicBezTo>
                  <a:cubicBezTo>
                    <a:pt x="97" y="95"/>
                    <a:pt x="102" y="85"/>
                    <a:pt x="111" y="77"/>
                  </a:cubicBezTo>
                  <a:cubicBezTo>
                    <a:pt x="112" y="75"/>
                    <a:pt x="113" y="72"/>
                    <a:pt x="116" y="74"/>
                  </a:cubicBezTo>
                  <a:cubicBezTo>
                    <a:pt x="116" y="71"/>
                    <a:pt x="119" y="71"/>
                    <a:pt x="121" y="70"/>
                  </a:cubicBezTo>
                  <a:cubicBezTo>
                    <a:pt x="123" y="69"/>
                    <a:pt x="125" y="66"/>
                    <a:pt x="127" y="69"/>
                  </a:cubicBezTo>
                  <a:cubicBezTo>
                    <a:pt x="128" y="70"/>
                    <a:pt x="129" y="70"/>
                    <a:pt x="129" y="68"/>
                  </a:cubicBezTo>
                  <a:cubicBezTo>
                    <a:pt x="129" y="68"/>
                    <a:pt x="129" y="68"/>
                    <a:pt x="129" y="67"/>
                  </a:cubicBezTo>
                  <a:cubicBezTo>
                    <a:pt x="132" y="71"/>
                    <a:pt x="134" y="66"/>
                    <a:pt x="137" y="67"/>
                  </a:cubicBezTo>
                  <a:cubicBezTo>
                    <a:pt x="140" y="67"/>
                    <a:pt x="140" y="69"/>
                    <a:pt x="140" y="71"/>
                  </a:cubicBezTo>
                  <a:cubicBezTo>
                    <a:pt x="140" y="77"/>
                    <a:pt x="141" y="83"/>
                    <a:pt x="139" y="90"/>
                  </a:cubicBezTo>
                  <a:cubicBezTo>
                    <a:pt x="138" y="93"/>
                    <a:pt x="137" y="97"/>
                    <a:pt x="136" y="100"/>
                  </a:cubicBezTo>
                  <a:cubicBezTo>
                    <a:pt x="136" y="103"/>
                    <a:pt x="134" y="107"/>
                    <a:pt x="131" y="108"/>
                  </a:cubicBezTo>
                  <a:cubicBezTo>
                    <a:pt x="129" y="110"/>
                    <a:pt x="127" y="112"/>
                    <a:pt x="126" y="114"/>
                  </a:cubicBezTo>
                  <a:cubicBezTo>
                    <a:pt x="121" y="121"/>
                    <a:pt x="114" y="121"/>
                    <a:pt x="107" y="119"/>
                  </a:cubicBezTo>
                  <a:cubicBezTo>
                    <a:pt x="102" y="118"/>
                    <a:pt x="100" y="122"/>
                    <a:pt x="97" y="125"/>
                  </a:cubicBezTo>
                  <a:cubicBezTo>
                    <a:pt x="96" y="126"/>
                    <a:pt x="94" y="127"/>
                    <a:pt x="93" y="128"/>
                  </a:cubicBezTo>
                  <a:cubicBezTo>
                    <a:pt x="90" y="129"/>
                    <a:pt x="88" y="131"/>
                    <a:pt x="88" y="135"/>
                  </a:cubicBezTo>
                  <a:cubicBezTo>
                    <a:pt x="87" y="139"/>
                    <a:pt x="85" y="144"/>
                    <a:pt x="83" y="149"/>
                  </a:cubicBezTo>
                  <a:cubicBezTo>
                    <a:pt x="81" y="154"/>
                    <a:pt x="78" y="160"/>
                    <a:pt x="75" y="165"/>
                  </a:cubicBezTo>
                  <a:cubicBezTo>
                    <a:pt x="74" y="166"/>
                    <a:pt x="75" y="167"/>
                    <a:pt x="77" y="167"/>
                  </a:cubicBezTo>
                  <a:cubicBezTo>
                    <a:pt x="80" y="167"/>
                    <a:pt x="83" y="166"/>
                    <a:pt x="83" y="162"/>
                  </a:cubicBezTo>
                  <a:cubicBezTo>
                    <a:pt x="83" y="161"/>
                    <a:pt x="84" y="160"/>
                    <a:pt x="85" y="159"/>
                  </a:cubicBezTo>
                  <a:cubicBezTo>
                    <a:pt x="89" y="153"/>
                    <a:pt x="95" y="148"/>
                    <a:pt x="101" y="145"/>
                  </a:cubicBezTo>
                  <a:cubicBezTo>
                    <a:pt x="107" y="141"/>
                    <a:pt x="113" y="140"/>
                    <a:pt x="119" y="139"/>
                  </a:cubicBezTo>
                  <a:cubicBezTo>
                    <a:pt x="124" y="138"/>
                    <a:pt x="128" y="139"/>
                    <a:pt x="132" y="141"/>
                  </a:cubicBezTo>
                  <a:cubicBezTo>
                    <a:pt x="134" y="142"/>
                    <a:pt x="137" y="144"/>
                    <a:pt x="135" y="147"/>
                  </a:cubicBezTo>
                  <a:cubicBezTo>
                    <a:pt x="131" y="156"/>
                    <a:pt x="128" y="165"/>
                    <a:pt x="119" y="170"/>
                  </a:cubicBezTo>
                  <a:cubicBezTo>
                    <a:pt x="114" y="173"/>
                    <a:pt x="108" y="177"/>
                    <a:pt x="101" y="176"/>
                  </a:cubicBezTo>
                  <a:cubicBezTo>
                    <a:pt x="99" y="176"/>
                    <a:pt x="97" y="175"/>
                    <a:pt x="96" y="176"/>
                  </a:cubicBezTo>
                  <a:cubicBezTo>
                    <a:pt x="92" y="178"/>
                    <a:pt x="89" y="175"/>
                    <a:pt x="86" y="174"/>
                  </a:cubicBezTo>
                  <a:cubicBezTo>
                    <a:pt x="82" y="172"/>
                    <a:pt x="77" y="172"/>
                    <a:pt x="73" y="174"/>
                  </a:cubicBezTo>
                  <a:cubicBezTo>
                    <a:pt x="65" y="178"/>
                    <a:pt x="63" y="186"/>
                    <a:pt x="58" y="192"/>
                  </a:cubicBezTo>
                  <a:cubicBezTo>
                    <a:pt x="55" y="195"/>
                    <a:pt x="53" y="199"/>
                    <a:pt x="50" y="202"/>
                  </a:cubicBezTo>
                  <a:cubicBezTo>
                    <a:pt x="49" y="203"/>
                    <a:pt x="50" y="204"/>
                    <a:pt x="50" y="205"/>
                  </a:cubicBezTo>
                  <a:cubicBezTo>
                    <a:pt x="50" y="206"/>
                    <a:pt x="51" y="205"/>
                    <a:pt x="51" y="205"/>
                  </a:cubicBezTo>
                  <a:cubicBezTo>
                    <a:pt x="56" y="206"/>
                    <a:pt x="60" y="205"/>
                    <a:pt x="64" y="201"/>
                  </a:cubicBezTo>
                  <a:cubicBezTo>
                    <a:pt x="66" y="198"/>
                    <a:pt x="69" y="198"/>
                    <a:pt x="73" y="197"/>
                  </a:cubicBezTo>
                  <a:cubicBezTo>
                    <a:pt x="83" y="194"/>
                    <a:pt x="93" y="194"/>
                    <a:pt x="103" y="201"/>
                  </a:cubicBezTo>
                  <a:cubicBezTo>
                    <a:pt x="107" y="205"/>
                    <a:pt x="111" y="208"/>
                    <a:pt x="113" y="213"/>
                  </a:cubicBezTo>
                  <a:cubicBezTo>
                    <a:pt x="115" y="217"/>
                    <a:pt x="114" y="220"/>
                    <a:pt x="110" y="222"/>
                  </a:cubicBezTo>
                  <a:cubicBezTo>
                    <a:pt x="99" y="229"/>
                    <a:pt x="89" y="230"/>
                    <a:pt x="77" y="225"/>
                  </a:cubicBezTo>
                  <a:cubicBezTo>
                    <a:pt x="76" y="225"/>
                    <a:pt x="75" y="224"/>
                    <a:pt x="73" y="224"/>
                  </a:cubicBezTo>
                  <a:cubicBezTo>
                    <a:pt x="68" y="224"/>
                    <a:pt x="67" y="220"/>
                    <a:pt x="64" y="217"/>
                  </a:cubicBezTo>
                  <a:cubicBezTo>
                    <a:pt x="60" y="214"/>
                    <a:pt x="58" y="210"/>
                    <a:pt x="52" y="211"/>
                  </a:cubicBezTo>
                  <a:cubicBezTo>
                    <a:pt x="50" y="211"/>
                    <a:pt x="48" y="211"/>
                    <a:pt x="47" y="211"/>
                  </a:cubicBezTo>
                  <a:cubicBezTo>
                    <a:pt x="44" y="211"/>
                    <a:pt x="42" y="212"/>
                    <a:pt x="40" y="214"/>
                  </a:cubicBezTo>
                  <a:cubicBezTo>
                    <a:pt x="33" y="220"/>
                    <a:pt x="26" y="227"/>
                    <a:pt x="17" y="229"/>
                  </a:cubicBezTo>
                  <a:cubicBezTo>
                    <a:pt x="14" y="230"/>
                    <a:pt x="12" y="230"/>
                    <a:pt x="9" y="231"/>
                  </a:cubicBezTo>
                  <a:cubicBezTo>
                    <a:pt x="8" y="231"/>
                    <a:pt x="7" y="230"/>
                    <a:pt x="6" y="229"/>
                  </a:cubicBezTo>
                  <a:cubicBezTo>
                    <a:pt x="6" y="228"/>
                    <a:pt x="7" y="227"/>
                    <a:pt x="8" y="226"/>
                  </a:cubicBezTo>
                  <a:cubicBezTo>
                    <a:pt x="15" y="223"/>
                    <a:pt x="20" y="218"/>
                    <a:pt x="26" y="214"/>
                  </a:cubicBezTo>
                  <a:cubicBezTo>
                    <a:pt x="29" y="213"/>
                    <a:pt x="29" y="210"/>
                    <a:pt x="32" y="208"/>
                  </a:cubicBezTo>
                  <a:cubicBezTo>
                    <a:pt x="33" y="208"/>
                    <a:pt x="33" y="207"/>
                    <a:pt x="32" y="207"/>
                  </a:cubicBezTo>
                  <a:cubicBezTo>
                    <a:pt x="30" y="204"/>
                    <a:pt x="29" y="200"/>
                    <a:pt x="24" y="200"/>
                  </a:cubicBezTo>
                  <a:cubicBezTo>
                    <a:pt x="17" y="200"/>
                    <a:pt x="14" y="196"/>
                    <a:pt x="10" y="190"/>
                  </a:cubicBezTo>
                  <a:cubicBezTo>
                    <a:pt x="7" y="187"/>
                    <a:pt x="4" y="183"/>
                    <a:pt x="3" y="179"/>
                  </a:cubicBezTo>
                  <a:cubicBezTo>
                    <a:pt x="0" y="169"/>
                    <a:pt x="0" y="159"/>
                    <a:pt x="3" y="149"/>
                  </a:cubicBezTo>
                  <a:cubicBezTo>
                    <a:pt x="4" y="147"/>
                    <a:pt x="5" y="147"/>
                    <a:pt x="7" y="147"/>
                  </a:cubicBezTo>
                  <a:cubicBezTo>
                    <a:pt x="14" y="149"/>
                    <a:pt x="20" y="153"/>
                    <a:pt x="25" y="157"/>
                  </a:cubicBezTo>
                  <a:cubicBezTo>
                    <a:pt x="33" y="164"/>
                    <a:pt x="36" y="173"/>
                    <a:pt x="38" y="182"/>
                  </a:cubicBezTo>
                  <a:cubicBezTo>
                    <a:pt x="39" y="185"/>
                    <a:pt x="38" y="189"/>
                    <a:pt x="37" y="193"/>
                  </a:cubicBezTo>
                  <a:cubicBezTo>
                    <a:pt x="36" y="196"/>
                    <a:pt x="37" y="199"/>
                    <a:pt x="38" y="20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4" name="Freeform 63"/>
            <p:cNvSpPr/>
            <p:nvPr/>
          </p:nvSpPr>
          <p:spPr bwMode="auto">
            <a:xfrm>
              <a:off x="9757092" y="1082495"/>
              <a:ext cx="522288" cy="855663"/>
            </a:xfrm>
            <a:custGeom>
              <a:avLst/>
              <a:gdLst/>
              <a:ahLst/>
              <a:cxnLst>
                <a:cxn ang="0">
                  <a:pos x="58" y="118"/>
                </a:cxn>
                <a:cxn ang="0">
                  <a:pos x="60" y="93"/>
                </a:cxn>
                <a:cxn ang="0">
                  <a:pos x="89" y="63"/>
                </a:cxn>
                <a:cxn ang="0">
                  <a:pos x="103" y="66"/>
                </a:cxn>
                <a:cxn ang="0">
                  <a:pos x="94" y="98"/>
                </a:cxn>
                <a:cxn ang="0">
                  <a:pos x="72" y="116"/>
                </a:cxn>
                <a:cxn ang="0">
                  <a:pos x="62" y="136"/>
                </a:cxn>
                <a:cxn ang="0">
                  <a:pos x="74" y="163"/>
                </a:cxn>
                <a:cxn ang="0">
                  <a:pos x="81" y="134"/>
                </a:cxn>
                <a:cxn ang="0">
                  <a:pos x="109" y="115"/>
                </a:cxn>
                <a:cxn ang="0">
                  <a:pos x="116" y="118"/>
                </a:cxn>
                <a:cxn ang="0">
                  <a:pos x="93" y="157"/>
                </a:cxn>
                <a:cxn ang="0">
                  <a:pos x="83" y="159"/>
                </a:cxn>
                <a:cxn ang="0">
                  <a:pos x="78" y="172"/>
                </a:cxn>
                <a:cxn ang="0">
                  <a:pos x="100" y="198"/>
                </a:cxn>
                <a:cxn ang="0">
                  <a:pos x="103" y="195"/>
                </a:cxn>
                <a:cxn ang="0">
                  <a:pos x="115" y="153"/>
                </a:cxn>
                <a:cxn ang="0">
                  <a:pos x="131" y="144"/>
                </a:cxn>
                <a:cxn ang="0">
                  <a:pos x="138" y="165"/>
                </a:cxn>
                <a:cxn ang="0">
                  <a:pos x="128" y="190"/>
                </a:cxn>
                <a:cxn ang="0">
                  <a:pos x="107" y="204"/>
                </a:cxn>
                <a:cxn ang="0">
                  <a:pos x="125" y="220"/>
                </a:cxn>
                <a:cxn ang="0">
                  <a:pos x="133" y="226"/>
                </a:cxn>
                <a:cxn ang="0">
                  <a:pos x="112" y="222"/>
                </a:cxn>
                <a:cxn ang="0">
                  <a:pos x="86" y="209"/>
                </a:cxn>
                <a:cxn ang="0">
                  <a:pos x="64" y="222"/>
                </a:cxn>
                <a:cxn ang="0">
                  <a:pos x="61" y="223"/>
                </a:cxn>
                <a:cxn ang="0">
                  <a:pos x="57" y="225"/>
                </a:cxn>
                <a:cxn ang="0">
                  <a:pos x="28" y="218"/>
                </a:cxn>
                <a:cxn ang="0">
                  <a:pos x="40" y="197"/>
                </a:cxn>
                <a:cxn ang="0">
                  <a:pos x="81" y="203"/>
                </a:cxn>
                <a:cxn ang="0">
                  <a:pos x="89" y="202"/>
                </a:cxn>
                <a:cxn ang="0">
                  <a:pos x="80" y="189"/>
                </a:cxn>
                <a:cxn ang="0">
                  <a:pos x="63" y="172"/>
                </a:cxn>
                <a:cxn ang="0">
                  <a:pos x="26" y="171"/>
                </a:cxn>
                <a:cxn ang="0">
                  <a:pos x="4" y="144"/>
                </a:cxn>
                <a:cxn ang="0">
                  <a:pos x="29" y="139"/>
                </a:cxn>
                <a:cxn ang="0">
                  <a:pos x="58" y="163"/>
                </a:cxn>
                <a:cxn ang="0">
                  <a:pos x="63" y="160"/>
                </a:cxn>
                <a:cxn ang="0">
                  <a:pos x="50" y="127"/>
                </a:cxn>
                <a:cxn ang="0">
                  <a:pos x="10" y="106"/>
                </a:cxn>
                <a:cxn ang="0">
                  <a:pos x="1" y="68"/>
                </a:cxn>
                <a:cxn ang="0">
                  <a:pos x="9" y="67"/>
                </a:cxn>
                <a:cxn ang="0">
                  <a:pos x="31" y="76"/>
                </a:cxn>
                <a:cxn ang="0">
                  <a:pos x="41" y="111"/>
                </a:cxn>
                <a:cxn ang="0">
                  <a:pos x="49" y="116"/>
                </a:cxn>
                <a:cxn ang="0">
                  <a:pos x="46" y="78"/>
                </a:cxn>
                <a:cxn ang="0">
                  <a:pos x="42" y="43"/>
                </a:cxn>
                <a:cxn ang="0">
                  <a:pos x="66" y="2"/>
                </a:cxn>
                <a:cxn ang="0">
                  <a:pos x="76" y="20"/>
                </a:cxn>
                <a:cxn ang="0">
                  <a:pos x="67" y="61"/>
                </a:cxn>
                <a:cxn ang="0">
                  <a:pos x="63" y="70"/>
                </a:cxn>
                <a:cxn ang="0">
                  <a:pos x="52" y="98"/>
                </a:cxn>
              </a:cxnLst>
              <a:rect l="0" t="0" r="r" b="b"/>
              <a:pathLst>
                <a:path w="139" h="228">
                  <a:moveTo>
                    <a:pt x="57" y="121"/>
                  </a:moveTo>
                  <a:cubicBezTo>
                    <a:pt x="57" y="119"/>
                    <a:pt x="57" y="119"/>
                    <a:pt x="58" y="118"/>
                  </a:cubicBezTo>
                  <a:cubicBezTo>
                    <a:pt x="63" y="114"/>
                    <a:pt x="63" y="108"/>
                    <a:pt x="60" y="102"/>
                  </a:cubicBezTo>
                  <a:cubicBezTo>
                    <a:pt x="58" y="99"/>
                    <a:pt x="59" y="96"/>
                    <a:pt x="60" y="93"/>
                  </a:cubicBezTo>
                  <a:cubicBezTo>
                    <a:pt x="63" y="84"/>
                    <a:pt x="68" y="76"/>
                    <a:pt x="76" y="71"/>
                  </a:cubicBezTo>
                  <a:cubicBezTo>
                    <a:pt x="80" y="68"/>
                    <a:pt x="84" y="64"/>
                    <a:pt x="89" y="63"/>
                  </a:cubicBezTo>
                  <a:cubicBezTo>
                    <a:pt x="93" y="62"/>
                    <a:pt x="97" y="62"/>
                    <a:pt x="101" y="62"/>
                  </a:cubicBezTo>
                  <a:cubicBezTo>
                    <a:pt x="103" y="63"/>
                    <a:pt x="104" y="64"/>
                    <a:pt x="103" y="66"/>
                  </a:cubicBezTo>
                  <a:cubicBezTo>
                    <a:pt x="102" y="70"/>
                    <a:pt x="103" y="74"/>
                    <a:pt x="102" y="78"/>
                  </a:cubicBezTo>
                  <a:cubicBezTo>
                    <a:pt x="101" y="86"/>
                    <a:pt x="98" y="92"/>
                    <a:pt x="94" y="98"/>
                  </a:cubicBezTo>
                  <a:cubicBezTo>
                    <a:pt x="91" y="105"/>
                    <a:pt x="86" y="109"/>
                    <a:pt x="80" y="114"/>
                  </a:cubicBezTo>
                  <a:cubicBezTo>
                    <a:pt x="77" y="115"/>
                    <a:pt x="75" y="116"/>
                    <a:pt x="72" y="116"/>
                  </a:cubicBezTo>
                  <a:cubicBezTo>
                    <a:pt x="68" y="116"/>
                    <a:pt x="65" y="117"/>
                    <a:pt x="64" y="121"/>
                  </a:cubicBezTo>
                  <a:cubicBezTo>
                    <a:pt x="63" y="124"/>
                    <a:pt x="61" y="133"/>
                    <a:pt x="62" y="136"/>
                  </a:cubicBezTo>
                  <a:cubicBezTo>
                    <a:pt x="63" y="141"/>
                    <a:pt x="65" y="145"/>
                    <a:pt x="67" y="149"/>
                  </a:cubicBezTo>
                  <a:cubicBezTo>
                    <a:pt x="68" y="154"/>
                    <a:pt x="71" y="159"/>
                    <a:pt x="74" y="163"/>
                  </a:cubicBezTo>
                  <a:cubicBezTo>
                    <a:pt x="77" y="160"/>
                    <a:pt x="79" y="156"/>
                    <a:pt x="79" y="151"/>
                  </a:cubicBezTo>
                  <a:cubicBezTo>
                    <a:pt x="79" y="145"/>
                    <a:pt x="79" y="139"/>
                    <a:pt x="81" y="134"/>
                  </a:cubicBezTo>
                  <a:cubicBezTo>
                    <a:pt x="82" y="131"/>
                    <a:pt x="84" y="128"/>
                    <a:pt x="86" y="126"/>
                  </a:cubicBezTo>
                  <a:cubicBezTo>
                    <a:pt x="92" y="119"/>
                    <a:pt x="101" y="117"/>
                    <a:pt x="109" y="115"/>
                  </a:cubicBezTo>
                  <a:cubicBezTo>
                    <a:pt x="111" y="115"/>
                    <a:pt x="113" y="117"/>
                    <a:pt x="115" y="117"/>
                  </a:cubicBezTo>
                  <a:cubicBezTo>
                    <a:pt x="116" y="117"/>
                    <a:pt x="116" y="118"/>
                    <a:pt x="116" y="118"/>
                  </a:cubicBezTo>
                  <a:cubicBezTo>
                    <a:pt x="113" y="128"/>
                    <a:pt x="111" y="138"/>
                    <a:pt x="105" y="147"/>
                  </a:cubicBezTo>
                  <a:cubicBezTo>
                    <a:pt x="102" y="151"/>
                    <a:pt x="99" y="156"/>
                    <a:pt x="93" y="157"/>
                  </a:cubicBezTo>
                  <a:cubicBezTo>
                    <a:pt x="91" y="158"/>
                    <a:pt x="88" y="159"/>
                    <a:pt x="86" y="158"/>
                  </a:cubicBezTo>
                  <a:cubicBezTo>
                    <a:pt x="84" y="157"/>
                    <a:pt x="84" y="157"/>
                    <a:pt x="83" y="159"/>
                  </a:cubicBezTo>
                  <a:cubicBezTo>
                    <a:pt x="82" y="163"/>
                    <a:pt x="80" y="166"/>
                    <a:pt x="78" y="169"/>
                  </a:cubicBezTo>
                  <a:cubicBezTo>
                    <a:pt x="77" y="171"/>
                    <a:pt x="77" y="171"/>
                    <a:pt x="78" y="172"/>
                  </a:cubicBezTo>
                  <a:cubicBezTo>
                    <a:pt x="82" y="177"/>
                    <a:pt x="86" y="182"/>
                    <a:pt x="90" y="188"/>
                  </a:cubicBezTo>
                  <a:cubicBezTo>
                    <a:pt x="93" y="192"/>
                    <a:pt x="97" y="194"/>
                    <a:pt x="100" y="198"/>
                  </a:cubicBezTo>
                  <a:cubicBezTo>
                    <a:pt x="100" y="198"/>
                    <a:pt x="102" y="198"/>
                    <a:pt x="103" y="198"/>
                  </a:cubicBezTo>
                  <a:cubicBezTo>
                    <a:pt x="104" y="197"/>
                    <a:pt x="103" y="196"/>
                    <a:pt x="103" y="195"/>
                  </a:cubicBezTo>
                  <a:cubicBezTo>
                    <a:pt x="101" y="188"/>
                    <a:pt x="100" y="182"/>
                    <a:pt x="101" y="176"/>
                  </a:cubicBezTo>
                  <a:cubicBezTo>
                    <a:pt x="103" y="167"/>
                    <a:pt x="107" y="159"/>
                    <a:pt x="115" y="153"/>
                  </a:cubicBezTo>
                  <a:cubicBezTo>
                    <a:pt x="118" y="152"/>
                    <a:pt x="120" y="149"/>
                    <a:pt x="123" y="147"/>
                  </a:cubicBezTo>
                  <a:cubicBezTo>
                    <a:pt x="126" y="146"/>
                    <a:pt x="128" y="146"/>
                    <a:pt x="131" y="144"/>
                  </a:cubicBezTo>
                  <a:cubicBezTo>
                    <a:pt x="132" y="143"/>
                    <a:pt x="135" y="144"/>
                    <a:pt x="136" y="147"/>
                  </a:cubicBezTo>
                  <a:cubicBezTo>
                    <a:pt x="138" y="153"/>
                    <a:pt x="139" y="158"/>
                    <a:pt x="138" y="165"/>
                  </a:cubicBezTo>
                  <a:cubicBezTo>
                    <a:pt x="137" y="168"/>
                    <a:pt x="137" y="172"/>
                    <a:pt x="136" y="176"/>
                  </a:cubicBezTo>
                  <a:cubicBezTo>
                    <a:pt x="134" y="181"/>
                    <a:pt x="131" y="186"/>
                    <a:pt x="128" y="190"/>
                  </a:cubicBezTo>
                  <a:cubicBezTo>
                    <a:pt x="123" y="196"/>
                    <a:pt x="118" y="198"/>
                    <a:pt x="111" y="198"/>
                  </a:cubicBezTo>
                  <a:cubicBezTo>
                    <a:pt x="108" y="198"/>
                    <a:pt x="108" y="202"/>
                    <a:pt x="107" y="204"/>
                  </a:cubicBezTo>
                  <a:cubicBezTo>
                    <a:pt x="106" y="205"/>
                    <a:pt x="108" y="206"/>
                    <a:pt x="109" y="207"/>
                  </a:cubicBezTo>
                  <a:cubicBezTo>
                    <a:pt x="115" y="211"/>
                    <a:pt x="119" y="216"/>
                    <a:pt x="125" y="220"/>
                  </a:cubicBezTo>
                  <a:cubicBezTo>
                    <a:pt x="126" y="221"/>
                    <a:pt x="127" y="222"/>
                    <a:pt x="129" y="222"/>
                  </a:cubicBezTo>
                  <a:cubicBezTo>
                    <a:pt x="131" y="222"/>
                    <a:pt x="133" y="224"/>
                    <a:pt x="133" y="226"/>
                  </a:cubicBezTo>
                  <a:cubicBezTo>
                    <a:pt x="133" y="228"/>
                    <a:pt x="130" y="227"/>
                    <a:pt x="129" y="228"/>
                  </a:cubicBezTo>
                  <a:cubicBezTo>
                    <a:pt x="122" y="228"/>
                    <a:pt x="117" y="225"/>
                    <a:pt x="112" y="222"/>
                  </a:cubicBezTo>
                  <a:cubicBezTo>
                    <a:pt x="107" y="219"/>
                    <a:pt x="103" y="214"/>
                    <a:pt x="97" y="211"/>
                  </a:cubicBezTo>
                  <a:cubicBezTo>
                    <a:pt x="94" y="209"/>
                    <a:pt x="90" y="209"/>
                    <a:pt x="86" y="209"/>
                  </a:cubicBezTo>
                  <a:cubicBezTo>
                    <a:pt x="80" y="210"/>
                    <a:pt x="76" y="213"/>
                    <a:pt x="72" y="217"/>
                  </a:cubicBezTo>
                  <a:cubicBezTo>
                    <a:pt x="69" y="220"/>
                    <a:pt x="67" y="221"/>
                    <a:pt x="64" y="222"/>
                  </a:cubicBezTo>
                  <a:cubicBezTo>
                    <a:pt x="62" y="222"/>
                    <a:pt x="63" y="223"/>
                    <a:pt x="62" y="224"/>
                  </a:cubicBezTo>
                  <a:cubicBezTo>
                    <a:pt x="61" y="224"/>
                    <a:pt x="61" y="225"/>
                    <a:pt x="61" y="223"/>
                  </a:cubicBezTo>
                  <a:cubicBezTo>
                    <a:pt x="61" y="221"/>
                    <a:pt x="59" y="222"/>
                    <a:pt x="58" y="223"/>
                  </a:cubicBezTo>
                  <a:cubicBezTo>
                    <a:pt x="57" y="224"/>
                    <a:pt x="58" y="225"/>
                    <a:pt x="57" y="225"/>
                  </a:cubicBezTo>
                  <a:cubicBezTo>
                    <a:pt x="52" y="223"/>
                    <a:pt x="48" y="228"/>
                    <a:pt x="42" y="226"/>
                  </a:cubicBezTo>
                  <a:cubicBezTo>
                    <a:pt x="37" y="224"/>
                    <a:pt x="32" y="222"/>
                    <a:pt x="28" y="218"/>
                  </a:cubicBezTo>
                  <a:cubicBezTo>
                    <a:pt x="26" y="216"/>
                    <a:pt x="25" y="214"/>
                    <a:pt x="28" y="210"/>
                  </a:cubicBezTo>
                  <a:cubicBezTo>
                    <a:pt x="32" y="206"/>
                    <a:pt x="37" y="202"/>
                    <a:pt x="40" y="197"/>
                  </a:cubicBezTo>
                  <a:cubicBezTo>
                    <a:pt x="43" y="193"/>
                    <a:pt x="48" y="193"/>
                    <a:pt x="52" y="193"/>
                  </a:cubicBezTo>
                  <a:cubicBezTo>
                    <a:pt x="62" y="193"/>
                    <a:pt x="73" y="195"/>
                    <a:pt x="81" y="203"/>
                  </a:cubicBezTo>
                  <a:cubicBezTo>
                    <a:pt x="84" y="205"/>
                    <a:pt x="86" y="203"/>
                    <a:pt x="89" y="204"/>
                  </a:cubicBezTo>
                  <a:cubicBezTo>
                    <a:pt x="90" y="204"/>
                    <a:pt x="90" y="202"/>
                    <a:pt x="89" y="202"/>
                  </a:cubicBezTo>
                  <a:cubicBezTo>
                    <a:pt x="86" y="198"/>
                    <a:pt x="85" y="192"/>
                    <a:pt x="80" y="190"/>
                  </a:cubicBezTo>
                  <a:cubicBezTo>
                    <a:pt x="80" y="190"/>
                    <a:pt x="80" y="189"/>
                    <a:pt x="80" y="189"/>
                  </a:cubicBezTo>
                  <a:cubicBezTo>
                    <a:pt x="80" y="183"/>
                    <a:pt x="73" y="181"/>
                    <a:pt x="71" y="176"/>
                  </a:cubicBezTo>
                  <a:cubicBezTo>
                    <a:pt x="70" y="173"/>
                    <a:pt x="66" y="174"/>
                    <a:pt x="63" y="172"/>
                  </a:cubicBezTo>
                  <a:cubicBezTo>
                    <a:pt x="59" y="169"/>
                    <a:pt x="55" y="173"/>
                    <a:pt x="51" y="174"/>
                  </a:cubicBezTo>
                  <a:cubicBezTo>
                    <a:pt x="42" y="175"/>
                    <a:pt x="34" y="174"/>
                    <a:pt x="26" y="171"/>
                  </a:cubicBezTo>
                  <a:cubicBezTo>
                    <a:pt x="20" y="168"/>
                    <a:pt x="17" y="164"/>
                    <a:pt x="12" y="160"/>
                  </a:cubicBezTo>
                  <a:cubicBezTo>
                    <a:pt x="8" y="155"/>
                    <a:pt x="7" y="150"/>
                    <a:pt x="4" y="144"/>
                  </a:cubicBezTo>
                  <a:cubicBezTo>
                    <a:pt x="3" y="142"/>
                    <a:pt x="5" y="140"/>
                    <a:pt x="7" y="140"/>
                  </a:cubicBezTo>
                  <a:cubicBezTo>
                    <a:pt x="14" y="136"/>
                    <a:pt x="22" y="137"/>
                    <a:pt x="29" y="139"/>
                  </a:cubicBezTo>
                  <a:cubicBezTo>
                    <a:pt x="37" y="141"/>
                    <a:pt x="45" y="145"/>
                    <a:pt x="51" y="152"/>
                  </a:cubicBezTo>
                  <a:cubicBezTo>
                    <a:pt x="54" y="155"/>
                    <a:pt x="58" y="158"/>
                    <a:pt x="58" y="163"/>
                  </a:cubicBezTo>
                  <a:cubicBezTo>
                    <a:pt x="59" y="168"/>
                    <a:pt x="63" y="164"/>
                    <a:pt x="64" y="167"/>
                  </a:cubicBezTo>
                  <a:cubicBezTo>
                    <a:pt x="66" y="164"/>
                    <a:pt x="64" y="161"/>
                    <a:pt x="63" y="160"/>
                  </a:cubicBezTo>
                  <a:cubicBezTo>
                    <a:pt x="58" y="153"/>
                    <a:pt x="57" y="145"/>
                    <a:pt x="54" y="138"/>
                  </a:cubicBezTo>
                  <a:cubicBezTo>
                    <a:pt x="52" y="135"/>
                    <a:pt x="53" y="130"/>
                    <a:pt x="50" y="127"/>
                  </a:cubicBezTo>
                  <a:cubicBezTo>
                    <a:pt x="45" y="122"/>
                    <a:pt x="40" y="117"/>
                    <a:pt x="31" y="118"/>
                  </a:cubicBezTo>
                  <a:cubicBezTo>
                    <a:pt x="21" y="119"/>
                    <a:pt x="15" y="113"/>
                    <a:pt x="10" y="106"/>
                  </a:cubicBezTo>
                  <a:cubicBezTo>
                    <a:pt x="2" y="97"/>
                    <a:pt x="0" y="86"/>
                    <a:pt x="0" y="74"/>
                  </a:cubicBezTo>
                  <a:cubicBezTo>
                    <a:pt x="0" y="72"/>
                    <a:pt x="0" y="70"/>
                    <a:pt x="1" y="68"/>
                  </a:cubicBezTo>
                  <a:cubicBezTo>
                    <a:pt x="2" y="65"/>
                    <a:pt x="5" y="64"/>
                    <a:pt x="7" y="66"/>
                  </a:cubicBezTo>
                  <a:cubicBezTo>
                    <a:pt x="8" y="67"/>
                    <a:pt x="8" y="67"/>
                    <a:pt x="9" y="67"/>
                  </a:cubicBezTo>
                  <a:cubicBezTo>
                    <a:pt x="13" y="62"/>
                    <a:pt x="16" y="68"/>
                    <a:pt x="19" y="69"/>
                  </a:cubicBezTo>
                  <a:cubicBezTo>
                    <a:pt x="25" y="69"/>
                    <a:pt x="27" y="73"/>
                    <a:pt x="31" y="76"/>
                  </a:cubicBezTo>
                  <a:cubicBezTo>
                    <a:pt x="37" y="82"/>
                    <a:pt x="40" y="89"/>
                    <a:pt x="41" y="97"/>
                  </a:cubicBezTo>
                  <a:cubicBezTo>
                    <a:pt x="41" y="102"/>
                    <a:pt x="40" y="106"/>
                    <a:pt x="41" y="111"/>
                  </a:cubicBezTo>
                  <a:cubicBezTo>
                    <a:pt x="42" y="114"/>
                    <a:pt x="45" y="117"/>
                    <a:pt x="48" y="120"/>
                  </a:cubicBezTo>
                  <a:cubicBezTo>
                    <a:pt x="48" y="120"/>
                    <a:pt x="49" y="118"/>
                    <a:pt x="49" y="116"/>
                  </a:cubicBezTo>
                  <a:cubicBezTo>
                    <a:pt x="48" y="111"/>
                    <a:pt x="46" y="106"/>
                    <a:pt x="46" y="101"/>
                  </a:cubicBezTo>
                  <a:cubicBezTo>
                    <a:pt x="45" y="93"/>
                    <a:pt x="44" y="85"/>
                    <a:pt x="46" y="78"/>
                  </a:cubicBezTo>
                  <a:cubicBezTo>
                    <a:pt x="46" y="74"/>
                    <a:pt x="44" y="71"/>
                    <a:pt x="44" y="68"/>
                  </a:cubicBezTo>
                  <a:cubicBezTo>
                    <a:pt x="42" y="60"/>
                    <a:pt x="41" y="51"/>
                    <a:pt x="42" y="43"/>
                  </a:cubicBezTo>
                  <a:cubicBezTo>
                    <a:pt x="44" y="33"/>
                    <a:pt x="47" y="24"/>
                    <a:pt x="54" y="16"/>
                  </a:cubicBezTo>
                  <a:cubicBezTo>
                    <a:pt x="58" y="11"/>
                    <a:pt x="61" y="6"/>
                    <a:pt x="66" y="2"/>
                  </a:cubicBezTo>
                  <a:cubicBezTo>
                    <a:pt x="69" y="0"/>
                    <a:pt x="71" y="0"/>
                    <a:pt x="74" y="4"/>
                  </a:cubicBezTo>
                  <a:cubicBezTo>
                    <a:pt x="76" y="9"/>
                    <a:pt x="76" y="14"/>
                    <a:pt x="76" y="20"/>
                  </a:cubicBezTo>
                  <a:cubicBezTo>
                    <a:pt x="77" y="28"/>
                    <a:pt x="77" y="37"/>
                    <a:pt x="74" y="45"/>
                  </a:cubicBezTo>
                  <a:cubicBezTo>
                    <a:pt x="72" y="51"/>
                    <a:pt x="70" y="56"/>
                    <a:pt x="67" y="61"/>
                  </a:cubicBezTo>
                  <a:cubicBezTo>
                    <a:pt x="66" y="64"/>
                    <a:pt x="63" y="66"/>
                    <a:pt x="63" y="69"/>
                  </a:cubicBezTo>
                  <a:cubicBezTo>
                    <a:pt x="63" y="70"/>
                    <a:pt x="63" y="70"/>
                    <a:pt x="63" y="70"/>
                  </a:cubicBezTo>
                  <a:cubicBezTo>
                    <a:pt x="59" y="70"/>
                    <a:pt x="59" y="75"/>
                    <a:pt x="56" y="77"/>
                  </a:cubicBezTo>
                  <a:cubicBezTo>
                    <a:pt x="46" y="82"/>
                    <a:pt x="52" y="91"/>
                    <a:pt x="52" y="98"/>
                  </a:cubicBezTo>
                  <a:cubicBezTo>
                    <a:pt x="52" y="106"/>
                    <a:pt x="54" y="113"/>
                    <a:pt x="57" y="121"/>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5" name="Freeform 64"/>
            <p:cNvSpPr/>
            <p:nvPr/>
          </p:nvSpPr>
          <p:spPr bwMode="auto">
            <a:xfrm>
              <a:off x="10211117" y="1026932"/>
              <a:ext cx="390525" cy="525463"/>
            </a:xfrm>
            <a:custGeom>
              <a:avLst/>
              <a:gdLst/>
              <a:ahLst/>
              <a:cxnLst>
                <a:cxn ang="0">
                  <a:pos x="89" y="106"/>
                </a:cxn>
                <a:cxn ang="0">
                  <a:pos x="97" y="106"/>
                </a:cxn>
                <a:cxn ang="0">
                  <a:pos x="102" y="113"/>
                </a:cxn>
                <a:cxn ang="0">
                  <a:pos x="101" y="123"/>
                </a:cxn>
                <a:cxn ang="0">
                  <a:pos x="102" y="126"/>
                </a:cxn>
                <a:cxn ang="0">
                  <a:pos x="99" y="136"/>
                </a:cxn>
                <a:cxn ang="0">
                  <a:pos x="96" y="137"/>
                </a:cxn>
                <a:cxn ang="0">
                  <a:pos x="77" y="138"/>
                </a:cxn>
                <a:cxn ang="0">
                  <a:pos x="45" y="139"/>
                </a:cxn>
                <a:cxn ang="0">
                  <a:pos x="21" y="140"/>
                </a:cxn>
                <a:cxn ang="0">
                  <a:pos x="12" y="131"/>
                </a:cxn>
                <a:cxn ang="0">
                  <a:pos x="14" y="111"/>
                </a:cxn>
                <a:cxn ang="0">
                  <a:pos x="19" y="106"/>
                </a:cxn>
                <a:cxn ang="0">
                  <a:pos x="35" y="105"/>
                </a:cxn>
                <a:cxn ang="0">
                  <a:pos x="38" y="101"/>
                </a:cxn>
                <a:cxn ang="0">
                  <a:pos x="38" y="86"/>
                </a:cxn>
                <a:cxn ang="0">
                  <a:pos x="39" y="73"/>
                </a:cxn>
                <a:cxn ang="0">
                  <a:pos x="40" y="54"/>
                </a:cxn>
                <a:cxn ang="0">
                  <a:pos x="38" y="50"/>
                </a:cxn>
                <a:cxn ang="0">
                  <a:pos x="35" y="52"/>
                </a:cxn>
                <a:cxn ang="0">
                  <a:pos x="26" y="62"/>
                </a:cxn>
                <a:cxn ang="0">
                  <a:pos x="16" y="62"/>
                </a:cxn>
                <a:cxn ang="0">
                  <a:pos x="2" y="45"/>
                </a:cxn>
                <a:cxn ang="0">
                  <a:pos x="2" y="41"/>
                </a:cxn>
                <a:cxn ang="0">
                  <a:pos x="23" y="16"/>
                </a:cxn>
                <a:cxn ang="0">
                  <a:pos x="37" y="3"/>
                </a:cxn>
                <a:cxn ang="0">
                  <a:pos x="54" y="0"/>
                </a:cxn>
                <a:cxn ang="0">
                  <a:pos x="77" y="2"/>
                </a:cxn>
                <a:cxn ang="0">
                  <a:pos x="80" y="4"/>
                </a:cxn>
                <a:cxn ang="0">
                  <a:pos x="79" y="7"/>
                </a:cxn>
                <a:cxn ang="0">
                  <a:pos x="77" y="16"/>
                </a:cxn>
                <a:cxn ang="0">
                  <a:pos x="78" y="33"/>
                </a:cxn>
                <a:cxn ang="0">
                  <a:pos x="78" y="58"/>
                </a:cxn>
                <a:cxn ang="0">
                  <a:pos x="79" y="82"/>
                </a:cxn>
                <a:cxn ang="0">
                  <a:pos x="80" y="104"/>
                </a:cxn>
                <a:cxn ang="0">
                  <a:pos x="82" y="106"/>
                </a:cxn>
                <a:cxn ang="0">
                  <a:pos x="89" y="106"/>
                </a:cxn>
              </a:cxnLst>
              <a:rect l="0" t="0" r="r" b="b"/>
              <a:pathLst>
                <a:path w="104" h="140">
                  <a:moveTo>
                    <a:pt x="89" y="106"/>
                  </a:moveTo>
                  <a:cubicBezTo>
                    <a:pt x="91" y="106"/>
                    <a:pt x="94" y="106"/>
                    <a:pt x="97" y="106"/>
                  </a:cubicBezTo>
                  <a:cubicBezTo>
                    <a:pt x="102" y="106"/>
                    <a:pt x="103" y="109"/>
                    <a:pt x="102" y="113"/>
                  </a:cubicBezTo>
                  <a:cubicBezTo>
                    <a:pt x="102" y="116"/>
                    <a:pt x="104" y="120"/>
                    <a:pt x="101" y="123"/>
                  </a:cubicBezTo>
                  <a:cubicBezTo>
                    <a:pt x="99" y="124"/>
                    <a:pt x="102" y="124"/>
                    <a:pt x="102" y="126"/>
                  </a:cubicBezTo>
                  <a:cubicBezTo>
                    <a:pt x="102" y="130"/>
                    <a:pt x="99" y="133"/>
                    <a:pt x="99" y="136"/>
                  </a:cubicBezTo>
                  <a:cubicBezTo>
                    <a:pt x="99" y="138"/>
                    <a:pt x="96" y="137"/>
                    <a:pt x="96" y="137"/>
                  </a:cubicBezTo>
                  <a:cubicBezTo>
                    <a:pt x="90" y="139"/>
                    <a:pt x="83" y="137"/>
                    <a:pt x="77" y="138"/>
                  </a:cubicBezTo>
                  <a:cubicBezTo>
                    <a:pt x="67" y="140"/>
                    <a:pt x="56" y="139"/>
                    <a:pt x="45" y="139"/>
                  </a:cubicBezTo>
                  <a:cubicBezTo>
                    <a:pt x="37" y="139"/>
                    <a:pt x="29" y="139"/>
                    <a:pt x="21" y="140"/>
                  </a:cubicBezTo>
                  <a:cubicBezTo>
                    <a:pt x="13" y="140"/>
                    <a:pt x="11" y="138"/>
                    <a:pt x="12" y="131"/>
                  </a:cubicBezTo>
                  <a:cubicBezTo>
                    <a:pt x="13" y="124"/>
                    <a:pt x="14" y="117"/>
                    <a:pt x="14" y="111"/>
                  </a:cubicBezTo>
                  <a:cubicBezTo>
                    <a:pt x="15" y="107"/>
                    <a:pt x="16" y="106"/>
                    <a:pt x="19" y="106"/>
                  </a:cubicBezTo>
                  <a:cubicBezTo>
                    <a:pt x="25" y="106"/>
                    <a:pt x="30" y="104"/>
                    <a:pt x="35" y="105"/>
                  </a:cubicBezTo>
                  <a:cubicBezTo>
                    <a:pt x="37" y="105"/>
                    <a:pt x="39" y="105"/>
                    <a:pt x="38" y="101"/>
                  </a:cubicBezTo>
                  <a:cubicBezTo>
                    <a:pt x="37" y="96"/>
                    <a:pt x="38" y="91"/>
                    <a:pt x="38" y="86"/>
                  </a:cubicBezTo>
                  <a:cubicBezTo>
                    <a:pt x="39" y="82"/>
                    <a:pt x="38" y="77"/>
                    <a:pt x="39" y="73"/>
                  </a:cubicBezTo>
                  <a:cubicBezTo>
                    <a:pt x="41" y="67"/>
                    <a:pt x="38" y="60"/>
                    <a:pt x="40" y="54"/>
                  </a:cubicBezTo>
                  <a:cubicBezTo>
                    <a:pt x="40" y="52"/>
                    <a:pt x="39" y="50"/>
                    <a:pt x="38" y="50"/>
                  </a:cubicBezTo>
                  <a:cubicBezTo>
                    <a:pt x="35" y="49"/>
                    <a:pt x="36" y="51"/>
                    <a:pt x="35" y="52"/>
                  </a:cubicBezTo>
                  <a:cubicBezTo>
                    <a:pt x="32" y="55"/>
                    <a:pt x="29" y="59"/>
                    <a:pt x="26" y="62"/>
                  </a:cubicBezTo>
                  <a:cubicBezTo>
                    <a:pt x="23" y="65"/>
                    <a:pt x="20" y="65"/>
                    <a:pt x="16" y="62"/>
                  </a:cubicBezTo>
                  <a:cubicBezTo>
                    <a:pt x="11" y="57"/>
                    <a:pt x="6" y="51"/>
                    <a:pt x="2" y="45"/>
                  </a:cubicBezTo>
                  <a:cubicBezTo>
                    <a:pt x="0" y="44"/>
                    <a:pt x="0" y="42"/>
                    <a:pt x="2" y="41"/>
                  </a:cubicBezTo>
                  <a:cubicBezTo>
                    <a:pt x="9" y="32"/>
                    <a:pt x="15" y="24"/>
                    <a:pt x="23" y="16"/>
                  </a:cubicBezTo>
                  <a:cubicBezTo>
                    <a:pt x="27" y="11"/>
                    <a:pt x="32" y="7"/>
                    <a:pt x="37" y="3"/>
                  </a:cubicBezTo>
                  <a:cubicBezTo>
                    <a:pt x="42" y="0"/>
                    <a:pt x="48" y="0"/>
                    <a:pt x="54" y="0"/>
                  </a:cubicBezTo>
                  <a:cubicBezTo>
                    <a:pt x="61" y="0"/>
                    <a:pt x="69" y="0"/>
                    <a:pt x="77" y="2"/>
                  </a:cubicBezTo>
                  <a:cubicBezTo>
                    <a:pt x="79" y="2"/>
                    <a:pt x="79" y="3"/>
                    <a:pt x="80" y="4"/>
                  </a:cubicBezTo>
                  <a:cubicBezTo>
                    <a:pt x="82" y="6"/>
                    <a:pt x="80" y="6"/>
                    <a:pt x="79" y="7"/>
                  </a:cubicBezTo>
                  <a:cubicBezTo>
                    <a:pt x="77" y="10"/>
                    <a:pt x="76" y="13"/>
                    <a:pt x="77" y="16"/>
                  </a:cubicBezTo>
                  <a:cubicBezTo>
                    <a:pt x="78" y="22"/>
                    <a:pt x="78" y="28"/>
                    <a:pt x="78" y="33"/>
                  </a:cubicBezTo>
                  <a:cubicBezTo>
                    <a:pt x="78" y="41"/>
                    <a:pt x="79" y="50"/>
                    <a:pt x="78" y="58"/>
                  </a:cubicBezTo>
                  <a:cubicBezTo>
                    <a:pt x="77" y="66"/>
                    <a:pt x="78" y="74"/>
                    <a:pt x="79" y="82"/>
                  </a:cubicBezTo>
                  <a:cubicBezTo>
                    <a:pt x="79" y="90"/>
                    <a:pt x="80" y="97"/>
                    <a:pt x="80" y="104"/>
                  </a:cubicBezTo>
                  <a:cubicBezTo>
                    <a:pt x="80" y="106"/>
                    <a:pt x="81" y="106"/>
                    <a:pt x="82" y="106"/>
                  </a:cubicBezTo>
                  <a:cubicBezTo>
                    <a:pt x="84" y="106"/>
                    <a:pt x="86" y="106"/>
                    <a:pt x="89" y="106"/>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6" name="Freeform 65"/>
            <p:cNvSpPr>
              <a:spLocks noEditPoints="1"/>
            </p:cNvSpPr>
            <p:nvPr/>
          </p:nvSpPr>
          <p:spPr bwMode="auto">
            <a:xfrm>
              <a:off x="10519092" y="974545"/>
              <a:ext cx="225425" cy="269875"/>
            </a:xfrm>
            <a:custGeom>
              <a:avLst/>
              <a:gdLst/>
              <a:ahLst/>
              <a:cxnLst>
                <a:cxn ang="0">
                  <a:pos x="50" y="18"/>
                </a:cxn>
                <a:cxn ang="0">
                  <a:pos x="58" y="19"/>
                </a:cxn>
                <a:cxn ang="0">
                  <a:pos x="59" y="24"/>
                </a:cxn>
                <a:cxn ang="0">
                  <a:pos x="54" y="26"/>
                </a:cxn>
                <a:cxn ang="0">
                  <a:pos x="47" y="33"/>
                </a:cxn>
                <a:cxn ang="0">
                  <a:pos x="51" y="35"/>
                </a:cxn>
                <a:cxn ang="0">
                  <a:pos x="54" y="40"/>
                </a:cxn>
                <a:cxn ang="0">
                  <a:pos x="50" y="43"/>
                </a:cxn>
                <a:cxn ang="0">
                  <a:pos x="44" y="49"/>
                </a:cxn>
                <a:cxn ang="0">
                  <a:pos x="41" y="64"/>
                </a:cxn>
                <a:cxn ang="0">
                  <a:pos x="38" y="70"/>
                </a:cxn>
                <a:cxn ang="0">
                  <a:pos x="34" y="68"/>
                </a:cxn>
                <a:cxn ang="0">
                  <a:pos x="35" y="51"/>
                </a:cxn>
                <a:cxn ang="0">
                  <a:pos x="30" y="44"/>
                </a:cxn>
                <a:cxn ang="0">
                  <a:pos x="22" y="50"/>
                </a:cxn>
                <a:cxn ang="0">
                  <a:pos x="19" y="63"/>
                </a:cxn>
                <a:cxn ang="0">
                  <a:pos x="16" y="68"/>
                </a:cxn>
                <a:cxn ang="0">
                  <a:pos x="11" y="66"/>
                </a:cxn>
                <a:cxn ang="0">
                  <a:pos x="10" y="64"/>
                </a:cxn>
                <a:cxn ang="0">
                  <a:pos x="12" y="52"/>
                </a:cxn>
                <a:cxn ang="0">
                  <a:pos x="13" y="46"/>
                </a:cxn>
                <a:cxn ang="0">
                  <a:pos x="12" y="44"/>
                </a:cxn>
                <a:cxn ang="0">
                  <a:pos x="6" y="44"/>
                </a:cxn>
                <a:cxn ang="0">
                  <a:pos x="0" y="40"/>
                </a:cxn>
                <a:cxn ang="0">
                  <a:pos x="5" y="34"/>
                </a:cxn>
                <a:cxn ang="0">
                  <a:pos x="13" y="34"/>
                </a:cxn>
                <a:cxn ang="0">
                  <a:pos x="17" y="28"/>
                </a:cxn>
                <a:cxn ang="0">
                  <a:pos x="12" y="26"/>
                </a:cxn>
                <a:cxn ang="0">
                  <a:pos x="6" y="24"/>
                </a:cxn>
                <a:cxn ang="0">
                  <a:pos x="4" y="20"/>
                </a:cxn>
                <a:cxn ang="0">
                  <a:pos x="9" y="17"/>
                </a:cxn>
                <a:cxn ang="0">
                  <a:pos x="19" y="16"/>
                </a:cxn>
                <a:cxn ang="0">
                  <a:pos x="21" y="15"/>
                </a:cxn>
                <a:cxn ang="0">
                  <a:pos x="22" y="4"/>
                </a:cxn>
                <a:cxn ang="0">
                  <a:pos x="28" y="1"/>
                </a:cxn>
                <a:cxn ang="0">
                  <a:pos x="31" y="7"/>
                </a:cxn>
                <a:cxn ang="0">
                  <a:pos x="30" y="9"/>
                </a:cxn>
                <a:cxn ang="0">
                  <a:pos x="35" y="16"/>
                </a:cxn>
                <a:cxn ang="0">
                  <a:pos x="38" y="17"/>
                </a:cxn>
                <a:cxn ang="0">
                  <a:pos x="42" y="14"/>
                </a:cxn>
                <a:cxn ang="0">
                  <a:pos x="45" y="4"/>
                </a:cxn>
                <a:cxn ang="0">
                  <a:pos x="47" y="0"/>
                </a:cxn>
                <a:cxn ang="0">
                  <a:pos x="52" y="5"/>
                </a:cxn>
                <a:cxn ang="0">
                  <a:pos x="52" y="11"/>
                </a:cxn>
                <a:cxn ang="0">
                  <a:pos x="50" y="18"/>
                </a:cxn>
                <a:cxn ang="0">
                  <a:pos x="31" y="25"/>
                </a:cxn>
                <a:cxn ang="0">
                  <a:pos x="25" y="32"/>
                </a:cxn>
                <a:cxn ang="0">
                  <a:pos x="27" y="35"/>
                </a:cxn>
                <a:cxn ang="0">
                  <a:pos x="32" y="34"/>
                </a:cxn>
                <a:cxn ang="0">
                  <a:pos x="39" y="30"/>
                </a:cxn>
                <a:cxn ang="0">
                  <a:pos x="36" y="25"/>
                </a:cxn>
                <a:cxn ang="0">
                  <a:pos x="31" y="25"/>
                </a:cxn>
              </a:cxnLst>
              <a:rect l="0" t="0" r="r" b="b"/>
              <a:pathLst>
                <a:path w="60" h="72">
                  <a:moveTo>
                    <a:pt x="50" y="18"/>
                  </a:moveTo>
                  <a:cubicBezTo>
                    <a:pt x="54" y="16"/>
                    <a:pt x="56" y="19"/>
                    <a:pt x="58" y="19"/>
                  </a:cubicBezTo>
                  <a:cubicBezTo>
                    <a:pt x="59" y="20"/>
                    <a:pt x="60" y="23"/>
                    <a:pt x="59" y="24"/>
                  </a:cubicBezTo>
                  <a:cubicBezTo>
                    <a:pt x="58" y="25"/>
                    <a:pt x="56" y="26"/>
                    <a:pt x="54" y="26"/>
                  </a:cubicBezTo>
                  <a:cubicBezTo>
                    <a:pt x="50" y="26"/>
                    <a:pt x="46" y="30"/>
                    <a:pt x="47" y="33"/>
                  </a:cubicBezTo>
                  <a:cubicBezTo>
                    <a:pt x="47" y="35"/>
                    <a:pt x="50" y="35"/>
                    <a:pt x="51" y="35"/>
                  </a:cubicBezTo>
                  <a:cubicBezTo>
                    <a:pt x="54" y="36"/>
                    <a:pt x="54" y="38"/>
                    <a:pt x="54" y="40"/>
                  </a:cubicBezTo>
                  <a:cubicBezTo>
                    <a:pt x="54" y="42"/>
                    <a:pt x="52" y="44"/>
                    <a:pt x="50" y="43"/>
                  </a:cubicBezTo>
                  <a:cubicBezTo>
                    <a:pt x="46" y="43"/>
                    <a:pt x="44" y="44"/>
                    <a:pt x="44" y="49"/>
                  </a:cubicBezTo>
                  <a:cubicBezTo>
                    <a:pt x="44" y="54"/>
                    <a:pt x="42" y="59"/>
                    <a:pt x="41" y="64"/>
                  </a:cubicBezTo>
                  <a:cubicBezTo>
                    <a:pt x="41" y="67"/>
                    <a:pt x="39" y="68"/>
                    <a:pt x="38" y="70"/>
                  </a:cubicBezTo>
                  <a:cubicBezTo>
                    <a:pt x="37" y="70"/>
                    <a:pt x="35" y="72"/>
                    <a:pt x="34" y="68"/>
                  </a:cubicBezTo>
                  <a:cubicBezTo>
                    <a:pt x="32" y="62"/>
                    <a:pt x="34" y="56"/>
                    <a:pt x="35" y="51"/>
                  </a:cubicBezTo>
                  <a:cubicBezTo>
                    <a:pt x="36" y="45"/>
                    <a:pt x="36" y="45"/>
                    <a:pt x="30" y="44"/>
                  </a:cubicBezTo>
                  <a:cubicBezTo>
                    <a:pt x="23" y="44"/>
                    <a:pt x="23" y="44"/>
                    <a:pt x="22" y="50"/>
                  </a:cubicBezTo>
                  <a:cubicBezTo>
                    <a:pt x="21" y="54"/>
                    <a:pt x="20" y="59"/>
                    <a:pt x="19" y="63"/>
                  </a:cubicBezTo>
                  <a:cubicBezTo>
                    <a:pt x="19" y="65"/>
                    <a:pt x="17" y="66"/>
                    <a:pt x="16" y="68"/>
                  </a:cubicBezTo>
                  <a:cubicBezTo>
                    <a:pt x="15" y="67"/>
                    <a:pt x="12" y="68"/>
                    <a:pt x="11" y="66"/>
                  </a:cubicBezTo>
                  <a:cubicBezTo>
                    <a:pt x="10" y="65"/>
                    <a:pt x="9" y="66"/>
                    <a:pt x="10" y="64"/>
                  </a:cubicBezTo>
                  <a:cubicBezTo>
                    <a:pt x="12" y="61"/>
                    <a:pt x="13" y="57"/>
                    <a:pt x="12" y="52"/>
                  </a:cubicBezTo>
                  <a:cubicBezTo>
                    <a:pt x="12" y="51"/>
                    <a:pt x="12" y="48"/>
                    <a:pt x="13" y="46"/>
                  </a:cubicBezTo>
                  <a:cubicBezTo>
                    <a:pt x="15" y="44"/>
                    <a:pt x="13" y="43"/>
                    <a:pt x="12" y="44"/>
                  </a:cubicBezTo>
                  <a:cubicBezTo>
                    <a:pt x="10" y="45"/>
                    <a:pt x="8" y="43"/>
                    <a:pt x="6" y="44"/>
                  </a:cubicBezTo>
                  <a:cubicBezTo>
                    <a:pt x="2" y="45"/>
                    <a:pt x="2" y="41"/>
                    <a:pt x="0" y="40"/>
                  </a:cubicBezTo>
                  <a:cubicBezTo>
                    <a:pt x="3" y="39"/>
                    <a:pt x="1" y="35"/>
                    <a:pt x="5" y="34"/>
                  </a:cubicBezTo>
                  <a:cubicBezTo>
                    <a:pt x="8" y="34"/>
                    <a:pt x="10" y="35"/>
                    <a:pt x="13" y="34"/>
                  </a:cubicBezTo>
                  <a:cubicBezTo>
                    <a:pt x="17" y="34"/>
                    <a:pt x="16" y="30"/>
                    <a:pt x="17" y="28"/>
                  </a:cubicBezTo>
                  <a:cubicBezTo>
                    <a:pt x="17" y="26"/>
                    <a:pt x="14" y="26"/>
                    <a:pt x="12" y="26"/>
                  </a:cubicBezTo>
                  <a:cubicBezTo>
                    <a:pt x="10" y="26"/>
                    <a:pt x="8" y="25"/>
                    <a:pt x="6" y="24"/>
                  </a:cubicBezTo>
                  <a:cubicBezTo>
                    <a:pt x="5" y="23"/>
                    <a:pt x="4" y="22"/>
                    <a:pt x="4" y="20"/>
                  </a:cubicBezTo>
                  <a:cubicBezTo>
                    <a:pt x="5" y="19"/>
                    <a:pt x="6" y="17"/>
                    <a:pt x="9" y="17"/>
                  </a:cubicBezTo>
                  <a:cubicBezTo>
                    <a:pt x="12" y="17"/>
                    <a:pt x="15" y="17"/>
                    <a:pt x="19" y="16"/>
                  </a:cubicBezTo>
                  <a:cubicBezTo>
                    <a:pt x="20" y="16"/>
                    <a:pt x="21" y="15"/>
                    <a:pt x="21" y="15"/>
                  </a:cubicBezTo>
                  <a:cubicBezTo>
                    <a:pt x="17" y="11"/>
                    <a:pt x="24" y="8"/>
                    <a:pt x="22" y="4"/>
                  </a:cubicBezTo>
                  <a:cubicBezTo>
                    <a:pt x="22" y="3"/>
                    <a:pt x="25" y="0"/>
                    <a:pt x="28" y="1"/>
                  </a:cubicBezTo>
                  <a:cubicBezTo>
                    <a:pt x="32" y="1"/>
                    <a:pt x="30" y="4"/>
                    <a:pt x="31" y="7"/>
                  </a:cubicBezTo>
                  <a:cubicBezTo>
                    <a:pt x="31" y="7"/>
                    <a:pt x="30" y="8"/>
                    <a:pt x="30" y="9"/>
                  </a:cubicBezTo>
                  <a:cubicBezTo>
                    <a:pt x="28" y="16"/>
                    <a:pt x="28" y="16"/>
                    <a:pt x="35" y="16"/>
                  </a:cubicBezTo>
                  <a:cubicBezTo>
                    <a:pt x="36" y="16"/>
                    <a:pt x="37" y="17"/>
                    <a:pt x="38" y="17"/>
                  </a:cubicBezTo>
                  <a:cubicBezTo>
                    <a:pt x="39" y="16"/>
                    <a:pt x="42" y="18"/>
                    <a:pt x="42" y="14"/>
                  </a:cubicBezTo>
                  <a:cubicBezTo>
                    <a:pt x="42" y="11"/>
                    <a:pt x="43" y="7"/>
                    <a:pt x="45" y="4"/>
                  </a:cubicBezTo>
                  <a:cubicBezTo>
                    <a:pt x="46" y="3"/>
                    <a:pt x="47" y="0"/>
                    <a:pt x="47" y="0"/>
                  </a:cubicBezTo>
                  <a:cubicBezTo>
                    <a:pt x="48" y="2"/>
                    <a:pt x="52" y="2"/>
                    <a:pt x="52" y="5"/>
                  </a:cubicBezTo>
                  <a:cubicBezTo>
                    <a:pt x="52" y="7"/>
                    <a:pt x="52" y="9"/>
                    <a:pt x="52" y="11"/>
                  </a:cubicBezTo>
                  <a:cubicBezTo>
                    <a:pt x="51" y="13"/>
                    <a:pt x="50" y="15"/>
                    <a:pt x="50" y="18"/>
                  </a:cubicBezTo>
                  <a:close/>
                  <a:moveTo>
                    <a:pt x="31" y="25"/>
                  </a:moveTo>
                  <a:cubicBezTo>
                    <a:pt x="25" y="24"/>
                    <a:pt x="27" y="29"/>
                    <a:pt x="25" y="32"/>
                  </a:cubicBezTo>
                  <a:cubicBezTo>
                    <a:pt x="24" y="33"/>
                    <a:pt x="26" y="34"/>
                    <a:pt x="27" y="35"/>
                  </a:cubicBezTo>
                  <a:cubicBezTo>
                    <a:pt x="29" y="37"/>
                    <a:pt x="30" y="34"/>
                    <a:pt x="32" y="34"/>
                  </a:cubicBezTo>
                  <a:cubicBezTo>
                    <a:pt x="35" y="35"/>
                    <a:pt x="39" y="37"/>
                    <a:pt x="39" y="30"/>
                  </a:cubicBezTo>
                  <a:cubicBezTo>
                    <a:pt x="39" y="26"/>
                    <a:pt x="37" y="25"/>
                    <a:pt x="36" y="25"/>
                  </a:cubicBezTo>
                  <a:cubicBezTo>
                    <a:pt x="34" y="26"/>
                    <a:pt x="32" y="26"/>
                    <a:pt x="31" y="25"/>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7" name="Freeform 66"/>
            <p:cNvSpPr>
              <a:spLocks noEditPoints="1"/>
            </p:cNvSpPr>
            <p:nvPr/>
          </p:nvSpPr>
          <p:spPr bwMode="auto">
            <a:xfrm>
              <a:off x="10079355" y="3584395"/>
              <a:ext cx="649288" cy="611188"/>
            </a:xfrm>
            <a:custGeom>
              <a:avLst/>
              <a:gdLst/>
              <a:ahLst/>
              <a:cxnLst>
                <a:cxn ang="0">
                  <a:pos x="144" y="133"/>
                </a:cxn>
                <a:cxn ang="0">
                  <a:pos x="144" y="134"/>
                </a:cxn>
                <a:cxn ang="0">
                  <a:pos x="146" y="161"/>
                </a:cxn>
                <a:cxn ang="0">
                  <a:pos x="121" y="149"/>
                </a:cxn>
                <a:cxn ang="0">
                  <a:pos x="87" y="130"/>
                </a:cxn>
                <a:cxn ang="0">
                  <a:pos x="66" y="140"/>
                </a:cxn>
                <a:cxn ang="0">
                  <a:pos x="29" y="161"/>
                </a:cxn>
                <a:cxn ang="0">
                  <a:pos x="22" y="154"/>
                </a:cxn>
                <a:cxn ang="0">
                  <a:pos x="38" y="102"/>
                </a:cxn>
                <a:cxn ang="0">
                  <a:pos x="22" y="81"/>
                </a:cxn>
                <a:cxn ang="0">
                  <a:pos x="1" y="57"/>
                </a:cxn>
                <a:cxn ang="0">
                  <a:pos x="23" y="51"/>
                </a:cxn>
                <a:cxn ang="0">
                  <a:pos x="53" y="51"/>
                </a:cxn>
                <a:cxn ang="0">
                  <a:pos x="65" y="32"/>
                </a:cxn>
                <a:cxn ang="0">
                  <a:pos x="81" y="3"/>
                </a:cxn>
                <a:cxn ang="0">
                  <a:pos x="89" y="3"/>
                </a:cxn>
                <a:cxn ang="0">
                  <a:pos x="98" y="16"/>
                </a:cxn>
                <a:cxn ang="0">
                  <a:pos x="111" y="43"/>
                </a:cxn>
                <a:cxn ang="0">
                  <a:pos x="119" y="50"/>
                </a:cxn>
                <a:cxn ang="0">
                  <a:pos x="136" y="50"/>
                </a:cxn>
                <a:cxn ang="0">
                  <a:pos x="160" y="50"/>
                </a:cxn>
                <a:cxn ang="0">
                  <a:pos x="168" y="64"/>
                </a:cxn>
                <a:cxn ang="0">
                  <a:pos x="134" y="97"/>
                </a:cxn>
                <a:cxn ang="0">
                  <a:pos x="138" y="114"/>
                </a:cxn>
                <a:cxn ang="0">
                  <a:pos x="140" y="117"/>
                </a:cxn>
                <a:cxn ang="0">
                  <a:pos x="140" y="125"/>
                </a:cxn>
                <a:cxn ang="0">
                  <a:pos x="72" y="36"/>
                </a:cxn>
                <a:cxn ang="0">
                  <a:pos x="62" y="56"/>
                </a:cxn>
                <a:cxn ang="0">
                  <a:pos x="51" y="57"/>
                </a:cxn>
                <a:cxn ang="0">
                  <a:pos x="12" y="59"/>
                </a:cxn>
                <a:cxn ang="0">
                  <a:pos x="23" y="69"/>
                </a:cxn>
                <a:cxn ang="0">
                  <a:pos x="32" y="78"/>
                </a:cxn>
                <a:cxn ang="0">
                  <a:pos x="48" y="98"/>
                </a:cxn>
                <a:cxn ang="0">
                  <a:pos x="44" y="102"/>
                </a:cxn>
                <a:cxn ang="0">
                  <a:pos x="35" y="130"/>
                </a:cxn>
                <a:cxn ang="0">
                  <a:pos x="32" y="147"/>
                </a:cxn>
                <a:cxn ang="0">
                  <a:pos x="43" y="143"/>
                </a:cxn>
                <a:cxn ang="0">
                  <a:pos x="77" y="127"/>
                </a:cxn>
                <a:cxn ang="0">
                  <a:pos x="110" y="134"/>
                </a:cxn>
                <a:cxn ang="0">
                  <a:pos x="137" y="147"/>
                </a:cxn>
                <a:cxn ang="0">
                  <a:pos x="132" y="122"/>
                </a:cxn>
                <a:cxn ang="0">
                  <a:pos x="126" y="94"/>
                </a:cxn>
                <a:cxn ang="0">
                  <a:pos x="137" y="83"/>
                </a:cxn>
                <a:cxn ang="0">
                  <a:pos x="152" y="69"/>
                </a:cxn>
                <a:cxn ang="0">
                  <a:pos x="160" y="59"/>
                </a:cxn>
                <a:cxn ang="0">
                  <a:pos x="140" y="57"/>
                </a:cxn>
                <a:cxn ang="0">
                  <a:pos x="115" y="59"/>
                </a:cxn>
                <a:cxn ang="0">
                  <a:pos x="107" y="53"/>
                </a:cxn>
                <a:cxn ang="0">
                  <a:pos x="89" y="14"/>
                </a:cxn>
                <a:cxn ang="0">
                  <a:pos x="81" y="14"/>
                </a:cxn>
                <a:cxn ang="0">
                  <a:pos x="76" y="22"/>
                </a:cxn>
                <a:cxn ang="0">
                  <a:pos x="73" y="30"/>
                </a:cxn>
              </a:cxnLst>
              <a:rect l="0" t="0" r="r" b="b"/>
              <a:pathLst>
                <a:path w="173" h="163">
                  <a:moveTo>
                    <a:pt x="140" y="125"/>
                  </a:moveTo>
                  <a:cubicBezTo>
                    <a:pt x="144" y="126"/>
                    <a:pt x="142" y="130"/>
                    <a:pt x="144" y="133"/>
                  </a:cubicBezTo>
                  <a:cubicBezTo>
                    <a:pt x="144" y="133"/>
                    <a:pt x="142" y="133"/>
                    <a:pt x="143" y="134"/>
                  </a:cubicBezTo>
                  <a:cubicBezTo>
                    <a:pt x="144" y="134"/>
                    <a:pt x="144" y="134"/>
                    <a:pt x="144" y="134"/>
                  </a:cubicBezTo>
                  <a:cubicBezTo>
                    <a:pt x="146" y="139"/>
                    <a:pt x="147" y="145"/>
                    <a:pt x="149" y="149"/>
                  </a:cubicBezTo>
                  <a:cubicBezTo>
                    <a:pt x="150" y="152"/>
                    <a:pt x="148" y="159"/>
                    <a:pt x="146" y="161"/>
                  </a:cubicBezTo>
                  <a:cubicBezTo>
                    <a:pt x="144" y="163"/>
                    <a:pt x="143" y="162"/>
                    <a:pt x="141" y="161"/>
                  </a:cubicBezTo>
                  <a:cubicBezTo>
                    <a:pt x="134" y="157"/>
                    <a:pt x="127" y="153"/>
                    <a:pt x="121" y="149"/>
                  </a:cubicBezTo>
                  <a:cubicBezTo>
                    <a:pt x="114" y="145"/>
                    <a:pt x="106" y="142"/>
                    <a:pt x="100" y="137"/>
                  </a:cubicBezTo>
                  <a:cubicBezTo>
                    <a:pt x="96" y="134"/>
                    <a:pt x="91" y="133"/>
                    <a:pt x="87" y="130"/>
                  </a:cubicBezTo>
                  <a:cubicBezTo>
                    <a:pt x="85" y="129"/>
                    <a:pt x="83" y="130"/>
                    <a:pt x="81" y="132"/>
                  </a:cubicBezTo>
                  <a:cubicBezTo>
                    <a:pt x="76" y="135"/>
                    <a:pt x="71" y="137"/>
                    <a:pt x="66" y="140"/>
                  </a:cubicBezTo>
                  <a:cubicBezTo>
                    <a:pt x="57" y="145"/>
                    <a:pt x="48" y="149"/>
                    <a:pt x="40" y="155"/>
                  </a:cubicBezTo>
                  <a:cubicBezTo>
                    <a:pt x="37" y="157"/>
                    <a:pt x="33" y="159"/>
                    <a:pt x="29" y="161"/>
                  </a:cubicBezTo>
                  <a:cubicBezTo>
                    <a:pt x="28" y="162"/>
                    <a:pt x="27" y="162"/>
                    <a:pt x="26" y="161"/>
                  </a:cubicBezTo>
                  <a:cubicBezTo>
                    <a:pt x="26" y="158"/>
                    <a:pt x="21" y="158"/>
                    <a:pt x="22" y="154"/>
                  </a:cubicBezTo>
                  <a:cubicBezTo>
                    <a:pt x="25" y="146"/>
                    <a:pt x="26" y="137"/>
                    <a:pt x="28" y="129"/>
                  </a:cubicBezTo>
                  <a:cubicBezTo>
                    <a:pt x="32" y="120"/>
                    <a:pt x="33" y="110"/>
                    <a:pt x="38" y="102"/>
                  </a:cubicBezTo>
                  <a:cubicBezTo>
                    <a:pt x="39" y="99"/>
                    <a:pt x="38" y="97"/>
                    <a:pt x="37" y="96"/>
                  </a:cubicBezTo>
                  <a:cubicBezTo>
                    <a:pt x="31" y="91"/>
                    <a:pt x="27" y="86"/>
                    <a:pt x="22" y="81"/>
                  </a:cubicBezTo>
                  <a:cubicBezTo>
                    <a:pt x="17" y="77"/>
                    <a:pt x="12" y="71"/>
                    <a:pt x="7" y="67"/>
                  </a:cubicBezTo>
                  <a:cubicBezTo>
                    <a:pt x="4" y="64"/>
                    <a:pt x="3" y="60"/>
                    <a:pt x="1" y="57"/>
                  </a:cubicBezTo>
                  <a:cubicBezTo>
                    <a:pt x="0" y="56"/>
                    <a:pt x="4" y="54"/>
                    <a:pt x="6" y="53"/>
                  </a:cubicBezTo>
                  <a:cubicBezTo>
                    <a:pt x="11" y="50"/>
                    <a:pt x="17" y="51"/>
                    <a:pt x="23" y="51"/>
                  </a:cubicBezTo>
                  <a:cubicBezTo>
                    <a:pt x="24" y="51"/>
                    <a:pt x="25" y="51"/>
                    <a:pt x="26" y="51"/>
                  </a:cubicBezTo>
                  <a:cubicBezTo>
                    <a:pt x="35" y="51"/>
                    <a:pt x="44" y="51"/>
                    <a:pt x="53" y="51"/>
                  </a:cubicBezTo>
                  <a:cubicBezTo>
                    <a:pt x="55" y="51"/>
                    <a:pt x="57" y="51"/>
                    <a:pt x="58" y="48"/>
                  </a:cubicBezTo>
                  <a:cubicBezTo>
                    <a:pt x="60" y="43"/>
                    <a:pt x="63" y="37"/>
                    <a:pt x="65" y="32"/>
                  </a:cubicBezTo>
                  <a:cubicBezTo>
                    <a:pt x="68" y="25"/>
                    <a:pt x="72" y="20"/>
                    <a:pt x="74" y="14"/>
                  </a:cubicBezTo>
                  <a:cubicBezTo>
                    <a:pt x="76" y="10"/>
                    <a:pt x="78" y="6"/>
                    <a:pt x="81" y="3"/>
                  </a:cubicBezTo>
                  <a:cubicBezTo>
                    <a:pt x="82" y="1"/>
                    <a:pt x="84" y="0"/>
                    <a:pt x="85" y="2"/>
                  </a:cubicBezTo>
                  <a:cubicBezTo>
                    <a:pt x="86" y="3"/>
                    <a:pt x="88" y="3"/>
                    <a:pt x="89" y="3"/>
                  </a:cubicBezTo>
                  <a:cubicBezTo>
                    <a:pt x="91" y="4"/>
                    <a:pt x="92" y="5"/>
                    <a:pt x="92" y="5"/>
                  </a:cubicBezTo>
                  <a:cubicBezTo>
                    <a:pt x="92" y="10"/>
                    <a:pt x="98" y="11"/>
                    <a:pt x="98" y="16"/>
                  </a:cubicBezTo>
                  <a:cubicBezTo>
                    <a:pt x="99" y="20"/>
                    <a:pt x="103" y="23"/>
                    <a:pt x="104" y="28"/>
                  </a:cubicBezTo>
                  <a:cubicBezTo>
                    <a:pt x="105" y="33"/>
                    <a:pt x="111" y="37"/>
                    <a:pt x="111" y="43"/>
                  </a:cubicBezTo>
                  <a:cubicBezTo>
                    <a:pt x="111" y="45"/>
                    <a:pt x="115" y="45"/>
                    <a:pt x="113" y="48"/>
                  </a:cubicBezTo>
                  <a:cubicBezTo>
                    <a:pt x="115" y="48"/>
                    <a:pt x="115" y="52"/>
                    <a:pt x="119" y="50"/>
                  </a:cubicBezTo>
                  <a:cubicBezTo>
                    <a:pt x="121" y="49"/>
                    <a:pt x="124" y="51"/>
                    <a:pt x="127" y="50"/>
                  </a:cubicBezTo>
                  <a:cubicBezTo>
                    <a:pt x="130" y="49"/>
                    <a:pt x="133" y="52"/>
                    <a:pt x="136" y="50"/>
                  </a:cubicBezTo>
                  <a:cubicBezTo>
                    <a:pt x="138" y="49"/>
                    <a:pt x="141" y="50"/>
                    <a:pt x="144" y="50"/>
                  </a:cubicBezTo>
                  <a:cubicBezTo>
                    <a:pt x="149" y="49"/>
                    <a:pt x="154" y="52"/>
                    <a:pt x="160" y="50"/>
                  </a:cubicBezTo>
                  <a:cubicBezTo>
                    <a:pt x="161" y="50"/>
                    <a:pt x="165" y="49"/>
                    <a:pt x="168" y="51"/>
                  </a:cubicBezTo>
                  <a:cubicBezTo>
                    <a:pt x="173" y="55"/>
                    <a:pt x="173" y="60"/>
                    <a:pt x="168" y="64"/>
                  </a:cubicBezTo>
                  <a:cubicBezTo>
                    <a:pt x="161" y="72"/>
                    <a:pt x="152" y="79"/>
                    <a:pt x="144" y="87"/>
                  </a:cubicBezTo>
                  <a:cubicBezTo>
                    <a:pt x="141" y="91"/>
                    <a:pt x="138" y="94"/>
                    <a:pt x="134" y="97"/>
                  </a:cubicBezTo>
                  <a:cubicBezTo>
                    <a:pt x="133" y="98"/>
                    <a:pt x="133" y="100"/>
                    <a:pt x="134" y="101"/>
                  </a:cubicBezTo>
                  <a:cubicBezTo>
                    <a:pt x="136" y="105"/>
                    <a:pt x="139" y="109"/>
                    <a:pt x="138" y="114"/>
                  </a:cubicBezTo>
                  <a:cubicBezTo>
                    <a:pt x="138" y="114"/>
                    <a:pt x="138" y="116"/>
                    <a:pt x="139" y="116"/>
                  </a:cubicBezTo>
                  <a:cubicBezTo>
                    <a:pt x="139" y="116"/>
                    <a:pt x="140" y="116"/>
                    <a:pt x="140" y="117"/>
                  </a:cubicBezTo>
                  <a:cubicBezTo>
                    <a:pt x="138" y="120"/>
                    <a:pt x="142" y="121"/>
                    <a:pt x="142" y="123"/>
                  </a:cubicBezTo>
                  <a:cubicBezTo>
                    <a:pt x="141" y="124"/>
                    <a:pt x="141" y="125"/>
                    <a:pt x="140" y="125"/>
                  </a:cubicBezTo>
                  <a:close/>
                  <a:moveTo>
                    <a:pt x="73" y="30"/>
                  </a:moveTo>
                  <a:cubicBezTo>
                    <a:pt x="73" y="32"/>
                    <a:pt x="74" y="35"/>
                    <a:pt x="72" y="36"/>
                  </a:cubicBezTo>
                  <a:cubicBezTo>
                    <a:pt x="68" y="39"/>
                    <a:pt x="69" y="45"/>
                    <a:pt x="66" y="48"/>
                  </a:cubicBezTo>
                  <a:cubicBezTo>
                    <a:pt x="65" y="51"/>
                    <a:pt x="62" y="53"/>
                    <a:pt x="62" y="56"/>
                  </a:cubicBezTo>
                  <a:cubicBezTo>
                    <a:pt x="60" y="56"/>
                    <a:pt x="58" y="59"/>
                    <a:pt x="56" y="58"/>
                  </a:cubicBezTo>
                  <a:cubicBezTo>
                    <a:pt x="54" y="57"/>
                    <a:pt x="52" y="57"/>
                    <a:pt x="51" y="57"/>
                  </a:cubicBezTo>
                  <a:cubicBezTo>
                    <a:pt x="39" y="57"/>
                    <a:pt x="27" y="58"/>
                    <a:pt x="16" y="57"/>
                  </a:cubicBezTo>
                  <a:cubicBezTo>
                    <a:pt x="14" y="57"/>
                    <a:pt x="13" y="57"/>
                    <a:pt x="12" y="59"/>
                  </a:cubicBezTo>
                  <a:cubicBezTo>
                    <a:pt x="12" y="61"/>
                    <a:pt x="13" y="63"/>
                    <a:pt x="14" y="63"/>
                  </a:cubicBezTo>
                  <a:cubicBezTo>
                    <a:pt x="18" y="63"/>
                    <a:pt x="18" y="69"/>
                    <a:pt x="23" y="69"/>
                  </a:cubicBezTo>
                  <a:cubicBezTo>
                    <a:pt x="23" y="69"/>
                    <a:pt x="24" y="70"/>
                    <a:pt x="24" y="71"/>
                  </a:cubicBezTo>
                  <a:cubicBezTo>
                    <a:pt x="26" y="74"/>
                    <a:pt x="29" y="76"/>
                    <a:pt x="32" y="78"/>
                  </a:cubicBezTo>
                  <a:cubicBezTo>
                    <a:pt x="34" y="82"/>
                    <a:pt x="39" y="84"/>
                    <a:pt x="42" y="87"/>
                  </a:cubicBezTo>
                  <a:cubicBezTo>
                    <a:pt x="46" y="90"/>
                    <a:pt x="46" y="94"/>
                    <a:pt x="48" y="98"/>
                  </a:cubicBezTo>
                  <a:cubicBezTo>
                    <a:pt x="49" y="101"/>
                    <a:pt x="45" y="100"/>
                    <a:pt x="44" y="102"/>
                  </a:cubicBezTo>
                  <a:cubicBezTo>
                    <a:pt x="44" y="102"/>
                    <a:pt x="44" y="102"/>
                    <a:pt x="44" y="102"/>
                  </a:cubicBezTo>
                  <a:cubicBezTo>
                    <a:pt x="41" y="106"/>
                    <a:pt x="41" y="110"/>
                    <a:pt x="41" y="114"/>
                  </a:cubicBezTo>
                  <a:cubicBezTo>
                    <a:pt x="40" y="120"/>
                    <a:pt x="37" y="125"/>
                    <a:pt x="35" y="130"/>
                  </a:cubicBezTo>
                  <a:cubicBezTo>
                    <a:pt x="34" y="135"/>
                    <a:pt x="34" y="140"/>
                    <a:pt x="32" y="145"/>
                  </a:cubicBezTo>
                  <a:cubicBezTo>
                    <a:pt x="31" y="145"/>
                    <a:pt x="32" y="146"/>
                    <a:pt x="32" y="147"/>
                  </a:cubicBezTo>
                  <a:cubicBezTo>
                    <a:pt x="32" y="147"/>
                    <a:pt x="33" y="147"/>
                    <a:pt x="33" y="147"/>
                  </a:cubicBezTo>
                  <a:cubicBezTo>
                    <a:pt x="36" y="145"/>
                    <a:pt x="40" y="145"/>
                    <a:pt x="43" y="143"/>
                  </a:cubicBezTo>
                  <a:cubicBezTo>
                    <a:pt x="48" y="139"/>
                    <a:pt x="53" y="136"/>
                    <a:pt x="59" y="134"/>
                  </a:cubicBezTo>
                  <a:cubicBezTo>
                    <a:pt x="65" y="131"/>
                    <a:pt x="71" y="129"/>
                    <a:pt x="77" y="127"/>
                  </a:cubicBezTo>
                  <a:cubicBezTo>
                    <a:pt x="83" y="126"/>
                    <a:pt x="87" y="122"/>
                    <a:pt x="94" y="127"/>
                  </a:cubicBezTo>
                  <a:cubicBezTo>
                    <a:pt x="98" y="130"/>
                    <a:pt x="105" y="133"/>
                    <a:pt x="110" y="134"/>
                  </a:cubicBezTo>
                  <a:cubicBezTo>
                    <a:pt x="119" y="137"/>
                    <a:pt x="125" y="144"/>
                    <a:pt x="134" y="147"/>
                  </a:cubicBezTo>
                  <a:cubicBezTo>
                    <a:pt x="135" y="147"/>
                    <a:pt x="136" y="148"/>
                    <a:pt x="137" y="147"/>
                  </a:cubicBezTo>
                  <a:cubicBezTo>
                    <a:pt x="138" y="147"/>
                    <a:pt x="138" y="145"/>
                    <a:pt x="138" y="144"/>
                  </a:cubicBezTo>
                  <a:cubicBezTo>
                    <a:pt x="135" y="137"/>
                    <a:pt x="133" y="130"/>
                    <a:pt x="132" y="122"/>
                  </a:cubicBezTo>
                  <a:cubicBezTo>
                    <a:pt x="130" y="116"/>
                    <a:pt x="128" y="109"/>
                    <a:pt x="126" y="103"/>
                  </a:cubicBezTo>
                  <a:cubicBezTo>
                    <a:pt x="125" y="100"/>
                    <a:pt x="125" y="97"/>
                    <a:pt x="126" y="94"/>
                  </a:cubicBezTo>
                  <a:cubicBezTo>
                    <a:pt x="128" y="91"/>
                    <a:pt x="130" y="88"/>
                    <a:pt x="133" y="85"/>
                  </a:cubicBezTo>
                  <a:cubicBezTo>
                    <a:pt x="134" y="85"/>
                    <a:pt x="136" y="84"/>
                    <a:pt x="137" y="83"/>
                  </a:cubicBezTo>
                  <a:cubicBezTo>
                    <a:pt x="139" y="80"/>
                    <a:pt x="141" y="76"/>
                    <a:pt x="144" y="75"/>
                  </a:cubicBezTo>
                  <a:cubicBezTo>
                    <a:pt x="147" y="73"/>
                    <a:pt x="148" y="70"/>
                    <a:pt x="152" y="69"/>
                  </a:cubicBezTo>
                  <a:cubicBezTo>
                    <a:pt x="154" y="68"/>
                    <a:pt x="156" y="64"/>
                    <a:pt x="159" y="63"/>
                  </a:cubicBezTo>
                  <a:cubicBezTo>
                    <a:pt x="160" y="62"/>
                    <a:pt x="161" y="61"/>
                    <a:pt x="160" y="59"/>
                  </a:cubicBezTo>
                  <a:cubicBezTo>
                    <a:pt x="160" y="58"/>
                    <a:pt x="159" y="57"/>
                    <a:pt x="157" y="57"/>
                  </a:cubicBezTo>
                  <a:cubicBezTo>
                    <a:pt x="151" y="58"/>
                    <a:pt x="145" y="57"/>
                    <a:pt x="140" y="57"/>
                  </a:cubicBezTo>
                  <a:cubicBezTo>
                    <a:pt x="133" y="57"/>
                    <a:pt x="127" y="56"/>
                    <a:pt x="120" y="57"/>
                  </a:cubicBezTo>
                  <a:cubicBezTo>
                    <a:pt x="118" y="58"/>
                    <a:pt x="116" y="56"/>
                    <a:pt x="115" y="59"/>
                  </a:cubicBezTo>
                  <a:cubicBezTo>
                    <a:pt x="114" y="60"/>
                    <a:pt x="113" y="60"/>
                    <a:pt x="112" y="59"/>
                  </a:cubicBezTo>
                  <a:cubicBezTo>
                    <a:pt x="111" y="56"/>
                    <a:pt x="108" y="55"/>
                    <a:pt x="107" y="53"/>
                  </a:cubicBezTo>
                  <a:cubicBezTo>
                    <a:pt x="104" y="47"/>
                    <a:pt x="102" y="41"/>
                    <a:pt x="99" y="35"/>
                  </a:cubicBezTo>
                  <a:cubicBezTo>
                    <a:pt x="96" y="28"/>
                    <a:pt x="94" y="20"/>
                    <a:pt x="89" y="14"/>
                  </a:cubicBezTo>
                  <a:cubicBezTo>
                    <a:pt x="86" y="8"/>
                    <a:pt x="86" y="9"/>
                    <a:pt x="83" y="13"/>
                  </a:cubicBezTo>
                  <a:cubicBezTo>
                    <a:pt x="82" y="13"/>
                    <a:pt x="82" y="14"/>
                    <a:pt x="81" y="14"/>
                  </a:cubicBezTo>
                  <a:cubicBezTo>
                    <a:pt x="79" y="16"/>
                    <a:pt x="81" y="21"/>
                    <a:pt x="76" y="22"/>
                  </a:cubicBezTo>
                  <a:cubicBezTo>
                    <a:pt x="76" y="22"/>
                    <a:pt x="76" y="22"/>
                    <a:pt x="76" y="22"/>
                  </a:cubicBezTo>
                  <a:cubicBezTo>
                    <a:pt x="77" y="25"/>
                    <a:pt x="75" y="27"/>
                    <a:pt x="75" y="30"/>
                  </a:cubicBezTo>
                  <a:cubicBezTo>
                    <a:pt x="75" y="33"/>
                    <a:pt x="74" y="30"/>
                    <a:pt x="73" y="30"/>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8" name="Freeform 67"/>
            <p:cNvSpPr/>
            <p:nvPr/>
          </p:nvSpPr>
          <p:spPr bwMode="auto">
            <a:xfrm>
              <a:off x="9585642" y="3452632"/>
              <a:ext cx="1638300" cy="839788"/>
            </a:xfrm>
            <a:custGeom>
              <a:avLst/>
              <a:gdLst/>
              <a:ahLst/>
              <a:cxnLst>
                <a:cxn ang="0">
                  <a:pos x="403" y="14"/>
                </a:cxn>
                <a:cxn ang="0">
                  <a:pos x="419" y="17"/>
                </a:cxn>
                <a:cxn ang="0">
                  <a:pos x="436" y="22"/>
                </a:cxn>
                <a:cxn ang="0">
                  <a:pos x="434" y="56"/>
                </a:cxn>
                <a:cxn ang="0">
                  <a:pos x="433" y="102"/>
                </a:cxn>
                <a:cxn ang="0">
                  <a:pos x="434" y="133"/>
                </a:cxn>
                <a:cxn ang="0">
                  <a:pos x="434" y="159"/>
                </a:cxn>
                <a:cxn ang="0">
                  <a:pos x="434" y="221"/>
                </a:cxn>
                <a:cxn ang="0">
                  <a:pos x="408" y="222"/>
                </a:cxn>
                <a:cxn ang="0">
                  <a:pos x="358" y="219"/>
                </a:cxn>
                <a:cxn ang="0">
                  <a:pos x="323" y="218"/>
                </a:cxn>
                <a:cxn ang="0">
                  <a:pos x="274" y="217"/>
                </a:cxn>
                <a:cxn ang="0">
                  <a:pos x="207" y="217"/>
                </a:cxn>
                <a:cxn ang="0">
                  <a:pos x="132" y="217"/>
                </a:cxn>
                <a:cxn ang="0">
                  <a:pos x="65" y="219"/>
                </a:cxn>
                <a:cxn ang="0">
                  <a:pos x="20" y="221"/>
                </a:cxn>
                <a:cxn ang="0">
                  <a:pos x="2" y="223"/>
                </a:cxn>
                <a:cxn ang="0">
                  <a:pos x="1" y="201"/>
                </a:cxn>
                <a:cxn ang="0">
                  <a:pos x="2" y="174"/>
                </a:cxn>
                <a:cxn ang="0">
                  <a:pos x="3" y="151"/>
                </a:cxn>
                <a:cxn ang="0">
                  <a:pos x="3" y="123"/>
                </a:cxn>
                <a:cxn ang="0">
                  <a:pos x="3" y="90"/>
                </a:cxn>
                <a:cxn ang="0">
                  <a:pos x="3" y="75"/>
                </a:cxn>
                <a:cxn ang="0">
                  <a:pos x="2" y="56"/>
                </a:cxn>
                <a:cxn ang="0">
                  <a:pos x="1" y="34"/>
                </a:cxn>
                <a:cxn ang="0">
                  <a:pos x="3" y="20"/>
                </a:cxn>
                <a:cxn ang="0">
                  <a:pos x="52" y="12"/>
                </a:cxn>
                <a:cxn ang="0">
                  <a:pos x="58" y="11"/>
                </a:cxn>
                <a:cxn ang="0">
                  <a:pos x="91" y="8"/>
                </a:cxn>
                <a:cxn ang="0">
                  <a:pos x="134" y="4"/>
                </a:cxn>
                <a:cxn ang="0">
                  <a:pos x="173" y="1"/>
                </a:cxn>
                <a:cxn ang="0">
                  <a:pos x="218" y="0"/>
                </a:cxn>
                <a:cxn ang="0">
                  <a:pos x="275" y="1"/>
                </a:cxn>
                <a:cxn ang="0">
                  <a:pos x="313" y="3"/>
                </a:cxn>
                <a:cxn ang="0">
                  <a:pos x="336" y="4"/>
                </a:cxn>
                <a:cxn ang="0">
                  <a:pos x="344" y="6"/>
                </a:cxn>
                <a:cxn ang="0">
                  <a:pos x="356" y="7"/>
                </a:cxn>
                <a:cxn ang="0">
                  <a:pos x="363" y="8"/>
                </a:cxn>
                <a:cxn ang="0">
                  <a:pos x="366" y="9"/>
                </a:cxn>
                <a:cxn ang="0">
                  <a:pos x="381" y="10"/>
                </a:cxn>
              </a:cxnLst>
              <a:rect l="0" t="0" r="r" b="b"/>
              <a:pathLst>
                <a:path w="437" h="224">
                  <a:moveTo>
                    <a:pt x="392" y="12"/>
                  </a:moveTo>
                  <a:cubicBezTo>
                    <a:pt x="395" y="13"/>
                    <a:pt x="399" y="13"/>
                    <a:pt x="403" y="14"/>
                  </a:cubicBezTo>
                  <a:cubicBezTo>
                    <a:pt x="406" y="15"/>
                    <a:pt x="410" y="15"/>
                    <a:pt x="414" y="15"/>
                  </a:cubicBezTo>
                  <a:cubicBezTo>
                    <a:pt x="416" y="15"/>
                    <a:pt x="417" y="17"/>
                    <a:pt x="419" y="17"/>
                  </a:cubicBezTo>
                  <a:cubicBezTo>
                    <a:pt x="424" y="17"/>
                    <a:pt x="429" y="18"/>
                    <a:pt x="433" y="19"/>
                  </a:cubicBezTo>
                  <a:cubicBezTo>
                    <a:pt x="435" y="19"/>
                    <a:pt x="437" y="20"/>
                    <a:pt x="436" y="22"/>
                  </a:cubicBezTo>
                  <a:cubicBezTo>
                    <a:pt x="433" y="27"/>
                    <a:pt x="434" y="32"/>
                    <a:pt x="434" y="38"/>
                  </a:cubicBezTo>
                  <a:cubicBezTo>
                    <a:pt x="433" y="44"/>
                    <a:pt x="434" y="50"/>
                    <a:pt x="434" y="56"/>
                  </a:cubicBezTo>
                  <a:cubicBezTo>
                    <a:pt x="432" y="64"/>
                    <a:pt x="433" y="72"/>
                    <a:pt x="433" y="81"/>
                  </a:cubicBezTo>
                  <a:cubicBezTo>
                    <a:pt x="433" y="88"/>
                    <a:pt x="433" y="95"/>
                    <a:pt x="433" y="102"/>
                  </a:cubicBezTo>
                  <a:cubicBezTo>
                    <a:pt x="433" y="108"/>
                    <a:pt x="435" y="115"/>
                    <a:pt x="434" y="121"/>
                  </a:cubicBezTo>
                  <a:cubicBezTo>
                    <a:pt x="433" y="125"/>
                    <a:pt x="433" y="129"/>
                    <a:pt x="434" y="133"/>
                  </a:cubicBezTo>
                  <a:cubicBezTo>
                    <a:pt x="434" y="137"/>
                    <a:pt x="433" y="141"/>
                    <a:pt x="434" y="146"/>
                  </a:cubicBezTo>
                  <a:cubicBezTo>
                    <a:pt x="434" y="150"/>
                    <a:pt x="434" y="155"/>
                    <a:pt x="434" y="159"/>
                  </a:cubicBezTo>
                  <a:cubicBezTo>
                    <a:pt x="434" y="165"/>
                    <a:pt x="434" y="172"/>
                    <a:pt x="434" y="178"/>
                  </a:cubicBezTo>
                  <a:cubicBezTo>
                    <a:pt x="434" y="192"/>
                    <a:pt x="433" y="206"/>
                    <a:pt x="434" y="221"/>
                  </a:cubicBezTo>
                  <a:cubicBezTo>
                    <a:pt x="434" y="222"/>
                    <a:pt x="433" y="224"/>
                    <a:pt x="432" y="223"/>
                  </a:cubicBezTo>
                  <a:cubicBezTo>
                    <a:pt x="424" y="223"/>
                    <a:pt x="416" y="223"/>
                    <a:pt x="408" y="222"/>
                  </a:cubicBezTo>
                  <a:cubicBezTo>
                    <a:pt x="396" y="221"/>
                    <a:pt x="385" y="219"/>
                    <a:pt x="373" y="220"/>
                  </a:cubicBezTo>
                  <a:cubicBezTo>
                    <a:pt x="368" y="220"/>
                    <a:pt x="363" y="219"/>
                    <a:pt x="358" y="219"/>
                  </a:cubicBezTo>
                  <a:cubicBezTo>
                    <a:pt x="351" y="218"/>
                    <a:pt x="344" y="218"/>
                    <a:pt x="337" y="219"/>
                  </a:cubicBezTo>
                  <a:cubicBezTo>
                    <a:pt x="332" y="219"/>
                    <a:pt x="328" y="218"/>
                    <a:pt x="323" y="218"/>
                  </a:cubicBezTo>
                  <a:cubicBezTo>
                    <a:pt x="317" y="219"/>
                    <a:pt x="311" y="217"/>
                    <a:pt x="305" y="217"/>
                  </a:cubicBezTo>
                  <a:cubicBezTo>
                    <a:pt x="295" y="217"/>
                    <a:pt x="285" y="218"/>
                    <a:pt x="274" y="217"/>
                  </a:cubicBezTo>
                  <a:cubicBezTo>
                    <a:pt x="265" y="217"/>
                    <a:pt x="256" y="216"/>
                    <a:pt x="247" y="217"/>
                  </a:cubicBezTo>
                  <a:cubicBezTo>
                    <a:pt x="234" y="217"/>
                    <a:pt x="220" y="216"/>
                    <a:pt x="207" y="217"/>
                  </a:cubicBezTo>
                  <a:cubicBezTo>
                    <a:pt x="193" y="217"/>
                    <a:pt x="180" y="217"/>
                    <a:pt x="166" y="217"/>
                  </a:cubicBezTo>
                  <a:cubicBezTo>
                    <a:pt x="155" y="217"/>
                    <a:pt x="143" y="217"/>
                    <a:pt x="132" y="217"/>
                  </a:cubicBezTo>
                  <a:cubicBezTo>
                    <a:pt x="121" y="217"/>
                    <a:pt x="110" y="218"/>
                    <a:pt x="99" y="218"/>
                  </a:cubicBezTo>
                  <a:cubicBezTo>
                    <a:pt x="88" y="218"/>
                    <a:pt x="77" y="218"/>
                    <a:pt x="65" y="219"/>
                  </a:cubicBezTo>
                  <a:cubicBezTo>
                    <a:pt x="54" y="219"/>
                    <a:pt x="43" y="220"/>
                    <a:pt x="32" y="220"/>
                  </a:cubicBezTo>
                  <a:cubicBezTo>
                    <a:pt x="28" y="221"/>
                    <a:pt x="23" y="220"/>
                    <a:pt x="20" y="221"/>
                  </a:cubicBezTo>
                  <a:cubicBezTo>
                    <a:pt x="16" y="222"/>
                    <a:pt x="12" y="222"/>
                    <a:pt x="8" y="222"/>
                  </a:cubicBezTo>
                  <a:cubicBezTo>
                    <a:pt x="6" y="223"/>
                    <a:pt x="4" y="221"/>
                    <a:pt x="2" y="223"/>
                  </a:cubicBezTo>
                  <a:cubicBezTo>
                    <a:pt x="2" y="217"/>
                    <a:pt x="3" y="211"/>
                    <a:pt x="1" y="206"/>
                  </a:cubicBezTo>
                  <a:cubicBezTo>
                    <a:pt x="1" y="204"/>
                    <a:pt x="1" y="202"/>
                    <a:pt x="1" y="201"/>
                  </a:cubicBezTo>
                  <a:cubicBezTo>
                    <a:pt x="3" y="194"/>
                    <a:pt x="2" y="188"/>
                    <a:pt x="2" y="181"/>
                  </a:cubicBezTo>
                  <a:cubicBezTo>
                    <a:pt x="3" y="179"/>
                    <a:pt x="1" y="176"/>
                    <a:pt x="2" y="174"/>
                  </a:cubicBezTo>
                  <a:cubicBezTo>
                    <a:pt x="4" y="170"/>
                    <a:pt x="2" y="166"/>
                    <a:pt x="3" y="162"/>
                  </a:cubicBezTo>
                  <a:cubicBezTo>
                    <a:pt x="3" y="159"/>
                    <a:pt x="3" y="155"/>
                    <a:pt x="3" y="151"/>
                  </a:cubicBezTo>
                  <a:cubicBezTo>
                    <a:pt x="2" y="147"/>
                    <a:pt x="3" y="143"/>
                    <a:pt x="3" y="139"/>
                  </a:cubicBezTo>
                  <a:cubicBezTo>
                    <a:pt x="2" y="133"/>
                    <a:pt x="3" y="128"/>
                    <a:pt x="3" y="123"/>
                  </a:cubicBezTo>
                  <a:cubicBezTo>
                    <a:pt x="2" y="117"/>
                    <a:pt x="4" y="111"/>
                    <a:pt x="3" y="105"/>
                  </a:cubicBezTo>
                  <a:cubicBezTo>
                    <a:pt x="2" y="100"/>
                    <a:pt x="4" y="95"/>
                    <a:pt x="3" y="90"/>
                  </a:cubicBezTo>
                  <a:cubicBezTo>
                    <a:pt x="2" y="88"/>
                    <a:pt x="5" y="85"/>
                    <a:pt x="2" y="83"/>
                  </a:cubicBezTo>
                  <a:cubicBezTo>
                    <a:pt x="6" y="80"/>
                    <a:pt x="1" y="78"/>
                    <a:pt x="3" y="75"/>
                  </a:cubicBezTo>
                  <a:cubicBezTo>
                    <a:pt x="5" y="72"/>
                    <a:pt x="3" y="68"/>
                    <a:pt x="3" y="64"/>
                  </a:cubicBezTo>
                  <a:cubicBezTo>
                    <a:pt x="3" y="62"/>
                    <a:pt x="5" y="59"/>
                    <a:pt x="2" y="56"/>
                  </a:cubicBezTo>
                  <a:cubicBezTo>
                    <a:pt x="2" y="56"/>
                    <a:pt x="2" y="56"/>
                    <a:pt x="2" y="56"/>
                  </a:cubicBezTo>
                  <a:cubicBezTo>
                    <a:pt x="4" y="48"/>
                    <a:pt x="3" y="41"/>
                    <a:pt x="1" y="34"/>
                  </a:cubicBezTo>
                  <a:cubicBezTo>
                    <a:pt x="1" y="30"/>
                    <a:pt x="2" y="26"/>
                    <a:pt x="1" y="22"/>
                  </a:cubicBezTo>
                  <a:cubicBezTo>
                    <a:pt x="0" y="21"/>
                    <a:pt x="1" y="20"/>
                    <a:pt x="3" y="20"/>
                  </a:cubicBezTo>
                  <a:cubicBezTo>
                    <a:pt x="13" y="19"/>
                    <a:pt x="22" y="16"/>
                    <a:pt x="32" y="15"/>
                  </a:cubicBezTo>
                  <a:cubicBezTo>
                    <a:pt x="39" y="13"/>
                    <a:pt x="45" y="13"/>
                    <a:pt x="52" y="12"/>
                  </a:cubicBezTo>
                  <a:cubicBezTo>
                    <a:pt x="53" y="12"/>
                    <a:pt x="53" y="12"/>
                    <a:pt x="54" y="12"/>
                  </a:cubicBezTo>
                  <a:cubicBezTo>
                    <a:pt x="55" y="11"/>
                    <a:pt x="57" y="11"/>
                    <a:pt x="58" y="11"/>
                  </a:cubicBezTo>
                  <a:cubicBezTo>
                    <a:pt x="65" y="9"/>
                    <a:pt x="72" y="9"/>
                    <a:pt x="79" y="9"/>
                  </a:cubicBezTo>
                  <a:cubicBezTo>
                    <a:pt x="83" y="9"/>
                    <a:pt x="87" y="9"/>
                    <a:pt x="91" y="8"/>
                  </a:cubicBezTo>
                  <a:cubicBezTo>
                    <a:pt x="98" y="6"/>
                    <a:pt x="105" y="7"/>
                    <a:pt x="112" y="6"/>
                  </a:cubicBezTo>
                  <a:cubicBezTo>
                    <a:pt x="119" y="4"/>
                    <a:pt x="127" y="5"/>
                    <a:pt x="134" y="4"/>
                  </a:cubicBezTo>
                  <a:cubicBezTo>
                    <a:pt x="141" y="4"/>
                    <a:pt x="148" y="3"/>
                    <a:pt x="155" y="3"/>
                  </a:cubicBezTo>
                  <a:cubicBezTo>
                    <a:pt x="161" y="2"/>
                    <a:pt x="167" y="3"/>
                    <a:pt x="173" y="1"/>
                  </a:cubicBezTo>
                  <a:cubicBezTo>
                    <a:pt x="179" y="0"/>
                    <a:pt x="186" y="1"/>
                    <a:pt x="192" y="1"/>
                  </a:cubicBezTo>
                  <a:cubicBezTo>
                    <a:pt x="201" y="0"/>
                    <a:pt x="210" y="1"/>
                    <a:pt x="218" y="0"/>
                  </a:cubicBezTo>
                  <a:cubicBezTo>
                    <a:pt x="230" y="0"/>
                    <a:pt x="241" y="1"/>
                    <a:pt x="253" y="1"/>
                  </a:cubicBezTo>
                  <a:cubicBezTo>
                    <a:pt x="260" y="1"/>
                    <a:pt x="268" y="1"/>
                    <a:pt x="275" y="1"/>
                  </a:cubicBezTo>
                  <a:cubicBezTo>
                    <a:pt x="282" y="1"/>
                    <a:pt x="289" y="3"/>
                    <a:pt x="296" y="3"/>
                  </a:cubicBezTo>
                  <a:cubicBezTo>
                    <a:pt x="302" y="3"/>
                    <a:pt x="308" y="4"/>
                    <a:pt x="313" y="3"/>
                  </a:cubicBezTo>
                  <a:cubicBezTo>
                    <a:pt x="320" y="2"/>
                    <a:pt x="326" y="4"/>
                    <a:pt x="331" y="5"/>
                  </a:cubicBezTo>
                  <a:cubicBezTo>
                    <a:pt x="334" y="6"/>
                    <a:pt x="334" y="4"/>
                    <a:pt x="336" y="4"/>
                  </a:cubicBezTo>
                  <a:cubicBezTo>
                    <a:pt x="337" y="5"/>
                    <a:pt x="335" y="6"/>
                    <a:pt x="337" y="6"/>
                  </a:cubicBezTo>
                  <a:cubicBezTo>
                    <a:pt x="339" y="6"/>
                    <a:pt x="342" y="8"/>
                    <a:pt x="344" y="6"/>
                  </a:cubicBezTo>
                  <a:cubicBezTo>
                    <a:pt x="344" y="6"/>
                    <a:pt x="346" y="5"/>
                    <a:pt x="347" y="6"/>
                  </a:cubicBezTo>
                  <a:cubicBezTo>
                    <a:pt x="350" y="9"/>
                    <a:pt x="353" y="7"/>
                    <a:pt x="356" y="7"/>
                  </a:cubicBezTo>
                  <a:cubicBezTo>
                    <a:pt x="357" y="6"/>
                    <a:pt x="358" y="6"/>
                    <a:pt x="357" y="8"/>
                  </a:cubicBezTo>
                  <a:cubicBezTo>
                    <a:pt x="359" y="8"/>
                    <a:pt x="361" y="10"/>
                    <a:pt x="363" y="8"/>
                  </a:cubicBezTo>
                  <a:cubicBezTo>
                    <a:pt x="364" y="7"/>
                    <a:pt x="364" y="7"/>
                    <a:pt x="366" y="9"/>
                  </a:cubicBezTo>
                  <a:cubicBezTo>
                    <a:pt x="366" y="9"/>
                    <a:pt x="366" y="9"/>
                    <a:pt x="366" y="9"/>
                  </a:cubicBezTo>
                  <a:cubicBezTo>
                    <a:pt x="369" y="8"/>
                    <a:pt x="372" y="11"/>
                    <a:pt x="375" y="10"/>
                  </a:cubicBezTo>
                  <a:cubicBezTo>
                    <a:pt x="377" y="9"/>
                    <a:pt x="379" y="9"/>
                    <a:pt x="381" y="10"/>
                  </a:cubicBezTo>
                  <a:cubicBezTo>
                    <a:pt x="384" y="14"/>
                    <a:pt x="388" y="11"/>
                    <a:pt x="392" y="12"/>
                  </a:cubicBezTo>
                  <a:close/>
                </a:path>
              </a:pathLst>
            </a:custGeom>
            <a:solidFill>
              <a:srgbClr val="222F3F"/>
            </a:solidFill>
            <a:ln w="9525">
              <a:noFill/>
              <a:round/>
            </a:ln>
          </p:spPr>
          <p:txBody>
            <a:bodyPr vert="horz" wrap="square" lIns="91440" tIns="45720" rIns="91440" bIns="45720" numCol="1" anchor="t" anchorCtr="0" compatLnSpc="1"/>
            <a:lstStyle/>
            <a:p>
              <a:endParaRPr lang="zh-CN" altLang="en-US"/>
            </a:p>
          </p:txBody>
        </p:sp>
        <p:sp>
          <p:nvSpPr>
            <p:cNvPr id="19" name="Freeform 68"/>
            <p:cNvSpPr/>
            <p:nvPr/>
          </p:nvSpPr>
          <p:spPr bwMode="auto">
            <a:xfrm>
              <a:off x="9792017" y="3254195"/>
              <a:ext cx="1222375" cy="217488"/>
            </a:xfrm>
            <a:custGeom>
              <a:avLst/>
              <a:gdLst/>
              <a:ahLst/>
              <a:cxnLst>
                <a:cxn ang="0">
                  <a:pos x="316" y="19"/>
                </a:cxn>
                <a:cxn ang="0">
                  <a:pos x="321" y="24"/>
                </a:cxn>
                <a:cxn ang="0">
                  <a:pos x="323" y="38"/>
                </a:cxn>
                <a:cxn ang="0">
                  <a:pos x="325" y="53"/>
                </a:cxn>
                <a:cxn ang="0">
                  <a:pos x="323" y="55"/>
                </a:cxn>
                <a:cxn ang="0">
                  <a:pos x="313" y="54"/>
                </a:cxn>
                <a:cxn ang="0">
                  <a:pos x="293" y="52"/>
                </a:cxn>
                <a:cxn ang="0">
                  <a:pos x="257" y="48"/>
                </a:cxn>
                <a:cxn ang="0">
                  <a:pos x="231" y="46"/>
                </a:cxn>
                <a:cxn ang="0">
                  <a:pos x="189" y="44"/>
                </a:cxn>
                <a:cxn ang="0">
                  <a:pos x="156" y="44"/>
                </a:cxn>
                <a:cxn ang="0">
                  <a:pos x="130" y="45"/>
                </a:cxn>
                <a:cxn ang="0">
                  <a:pos x="100" y="47"/>
                </a:cxn>
                <a:cxn ang="0">
                  <a:pos x="65" y="50"/>
                </a:cxn>
                <a:cxn ang="0">
                  <a:pos x="50" y="52"/>
                </a:cxn>
                <a:cxn ang="0">
                  <a:pos x="34" y="53"/>
                </a:cxn>
                <a:cxn ang="0">
                  <a:pos x="15" y="55"/>
                </a:cxn>
                <a:cxn ang="0">
                  <a:pos x="8" y="56"/>
                </a:cxn>
                <a:cxn ang="0">
                  <a:pos x="1" y="58"/>
                </a:cxn>
                <a:cxn ang="0">
                  <a:pos x="1" y="57"/>
                </a:cxn>
                <a:cxn ang="0">
                  <a:pos x="1" y="55"/>
                </a:cxn>
                <a:cxn ang="0">
                  <a:pos x="1" y="52"/>
                </a:cxn>
                <a:cxn ang="0">
                  <a:pos x="1" y="50"/>
                </a:cxn>
                <a:cxn ang="0">
                  <a:pos x="3" y="28"/>
                </a:cxn>
                <a:cxn ang="0">
                  <a:pos x="10" y="17"/>
                </a:cxn>
                <a:cxn ang="0">
                  <a:pos x="27" y="13"/>
                </a:cxn>
                <a:cxn ang="0">
                  <a:pos x="68" y="6"/>
                </a:cxn>
                <a:cxn ang="0">
                  <a:pos x="113" y="2"/>
                </a:cxn>
                <a:cxn ang="0">
                  <a:pos x="129" y="0"/>
                </a:cxn>
                <a:cxn ang="0">
                  <a:pos x="145" y="0"/>
                </a:cxn>
                <a:cxn ang="0">
                  <a:pos x="165" y="1"/>
                </a:cxn>
                <a:cxn ang="0">
                  <a:pos x="200" y="3"/>
                </a:cxn>
                <a:cxn ang="0">
                  <a:pos x="208" y="3"/>
                </a:cxn>
                <a:cxn ang="0">
                  <a:pos x="228" y="5"/>
                </a:cxn>
                <a:cxn ang="0">
                  <a:pos x="246" y="7"/>
                </a:cxn>
                <a:cxn ang="0">
                  <a:pos x="264" y="10"/>
                </a:cxn>
                <a:cxn ang="0">
                  <a:pos x="283" y="12"/>
                </a:cxn>
                <a:cxn ang="0">
                  <a:pos x="316" y="19"/>
                </a:cxn>
              </a:cxnLst>
              <a:rect l="0" t="0" r="r" b="b"/>
              <a:pathLst>
                <a:path w="326" h="58">
                  <a:moveTo>
                    <a:pt x="316" y="19"/>
                  </a:moveTo>
                  <a:cubicBezTo>
                    <a:pt x="318" y="19"/>
                    <a:pt x="321" y="20"/>
                    <a:pt x="321" y="24"/>
                  </a:cubicBezTo>
                  <a:cubicBezTo>
                    <a:pt x="322" y="29"/>
                    <a:pt x="322" y="34"/>
                    <a:pt x="323" y="38"/>
                  </a:cubicBezTo>
                  <a:cubicBezTo>
                    <a:pt x="324" y="43"/>
                    <a:pt x="323" y="48"/>
                    <a:pt x="325" y="53"/>
                  </a:cubicBezTo>
                  <a:cubicBezTo>
                    <a:pt x="325" y="54"/>
                    <a:pt x="326" y="56"/>
                    <a:pt x="323" y="55"/>
                  </a:cubicBezTo>
                  <a:cubicBezTo>
                    <a:pt x="320" y="55"/>
                    <a:pt x="316" y="55"/>
                    <a:pt x="313" y="54"/>
                  </a:cubicBezTo>
                  <a:cubicBezTo>
                    <a:pt x="306" y="52"/>
                    <a:pt x="300" y="52"/>
                    <a:pt x="293" y="52"/>
                  </a:cubicBezTo>
                  <a:cubicBezTo>
                    <a:pt x="281" y="51"/>
                    <a:pt x="269" y="48"/>
                    <a:pt x="257" y="48"/>
                  </a:cubicBezTo>
                  <a:cubicBezTo>
                    <a:pt x="248" y="47"/>
                    <a:pt x="240" y="46"/>
                    <a:pt x="231" y="46"/>
                  </a:cubicBezTo>
                  <a:cubicBezTo>
                    <a:pt x="217" y="45"/>
                    <a:pt x="203" y="44"/>
                    <a:pt x="189" y="44"/>
                  </a:cubicBezTo>
                  <a:cubicBezTo>
                    <a:pt x="178" y="44"/>
                    <a:pt x="167" y="43"/>
                    <a:pt x="156" y="44"/>
                  </a:cubicBezTo>
                  <a:cubicBezTo>
                    <a:pt x="147" y="44"/>
                    <a:pt x="139" y="44"/>
                    <a:pt x="130" y="45"/>
                  </a:cubicBezTo>
                  <a:cubicBezTo>
                    <a:pt x="120" y="45"/>
                    <a:pt x="110" y="46"/>
                    <a:pt x="100" y="47"/>
                  </a:cubicBezTo>
                  <a:cubicBezTo>
                    <a:pt x="89" y="47"/>
                    <a:pt x="77" y="50"/>
                    <a:pt x="65" y="50"/>
                  </a:cubicBezTo>
                  <a:cubicBezTo>
                    <a:pt x="60" y="50"/>
                    <a:pt x="55" y="52"/>
                    <a:pt x="50" y="52"/>
                  </a:cubicBezTo>
                  <a:cubicBezTo>
                    <a:pt x="45" y="53"/>
                    <a:pt x="40" y="53"/>
                    <a:pt x="34" y="53"/>
                  </a:cubicBezTo>
                  <a:cubicBezTo>
                    <a:pt x="28" y="54"/>
                    <a:pt x="21" y="55"/>
                    <a:pt x="15" y="55"/>
                  </a:cubicBezTo>
                  <a:cubicBezTo>
                    <a:pt x="13" y="55"/>
                    <a:pt x="10" y="55"/>
                    <a:pt x="8" y="56"/>
                  </a:cubicBezTo>
                  <a:cubicBezTo>
                    <a:pt x="6" y="57"/>
                    <a:pt x="4" y="58"/>
                    <a:pt x="1" y="58"/>
                  </a:cubicBezTo>
                  <a:cubicBezTo>
                    <a:pt x="1" y="57"/>
                    <a:pt x="1" y="57"/>
                    <a:pt x="1" y="57"/>
                  </a:cubicBezTo>
                  <a:cubicBezTo>
                    <a:pt x="1" y="56"/>
                    <a:pt x="1" y="56"/>
                    <a:pt x="1" y="55"/>
                  </a:cubicBezTo>
                  <a:cubicBezTo>
                    <a:pt x="1" y="54"/>
                    <a:pt x="1" y="54"/>
                    <a:pt x="1" y="52"/>
                  </a:cubicBezTo>
                  <a:cubicBezTo>
                    <a:pt x="0" y="52"/>
                    <a:pt x="1" y="51"/>
                    <a:pt x="1" y="50"/>
                  </a:cubicBezTo>
                  <a:cubicBezTo>
                    <a:pt x="1" y="43"/>
                    <a:pt x="2" y="36"/>
                    <a:pt x="3" y="28"/>
                  </a:cubicBezTo>
                  <a:cubicBezTo>
                    <a:pt x="3" y="23"/>
                    <a:pt x="5" y="18"/>
                    <a:pt x="10" y="17"/>
                  </a:cubicBezTo>
                  <a:cubicBezTo>
                    <a:pt x="16" y="15"/>
                    <a:pt x="21" y="14"/>
                    <a:pt x="27" y="13"/>
                  </a:cubicBezTo>
                  <a:cubicBezTo>
                    <a:pt x="40" y="9"/>
                    <a:pt x="55" y="8"/>
                    <a:pt x="68" y="6"/>
                  </a:cubicBezTo>
                  <a:cubicBezTo>
                    <a:pt x="83" y="3"/>
                    <a:pt x="98" y="2"/>
                    <a:pt x="113" y="2"/>
                  </a:cubicBezTo>
                  <a:cubicBezTo>
                    <a:pt x="119" y="2"/>
                    <a:pt x="123" y="0"/>
                    <a:pt x="129" y="0"/>
                  </a:cubicBezTo>
                  <a:cubicBezTo>
                    <a:pt x="134" y="0"/>
                    <a:pt x="140" y="0"/>
                    <a:pt x="145" y="0"/>
                  </a:cubicBezTo>
                  <a:cubicBezTo>
                    <a:pt x="152" y="1"/>
                    <a:pt x="158" y="1"/>
                    <a:pt x="165" y="1"/>
                  </a:cubicBezTo>
                  <a:cubicBezTo>
                    <a:pt x="177" y="1"/>
                    <a:pt x="188" y="2"/>
                    <a:pt x="200" y="3"/>
                  </a:cubicBezTo>
                  <a:cubicBezTo>
                    <a:pt x="203" y="3"/>
                    <a:pt x="205" y="2"/>
                    <a:pt x="208" y="3"/>
                  </a:cubicBezTo>
                  <a:cubicBezTo>
                    <a:pt x="214" y="5"/>
                    <a:pt x="221" y="4"/>
                    <a:pt x="228" y="5"/>
                  </a:cubicBezTo>
                  <a:cubicBezTo>
                    <a:pt x="234" y="6"/>
                    <a:pt x="240" y="6"/>
                    <a:pt x="246" y="7"/>
                  </a:cubicBezTo>
                  <a:cubicBezTo>
                    <a:pt x="252" y="8"/>
                    <a:pt x="258" y="10"/>
                    <a:pt x="264" y="10"/>
                  </a:cubicBezTo>
                  <a:cubicBezTo>
                    <a:pt x="270" y="10"/>
                    <a:pt x="277" y="11"/>
                    <a:pt x="283" y="12"/>
                  </a:cubicBezTo>
                  <a:cubicBezTo>
                    <a:pt x="294" y="13"/>
                    <a:pt x="305" y="17"/>
                    <a:pt x="316" y="19"/>
                  </a:cubicBezTo>
                  <a:close/>
                </a:path>
              </a:pathLst>
            </a:custGeom>
            <a:solidFill>
              <a:srgbClr val="F7D27F"/>
            </a:solidFill>
            <a:ln w="9525">
              <a:noFill/>
              <a:round/>
            </a:ln>
          </p:spPr>
          <p:txBody>
            <a:bodyPr vert="horz" wrap="square" lIns="91440" tIns="45720" rIns="91440" bIns="45720" numCol="1" anchor="t" anchorCtr="0" compatLnSpc="1"/>
            <a:lstStyle/>
            <a:p>
              <a:endParaRPr lang="zh-CN" altLang="en-US"/>
            </a:p>
          </p:txBody>
        </p:sp>
      </p:grpSp>
      <p:sp>
        <p:nvSpPr>
          <p:cNvPr id="21" name="文本框 9"/>
          <p:cNvSpPr txBox="1">
            <a:spLocks noChangeArrowheads="1"/>
          </p:cNvSpPr>
          <p:nvPr/>
        </p:nvSpPr>
        <p:spPr bwMode="auto">
          <a:xfrm>
            <a:off x="1443990" y="1767840"/>
            <a:ext cx="5071110" cy="4150360"/>
          </a:xfrm>
          <a:prstGeom prst="rect">
            <a:avLst/>
          </a:prstGeom>
          <a:noFill/>
          <a:ln w="9525">
            <a:noFill/>
            <a:miter lim="800000"/>
          </a:ln>
        </p:spPr>
        <p:txBody>
          <a:bodyPr wrap="square">
            <a:spAutoFit/>
          </a:bodyPr>
          <a:lstStyle/>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1</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架构（</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sym typeface="+mn-ea"/>
              </a:rPr>
              <a:t>主/从架构 NN和DN</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2</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、数据读写原理</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3</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、数据复制（副本）</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4</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、架构的稳定性（心跳机制、重新复制、数据完整性、快照）</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5</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的特点（高容错、高吞吐、大文件支持）</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	</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6</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的局限</a:t>
            </a:r>
            <a:r>
              <a:rPr lang="zh-CN" altLang="en-US" sz="2400" dirty="0" smtClean="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（不</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适合大量小文件、不支持数据随机访问）</a:t>
            </a:r>
          </a:p>
          <a:p>
            <a:pPr algn="l">
              <a:lnSpc>
                <a:spcPct val="110000"/>
              </a:lnSpc>
            </a:pP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7</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HDFS</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的</a:t>
            </a:r>
            <a:r>
              <a:rPr lang="en-US" altLang="zh-CN"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shell</a:t>
            </a:r>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命令</a:t>
            </a: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91560" y="870585"/>
            <a:ext cx="4153535" cy="583565"/>
          </a:xfrm>
          <a:prstGeom prst="rect">
            <a:avLst/>
          </a:prstGeom>
          <a:noFill/>
        </p:spPr>
        <p:txBody>
          <a:bodyPr vert="horz" wrap="square" rtlCol="0">
            <a:spAutoFit/>
          </a:bodyPr>
          <a:lstStyle/>
          <a:p>
            <a:pPr algn="dist"/>
            <a:r>
              <a:rPr lang="en-US" alt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HDFS</a:t>
            </a:r>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常用</a:t>
            </a:r>
            <a:r>
              <a:rPr lang="en-US" altLang="zh-CN"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shell</a:t>
            </a:r>
            <a:r>
              <a:rPr lang="zh-CN" altLang="en-US" sz="3200" b="1" dirty="0">
                <a:solidFill>
                  <a:schemeClr val="tx1">
                    <a:lumMod val="65000"/>
                    <a:lumOff val="35000"/>
                  </a:schemeClr>
                </a:solidFill>
                <a:latin typeface="字魂27号-布丁体" panose="00000500000000000000" pitchFamily="2" charset="-122"/>
                <a:ea typeface="字魂27号-布丁体" panose="00000500000000000000" pitchFamily="2" charset="-122"/>
              </a:rPr>
              <a:t>命令</a:t>
            </a:r>
          </a:p>
        </p:txBody>
      </p:sp>
      <p:sp>
        <p:nvSpPr>
          <p:cNvPr id="3" name="矩形 2"/>
          <p:cNvSpPr/>
          <p:nvPr/>
        </p:nvSpPr>
        <p:spPr>
          <a:xfrm>
            <a:off x="1975757" y="2106385"/>
            <a:ext cx="146957" cy="2008414"/>
          </a:xfrm>
          <a:prstGeom prst="rect">
            <a:avLst/>
          </a:prstGeom>
          <a:solidFill>
            <a:srgbClr val="ADDDEB"/>
          </a:solidFill>
          <a:ln>
            <a:solidFill>
              <a:srgbClr val="F6E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24"/>
          <p:cNvGrpSpPr/>
          <p:nvPr/>
        </p:nvGrpSpPr>
        <p:grpSpPr bwMode="auto">
          <a:xfrm>
            <a:off x="2616687" y="3979866"/>
            <a:ext cx="2944684" cy="1414093"/>
            <a:chOff x="427" y="2769"/>
            <a:chExt cx="1925" cy="1212"/>
          </a:xfrm>
        </p:grpSpPr>
        <p:sp>
          <p:nvSpPr>
            <p:cNvPr id="11" name="文本框 9"/>
            <p:cNvSpPr txBox="1">
              <a:spLocks noChangeArrowheads="1"/>
            </p:cNvSpPr>
            <p:nvPr/>
          </p:nvSpPr>
          <p:spPr bwMode="auto">
            <a:xfrm>
              <a:off x="427" y="2769"/>
              <a:ext cx="1736" cy="395"/>
            </a:xfrm>
            <a:prstGeom prst="rect">
              <a:avLst/>
            </a:prstGeom>
            <a:noFill/>
            <a:ln w="9525">
              <a:noFill/>
              <a:miter lim="800000"/>
            </a:ln>
          </p:spPr>
          <p:txBody>
            <a:bodyPr>
              <a:spAutoFit/>
            </a:bodyPr>
            <a:lstStyle/>
            <a:p>
              <a:pPr algn="l"/>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删除操作</a:t>
              </a:r>
            </a:p>
          </p:txBody>
        </p:sp>
        <p:sp>
          <p:nvSpPr>
            <p:cNvPr id="12" name="矩形 10"/>
            <p:cNvSpPr>
              <a:spLocks noChangeArrowheads="1"/>
            </p:cNvSpPr>
            <p:nvPr/>
          </p:nvSpPr>
          <p:spPr bwMode="auto">
            <a:xfrm>
              <a:off x="475" y="3164"/>
              <a:ext cx="1877" cy="817"/>
            </a:xfrm>
            <a:prstGeom prst="rect">
              <a:avLst/>
            </a:prstGeom>
            <a:noFill/>
            <a:ln w="9525">
              <a:noFill/>
              <a:miter lim="800000"/>
            </a:ln>
          </p:spPr>
          <p:txBody>
            <a:bodyPr wrap="square">
              <a:spAutoFit/>
            </a:bodyPr>
            <a:lstStyle/>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删除文件</a:t>
              </a:r>
            </a:p>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-rm  &lt;path&gt;</a:t>
              </a:r>
            </a:p>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递归删除目录和文件</a:t>
              </a:r>
            </a:p>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-rm -R  &lt;path&gt; </a:t>
              </a:r>
            </a:p>
          </p:txBody>
        </p:sp>
      </p:grpSp>
      <p:grpSp>
        <p:nvGrpSpPr>
          <p:cNvPr id="13" name="Group 24"/>
          <p:cNvGrpSpPr/>
          <p:nvPr/>
        </p:nvGrpSpPr>
        <p:grpSpPr bwMode="auto">
          <a:xfrm>
            <a:off x="2543522" y="1831950"/>
            <a:ext cx="2973749" cy="1844621"/>
            <a:chOff x="427" y="2769"/>
            <a:chExt cx="1944" cy="1581"/>
          </a:xfrm>
        </p:grpSpPr>
        <p:sp>
          <p:nvSpPr>
            <p:cNvPr id="14" name="文本框 13"/>
            <p:cNvSpPr txBox="1">
              <a:spLocks noChangeArrowheads="1"/>
            </p:cNvSpPr>
            <p:nvPr/>
          </p:nvSpPr>
          <p:spPr bwMode="auto">
            <a:xfrm>
              <a:off x="427" y="2769"/>
              <a:ext cx="1736" cy="395"/>
            </a:xfrm>
            <a:prstGeom prst="rect">
              <a:avLst/>
            </a:prstGeom>
            <a:noFill/>
            <a:ln w="9525">
              <a:noFill/>
              <a:miter lim="800000"/>
            </a:ln>
          </p:spPr>
          <p:txBody>
            <a:bodyPr>
              <a:spAutoFit/>
            </a:bodyPr>
            <a:lstStyle/>
            <a:p>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显示当前目录结构</a:t>
              </a:r>
            </a:p>
          </p:txBody>
        </p:sp>
        <p:sp>
          <p:nvSpPr>
            <p:cNvPr id="15" name="矩形 14"/>
            <p:cNvSpPr>
              <a:spLocks noChangeArrowheads="1"/>
            </p:cNvSpPr>
            <p:nvPr/>
          </p:nvSpPr>
          <p:spPr bwMode="auto">
            <a:xfrm>
              <a:off x="475" y="3164"/>
              <a:ext cx="1896" cy="1186"/>
            </a:xfrm>
            <a:prstGeom prst="rect">
              <a:avLst/>
            </a:prstGeom>
            <a:noFill/>
            <a:ln w="9525">
              <a:noFill/>
              <a:miter lim="800000"/>
            </a:ln>
          </p:spPr>
          <p:txBody>
            <a:bodyPr wrap="square">
              <a:spAutoFit/>
            </a:bodyPr>
            <a:lstStyle/>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显示当前目录结构</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-ls  &lt;path&gt;</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递归显示当前目录结构</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-ls  -R  &lt;path&gt;</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显示根目录下内容</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-ls  /</a:t>
              </a:r>
            </a:p>
          </p:txBody>
        </p:sp>
      </p:grpSp>
      <p:sp>
        <p:nvSpPr>
          <p:cNvPr id="16" name="矩形 15"/>
          <p:cNvSpPr/>
          <p:nvPr/>
        </p:nvSpPr>
        <p:spPr>
          <a:xfrm>
            <a:off x="6375644" y="2106500"/>
            <a:ext cx="146957" cy="2008414"/>
          </a:xfrm>
          <a:prstGeom prst="rect">
            <a:avLst/>
          </a:prstGeom>
          <a:solidFill>
            <a:srgbClr val="ADDDEB"/>
          </a:solidFill>
          <a:ln>
            <a:solidFill>
              <a:srgbClr val="F6E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24"/>
          <p:cNvGrpSpPr/>
          <p:nvPr/>
        </p:nvGrpSpPr>
        <p:grpSpPr bwMode="auto">
          <a:xfrm>
            <a:off x="7200900" y="3829050"/>
            <a:ext cx="3445510" cy="1414017"/>
            <a:chOff x="427" y="2769"/>
            <a:chExt cx="1925" cy="1212"/>
          </a:xfrm>
        </p:grpSpPr>
        <p:sp>
          <p:nvSpPr>
            <p:cNvPr id="18" name="文本框 9"/>
            <p:cNvSpPr txBox="1">
              <a:spLocks noChangeArrowheads="1"/>
            </p:cNvSpPr>
            <p:nvPr/>
          </p:nvSpPr>
          <p:spPr bwMode="auto">
            <a:xfrm>
              <a:off x="427" y="2769"/>
              <a:ext cx="1925" cy="395"/>
            </a:xfrm>
            <a:prstGeom prst="rect">
              <a:avLst/>
            </a:prstGeom>
            <a:noFill/>
            <a:ln w="9525">
              <a:noFill/>
              <a:miter lim="800000"/>
            </a:ln>
          </p:spPr>
          <p:txBody>
            <a:bodyPr wrap="square">
              <a:spAutoFit/>
            </a:bodyPr>
            <a:lstStyle/>
            <a:p>
              <a:pPr algn="l"/>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rPr>
                <a:t>从本地加载文件到 HDFS</a:t>
              </a:r>
            </a:p>
          </p:txBody>
        </p:sp>
        <p:sp>
          <p:nvSpPr>
            <p:cNvPr id="19" name="矩形 10"/>
            <p:cNvSpPr>
              <a:spLocks noChangeArrowheads="1"/>
            </p:cNvSpPr>
            <p:nvPr/>
          </p:nvSpPr>
          <p:spPr bwMode="auto">
            <a:xfrm>
              <a:off x="475" y="3164"/>
              <a:ext cx="1877" cy="817"/>
            </a:xfrm>
            <a:prstGeom prst="rect">
              <a:avLst/>
            </a:prstGeom>
            <a:noFill/>
            <a:ln w="9525">
              <a:noFill/>
              <a:miter lim="800000"/>
            </a:ln>
          </p:spPr>
          <p:txBody>
            <a:bodyPr wrap="square">
              <a:spAutoFit/>
            </a:bodyPr>
            <a:lstStyle/>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二选一执行即可</a:t>
              </a:r>
            </a:p>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-put  [localsrc] [dst] </a:t>
              </a:r>
            </a:p>
            <a:p>
              <a:pPr algn="l"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 copyFromLocal [localsrc] [dst] </a:t>
              </a:r>
            </a:p>
          </p:txBody>
        </p:sp>
      </p:grpSp>
      <p:grpSp>
        <p:nvGrpSpPr>
          <p:cNvPr id="20" name="Group 24"/>
          <p:cNvGrpSpPr/>
          <p:nvPr/>
        </p:nvGrpSpPr>
        <p:grpSpPr bwMode="auto">
          <a:xfrm>
            <a:off x="7201192" y="1832065"/>
            <a:ext cx="3015051" cy="1414093"/>
            <a:chOff x="400" y="2769"/>
            <a:chExt cx="1971" cy="1212"/>
          </a:xfrm>
        </p:grpSpPr>
        <p:sp>
          <p:nvSpPr>
            <p:cNvPr id="21" name="文本框 20"/>
            <p:cNvSpPr txBox="1">
              <a:spLocks noChangeArrowheads="1"/>
            </p:cNvSpPr>
            <p:nvPr/>
          </p:nvSpPr>
          <p:spPr bwMode="auto">
            <a:xfrm>
              <a:off x="400" y="2769"/>
              <a:ext cx="1736" cy="395"/>
            </a:xfrm>
            <a:prstGeom prst="rect">
              <a:avLst/>
            </a:prstGeom>
            <a:noFill/>
            <a:ln w="9525">
              <a:noFill/>
              <a:miter lim="800000"/>
            </a:ln>
          </p:spPr>
          <p:txBody>
            <a:bodyPr>
              <a:spAutoFit/>
            </a:bodyPr>
            <a:lstStyle/>
            <a:p>
              <a:r>
                <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sym typeface="+mn-ea"/>
                </a:rPr>
                <a:t>创建目录</a:t>
              </a:r>
              <a:endParaRPr lang="zh-CN" altLang="en-US" sz="2400" dirty="0">
                <a:solidFill>
                  <a:schemeClr val="tx1">
                    <a:lumMod val="75000"/>
                    <a:lumOff val="25000"/>
                  </a:schemeClr>
                </a:solidFill>
                <a:latin typeface="字魂27号-布丁体" panose="00000500000000000000" pitchFamily="2" charset="-122"/>
                <a:ea typeface="字魂27号-布丁体" panose="00000500000000000000" pitchFamily="2" charset="-122"/>
                <a:cs typeface="Arial" panose="020B0604020202020204" pitchFamily="34" charset="0"/>
              </a:endParaRPr>
            </a:p>
          </p:txBody>
        </p:sp>
        <p:sp>
          <p:nvSpPr>
            <p:cNvPr id="22" name="矩形 21"/>
            <p:cNvSpPr>
              <a:spLocks noChangeArrowheads="1"/>
            </p:cNvSpPr>
            <p:nvPr/>
          </p:nvSpPr>
          <p:spPr bwMode="auto">
            <a:xfrm>
              <a:off x="475" y="3164"/>
              <a:ext cx="1896" cy="817"/>
            </a:xfrm>
            <a:prstGeom prst="rect">
              <a:avLst/>
            </a:prstGeom>
            <a:noFill/>
            <a:ln w="9525">
              <a:noFill/>
              <a:miter lim="800000"/>
            </a:ln>
          </p:spPr>
          <p:txBody>
            <a:bodyPr wrap="square">
              <a:spAutoFit/>
            </a:bodyPr>
            <a:lstStyle/>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创建目录</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-mkdir  &lt;path&gt; </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 递归创建目录</a:t>
              </a:r>
            </a:p>
            <a:p>
              <a:pPr defTabSz="0">
                <a:tabLst>
                  <a:tab pos="998220" algn="l"/>
                </a:tabLst>
              </a:pPr>
              <a:r>
                <a:rPr lang="zh-CN" altLang="en-US" sz="1400" dirty="0">
                  <a:solidFill>
                    <a:schemeClr val="tx1">
                      <a:lumMod val="75000"/>
                      <a:lumOff val="25000"/>
                    </a:schemeClr>
                  </a:solidFill>
                  <a:latin typeface="字魂27号-布丁体" panose="00000500000000000000" pitchFamily="2" charset="-122"/>
                  <a:ea typeface="字魂27号-布丁体" panose="00000500000000000000" pitchFamily="2" charset="-122"/>
                </a:rPr>
                <a:t>hadoop fs -mkdir -p  &lt;path&gt;  </a:t>
              </a:r>
            </a:p>
          </p:txBody>
        </p:sp>
      </p:gr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7"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7"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82800" y="996315"/>
            <a:ext cx="7379970" cy="583565"/>
          </a:xfrm>
          <a:prstGeom prst="rect">
            <a:avLst/>
          </a:prstGeom>
          <a:noFill/>
        </p:spPr>
        <p:txBody>
          <a:bodyPr vert="horz" wrap="square" rtlCol="0">
            <a:spAutoFit/>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分布式计算框架 ——MapReduce</a:t>
            </a:r>
            <a:endPar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endParaRPr>
          </a:p>
        </p:txBody>
      </p:sp>
      <p:sp>
        <p:nvSpPr>
          <p:cNvPr id="10" name="文本框 9"/>
          <p:cNvSpPr txBox="1"/>
          <p:nvPr/>
        </p:nvSpPr>
        <p:spPr>
          <a:xfrm>
            <a:off x="1665242" y="3100433"/>
            <a:ext cx="5690870" cy="2999740"/>
          </a:xfrm>
          <a:prstGeom prst="rect">
            <a:avLst/>
          </a:prstGeom>
          <a:noFill/>
          <a:extLst>
            <a:ext uri="{909E8E84-426E-40DD-AFC4-6F175D3DCCD1}">
              <a14:hiddenFill xmlns="" xmlns:a14="http://schemas.microsoft.com/office/drawing/2010/main">
                <a:solidFill>
                  <a:srgbClr val="E84C53"/>
                </a:solidFill>
              </a14:hiddenFill>
            </a:ext>
          </a:extLst>
        </p:spPr>
        <p:txBody>
          <a:bodyPr wrap="square" rtlCol="0">
            <a:spAutoFit/>
          </a:bodyPr>
          <a:lstStyle/>
          <a:p>
            <a:pPr algn="l">
              <a:lnSpc>
                <a:spcPct val="150000"/>
              </a:lnSpc>
            </a:pP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MapReduce核心思想</a:t>
            </a:r>
            <a:endPar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分而治之，先分后和：将一个大的、复杂的工作或任务，拆分成多个小的任务，并行处理，最终进行合并</a:t>
            </a:r>
            <a:r>
              <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endPar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MapReduce由Map和Reduce组成</a:t>
            </a:r>
            <a:endPar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a:p>
            <a:pPr algn="l">
              <a:lnSpc>
                <a:spcPct val="150000"/>
              </a:lnSpc>
            </a:pPr>
            <a:r>
              <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rPr>
              <a:t>Map: </a:t>
            </a: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将数据进行拆分，即把复杂的任务分解为若干个“简单的任务”来并行处理</a:t>
            </a:r>
            <a:r>
              <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rPr>
              <a:t>。</a:t>
            </a:r>
          </a:p>
          <a:p>
            <a:pPr algn="l">
              <a:lnSpc>
                <a:spcPct val="150000"/>
              </a:lnSpc>
            </a:pP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Reduce:对数据进行汇总,即对map阶段的结果进行全局汇总</a:t>
            </a:r>
            <a:r>
              <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rPr>
              <a:t>。</a:t>
            </a:r>
            <a:r>
              <a:rPr lang="en-US" sz="1400" dirty="0" err="1">
                <a:solidFill>
                  <a:schemeClr val="tx1">
                    <a:lumMod val="95000"/>
                    <a:lumOff val="5000"/>
                  </a:schemeClr>
                </a:solidFill>
                <a:latin typeface="字魂59号-创粗黑" panose="00000500000000000000" pitchFamily="2" charset="-122"/>
                <a:ea typeface="字魂59号-创粗黑" panose="00000500000000000000" pitchFamily="2" charset="-122"/>
              </a:rPr>
              <a:t>对Map的中间结果进行某种进一步的结果整理</a:t>
            </a:r>
            <a:endParaRPr lang="en-US" sz="1400" dirty="0">
              <a:solidFill>
                <a:schemeClr val="tx1">
                  <a:lumMod val="95000"/>
                  <a:lumOff val="5000"/>
                </a:schemeClr>
              </a:solidFill>
              <a:latin typeface="字魂59号-创粗黑" panose="00000500000000000000" pitchFamily="2" charset="-122"/>
              <a:ea typeface="字魂59号-创粗黑" panose="00000500000000000000" pitchFamily="2" charset="-122"/>
            </a:endParaRPr>
          </a:p>
        </p:txBody>
      </p:sp>
      <p:sp>
        <p:nvSpPr>
          <p:cNvPr id="11" name="文本框 10"/>
          <p:cNvSpPr txBox="1"/>
          <p:nvPr/>
        </p:nvSpPr>
        <p:spPr>
          <a:xfrm>
            <a:off x="1664970" y="2032000"/>
            <a:ext cx="5739765" cy="829945"/>
          </a:xfrm>
          <a:prstGeom prst="rect">
            <a:avLst/>
          </a:prstGeom>
          <a:noFill/>
          <a:extLst>
            <a:ext uri="{909E8E84-426E-40DD-AFC4-6F175D3DCCD1}">
              <a14:hiddenFill xmlns="" xmlns:a14="http://schemas.microsoft.com/office/drawing/2010/main">
                <a:solidFill>
                  <a:srgbClr val="E84C53"/>
                </a:solidFill>
              </a14:hiddenFill>
            </a:ext>
          </a:extLst>
        </p:spPr>
        <p:txBody>
          <a:bodyPr wrap="square" rtlCol="0">
            <a:spAutoFit/>
          </a:bodyPr>
          <a:lstStyle/>
          <a:p>
            <a:pPr algn="l"/>
            <a:r>
              <a:rPr lang="zh-CN" altLang="en-US" sz="1600" dirty="0">
                <a:solidFill>
                  <a:schemeClr val="tx1">
                    <a:lumMod val="95000"/>
                    <a:lumOff val="5000"/>
                  </a:schemeClr>
                </a:solidFill>
                <a:latin typeface="字魂27号-布丁体" panose="00000500000000000000" pitchFamily="2" charset="-122"/>
                <a:ea typeface="字魂27号-布丁体" panose="00000500000000000000" pitchFamily="2" charset="-122"/>
              </a:rPr>
              <a:t>Hadoop MapReduce 是一个分布式计算框架，用于编写批处理应用程序。编写好的程序可以提交到 Hadoop 集群上用于并行处理大规模的数据集。</a:t>
            </a:r>
          </a:p>
        </p:txBody>
      </p:sp>
      <p:sp>
        <p:nvSpPr>
          <p:cNvPr id="12" name="矩形 11"/>
          <p:cNvSpPr/>
          <p:nvPr/>
        </p:nvSpPr>
        <p:spPr>
          <a:xfrm flipV="1">
            <a:off x="1985917" y="3024233"/>
            <a:ext cx="1256665" cy="762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82"/>
          <p:cNvSpPr>
            <a:spLocks noEditPoints="1"/>
          </p:cNvSpPr>
          <p:nvPr/>
        </p:nvSpPr>
        <p:spPr bwMode="auto">
          <a:xfrm rot="3151819">
            <a:off x="8002552" y="2199600"/>
            <a:ext cx="2460610" cy="3192827"/>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rgbClr val="ADDDEB"/>
          </a:solidFill>
          <a:ln w="9525">
            <a:noFill/>
            <a:round/>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childTnLst>
                          </p:cTn>
                        </p:par>
                        <p:par>
                          <p:cTn id="26" fill="hold">
                            <p:stCondLst>
                              <p:cond delay="1500"/>
                            </p:stCondLst>
                            <p:childTnLst>
                              <p:par>
                                <p:cTn id="27" presetID="1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ppt_y</p:attrName>
                                        </p:attrNameLst>
                                      </p:cBhvr>
                                      <p:tavLst>
                                        <p:tav tm="0">
                                          <p:val>
                                            <p:strVal val="#ppt_y+#ppt_h*1.125000"/>
                                          </p:val>
                                        </p:tav>
                                        <p:tav tm="100000">
                                          <p:val>
                                            <p:strVal val="#ppt_y"/>
                                          </p:val>
                                        </p:tav>
                                      </p:tavLst>
                                    </p:anim>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28950" y="909955"/>
            <a:ext cx="6308725" cy="583565"/>
          </a:xfrm>
          <a:prstGeom prst="rect">
            <a:avLst/>
          </a:prstGeom>
          <a:noFill/>
        </p:spPr>
        <p:txBody>
          <a:bodyPr vert="horz" wrap="square" rtlCol="0">
            <a:spAutoFit/>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rPr>
              <a:t>MapReduce编程模型</a:t>
            </a:r>
          </a:p>
        </p:txBody>
      </p:sp>
      <p:sp>
        <p:nvSpPr>
          <p:cNvPr id="3" name="文本框 2"/>
          <p:cNvSpPr txBox="1"/>
          <p:nvPr/>
        </p:nvSpPr>
        <p:spPr>
          <a:xfrm>
            <a:off x="2211705" y="2222500"/>
            <a:ext cx="6989445" cy="368300"/>
          </a:xfrm>
          <a:prstGeom prst="rect">
            <a:avLst/>
          </a:prstGeom>
          <a:noFill/>
        </p:spPr>
        <p:txBody>
          <a:bodyPr wrap="square" rtlCol="0">
            <a:spAutoFit/>
          </a:bodyPr>
          <a:lstStyle/>
          <a:p>
            <a:endParaRPr lang="zh-CN" altLang="en-US"/>
          </a:p>
        </p:txBody>
      </p:sp>
      <p:pic>
        <p:nvPicPr>
          <p:cNvPr id="21" name="图片 20"/>
          <p:cNvPicPr>
            <a:picLocks noChangeAspect="1"/>
          </p:cNvPicPr>
          <p:nvPr/>
        </p:nvPicPr>
        <p:blipFill>
          <a:blip r:embed="rId3"/>
          <a:stretch>
            <a:fillRect/>
          </a:stretch>
        </p:blipFill>
        <p:spPr>
          <a:xfrm>
            <a:off x="1729740" y="2321560"/>
            <a:ext cx="7740015" cy="3236595"/>
          </a:xfrm>
          <a:prstGeom prst="rect">
            <a:avLst/>
          </a:prstGeom>
        </p:spPr>
      </p:pic>
      <p:sp>
        <p:nvSpPr>
          <p:cNvPr id="22" name="文本框 21"/>
          <p:cNvSpPr txBox="1"/>
          <p:nvPr/>
        </p:nvSpPr>
        <p:spPr>
          <a:xfrm>
            <a:off x="1870710" y="1718945"/>
            <a:ext cx="5675630" cy="368300"/>
          </a:xfrm>
          <a:prstGeom prst="rect">
            <a:avLst/>
          </a:prstGeom>
          <a:noFill/>
        </p:spPr>
        <p:txBody>
          <a:bodyPr wrap="square" rtlCol="0">
            <a:spAutoFit/>
          </a:bodyPr>
          <a:lstStyle/>
          <a:p>
            <a:r>
              <a:rPr lang="zh-CN" altLang="en-US"/>
              <a:t>以词频统计为例，MapReduce 处理的流程如下：</a:t>
            </a: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 y="3429000"/>
            <a:ext cx="12209252" cy="3430246"/>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3662"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16551"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91005" y="1029335"/>
            <a:ext cx="8156575" cy="4799965"/>
          </a:xfrm>
          <a:prstGeom prst="rect">
            <a:avLst/>
          </a:prstGeom>
          <a:noFill/>
        </p:spPr>
        <p:txBody>
          <a:bodyPr wrap="square" rtlCol="0">
            <a:spAutoFit/>
          </a:bodyPr>
          <a:lstStyle/>
          <a:p>
            <a:r>
              <a:rPr lang="en-US" altLang="zh-CN" dirty="0"/>
              <a:t>1</a:t>
            </a:r>
            <a:r>
              <a:rPr lang="zh-CN" altLang="en-US" dirty="0"/>
              <a:t>、input : 读取文本文件；</a:t>
            </a:r>
          </a:p>
          <a:p>
            <a:endParaRPr lang="zh-CN" altLang="en-US" dirty="0"/>
          </a:p>
          <a:p>
            <a:r>
              <a:rPr lang="en-US" altLang="zh-CN" dirty="0"/>
              <a:t>2</a:t>
            </a:r>
            <a:r>
              <a:rPr lang="zh-CN" altLang="en-US" dirty="0"/>
              <a:t>、splitting : 将文件按照行进行拆分，此时得到的 K1 行数，V1 表示对应行的文本内容；</a:t>
            </a:r>
          </a:p>
          <a:p>
            <a:endParaRPr lang="zh-CN" altLang="en-US" dirty="0"/>
          </a:p>
          <a:p>
            <a:r>
              <a:rPr lang="en-US" altLang="zh-CN" dirty="0"/>
              <a:t>3</a:t>
            </a:r>
            <a:r>
              <a:rPr lang="zh-CN" altLang="en-US" dirty="0"/>
              <a:t>、mapping : 并行将每一行按照空格进行拆分，拆分得到的 List(K2,V2)，其中 K2 代表每一个单词，由于是做词频统计，所以 V2 的值为 1，代表出现 1 次；</a:t>
            </a:r>
          </a:p>
          <a:p>
            <a:endParaRPr lang="zh-CN" altLang="en-US" dirty="0"/>
          </a:p>
          <a:p>
            <a:r>
              <a:rPr lang="en-US" altLang="zh-CN" dirty="0"/>
              <a:t>4</a:t>
            </a:r>
            <a:r>
              <a:rPr lang="zh-CN" altLang="en-US" dirty="0"/>
              <a:t>、shuffling：由于 Mapping 操作可能是在不同的机器上并行处理的，所以需要通过 shuffling 将相同 key 值的数据分发到同一个节点上去合并，这样才能统计出最终的结果，此时得到 K2 为每一个单词，List(V2) 为可迭代集合，V2 就是 Mapping 中的 V2；</a:t>
            </a:r>
          </a:p>
          <a:p>
            <a:endParaRPr lang="zh-CN" altLang="en-US" dirty="0"/>
          </a:p>
          <a:p>
            <a:r>
              <a:rPr lang="en-US" altLang="zh-CN" dirty="0"/>
              <a:t>5</a:t>
            </a:r>
            <a:r>
              <a:rPr lang="zh-CN" altLang="en-US" dirty="0"/>
              <a:t>、Reducing : 这里的案例是统计单词出现的总次数，所以 Reducing 对 List(V2) 进行归约求和操作，最终输出。</a:t>
            </a:r>
          </a:p>
          <a:p>
            <a:endParaRPr lang="zh-CN" altLang="en-US" dirty="0"/>
          </a:p>
          <a:p>
            <a:r>
              <a:rPr lang="en-US" altLang="zh-CN" dirty="0"/>
              <a:t>6</a:t>
            </a:r>
            <a:r>
              <a:rPr lang="zh-CN" altLang="en-US" dirty="0"/>
              <a:t>、MapReduce 编程模型中 splitting 和 shuffing 操作都是由框架实</a:t>
            </a: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31596</TotalTime>
  <Words>3497</Words>
  <Application>WPS 演示</Application>
  <PresentationFormat>自定义</PresentationFormat>
  <Paragraphs>398</Paragraphs>
  <Slides>45</Slides>
  <Notes>45</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ZB</cp:lastModifiedBy>
  <cp:revision>2470</cp:revision>
  <dcterms:created xsi:type="dcterms:W3CDTF">2019-07-04T08:14:00Z</dcterms:created>
  <dcterms:modified xsi:type="dcterms:W3CDTF">2020-08-05T01:15:10Z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