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8" r:id="rId3"/>
    <p:sldId id="290" r:id="rId5"/>
    <p:sldId id="289" r:id="rId6"/>
    <p:sldId id="339" r:id="rId7"/>
    <p:sldId id="340" r:id="rId8"/>
    <p:sldId id="345" r:id="rId9"/>
    <p:sldId id="346" r:id="rId10"/>
    <p:sldId id="347" r:id="rId11"/>
    <p:sldId id="376" r:id="rId12"/>
    <p:sldId id="344" r:id="rId13"/>
    <p:sldId id="373" r:id="rId14"/>
    <p:sldId id="377" r:id="rId15"/>
    <p:sldId id="378" r:id="rId16"/>
    <p:sldId id="311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991"/>
    <a:srgbClr val="7CA82A"/>
    <a:srgbClr val="55375F"/>
    <a:srgbClr val="442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8BE76-29C8-41AB-8544-889D89FA4F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D677-048F-409F-AACD-0A0B5EF61C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8" name="五边形 7"/>
          <p:cNvSpPr/>
          <p:nvPr userDrawn="1"/>
        </p:nvSpPr>
        <p:spPr>
          <a:xfrm>
            <a:off x="0" y="217714"/>
            <a:ext cx="3178629" cy="464457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88685" y="24988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单击此处添加文字标题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873" y="1026542"/>
            <a:ext cx="6016254" cy="30904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62" y="417200"/>
            <a:ext cx="6260074" cy="45228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89480" y="2294890"/>
            <a:ext cx="48844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大数据技术分享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0"/>
            <a:ext cx="9141291" cy="5143500"/>
          </a:xfrm>
          <a:prstGeom prst="rect">
            <a:avLst/>
          </a:prstGeom>
        </p:spPr>
      </p:pic>
      <p:graphicFrame>
        <p:nvGraphicFramePr>
          <p:cNvPr id="3" name="对象 2"/>
          <p:cNvGraphicFramePr/>
          <p:nvPr/>
        </p:nvGraphicFramePr>
        <p:xfrm>
          <a:off x="665480" y="505460"/>
          <a:ext cx="7389495" cy="413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1905" imgH="1905" progId="StaticMetafile">
                  <p:embed/>
                </p:oleObj>
              </mc:Choice>
              <mc:Fallback>
                <p:oleObj name="" r:id="rId2" imgW="1905" imgH="1905" progId="StaticMetafil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5480" y="505460"/>
                        <a:ext cx="7389495" cy="413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2467610" y="166370"/>
            <a:ext cx="342900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ea typeface="微软雅黑" panose="020B0503020204020204" pitchFamily="34" charset="-122"/>
                <a:cs typeface="IrisUPC" pitchFamily="34" charset="-34"/>
              </a:rPr>
              <a:t>案例一</a:t>
            </a:r>
            <a:endParaRPr lang="zh-CN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" y="876935"/>
            <a:ext cx="8825865" cy="4050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2467610" y="166370"/>
            <a:ext cx="342900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ea typeface="微软雅黑" panose="020B0503020204020204" pitchFamily="34" charset="-122"/>
                <a:cs typeface="IrisUPC" pitchFamily="34" charset="-34"/>
              </a:rPr>
              <a:t>案例二</a:t>
            </a:r>
            <a:endParaRPr lang="zh-CN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212090" y="975360"/>
          <a:ext cx="8720455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1905" imgH="1905" progId="StaticMetafile">
                  <p:embed/>
                </p:oleObj>
              </mc:Choice>
              <mc:Fallback>
                <p:oleObj name="" r:id="rId2" imgW="1905" imgH="1905" progId="StaticMetafil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090" y="975360"/>
                        <a:ext cx="8720455" cy="385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2460625" y="151765"/>
            <a:ext cx="342900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ea typeface="微软雅黑" panose="020B0503020204020204" pitchFamily="34" charset="-122"/>
                <a:cs typeface="IrisUPC" pitchFamily="34" charset="-34"/>
              </a:rPr>
              <a:t>案例三</a:t>
            </a:r>
            <a:endParaRPr lang="zh-CN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300990" y="902970"/>
          <a:ext cx="8541385" cy="401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1905" imgH="1905" progId="StaticMetafile">
                  <p:embed/>
                </p:oleObj>
              </mc:Choice>
              <mc:Fallback>
                <p:oleObj name="" r:id="rId2" imgW="1905" imgH="1905" progId="StaticMetafil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0990" y="902970"/>
                        <a:ext cx="8541385" cy="4018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873" y="1026542"/>
            <a:ext cx="6016254" cy="30904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62" y="417200"/>
            <a:ext cx="6260074" cy="45228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31535" y="2323677"/>
            <a:ext cx="5061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885617" y="1878080"/>
            <a:ext cx="3371410" cy="518055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68553" tIns="34277" rIns="68553" bIns="34277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6"/>
          <p:cNvSpPr/>
          <p:nvPr/>
        </p:nvSpPr>
        <p:spPr bwMode="auto">
          <a:xfrm>
            <a:off x="2282971" y="1878080"/>
            <a:ext cx="653155" cy="518055"/>
          </a:xfrm>
          <a:custGeom>
            <a:avLst/>
            <a:gdLst>
              <a:gd name="T0" fmla="*/ 2158 w 2158"/>
              <a:gd name="T1" fmla="*/ 531 h 1996"/>
              <a:gd name="T2" fmla="*/ 1996 w 2158"/>
              <a:gd name="T3" fmla="*/ 397 h 1996"/>
              <a:gd name="T4" fmla="*/ 1996 w 2158"/>
              <a:gd name="T5" fmla="*/ 0 h 1996"/>
              <a:gd name="T6" fmla="*/ 0 w 2158"/>
              <a:gd name="T7" fmla="*/ 0 h 1996"/>
              <a:gd name="T8" fmla="*/ 0 w 2158"/>
              <a:gd name="T9" fmla="*/ 1996 h 1996"/>
              <a:gd name="T10" fmla="*/ 1996 w 2158"/>
              <a:gd name="T11" fmla="*/ 1996 h 1996"/>
              <a:gd name="T12" fmla="*/ 1996 w 2158"/>
              <a:gd name="T13" fmla="*/ 666 h 1996"/>
              <a:gd name="T14" fmla="*/ 2158 w 2158"/>
              <a:gd name="T15" fmla="*/ 531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8" h="1996">
                <a:moveTo>
                  <a:pt x="2158" y="531"/>
                </a:moveTo>
                <a:lnTo>
                  <a:pt x="1996" y="397"/>
                </a:lnTo>
                <a:lnTo>
                  <a:pt x="1996" y="0"/>
                </a:lnTo>
                <a:lnTo>
                  <a:pt x="0" y="0"/>
                </a:lnTo>
                <a:lnTo>
                  <a:pt x="0" y="1996"/>
                </a:lnTo>
                <a:lnTo>
                  <a:pt x="1996" y="1996"/>
                </a:lnTo>
                <a:lnTo>
                  <a:pt x="1996" y="666"/>
                </a:lnTo>
                <a:lnTo>
                  <a:pt x="2158" y="53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rgbClr val="F8F8F8"/>
            </a:solidFill>
            <a:round/>
          </a:ln>
        </p:spPr>
        <p:txBody>
          <a:bodyPr vert="horz" wrap="square" lIns="68553" tIns="34277" rIns="68553" bIns="34277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" name="TextBox 144"/>
          <p:cNvSpPr txBox="1"/>
          <p:nvPr/>
        </p:nvSpPr>
        <p:spPr>
          <a:xfrm>
            <a:off x="2350445" y="1917749"/>
            <a:ext cx="518357" cy="43869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TextBox 145"/>
          <p:cNvSpPr txBox="1"/>
          <p:nvPr/>
        </p:nvSpPr>
        <p:spPr>
          <a:xfrm>
            <a:off x="3450136" y="1947646"/>
            <a:ext cx="2002790" cy="389890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大数据技术背景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85617" y="2492419"/>
            <a:ext cx="3371410" cy="518055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68553" tIns="34277" rIns="68553" bIns="34277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6"/>
          <p:cNvSpPr/>
          <p:nvPr/>
        </p:nvSpPr>
        <p:spPr bwMode="auto">
          <a:xfrm>
            <a:off x="2282971" y="2492419"/>
            <a:ext cx="653155" cy="518055"/>
          </a:xfrm>
          <a:custGeom>
            <a:avLst/>
            <a:gdLst>
              <a:gd name="T0" fmla="*/ 2158 w 2158"/>
              <a:gd name="T1" fmla="*/ 531 h 1996"/>
              <a:gd name="T2" fmla="*/ 1996 w 2158"/>
              <a:gd name="T3" fmla="*/ 397 h 1996"/>
              <a:gd name="T4" fmla="*/ 1996 w 2158"/>
              <a:gd name="T5" fmla="*/ 0 h 1996"/>
              <a:gd name="T6" fmla="*/ 0 w 2158"/>
              <a:gd name="T7" fmla="*/ 0 h 1996"/>
              <a:gd name="T8" fmla="*/ 0 w 2158"/>
              <a:gd name="T9" fmla="*/ 1996 h 1996"/>
              <a:gd name="T10" fmla="*/ 1996 w 2158"/>
              <a:gd name="T11" fmla="*/ 1996 h 1996"/>
              <a:gd name="T12" fmla="*/ 1996 w 2158"/>
              <a:gd name="T13" fmla="*/ 666 h 1996"/>
              <a:gd name="T14" fmla="*/ 2158 w 2158"/>
              <a:gd name="T15" fmla="*/ 531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8" h="1996">
                <a:moveTo>
                  <a:pt x="2158" y="531"/>
                </a:moveTo>
                <a:lnTo>
                  <a:pt x="1996" y="397"/>
                </a:lnTo>
                <a:lnTo>
                  <a:pt x="1996" y="0"/>
                </a:lnTo>
                <a:lnTo>
                  <a:pt x="0" y="0"/>
                </a:lnTo>
                <a:lnTo>
                  <a:pt x="0" y="1996"/>
                </a:lnTo>
                <a:lnTo>
                  <a:pt x="1996" y="1996"/>
                </a:lnTo>
                <a:lnTo>
                  <a:pt x="1996" y="666"/>
                </a:lnTo>
                <a:lnTo>
                  <a:pt x="2158" y="53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rgbClr val="F8F8F8"/>
            </a:solidFill>
            <a:round/>
          </a:ln>
        </p:spPr>
        <p:txBody>
          <a:bodyPr vert="horz" wrap="square" lIns="68553" tIns="34277" rIns="68553" bIns="34277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" name="TextBox 148"/>
          <p:cNvSpPr txBox="1"/>
          <p:nvPr/>
        </p:nvSpPr>
        <p:spPr>
          <a:xfrm>
            <a:off x="2350445" y="2532086"/>
            <a:ext cx="518357" cy="43869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TextBox 149"/>
          <p:cNvSpPr txBox="1"/>
          <p:nvPr/>
        </p:nvSpPr>
        <p:spPr>
          <a:xfrm>
            <a:off x="3450136" y="2561982"/>
            <a:ext cx="2002790" cy="389890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大数据技术分类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885617" y="3106757"/>
            <a:ext cx="3371410" cy="518055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68553" tIns="34277" rIns="68553" bIns="34277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6"/>
          <p:cNvSpPr/>
          <p:nvPr/>
        </p:nvSpPr>
        <p:spPr bwMode="auto">
          <a:xfrm>
            <a:off x="2282971" y="3106757"/>
            <a:ext cx="653155" cy="518055"/>
          </a:xfrm>
          <a:custGeom>
            <a:avLst/>
            <a:gdLst>
              <a:gd name="T0" fmla="*/ 2158 w 2158"/>
              <a:gd name="T1" fmla="*/ 531 h 1996"/>
              <a:gd name="T2" fmla="*/ 1996 w 2158"/>
              <a:gd name="T3" fmla="*/ 397 h 1996"/>
              <a:gd name="T4" fmla="*/ 1996 w 2158"/>
              <a:gd name="T5" fmla="*/ 0 h 1996"/>
              <a:gd name="T6" fmla="*/ 0 w 2158"/>
              <a:gd name="T7" fmla="*/ 0 h 1996"/>
              <a:gd name="T8" fmla="*/ 0 w 2158"/>
              <a:gd name="T9" fmla="*/ 1996 h 1996"/>
              <a:gd name="T10" fmla="*/ 1996 w 2158"/>
              <a:gd name="T11" fmla="*/ 1996 h 1996"/>
              <a:gd name="T12" fmla="*/ 1996 w 2158"/>
              <a:gd name="T13" fmla="*/ 666 h 1996"/>
              <a:gd name="T14" fmla="*/ 2158 w 2158"/>
              <a:gd name="T15" fmla="*/ 531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8" h="1996">
                <a:moveTo>
                  <a:pt x="2158" y="531"/>
                </a:moveTo>
                <a:lnTo>
                  <a:pt x="1996" y="397"/>
                </a:lnTo>
                <a:lnTo>
                  <a:pt x="1996" y="0"/>
                </a:lnTo>
                <a:lnTo>
                  <a:pt x="0" y="0"/>
                </a:lnTo>
                <a:lnTo>
                  <a:pt x="0" y="1996"/>
                </a:lnTo>
                <a:lnTo>
                  <a:pt x="1996" y="1996"/>
                </a:lnTo>
                <a:lnTo>
                  <a:pt x="1996" y="666"/>
                </a:lnTo>
                <a:lnTo>
                  <a:pt x="2158" y="53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rgbClr val="F8F8F8"/>
            </a:solidFill>
            <a:round/>
          </a:ln>
        </p:spPr>
        <p:txBody>
          <a:bodyPr vert="horz" wrap="square" lIns="68553" tIns="34277" rIns="68553" bIns="34277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9" name="TextBox 152"/>
          <p:cNvSpPr txBox="1"/>
          <p:nvPr/>
        </p:nvSpPr>
        <p:spPr>
          <a:xfrm>
            <a:off x="2350445" y="3146425"/>
            <a:ext cx="518357" cy="43869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TextBox 153"/>
          <p:cNvSpPr txBox="1"/>
          <p:nvPr/>
        </p:nvSpPr>
        <p:spPr>
          <a:xfrm>
            <a:off x="3450136" y="3176322"/>
            <a:ext cx="2002790" cy="389890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大数据技术介绍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885617" y="3710856"/>
            <a:ext cx="3371410" cy="518055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68553" tIns="34277" rIns="68553" bIns="34277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6"/>
          <p:cNvSpPr/>
          <p:nvPr/>
        </p:nvSpPr>
        <p:spPr bwMode="auto">
          <a:xfrm>
            <a:off x="2282971" y="3710856"/>
            <a:ext cx="653155" cy="518055"/>
          </a:xfrm>
          <a:custGeom>
            <a:avLst/>
            <a:gdLst>
              <a:gd name="T0" fmla="*/ 2158 w 2158"/>
              <a:gd name="T1" fmla="*/ 531 h 1996"/>
              <a:gd name="T2" fmla="*/ 1996 w 2158"/>
              <a:gd name="T3" fmla="*/ 397 h 1996"/>
              <a:gd name="T4" fmla="*/ 1996 w 2158"/>
              <a:gd name="T5" fmla="*/ 0 h 1996"/>
              <a:gd name="T6" fmla="*/ 0 w 2158"/>
              <a:gd name="T7" fmla="*/ 0 h 1996"/>
              <a:gd name="T8" fmla="*/ 0 w 2158"/>
              <a:gd name="T9" fmla="*/ 1996 h 1996"/>
              <a:gd name="T10" fmla="*/ 1996 w 2158"/>
              <a:gd name="T11" fmla="*/ 1996 h 1996"/>
              <a:gd name="T12" fmla="*/ 1996 w 2158"/>
              <a:gd name="T13" fmla="*/ 666 h 1996"/>
              <a:gd name="T14" fmla="*/ 2158 w 2158"/>
              <a:gd name="T15" fmla="*/ 531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8" h="1996">
                <a:moveTo>
                  <a:pt x="2158" y="531"/>
                </a:moveTo>
                <a:lnTo>
                  <a:pt x="1996" y="397"/>
                </a:lnTo>
                <a:lnTo>
                  <a:pt x="1996" y="0"/>
                </a:lnTo>
                <a:lnTo>
                  <a:pt x="0" y="0"/>
                </a:lnTo>
                <a:lnTo>
                  <a:pt x="0" y="1996"/>
                </a:lnTo>
                <a:lnTo>
                  <a:pt x="1996" y="1996"/>
                </a:lnTo>
                <a:lnTo>
                  <a:pt x="1996" y="666"/>
                </a:lnTo>
                <a:lnTo>
                  <a:pt x="2158" y="53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rgbClr val="F8F8F8"/>
            </a:solidFill>
            <a:round/>
          </a:ln>
        </p:spPr>
        <p:txBody>
          <a:bodyPr vert="horz" wrap="square" lIns="68553" tIns="34277" rIns="68553" bIns="34277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3" name="TextBox 156"/>
          <p:cNvSpPr txBox="1"/>
          <p:nvPr/>
        </p:nvSpPr>
        <p:spPr>
          <a:xfrm>
            <a:off x="2350445" y="3750524"/>
            <a:ext cx="518357" cy="43869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TextBox 157"/>
          <p:cNvSpPr txBox="1"/>
          <p:nvPr/>
        </p:nvSpPr>
        <p:spPr>
          <a:xfrm>
            <a:off x="3450136" y="3780422"/>
            <a:ext cx="2002790" cy="389890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大数据架构案例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54"/>
          <p:cNvGrpSpPr/>
          <p:nvPr/>
        </p:nvGrpSpPr>
        <p:grpSpPr bwMode="auto">
          <a:xfrm>
            <a:off x="0" y="349949"/>
            <a:ext cx="9142645" cy="841713"/>
            <a:chOff x="256379" y="27271"/>
            <a:chExt cx="7683149" cy="841022"/>
          </a:xfrm>
        </p:grpSpPr>
        <p:grpSp>
          <p:nvGrpSpPr>
            <p:cNvPr id="26" name="组合 55"/>
            <p:cNvGrpSpPr/>
            <p:nvPr/>
          </p:nvGrpSpPr>
          <p:grpSpPr bwMode="auto">
            <a:xfrm>
              <a:off x="256379" y="27271"/>
              <a:ext cx="7683149" cy="837427"/>
              <a:chOff x="256379" y="27271"/>
              <a:chExt cx="7683149" cy="837427"/>
            </a:xfrm>
          </p:grpSpPr>
          <p:sp>
            <p:nvSpPr>
              <p:cNvPr id="28" name="文本框 57"/>
              <p:cNvSpPr txBox="1">
                <a:spLocks noChangeArrowheads="1"/>
              </p:cNvSpPr>
              <p:nvPr/>
            </p:nvSpPr>
            <p:spPr bwMode="auto">
              <a:xfrm>
                <a:off x="439196" y="27271"/>
                <a:ext cx="1432561" cy="584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 录</a:t>
                </a:r>
                <a:endPara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9" name="直接连接符 58"/>
              <p:cNvCxnSpPr>
                <a:cxnSpLocks noChangeShapeType="1"/>
              </p:cNvCxnSpPr>
              <p:nvPr/>
            </p:nvCxnSpPr>
            <p:spPr bwMode="auto">
              <a:xfrm flipV="1">
                <a:off x="256379" y="817054"/>
                <a:ext cx="7683149" cy="47644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7" name="文本框 56"/>
            <p:cNvSpPr txBox="1">
              <a:spLocks noChangeArrowheads="1"/>
            </p:cNvSpPr>
            <p:nvPr/>
          </p:nvSpPr>
          <p:spPr bwMode="auto">
            <a:xfrm>
              <a:off x="871257" y="499264"/>
              <a:ext cx="1050505" cy="369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/>
      <p:bldP spid="16" grpId="0"/>
      <p:bldP spid="17" grpId="0" animBg="1"/>
      <p:bldP spid="18" grpId="0" animBg="1"/>
      <p:bldP spid="19" grpId="0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0"/>
            <a:ext cx="9141291" cy="5143500"/>
          </a:xfrm>
          <a:prstGeom prst="rect">
            <a:avLst/>
          </a:prstGeom>
        </p:spPr>
      </p:pic>
      <p:grpSp>
        <p:nvGrpSpPr>
          <p:cNvPr id="32" name="组合 14"/>
          <p:cNvGrpSpPr/>
          <p:nvPr/>
        </p:nvGrpSpPr>
        <p:grpSpPr bwMode="auto">
          <a:xfrm>
            <a:off x="3540145" y="2378733"/>
            <a:ext cx="4637337" cy="80987"/>
            <a:chOff x="3649980" y="3375660"/>
            <a:chExt cx="4638285" cy="10800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3734134" y="3429660"/>
              <a:ext cx="449513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3649980" y="3375660"/>
              <a:ext cx="82817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8205448" y="3375660"/>
              <a:ext cx="82817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3594182" y="1752139"/>
            <a:ext cx="385164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ea typeface="微软雅黑" panose="020B0503020204020204" pitchFamily="34" charset="-122"/>
                <a:cs typeface="IrisUPC" pitchFamily="34" charset="-34"/>
              </a:rPr>
              <a:t>大数据技术背景</a:t>
            </a:r>
            <a:endParaRPr lang="zh-CN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sp>
        <p:nvSpPr>
          <p:cNvPr id="39" name="文本框 7"/>
          <p:cNvSpPr txBox="1">
            <a:spLocks noChangeArrowheads="1"/>
          </p:cNvSpPr>
          <p:nvPr/>
        </p:nvSpPr>
        <p:spPr bwMode="auto">
          <a:xfrm>
            <a:off x="3540125" y="2586355"/>
            <a:ext cx="447421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随着计算机和信息技术的迅猛发展和普及应用，行业应用系统的规模迅速扩大，行业应用所产生的数据呈爆炸性增长。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932913" y="694835"/>
            <a:ext cx="2866020" cy="3769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3900" dirty="0" smtClean="0">
                <a:solidFill>
                  <a:srgbClr val="00B0F0"/>
                </a:solidFill>
                <a:latin typeface="IrisUPC" pitchFamily="34" charset="-34"/>
                <a:cs typeface="IrisUPC" pitchFamily="34" charset="-34"/>
              </a:rPr>
              <a:t>0</a:t>
            </a:r>
            <a:endParaRPr lang="zh-CN" altLang="en-US" sz="23900" dirty="0">
              <a:solidFill>
                <a:srgbClr val="00B0F0"/>
              </a:soli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3" name="文本框 7"/>
          <p:cNvSpPr txBox="1">
            <a:spLocks noChangeArrowheads="1"/>
          </p:cNvSpPr>
          <p:nvPr/>
        </p:nvSpPr>
        <p:spPr bwMode="auto">
          <a:xfrm>
            <a:off x="3540125" y="3176270"/>
            <a:ext cx="447357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无法在一定时间范围内用常规软件工具进行捕捉、管理和处理的数据集合，是需要新处理模式才能具有更强的决策力、洞察发现力和流程优化能力的海量、高增长率和多样化的信息资产。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1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4821060" y="2814103"/>
            <a:ext cx="3143256" cy="912800"/>
            <a:chOff x="6630373" y="3525073"/>
            <a:chExt cx="4192301" cy="1217066"/>
          </a:xfrm>
        </p:grpSpPr>
        <p:sp>
          <p:nvSpPr>
            <p:cNvPr id="5" name="Rectangle 23"/>
            <p:cNvSpPr/>
            <p:nvPr/>
          </p:nvSpPr>
          <p:spPr>
            <a:xfrm>
              <a:off x="6942646" y="3525073"/>
              <a:ext cx="3880028" cy="1217066"/>
            </a:xfrm>
            <a:prstGeom prst="rect">
              <a:avLst/>
            </a:prstGeom>
            <a:noFill/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Rounded Rectangle 24"/>
            <p:cNvSpPr/>
            <p:nvPr/>
          </p:nvSpPr>
          <p:spPr>
            <a:xfrm rot="2700000">
              <a:off x="6630373" y="3821332"/>
              <a:ext cx="624548" cy="624548"/>
            </a:xfrm>
            <a:prstGeom prst="roundRect">
              <a:avLst>
                <a:gd name="adj" fmla="val 1965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" name="TextBox 47"/>
          <p:cNvSpPr txBox="1"/>
          <p:nvPr/>
        </p:nvSpPr>
        <p:spPr>
          <a:xfrm>
            <a:off x="5357741" y="3100949"/>
            <a:ext cx="2491537" cy="55181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往往一些计算的任务都是有依赖的，要管理这些庞大的任务链正常运行，就需要一个好的调度系统</a:t>
            </a:r>
            <a:endParaRPr 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Box 41"/>
          <p:cNvSpPr txBox="1"/>
          <p:nvPr/>
        </p:nvSpPr>
        <p:spPr>
          <a:xfrm>
            <a:off x="4679562" y="2919412"/>
            <a:ext cx="706056" cy="600164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zh-CN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" name="Group 1"/>
          <p:cNvGrpSpPr/>
          <p:nvPr/>
        </p:nvGrpSpPr>
        <p:grpSpPr>
          <a:xfrm>
            <a:off x="1293416" y="1721398"/>
            <a:ext cx="3143256" cy="912800"/>
            <a:chOff x="6630373" y="2068132"/>
            <a:chExt cx="4192301" cy="1217066"/>
          </a:xfrm>
        </p:grpSpPr>
        <p:sp>
          <p:nvSpPr>
            <p:cNvPr id="10" name="Rectangle 2"/>
            <p:cNvSpPr/>
            <p:nvPr/>
          </p:nvSpPr>
          <p:spPr>
            <a:xfrm>
              <a:off x="6942646" y="2068132"/>
              <a:ext cx="3880028" cy="1217066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Rounded Rectangle 3"/>
            <p:cNvSpPr/>
            <p:nvPr/>
          </p:nvSpPr>
          <p:spPr>
            <a:xfrm rot="2700000">
              <a:off x="6630373" y="2364391"/>
              <a:ext cx="624548" cy="624548"/>
            </a:xfrm>
            <a:prstGeom prst="roundRect">
              <a:avLst>
                <a:gd name="adj" fmla="val 1965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Rectangle 38"/>
          <p:cNvSpPr/>
          <p:nvPr/>
        </p:nvSpPr>
        <p:spPr>
          <a:xfrm>
            <a:off x="1822445" y="1796217"/>
            <a:ext cx="1324756" cy="274320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39"/>
          <p:cNvSpPr txBox="1"/>
          <p:nvPr/>
        </p:nvSpPr>
        <p:spPr>
          <a:xfrm>
            <a:off x="1177528" y="1859944"/>
            <a:ext cx="706056" cy="600164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zh-CN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3"/>
          <p:cNvSpPr txBox="1"/>
          <p:nvPr/>
        </p:nvSpPr>
        <p:spPr>
          <a:xfrm>
            <a:off x="1822444" y="2033594"/>
            <a:ext cx="2491537" cy="55181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用户从数据源抽取出所需的数据，经过数据清洗，最终按照预先定义好的数据模型，将数据加载到数据仓库中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8"/>
          <p:cNvGrpSpPr/>
          <p:nvPr/>
        </p:nvGrpSpPr>
        <p:grpSpPr>
          <a:xfrm>
            <a:off x="1313426" y="2814103"/>
            <a:ext cx="3143256" cy="912800"/>
            <a:chOff x="6630373" y="3525073"/>
            <a:chExt cx="4192301" cy="1217066"/>
          </a:xfrm>
        </p:grpSpPr>
        <p:sp>
          <p:nvSpPr>
            <p:cNvPr id="16" name="Rectangle 9"/>
            <p:cNvSpPr/>
            <p:nvPr/>
          </p:nvSpPr>
          <p:spPr>
            <a:xfrm>
              <a:off x="6942646" y="3525073"/>
              <a:ext cx="3880028" cy="1217066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Rounded Rectangle 10"/>
            <p:cNvSpPr/>
            <p:nvPr/>
          </p:nvSpPr>
          <p:spPr>
            <a:xfrm rot="2700000">
              <a:off x="6630373" y="3821332"/>
              <a:ext cx="624548" cy="624548"/>
            </a:xfrm>
            <a:prstGeom prst="roundRect">
              <a:avLst>
                <a:gd name="adj" fmla="val 1965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8" name="TextBox 42"/>
          <p:cNvSpPr txBox="1"/>
          <p:nvPr/>
        </p:nvSpPr>
        <p:spPr>
          <a:xfrm>
            <a:off x="1192627" y="2952782"/>
            <a:ext cx="706056" cy="600164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zh-CN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TextBox 45"/>
          <p:cNvSpPr txBox="1"/>
          <p:nvPr/>
        </p:nvSpPr>
        <p:spPr>
          <a:xfrm>
            <a:off x="1822444" y="3100949"/>
            <a:ext cx="2491537" cy="55181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利用数据产生更大的价值。大数据处理分为两类，批量处理（离线处理）和实时处理（在线处理）。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" name="Group 15"/>
          <p:cNvGrpSpPr/>
          <p:nvPr/>
        </p:nvGrpSpPr>
        <p:grpSpPr>
          <a:xfrm>
            <a:off x="4821060" y="1721398"/>
            <a:ext cx="3143256" cy="912800"/>
            <a:chOff x="6630373" y="2068132"/>
            <a:chExt cx="4192301" cy="1217066"/>
          </a:xfrm>
        </p:grpSpPr>
        <p:sp>
          <p:nvSpPr>
            <p:cNvPr id="21" name="Rectangle 16"/>
            <p:cNvSpPr/>
            <p:nvPr/>
          </p:nvSpPr>
          <p:spPr>
            <a:xfrm>
              <a:off x="6942646" y="2068132"/>
              <a:ext cx="3880028" cy="1217066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Rounded Rectangle 17"/>
            <p:cNvSpPr/>
            <p:nvPr/>
          </p:nvSpPr>
          <p:spPr>
            <a:xfrm rot="2700000">
              <a:off x="6630373" y="2364391"/>
              <a:ext cx="624548" cy="624548"/>
            </a:xfrm>
            <a:prstGeom prst="roundRect">
              <a:avLst>
                <a:gd name="adj" fmla="val 19652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TextBox 40"/>
          <p:cNvSpPr txBox="1"/>
          <p:nvPr/>
        </p:nvSpPr>
        <p:spPr>
          <a:xfrm>
            <a:off x="4699012" y="1858730"/>
            <a:ext cx="706056" cy="600164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zh-CN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TextBox 49"/>
          <p:cNvSpPr txBox="1"/>
          <p:nvPr/>
        </p:nvSpPr>
        <p:spPr>
          <a:xfrm>
            <a:off x="5357741" y="2033708"/>
            <a:ext cx="2491537" cy="397510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当大量的数据收集完后，我们需要对大数据进行存储。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Rectangle 38"/>
          <p:cNvSpPr/>
          <p:nvPr/>
        </p:nvSpPr>
        <p:spPr>
          <a:xfrm>
            <a:off x="5357744" y="1796217"/>
            <a:ext cx="1324756" cy="274320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38"/>
          <p:cNvSpPr/>
          <p:nvPr/>
        </p:nvSpPr>
        <p:spPr>
          <a:xfrm>
            <a:off x="1822445" y="2889408"/>
            <a:ext cx="1324756" cy="274320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数据分析计算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38"/>
          <p:cNvSpPr/>
          <p:nvPr/>
        </p:nvSpPr>
        <p:spPr>
          <a:xfrm>
            <a:off x="5357744" y="2889408"/>
            <a:ext cx="1324756" cy="274320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任务调度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Rounded Rectangle 88"/>
          <p:cNvSpPr/>
          <p:nvPr/>
        </p:nvSpPr>
        <p:spPr bwMode="auto">
          <a:xfrm>
            <a:off x="50800" y="161925"/>
            <a:ext cx="3096260" cy="530225"/>
          </a:xfrm>
          <a:prstGeom prst="roundRect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8540" tIns="64270" rIns="128540" bIns="64270" numCol="1" rtlCol="0" anchor="ctr" anchorCtr="0" compatLnSpc="1"/>
          <a:p>
            <a:pPr algn="ctr">
              <a:lnSpc>
                <a:spcPct val="120000"/>
              </a:lnSpc>
            </a:pPr>
            <a:r>
              <a:rPr 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ea typeface="微软雅黑" panose="020B0503020204020204" pitchFamily="34" charset="-122"/>
                <a:cs typeface="IrisUPC" pitchFamily="34" charset="-34"/>
                <a:sym typeface="+mn-ea"/>
              </a:rPr>
              <a:t>大数据</a:t>
            </a:r>
            <a:r>
              <a:rPr 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ea typeface="微软雅黑" panose="020B0503020204020204" pitchFamily="34" charset="-122"/>
                <a:cs typeface="IrisUPC" pitchFamily="34" charset="-34"/>
                <a:sym typeface="Arial" panose="020B0604020202020204" pitchFamily="34" charset="0"/>
              </a:rPr>
              <a:t>技术分类</a:t>
            </a:r>
            <a:endParaRPr lang="zh-CN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4" grpId="0"/>
      <p:bldP spid="18" grpId="0"/>
      <p:bldP spid="19" grpId="0"/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0"/>
            <a:ext cx="9141291" cy="514350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2432132" y="441499"/>
            <a:ext cx="385164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ea typeface="微软雅黑" panose="020B0503020204020204" pitchFamily="34" charset="-122"/>
                <a:cs typeface="IrisUPC" pitchFamily="34" charset="-34"/>
              </a:rPr>
              <a:t>数据采集技术</a:t>
            </a:r>
            <a:endParaRPr lang="zh-CN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grpSp>
        <p:nvGrpSpPr>
          <p:cNvPr id="4" name="组合 14"/>
          <p:cNvGrpSpPr/>
          <p:nvPr/>
        </p:nvGrpSpPr>
        <p:grpSpPr bwMode="auto">
          <a:xfrm>
            <a:off x="1729105" y="1149350"/>
            <a:ext cx="5564505" cy="81280"/>
            <a:chOff x="3649980" y="3375660"/>
            <a:chExt cx="4638285" cy="1080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734134" y="3429660"/>
              <a:ext cx="449513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3649980" y="3375660"/>
              <a:ext cx="82817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205448" y="3375660"/>
              <a:ext cx="82817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371600" y="1619250"/>
          <a:ext cx="6399530" cy="187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采集框架名称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主要功能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sqoop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大数据平台和关系型数据库的导入导出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datax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>
                          <a:sym typeface="+mn-ea"/>
                        </a:rPr>
                        <a:t>大数据平台和关系型数据库的导入导出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flume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擅长日志数据的采集和解析</a:t>
                      </a:r>
                      <a:endParaRPr lang="zh-CN" altLang="en-US"/>
                    </a:p>
                  </a:txBody>
                  <a:tcPr/>
                </a:tc>
              </a:tr>
              <a:tr h="349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logstash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>
                          <a:sym typeface="+mn-ea"/>
                        </a:rPr>
                        <a:t>擅长日志数据的采集和解析</a:t>
                      </a:r>
                      <a:endParaRPr lang="en-US" altLang="zh-CN" sz="135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71600" y="3789680"/>
            <a:ext cx="7350760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sqoop和datax的区别：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1、sqoop采用map-reduce计算框架进行导入导出，而datax仅仅在运行datax的单台机器上进行数据的抽取和加载，速度比sqoop慢了许多；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、sqoop只可以在关系型数据库和hadoop组件之间进行数据迁移，datax能够分别实现关系型数据库和hadoop组件之间、关系型数据库之间、hadoop组件之间的数据迁移；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0"/>
            <a:ext cx="9141291" cy="514350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2432132" y="441499"/>
            <a:ext cx="385164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ea typeface="微软雅黑" panose="020B0503020204020204" pitchFamily="34" charset="-122"/>
                <a:cs typeface="IrisUPC" pitchFamily="34" charset="-34"/>
              </a:rPr>
              <a:t>数据存储技术</a:t>
            </a:r>
            <a:endParaRPr lang="zh-CN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grpSp>
        <p:nvGrpSpPr>
          <p:cNvPr id="4" name="组合 14"/>
          <p:cNvGrpSpPr/>
          <p:nvPr/>
        </p:nvGrpSpPr>
        <p:grpSpPr bwMode="auto">
          <a:xfrm>
            <a:off x="1729105" y="1149350"/>
            <a:ext cx="5564505" cy="81280"/>
            <a:chOff x="3649980" y="3375660"/>
            <a:chExt cx="4638285" cy="1080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734134" y="3429660"/>
              <a:ext cx="449513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3649980" y="3375660"/>
              <a:ext cx="82817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205448" y="3375660"/>
              <a:ext cx="82817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371600" y="1809750"/>
          <a:ext cx="639953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存储框架名称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主要用途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HDFS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分布式文件存储系统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HBase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海量数据随机读写，</a:t>
                      </a:r>
                      <a:r>
                        <a:rPr lang="en-US" altLang="zh-CN"/>
                        <a:t>key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value</a:t>
                      </a:r>
                      <a:r>
                        <a:rPr lang="zh-CN" altLang="en-US"/>
                        <a:t>数据库，</a:t>
                      </a:r>
                      <a:r>
                        <a:rPr lang="zh-CN"/>
                        <a:t>基于</a:t>
                      </a:r>
                      <a:r>
                        <a:rPr lang="en-US" altLang="zh-CN"/>
                        <a:t>HDFS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数据仓库、离线数据分析，基于</a:t>
                      </a:r>
                      <a:r>
                        <a:rPr lang="en-US" altLang="zh-CN"/>
                        <a:t>HDFS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Elasticsearch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严格来说，他不是一个数据库，是个搜索引擎,提供了一种分布式的全文搜索。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0"/>
            <a:ext cx="9141291" cy="514350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2432132" y="441499"/>
            <a:ext cx="385164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ea typeface="微软雅黑" panose="020B0503020204020204" pitchFamily="34" charset="-122"/>
                <a:cs typeface="IrisUPC" pitchFamily="34" charset="-34"/>
              </a:rPr>
              <a:t>数据计算技术</a:t>
            </a:r>
            <a:endParaRPr lang="zh-CN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grpSp>
        <p:nvGrpSpPr>
          <p:cNvPr id="4" name="组合 14"/>
          <p:cNvGrpSpPr/>
          <p:nvPr/>
        </p:nvGrpSpPr>
        <p:grpSpPr bwMode="auto">
          <a:xfrm>
            <a:off x="1729105" y="1149350"/>
            <a:ext cx="5564505" cy="81280"/>
            <a:chOff x="3649980" y="3375660"/>
            <a:chExt cx="4638285" cy="1080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734134" y="3429660"/>
              <a:ext cx="449513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3649980" y="3375660"/>
              <a:ext cx="82817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205448" y="3375660"/>
              <a:ext cx="82817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371600" y="1619250"/>
          <a:ext cx="639953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计算框架名称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框架介绍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MapReduce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最早分布式计算框架，效率相对慢，中间结果保存在磁盘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Storm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Twitter</a:t>
                      </a:r>
                      <a:r>
                        <a:rPr lang="zh-CN" altLang="en-US"/>
                        <a:t>公司开源提供，早期的流计算框架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Spark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当下最火热的大数据计算框架之一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Flink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>
                          <a:sym typeface="+mn-ea"/>
                        </a:rPr>
                        <a:t>当下最火热的流处理框架之一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" y="0"/>
            <a:ext cx="9141291" cy="514350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2432132" y="441499"/>
            <a:ext cx="385164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ea typeface="微软雅黑" panose="020B0503020204020204" pitchFamily="34" charset="-122"/>
                <a:cs typeface="IrisUPC" pitchFamily="34" charset="-34"/>
              </a:rPr>
              <a:t>任务调度技术</a:t>
            </a:r>
            <a:endParaRPr lang="zh-CN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grpSp>
        <p:nvGrpSpPr>
          <p:cNvPr id="4" name="组合 14"/>
          <p:cNvGrpSpPr/>
          <p:nvPr/>
        </p:nvGrpSpPr>
        <p:grpSpPr bwMode="auto">
          <a:xfrm>
            <a:off x="1729105" y="1149350"/>
            <a:ext cx="5564505" cy="81280"/>
            <a:chOff x="3649980" y="3375660"/>
            <a:chExt cx="4638285" cy="1080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734134" y="3429660"/>
              <a:ext cx="449513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3649980" y="3375660"/>
              <a:ext cx="82817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205448" y="3375660"/>
              <a:ext cx="82817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371600" y="1619250"/>
          <a:ext cx="64001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调度框架名称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介绍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Azkaban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分布式，DAG依赖比较直观，提供可操作的UI界面，公共变量可配置，作为通用编排引擎，它没有非常丰富的功能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Oozie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开源早比较成熟,XML定义对于定义轻量级作业非常冗长和繁琐。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Airflow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分布式，DAG依赖比较直观，提供可操作的UI界面，python脚本配置作业，学习成本高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Crontab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linux</a:t>
                      </a:r>
                      <a:r>
                        <a:rPr lang="zh-CN" altLang="en-US"/>
                        <a:t>定时任务，操作简单，但对于复杂的任务调度不合适，监控不方便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0"/>
            <a:ext cx="9141291" cy="5143500"/>
          </a:xfrm>
          <a:prstGeom prst="rect">
            <a:avLst/>
          </a:prstGeom>
        </p:spPr>
      </p:pic>
      <p:grpSp>
        <p:nvGrpSpPr>
          <p:cNvPr id="32" name="组合 14"/>
          <p:cNvGrpSpPr/>
          <p:nvPr/>
        </p:nvGrpSpPr>
        <p:grpSpPr bwMode="auto">
          <a:xfrm>
            <a:off x="3540145" y="2378733"/>
            <a:ext cx="4637337" cy="80987"/>
            <a:chOff x="3649980" y="3375660"/>
            <a:chExt cx="4638285" cy="10800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3734134" y="3429660"/>
              <a:ext cx="449513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3649980" y="3375660"/>
              <a:ext cx="82817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8205448" y="3375660"/>
              <a:ext cx="82817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3594182" y="1752139"/>
            <a:ext cx="385164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ea typeface="微软雅黑" panose="020B0503020204020204" pitchFamily="34" charset="-122"/>
                <a:cs typeface="IrisUPC" pitchFamily="34" charset="-34"/>
              </a:rPr>
              <a:t>大数据架构案例</a:t>
            </a:r>
            <a:endParaRPr lang="en-US" altLang="zh-CN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932913" y="694835"/>
            <a:ext cx="2866020" cy="3769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3900" dirty="0" smtClean="0">
                <a:solidFill>
                  <a:srgbClr val="00B0F0"/>
                </a:solidFill>
                <a:latin typeface="IrisUPC" pitchFamily="34" charset="-34"/>
                <a:cs typeface="IrisUPC" pitchFamily="34" charset="-34"/>
              </a:rPr>
              <a:t>0</a:t>
            </a:r>
            <a:endParaRPr lang="zh-CN" altLang="en-US" sz="23900" dirty="0">
              <a:solidFill>
                <a:srgbClr val="00B0F0"/>
              </a:soli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3" name="文本框 7"/>
          <p:cNvSpPr txBox="1">
            <a:spLocks noChangeArrowheads="1"/>
          </p:cNvSpPr>
          <p:nvPr/>
        </p:nvSpPr>
        <p:spPr bwMode="auto">
          <a:xfrm>
            <a:off x="3540125" y="3176270"/>
            <a:ext cx="4473575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92525" y="2669540"/>
            <a:ext cx="416941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在技术选型时除了考虑技术本身特点，架构稳定性外，还要考虑学习成本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  <p:bldP spid="3" grpId="0"/>
    </p:bldLst>
  </p:timing>
</p:sld>
</file>

<file path=ppt/tags/tag1.xml><?xml version="1.0" encoding="utf-8"?>
<p:tagLst xmlns:p="http://schemas.openxmlformats.org/presentationml/2006/main">
  <p:tag name="KSO_WM_UNIT_TABLE_BEAUTIFY" val="smartTable{c14a2691-573f-425c-b442-092f00468351}"/>
</p:tagLst>
</file>

<file path=ppt/tags/tag2.xml><?xml version="1.0" encoding="utf-8"?>
<p:tagLst xmlns:p="http://schemas.openxmlformats.org/presentationml/2006/main">
  <p:tag name="KSO_WM_UNIT_TABLE_BEAUTIFY" val="smartTable{d46565c2-217a-48a4-a1d4-675b3f094941}"/>
</p:tagLst>
</file>

<file path=ppt/tags/tag3.xml><?xml version="1.0" encoding="utf-8"?>
<p:tagLst xmlns:p="http://schemas.openxmlformats.org/presentationml/2006/main">
  <p:tag name="KSO_WM_UNIT_TABLE_BEAUTIFY" val="smartTable{a3fe5022-ad3b-4661-9594-ccaab4fab2f0}"/>
</p:tagLst>
</file>

<file path=ppt/tags/tag4.xml><?xml version="1.0" encoding="utf-8"?>
<p:tagLst xmlns:p="http://schemas.openxmlformats.org/presentationml/2006/main">
  <p:tag name="KSO_WM_UNIT_TABLE_BEAUTIFY" val="smartTable{f4a8bc9e-5b40-483b-8778-a3914486e683}"/>
</p:tagLst>
</file>

<file path=ppt/theme/theme1.xml><?xml version="1.0" encoding="utf-8"?>
<a:theme xmlns:a="http://schemas.openxmlformats.org/drawingml/2006/main" name="Office 主题​​">
  <a:themeElements>
    <a:clrScheme name="自定义 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459BB3"/>
      </a:accent2>
      <a:accent3>
        <a:srgbClr val="00B0F0"/>
      </a:accent3>
      <a:accent4>
        <a:srgbClr val="00B0F0"/>
      </a:accent4>
      <a:accent5>
        <a:srgbClr val="459BB3"/>
      </a:accent5>
      <a:accent6>
        <a:srgbClr val="459BB3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1167</Words>
  <Application>WPS 演示</Application>
  <PresentationFormat>全屏显示(16:9)</PresentationFormat>
  <Paragraphs>162</Paragraphs>
  <Slides>14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方正正黑简体</vt:lpstr>
      <vt:lpstr>黑体</vt:lpstr>
      <vt:lpstr>Calibri</vt:lpstr>
      <vt:lpstr>IrisUPC</vt:lpstr>
      <vt:lpstr>Microsoft Sans Serif</vt:lpstr>
      <vt:lpstr>Arial Unicode MS</vt:lpstr>
      <vt:lpstr>等线 Light</vt:lpstr>
      <vt:lpstr>Calibri Light</vt:lpstr>
      <vt:lpstr>等线</vt:lpstr>
      <vt:lpstr>Office 主题​​</vt:lpstr>
      <vt:lpstr>StaticMetafile</vt:lpstr>
      <vt:lpstr>StaticMetafile</vt:lpstr>
      <vt:lpstr>StaticMetafile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Administrator</cp:lastModifiedBy>
  <cp:revision>50</cp:revision>
  <dcterms:created xsi:type="dcterms:W3CDTF">2017-03-04T06:55:00Z</dcterms:created>
  <dcterms:modified xsi:type="dcterms:W3CDTF">2020-08-13T09:16:22Z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