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370" r:id="rId2"/>
    <p:sldId id="533" r:id="rId3"/>
    <p:sldId id="428" r:id="rId4"/>
    <p:sldId id="520" r:id="rId5"/>
    <p:sldId id="522" r:id="rId6"/>
    <p:sldId id="523" r:id="rId7"/>
    <p:sldId id="524" r:id="rId8"/>
    <p:sldId id="525" r:id="rId9"/>
    <p:sldId id="526" r:id="rId10"/>
    <p:sldId id="527" r:id="rId11"/>
    <p:sldId id="528" r:id="rId12"/>
    <p:sldId id="529" r:id="rId13"/>
    <p:sldId id="534" r:id="rId14"/>
    <p:sldId id="536" r:id="rId15"/>
    <p:sldId id="537" r:id="rId16"/>
    <p:sldId id="538" r:id="rId17"/>
    <p:sldId id="539" r:id="rId18"/>
    <p:sldId id="540" r:id="rId19"/>
    <p:sldId id="541" r:id="rId20"/>
    <p:sldId id="542" r:id="rId21"/>
    <p:sldId id="543" r:id="rId22"/>
    <p:sldId id="544" r:id="rId23"/>
    <p:sldId id="545" r:id="rId24"/>
    <p:sldId id="546" r:id="rId25"/>
    <p:sldId id="547" r:id="rId26"/>
    <p:sldId id="548" r:id="rId27"/>
    <p:sldId id="549" r:id="rId28"/>
    <p:sldId id="550" r:id="rId29"/>
    <p:sldId id="557" r:id="rId30"/>
    <p:sldId id="551" r:id="rId31"/>
    <p:sldId id="552" r:id="rId32"/>
    <p:sldId id="553" r:id="rId33"/>
    <p:sldId id="554" r:id="rId34"/>
    <p:sldId id="555" r:id="rId35"/>
    <p:sldId id="558" r:id="rId36"/>
    <p:sldId id="556" r:id="rId37"/>
    <p:sldId id="517" r:id="rId38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66FF66"/>
    <a:srgbClr val="969696"/>
    <a:srgbClr val="FFFF66"/>
    <a:srgbClr val="CCFFCC"/>
    <a:srgbClr val="FFCC99"/>
    <a:srgbClr val="FF0000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65" d="100"/>
          <a:sy n="65" d="100"/>
        </p:scale>
        <p:origin x="-27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84" charset="0"/>
                <a:ea typeface="ＭＳ Ｐゴシック" pitchFamily="8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84" charset="0"/>
                <a:ea typeface="ＭＳ Ｐゴシック" pitchFamily="8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84" charset="0"/>
                <a:ea typeface="ＭＳ Ｐゴシック" pitchFamily="8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39D1863E-9211-AF4B-A884-EE1E539DF0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9173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234AFD3B-8448-354B-913C-CC441208B0EF}" type="slidenum">
              <a:rPr lang="en-US" altLang="zh-CN" sz="1200" b="0"/>
              <a:pPr/>
              <a:t>1</a:t>
            </a:fld>
            <a:endParaRPr lang="en-US" altLang="zh-CN" sz="1200" b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10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11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12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234AFD3B-8448-354B-913C-CC441208B0EF}" type="slidenum">
              <a:rPr lang="en-US" altLang="zh-CN" sz="1200" b="0"/>
              <a:pPr/>
              <a:t>13</a:t>
            </a:fld>
            <a:endParaRPr lang="en-US" altLang="zh-CN" sz="1200" b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18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20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23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24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25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26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234AFD3B-8448-354B-913C-CC441208B0EF}" type="slidenum">
              <a:rPr lang="en-US" altLang="zh-CN" sz="1200" b="0"/>
              <a:pPr/>
              <a:t>2</a:t>
            </a:fld>
            <a:endParaRPr lang="en-US" altLang="zh-CN" sz="1200" b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27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28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29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30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31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32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33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34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35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36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3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35DEF645-22E5-D442-90FB-C6971F9DC36B}" type="slidenum">
              <a:rPr lang="en-US" altLang="zh-CN" sz="1200" b="0"/>
              <a:pPr/>
              <a:t>37</a:t>
            </a:fld>
            <a:endParaRPr lang="en-US" altLang="zh-CN" sz="1200" b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4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5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6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7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8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9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542EF4-7235-6346-9236-5054D5A5E3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934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FCF8DC-8E33-FE43-A041-13D74C068E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800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DD462-6543-024E-AE14-5F940380C9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66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7730D-0DCA-44F2-B56C-082A4D1A32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61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CDB6FF-40C1-B643-AE46-37D85F5A12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572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32F581-EBC8-8845-85F4-AC8FE77C77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809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8250B9-7F57-AF41-9C51-015FF4FD96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816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681F13-94D5-064D-AFE1-F54787D880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601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788AA0-A62B-044E-865B-F0AB239218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169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ED6F1-22F5-214E-A362-6195537163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998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F57D8C-95FB-C940-9237-E077EA0AF4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782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7E6BF8-2CBC-344E-AE6A-25C2E084D5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134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smtClean="0">
                <a:latin typeface="Times New Roman" pitchFamily="84" charset="0"/>
                <a:ea typeface="ＭＳ Ｐゴシック" pitchFamily="8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b="0" smtClean="0">
                <a:latin typeface="Times New Roman" pitchFamily="84" charset="0"/>
                <a:ea typeface="ＭＳ Ｐゴシック" pitchFamily="8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/>
            </a:lvl1pPr>
          </a:lstStyle>
          <a:p>
            <a:fld id="{32F86516-6FD5-034F-980B-BA933B4D528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012" y="2636912"/>
            <a:ext cx="9144000" cy="1143000"/>
          </a:xfrm>
        </p:spPr>
        <p:txBody>
          <a:bodyPr/>
          <a:lstStyle/>
          <a:p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专题三</a:t>
            </a:r>
            <a:r>
              <a:rPr lang="en-US" altLang="zh-CN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/>
            </a:r>
            <a:br>
              <a:rPr lang="en-US" altLang="zh-CN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</a:b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图形程序设计</a:t>
            </a:r>
            <a:endParaRPr lang="en-US" altLang="zh-CN" sz="4800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文本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2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常用的</a:t>
            </a:r>
            <a:r>
              <a:rPr lang="en-US" altLang="zh-CN" sz="2800" b="0" dirty="0" err="1" smtClean="0"/>
              <a:t>printf</a:t>
            </a:r>
            <a:r>
              <a:rPr lang="zh-CN" altLang="en-US" sz="2800" b="0" dirty="0" smtClean="0"/>
              <a:t>用于标准输出（控制台窗口）输出格式化数据，不能用于在图形窗口输出文本。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图形库提供了专门用于图形窗口输出文本的函数</a:t>
            </a:r>
            <a:r>
              <a:rPr lang="en-US" altLang="zh-CN" sz="2800" b="0" dirty="0" smtClean="0"/>
              <a:t>:</a:t>
            </a:r>
          </a:p>
          <a:p>
            <a:pPr marL="800100" lvl="1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 smtClean="0"/>
              <a:t>DrawTextString</a:t>
            </a:r>
            <a:r>
              <a:rPr lang="en-US" altLang="zh-CN" sz="2800" b="0" dirty="0" smtClean="0"/>
              <a:t>(string);</a:t>
            </a:r>
          </a:p>
          <a:p>
            <a:pPr marL="800100" lvl="1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从当前位置开始输出文本（字符串）</a:t>
            </a:r>
            <a:r>
              <a:rPr lang="en-US" altLang="zh-CN" sz="2800" b="0" dirty="0" smtClean="0"/>
              <a:t>string</a:t>
            </a:r>
          </a:p>
          <a:p>
            <a:pPr marL="800100" lvl="1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string </a:t>
            </a:r>
            <a:r>
              <a:rPr lang="zh-CN" altLang="en-US" sz="2800" b="0" dirty="0" smtClean="0"/>
              <a:t>是字符串指针。</a:t>
            </a:r>
            <a:endParaRPr lang="en-US" altLang="zh-CN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345324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err="1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sprintf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2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 smtClean="0"/>
              <a:t>DrawTextString</a:t>
            </a:r>
            <a:r>
              <a:rPr lang="en-US" altLang="zh-CN" sz="2800" b="0" dirty="0" smtClean="0"/>
              <a:t>()</a:t>
            </a:r>
            <a:r>
              <a:rPr lang="zh-CN" altLang="en-US" sz="2800" b="0" dirty="0"/>
              <a:t>函数只能输出文本（字符串），不能直接输出格式化数据。</a:t>
            </a:r>
            <a:endParaRPr lang="en-US" altLang="zh-CN" sz="2800" b="0" dirty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函数</a:t>
            </a:r>
            <a:r>
              <a:rPr lang="en-US" altLang="zh-CN" sz="2800" b="0" dirty="0" err="1" smtClean="0"/>
              <a:t>sprintf</a:t>
            </a:r>
            <a:r>
              <a:rPr lang="en-US" altLang="zh-CN" sz="2800" b="0" dirty="0" smtClean="0"/>
              <a:t>()</a:t>
            </a:r>
            <a:r>
              <a:rPr lang="zh-CN" altLang="en-US" sz="2800" b="0" dirty="0" smtClean="0"/>
              <a:t>可将格式化数据输出到一个缓冲区中，形成</a:t>
            </a:r>
            <a:r>
              <a:rPr lang="zh-CN" altLang="en-US" sz="2800" b="0" dirty="0"/>
              <a:t>一个</a:t>
            </a:r>
            <a:r>
              <a:rPr lang="zh-CN" altLang="en-US" sz="2800" b="0" dirty="0" smtClean="0"/>
              <a:t>字符串</a:t>
            </a:r>
            <a:r>
              <a:rPr lang="en-US" altLang="zh-CN" sz="2800" b="0" dirty="0" smtClean="0"/>
              <a:t>:</a:t>
            </a:r>
          </a:p>
          <a:p>
            <a:pPr marL="800100" lvl="1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/>
              <a:t>s</a:t>
            </a:r>
            <a:r>
              <a:rPr lang="en-US" altLang="zh-CN" sz="2800" b="0" dirty="0" err="1" smtClean="0"/>
              <a:t>printf</a:t>
            </a:r>
            <a:r>
              <a:rPr lang="en-US" altLang="zh-CN" sz="2800" b="0" dirty="0" smtClean="0"/>
              <a:t>(string, “format string”, values…);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 smtClean="0"/>
              <a:t>sprintf</a:t>
            </a:r>
            <a:r>
              <a:rPr lang="en-US" altLang="zh-CN" sz="2800" b="0" dirty="0" smtClean="0"/>
              <a:t>()</a:t>
            </a:r>
            <a:r>
              <a:rPr lang="zh-CN" altLang="en-US" sz="2800" b="0" dirty="0" smtClean="0"/>
              <a:t>的用法同</a:t>
            </a:r>
            <a:r>
              <a:rPr lang="en-US" altLang="zh-CN" sz="2800" b="0" dirty="0" err="1" smtClean="0"/>
              <a:t>printf</a:t>
            </a:r>
            <a:r>
              <a:rPr lang="en-US" altLang="zh-CN" sz="2800" b="0" dirty="0" smtClean="0"/>
              <a:t>():</a:t>
            </a:r>
            <a:endParaRPr lang="en-US" altLang="zh-CN" sz="2800" b="0" dirty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 smtClean="0"/>
              <a:t>printf</a:t>
            </a:r>
            <a:r>
              <a:rPr lang="zh-CN" altLang="en-US" sz="2800" b="0" dirty="0" smtClean="0"/>
              <a:t>将结果输出到标准输出设备上（显示终端）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 smtClean="0"/>
              <a:t>sprintf</a:t>
            </a:r>
            <a:r>
              <a:rPr lang="zh-CN" altLang="en-US" sz="2800" b="0" dirty="0" smtClean="0"/>
              <a:t>将结果输出（保存）到内存缓冲区</a:t>
            </a:r>
            <a:endParaRPr lang="en-US" altLang="zh-CN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388015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基本图形绘制示例：画房子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0768"/>
            <a:ext cx="6656327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51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012" y="2636912"/>
            <a:ext cx="9144000" cy="1143000"/>
          </a:xfrm>
        </p:spPr>
        <p:txBody>
          <a:bodyPr/>
          <a:lstStyle/>
          <a:p>
            <a:r>
              <a:rPr lang="en-US" altLang="zh-CN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Part II: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/>
            </a:r>
            <a:br>
              <a:rPr lang="en-US" altLang="zh-CN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</a:b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交互图形编程</a:t>
            </a:r>
            <a:endParaRPr lang="en-US" altLang="zh-CN" sz="4800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7383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1268760"/>
            <a:ext cx="8064896" cy="5183187"/>
          </a:xfrm>
          <a:noFill/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输入一组整数，按照要求分别对其按照从小到大和从大到小的顺序进行排序（用“冒泡法”）。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“冒泡法”排序基本原理（假设有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个数）：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分别对这组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个数做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轮扫描：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每一轮扫描，分别比较相邻两个数，若前一个数大于（或小于）后一个数，则将此相邻两个数交换位置。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每一轮比较，都会将当前最大的整数调整到后面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“冒”出来。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经过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轮后，所有的整数都被调整到它们应该在的位置上。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noFill/>
        </p:spPr>
        <p:txBody>
          <a:bodyPr/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3585370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268760"/>
            <a:ext cx="8580438" cy="547260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#include &lt;</a:t>
            </a:r>
            <a:r>
              <a:rPr lang="en-US" altLang="zh-CN" sz="2000" dirty="0" err="1" smtClean="0">
                <a:latin typeface="+mn-ea"/>
                <a:ea typeface="+mn-ea"/>
              </a:rPr>
              <a:t>stdio.h</a:t>
            </a:r>
            <a:r>
              <a:rPr lang="en-US" altLang="zh-CN" sz="2000" dirty="0" smtClean="0">
                <a:latin typeface="+mn-ea"/>
                <a:ea typeface="+mn-ea"/>
              </a:rPr>
              <a:t>&gt;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static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array[10]={6,3,5,7,4,2,9,8,0,1};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void </a:t>
            </a:r>
            <a:r>
              <a:rPr lang="en-US" altLang="zh-CN" sz="2000" dirty="0" err="1" smtClean="0">
                <a:latin typeface="+mn-ea"/>
                <a:ea typeface="+mn-ea"/>
              </a:rPr>
              <a:t>BubbleA</a:t>
            </a:r>
            <a:r>
              <a:rPr lang="en-US" altLang="zh-CN" sz="2000" dirty="0" smtClean="0">
                <a:latin typeface="+mn-ea"/>
                <a:ea typeface="+mn-ea"/>
              </a:rPr>
              <a:t>(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array[ ],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n);  /*</a:t>
            </a:r>
            <a:r>
              <a:rPr lang="zh-CN" altLang="en-US" sz="2000" dirty="0" smtClean="0">
                <a:latin typeface="+mn-ea"/>
                <a:ea typeface="+mn-ea"/>
              </a:rPr>
              <a:t>升序</a:t>
            </a:r>
            <a:r>
              <a:rPr lang="zh-CN" altLang="en-US" sz="2000" dirty="0">
                <a:latin typeface="+mn-ea"/>
              </a:rPr>
              <a:t>排序函数</a:t>
            </a:r>
            <a:r>
              <a:rPr lang="en-US" altLang="zh-CN" sz="2000" dirty="0" smtClean="0">
                <a:latin typeface="+mn-ea"/>
                <a:ea typeface="+mn-ea"/>
              </a:rPr>
              <a:t>*/ 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void </a:t>
            </a:r>
            <a:r>
              <a:rPr lang="en-US" altLang="zh-CN" sz="2000" dirty="0" err="1" smtClean="0">
                <a:latin typeface="+mn-ea"/>
              </a:rPr>
              <a:t>BubbleB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en-US" altLang="zh-CN" sz="2000" dirty="0" err="1" smtClean="0">
                <a:latin typeface="+mn-ea"/>
              </a:rPr>
              <a:t>int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array[ ], </a:t>
            </a:r>
            <a:r>
              <a:rPr lang="en-US" altLang="zh-CN" sz="2000" dirty="0" err="1">
                <a:latin typeface="+mn-ea"/>
              </a:rPr>
              <a:t>int</a:t>
            </a:r>
            <a:r>
              <a:rPr lang="en-US" altLang="zh-CN" sz="2000" dirty="0">
                <a:latin typeface="+mn-ea"/>
              </a:rPr>
              <a:t> n);  </a:t>
            </a:r>
            <a:r>
              <a:rPr lang="en-US" altLang="zh-CN" sz="2000" dirty="0" smtClean="0">
                <a:latin typeface="+mn-ea"/>
              </a:rPr>
              <a:t>/*</a:t>
            </a:r>
            <a:r>
              <a:rPr lang="zh-CN" altLang="en-US" sz="2000" dirty="0" smtClean="0">
                <a:latin typeface="+mn-ea"/>
              </a:rPr>
              <a:t>降序排序函数</a:t>
            </a:r>
            <a:r>
              <a:rPr lang="en-US" altLang="zh-CN" sz="2000" dirty="0" smtClean="0">
                <a:latin typeface="+mn-ea"/>
              </a:rPr>
              <a:t>*/ 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main()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k;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</a:t>
            </a:r>
            <a:r>
              <a:rPr lang="en-US" altLang="zh-CN" sz="2000" dirty="0" err="1" smtClean="0">
                <a:latin typeface="+mn-ea"/>
                <a:ea typeface="+mn-ea"/>
              </a:rPr>
              <a:t>printf</a:t>
            </a:r>
            <a:r>
              <a:rPr lang="en-US" altLang="zh-CN" sz="2000" dirty="0" smtClean="0">
                <a:latin typeface="+mn-ea"/>
                <a:ea typeface="+mn-ea"/>
              </a:rPr>
              <a:t>(“Ascending(0)  or </a:t>
            </a:r>
            <a:r>
              <a:rPr lang="en-US" altLang="zh-CN" sz="2000" dirty="0" smtClean="0">
                <a:latin typeface="+mn-ea"/>
              </a:rPr>
              <a:t>Descending(1) </a:t>
            </a:r>
            <a:r>
              <a:rPr lang="en-US" altLang="zh-CN" sz="2000" dirty="0" smtClean="0">
                <a:latin typeface="+mn-ea"/>
                <a:ea typeface="+mn-ea"/>
              </a:rPr>
              <a:t>order? “);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</a:t>
            </a:r>
            <a:r>
              <a:rPr lang="en-US" altLang="zh-CN" sz="2000" dirty="0" err="1" smtClean="0">
                <a:latin typeface="+mn-ea"/>
                <a:ea typeface="+mn-ea"/>
              </a:rPr>
              <a:t>scanf</a:t>
            </a:r>
            <a:r>
              <a:rPr lang="en-US" altLang="zh-CN" sz="2000" dirty="0" smtClean="0">
                <a:latin typeface="+mn-ea"/>
                <a:ea typeface="+mn-ea"/>
              </a:rPr>
              <a:t>(“%d”, &amp;k);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if (k == 0)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</a:t>
            </a:r>
            <a:r>
              <a:rPr lang="en-US" altLang="zh-CN" sz="2000" dirty="0" err="1" smtClean="0">
                <a:latin typeface="+mn-ea"/>
                <a:ea typeface="+mn-ea"/>
              </a:rPr>
              <a:t>BubbleA</a:t>
            </a:r>
            <a:r>
              <a:rPr lang="en-US" altLang="zh-CN" sz="2000" dirty="0" smtClean="0">
                <a:latin typeface="+mn-ea"/>
                <a:ea typeface="+mn-ea"/>
              </a:rPr>
              <a:t>(array, 10);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else if (k == 1)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</a:t>
            </a:r>
            <a:r>
              <a:rPr lang="en-US" altLang="zh-CN" sz="2000" dirty="0" err="1" smtClean="0">
                <a:latin typeface="+mn-ea"/>
                <a:ea typeface="+mn-ea"/>
              </a:rPr>
              <a:t>BubbleB</a:t>
            </a:r>
            <a:r>
              <a:rPr lang="en-US" altLang="zh-CN" sz="2000" dirty="0" smtClean="0">
                <a:latin typeface="+mn-ea"/>
                <a:ea typeface="+mn-ea"/>
              </a:rPr>
              <a:t>(array, 10);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for (k=0; k&lt;10; k++) </a:t>
            </a:r>
            <a:r>
              <a:rPr lang="en-US" altLang="zh-CN" sz="2000" dirty="0" err="1" smtClean="0">
                <a:latin typeface="+mn-ea"/>
                <a:ea typeface="+mn-ea"/>
              </a:rPr>
              <a:t>printf</a:t>
            </a:r>
            <a:r>
              <a:rPr lang="en-US" altLang="zh-CN" sz="2000" dirty="0" smtClean="0">
                <a:latin typeface="+mn-ea"/>
                <a:ea typeface="+mn-ea"/>
              </a:rPr>
              <a:t>(“%d “, array[k]);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}    </a:t>
            </a:r>
          </a:p>
          <a:p>
            <a:pPr marL="0" indent="0">
              <a:buNone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</a:t>
            </a:r>
          </a:p>
          <a:p>
            <a:pPr marL="0" indent="0">
              <a:buNone/>
            </a:pPr>
            <a:endParaRPr lang="en-US" altLang="zh-CN" sz="2000" dirty="0" smtClean="0">
              <a:latin typeface="+mn-ea"/>
              <a:ea typeface="+mn-ea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noFill/>
        </p:spPr>
        <p:txBody>
          <a:bodyPr/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主函数</a:t>
            </a:r>
          </a:p>
        </p:txBody>
      </p:sp>
    </p:spTree>
    <p:extLst>
      <p:ext uri="{BB962C8B-B14F-4D97-AF65-F5344CB8AC3E}">
        <p14:creationId xmlns:p14="http://schemas.microsoft.com/office/powerpoint/2010/main" val="1708438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552" y="1268760"/>
            <a:ext cx="3672408" cy="547260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void </a:t>
            </a:r>
            <a:r>
              <a:rPr lang="en-US" altLang="zh-CN" sz="2000" dirty="0" err="1" smtClean="0">
                <a:latin typeface="+mn-ea"/>
                <a:ea typeface="+mn-ea"/>
              </a:rPr>
              <a:t>BubbleA</a:t>
            </a:r>
            <a:r>
              <a:rPr lang="en-US" altLang="zh-CN" sz="2000" dirty="0" smtClean="0">
                <a:latin typeface="+mn-ea"/>
                <a:ea typeface="+mn-ea"/>
              </a:rPr>
              <a:t>(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array[ ],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n) 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, j, t;</a:t>
            </a:r>
          </a:p>
          <a:p>
            <a:pPr marL="0" indent="0">
              <a:buNone/>
            </a:pP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for (j = 0; j &lt; n-1; j++) { 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for (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 = 0;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 &lt; n-1-j;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++) {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if (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array[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]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&gt;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 array[i+1]) </a:t>
            </a:r>
            <a:r>
              <a:rPr lang="en-US" altLang="zh-CN" sz="2000" dirty="0" smtClean="0">
                <a:latin typeface="+mn-ea"/>
                <a:ea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t = array[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];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array[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] = array[i+1];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array[i+1] = t;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}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}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}    </a:t>
            </a:r>
          </a:p>
          <a:p>
            <a:pPr marL="0" indent="0">
              <a:buNone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</a:t>
            </a:r>
          </a:p>
          <a:p>
            <a:pPr marL="0" indent="0">
              <a:buNone/>
            </a:pPr>
            <a:endParaRPr lang="en-US" altLang="zh-CN" sz="2000" dirty="0" smtClean="0">
              <a:latin typeface="+mn-ea"/>
              <a:ea typeface="+mn-ea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noFill/>
        </p:spPr>
        <p:txBody>
          <a:bodyPr/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冒泡排序函数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16016" y="1268760"/>
            <a:ext cx="3672408" cy="5472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void 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BubbleB</a:t>
            </a:r>
            <a:r>
              <a:rPr lang="en-US" altLang="zh-CN" sz="2000" b="0" kern="0" dirty="0" smtClean="0">
                <a:latin typeface="+mn-ea"/>
                <a:ea typeface="+mn-ea"/>
              </a:rPr>
              <a:t>(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int</a:t>
            </a:r>
            <a:r>
              <a:rPr lang="en-US" altLang="zh-CN" sz="2000" b="0" kern="0" dirty="0" smtClean="0">
                <a:latin typeface="+mn-ea"/>
                <a:ea typeface="+mn-ea"/>
              </a:rPr>
              <a:t> array[ ], 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int</a:t>
            </a:r>
            <a:r>
              <a:rPr lang="en-US" altLang="zh-CN" sz="2000" b="0" kern="0" dirty="0" smtClean="0">
                <a:latin typeface="+mn-ea"/>
                <a:ea typeface="+mn-ea"/>
              </a:rPr>
              <a:t> n) 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int</a:t>
            </a:r>
            <a:r>
              <a:rPr lang="en-US" altLang="zh-CN" sz="2000" b="0" kern="0" dirty="0" smtClean="0">
                <a:latin typeface="+mn-ea"/>
                <a:ea typeface="+mn-ea"/>
              </a:rPr>
              <a:t> 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</a:t>
            </a:r>
            <a:r>
              <a:rPr lang="en-US" altLang="zh-CN" sz="2000" b="0" kern="0" dirty="0" smtClean="0">
                <a:latin typeface="+mn-ea"/>
                <a:ea typeface="+mn-ea"/>
              </a:rPr>
              <a:t>, j, t;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for (j = 0; j &lt; n-1; j++) { 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  for (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</a:t>
            </a:r>
            <a:r>
              <a:rPr lang="en-US" altLang="zh-CN" sz="2000" b="0" kern="0" dirty="0" smtClean="0">
                <a:latin typeface="+mn-ea"/>
                <a:ea typeface="+mn-ea"/>
              </a:rPr>
              <a:t> = 0; 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</a:t>
            </a:r>
            <a:r>
              <a:rPr lang="en-US" altLang="zh-CN" sz="2000" b="0" kern="0" dirty="0" smtClean="0">
                <a:latin typeface="+mn-ea"/>
                <a:ea typeface="+mn-ea"/>
              </a:rPr>
              <a:t> &lt; n-1-j; 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</a:t>
            </a:r>
            <a:r>
              <a:rPr lang="en-US" altLang="zh-CN" sz="2000" b="0" kern="0" dirty="0" smtClean="0">
                <a:latin typeface="+mn-ea"/>
                <a:ea typeface="+mn-ea"/>
              </a:rPr>
              <a:t>++) {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      if (</a:t>
            </a:r>
            <a:r>
              <a:rPr lang="en-US" altLang="zh-CN" sz="2000" b="0" kern="0" dirty="0" smtClean="0">
                <a:solidFill>
                  <a:srgbClr val="FF0000"/>
                </a:solidFill>
                <a:latin typeface="+mn-ea"/>
                <a:ea typeface="+mn-ea"/>
              </a:rPr>
              <a:t>array[</a:t>
            </a:r>
            <a:r>
              <a:rPr lang="en-US" altLang="zh-CN" sz="2000" b="0" kern="0" dirty="0" err="1" smtClean="0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000" b="0" kern="0" dirty="0" smtClean="0">
                <a:solidFill>
                  <a:srgbClr val="FF0000"/>
                </a:solidFill>
                <a:latin typeface="+mn-ea"/>
                <a:ea typeface="+mn-ea"/>
              </a:rPr>
              <a:t>] </a:t>
            </a:r>
            <a:r>
              <a:rPr lang="en-US" altLang="zh-CN" sz="2000" kern="0" dirty="0" smtClean="0">
                <a:solidFill>
                  <a:srgbClr val="FF0000"/>
                </a:solidFill>
                <a:latin typeface="+mn-ea"/>
                <a:ea typeface="+mn-ea"/>
              </a:rPr>
              <a:t>&lt;</a:t>
            </a:r>
            <a:r>
              <a:rPr lang="en-US" altLang="zh-CN" sz="2000" b="0" kern="0" dirty="0" smtClean="0">
                <a:solidFill>
                  <a:srgbClr val="FF0000"/>
                </a:solidFill>
                <a:latin typeface="+mn-ea"/>
                <a:ea typeface="+mn-ea"/>
              </a:rPr>
              <a:t> array[i+1]</a:t>
            </a:r>
            <a:r>
              <a:rPr lang="en-US" altLang="zh-CN" sz="2000" b="0" kern="0" dirty="0" smtClean="0">
                <a:latin typeface="+mn-ea"/>
                <a:ea typeface="+mn-ea"/>
              </a:rPr>
              <a:t>) {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          t = array[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</a:t>
            </a:r>
            <a:r>
              <a:rPr lang="en-US" altLang="zh-CN" sz="2000" b="0" kern="0" dirty="0" smtClean="0">
                <a:latin typeface="+mn-ea"/>
                <a:ea typeface="+mn-ea"/>
              </a:rPr>
              <a:t>];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          array[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</a:t>
            </a:r>
            <a:r>
              <a:rPr lang="en-US" altLang="zh-CN" sz="2000" b="0" kern="0" dirty="0" smtClean="0">
                <a:latin typeface="+mn-ea"/>
                <a:ea typeface="+mn-ea"/>
              </a:rPr>
              <a:t>] = array[i+1];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          array[i+1] = t;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      }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}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}    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7065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8784976" cy="739775"/>
          </a:xfrm>
          <a:noFill/>
        </p:spPr>
        <p:txBody>
          <a:bodyPr/>
          <a:lstStyle/>
          <a:p>
            <a:r>
              <a:rPr lang="zh-CN" altLang="en-US" sz="3600" dirty="0" smtClean="0">
                <a:solidFill>
                  <a:srgbClr val="FF0000"/>
                </a:solidFill>
                <a:latin typeface="+mj-ea"/>
                <a:ea typeface="+mj-ea"/>
              </a:rPr>
              <a:t>能否只定义一个排序函数</a:t>
            </a:r>
            <a:r>
              <a:rPr lang="en-US" altLang="zh-CN" sz="3600" dirty="0" smtClean="0">
                <a:solidFill>
                  <a:srgbClr val="FF0000"/>
                </a:solidFill>
                <a:latin typeface="+mj-ea"/>
                <a:ea typeface="+mj-ea"/>
              </a:rPr>
              <a:t>?</a:t>
            </a:r>
            <a:endParaRPr lang="zh-CN" altLang="en-US" sz="36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1196752"/>
            <a:ext cx="4608512" cy="547260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void Bubble(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array[ ],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n,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……</a:t>
            </a:r>
            <a:r>
              <a:rPr lang="en-US" altLang="zh-CN" sz="2000" dirty="0" smtClean="0">
                <a:latin typeface="+mn-ea"/>
                <a:ea typeface="+mn-ea"/>
              </a:rPr>
              <a:t>) 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, j, t;</a:t>
            </a:r>
          </a:p>
          <a:p>
            <a:pPr marL="0" indent="0">
              <a:buNone/>
            </a:pP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for (j = 0; j &lt; n-1; j++) { 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for (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 = 0;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 &lt; n-1-j;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++) {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if (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compare(array[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],array[i+1])</a:t>
            </a:r>
            <a:r>
              <a:rPr lang="en-US" altLang="zh-CN" sz="2000" dirty="0" smtClean="0">
                <a:latin typeface="+mn-ea"/>
                <a:ea typeface="+mn-ea"/>
              </a:rPr>
              <a:t>)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t = array[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];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array[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] = array[i+1];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array[i+1] = t;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}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}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}    </a:t>
            </a:r>
          </a:p>
          <a:p>
            <a:pPr marL="0" indent="0">
              <a:buNone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</a:t>
            </a:r>
          </a:p>
          <a:p>
            <a:pPr marL="0" indent="0">
              <a:buNone/>
            </a:pPr>
            <a:endParaRPr lang="en-US" altLang="zh-CN" sz="2000" dirty="0" smtClean="0"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148064" y="1196752"/>
            <a:ext cx="3888432" cy="1008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000" b="0" kern="0" dirty="0" err="1" smtClean="0">
                <a:latin typeface="+mn-ea"/>
                <a:ea typeface="+mn-ea"/>
              </a:rPr>
              <a:t>int</a:t>
            </a:r>
            <a:r>
              <a:rPr lang="en-US" altLang="zh-CN" sz="2000" b="0" kern="0" dirty="0" smtClean="0">
                <a:latin typeface="+mn-ea"/>
                <a:ea typeface="+mn-ea"/>
              </a:rPr>
              <a:t> Large(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int</a:t>
            </a:r>
            <a:r>
              <a:rPr lang="en-US" altLang="zh-CN" sz="2000" b="0" kern="0" dirty="0" smtClean="0">
                <a:latin typeface="+mn-ea"/>
                <a:ea typeface="+mn-ea"/>
              </a:rPr>
              <a:t> a, 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int</a:t>
            </a:r>
            <a:r>
              <a:rPr lang="en-US" altLang="zh-CN" sz="2000" b="0" kern="0" dirty="0" smtClean="0">
                <a:latin typeface="+mn-ea"/>
                <a:ea typeface="+mn-ea"/>
              </a:rPr>
              <a:t> b) 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{    return (a&gt;=b);    }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113872" y="2348880"/>
            <a:ext cx="3888432" cy="936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000" b="0" kern="0" dirty="0" err="1" smtClean="0">
                <a:latin typeface="+mn-ea"/>
                <a:ea typeface="+mn-ea"/>
              </a:rPr>
              <a:t>int</a:t>
            </a:r>
            <a:r>
              <a:rPr lang="en-US" altLang="zh-CN" sz="2000" b="0" kern="0" dirty="0" smtClean="0">
                <a:latin typeface="+mn-ea"/>
                <a:ea typeface="+mn-ea"/>
              </a:rPr>
              <a:t> Less(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int</a:t>
            </a:r>
            <a:r>
              <a:rPr lang="en-US" altLang="zh-CN" sz="2000" b="0" kern="0" dirty="0" smtClean="0">
                <a:latin typeface="+mn-ea"/>
                <a:ea typeface="+mn-ea"/>
              </a:rPr>
              <a:t> a, 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int</a:t>
            </a:r>
            <a:r>
              <a:rPr lang="en-US" altLang="zh-CN" sz="2000" b="0" kern="0" dirty="0" smtClean="0">
                <a:latin typeface="+mn-ea"/>
                <a:ea typeface="+mn-ea"/>
              </a:rPr>
              <a:t> b) 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{    return (a&lt;b);   }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113872" y="3429000"/>
            <a:ext cx="3888432" cy="3168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main() </a:t>
            </a:r>
          </a:p>
          <a:p>
            <a:pPr marL="0" indent="0"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{   </a:t>
            </a:r>
            <a:r>
              <a:rPr lang="en-US" altLang="zh-CN" sz="2000" dirty="0">
                <a:latin typeface="+mn-ea"/>
              </a:rPr>
              <a:t>……</a:t>
            </a:r>
          </a:p>
          <a:p>
            <a:pPr marL="0" indent="0"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</a:t>
            </a:r>
            <a:r>
              <a:rPr lang="en-US" altLang="zh-CN" sz="2000" dirty="0">
                <a:latin typeface="+mn-ea"/>
              </a:rPr>
              <a:t>if (flag == 0)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  </a:t>
            </a:r>
            <a:r>
              <a:rPr lang="en-US" altLang="zh-CN" sz="2000" dirty="0" smtClean="0">
                <a:latin typeface="+mn-ea"/>
              </a:rPr>
              <a:t>Bubble(array</a:t>
            </a:r>
            <a:r>
              <a:rPr lang="en-US" altLang="zh-CN" sz="2000" dirty="0">
                <a:latin typeface="+mn-ea"/>
              </a:rPr>
              <a:t>, </a:t>
            </a:r>
            <a:r>
              <a:rPr lang="en-US" altLang="zh-CN" sz="2000" dirty="0" smtClean="0">
                <a:latin typeface="+mn-ea"/>
              </a:rPr>
              <a:t>10,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Large</a:t>
            </a:r>
            <a:r>
              <a:rPr lang="en-US" altLang="zh-CN" sz="2000" dirty="0" smtClean="0">
                <a:latin typeface="+mn-ea"/>
              </a:rPr>
              <a:t>);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else if (flag == 1)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  </a:t>
            </a:r>
            <a:r>
              <a:rPr lang="en-US" altLang="zh-CN" sz="2000" dirty="0" smtClean="0">
                <a:latin typeface="+mn-ea"/>
              </a:rPr>
              <a:t>Bubble(array</a:t>
            </a:r>
            <a:r>
              <a:rPr lang="en-US" altLang="zh-CN" sz="2000" dirty="0">
                <a:latin typeface="+mn-ea"/>
              </a:rPr>
              <a:t>, </a:t>
            </a:r>
            <a:r>
              <a:rPr lang="en-US" altLang="zh-CN" sz="2000" dirty="0" smtClean="0">
                <a:latin typeface="+mn-ea"/>
              </a:rPr>
              <a:t>10,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Less</a:t>
            </a:r>
            <a:r>
              <a:rPr lang="en-US" altLang="zh-CN" sz="2000" dirty="0" smtClean="0">
                <a:latin typeface="+mn-ea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 ……</a:t>
            </a:r>
            <a:endParaRPr lang="en-US" altLang="zh-CN" sz="2000" dirty="0">
              <a:latin typeface="+mn-ea"/>
            </a:endParaRP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}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</p:txBody>
      </p:sp>
      <p:sp>
        <p:nvSpPr>
          <p:cNvPr id="3" name="圆角矩形标注 2"/>
          <p:cNvSpPr/>
          <p:nvPr/>
        </p:nvSpPr>
        <p:spPr bwMode="auto">
          <a:xfrm>
            <a:off x="4465800" y="1963317"/>
            <a:ext cx="3706600" cy="1465683"/>
          </a:xfrm>
          <a:prstGeom prst="wedgeRoundRectCallout">
            <a:avLst>
              <a:gd name="adj1" fmla="val -66340"/>
              <a:gd name="adj2" fmla="val -8337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</a:rPr>
              <a:t>关键问题是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</a:rPr>
              <a:t> :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</a:rPr>
              <a:t>如何定义排序函数的形参</a:t>
            </a:r>
            <a:r>
              <a:rPr kumimoji="0" lang="en-US" altLang="zh-CN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</a:rPr>
              <a:t>?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7704" y="5661248"/>
            <a:ext cx="5150384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F0000"/>
                </a:solidFill>
              </a:rPr>
              <a:t>答案是肯定的</a:t>
            </a:r>
            <a:r>
              <a:rPr lang="en-US" altLang="zh-CN" sz="4000" dirty="0" smtClean="0">
                <a:solidFill>
                  <a:srgbClr val="FF0000"/>
                </a:solidFill>
              </a:rPr>
              <a:t>!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8226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函数指针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95536" y="1052736"/>
            <a:ext cx="8496944" cy="558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函数名是什么</a:t>
            </a:r>
            <a:r>
              <a:rPr lang="fi-FI" altLang="zh-CN" sz="2800" b="0" dirty="0" smtClean="0"/>
              <a:t>?</a:t>
            </a:r>
          </a:p>
          <a:p>
            <a:pPr lvl="1" algn="just">
              <a:lnSpc>
                <a:spcPct val="85000"/>
              </a:lnSpc>
              <a:spcAft>
                <a:spcPct val="50000"/>
              </a:spcAft>
            </a:pPr>
            <a:r>
              <a:rPr lang="fi-FI" altLang="zh-CN" sz="2800" b="0" dirty="0">
                <a:solidFill>
                  <a:srgbClr val="FF0000"/>
                </a:solidFill>
              </a:rPr>
              <a:t> </a:t>
            </a:r>
            <a:r>
              <a:rPr lang="fi-FI" altLang="zh-CN" sz="2800" b="0" dirty="0" smtClean="0">
                <a:solidFill>
                  <a:srgbClr val="FF0000"/>
                </a:solidFill>
              </a:rPr>
              <a:t>  int  f(int a, int b);</a:t>
            </a:r>
          </a:p>
          <a:p>
            <a:pPr marL="914400" lvl="1" indent="-457200" algn="just">
              <a:lnSpc>
                <a:spcPct val="85000"/>
              </a:lnSpc>
              <a:spcAft>
                <a:spcPct val="50000"/>
              </a:spcAft>
              <a:buFont typeface="Times New Roman" panose="02020603050405020304" pitchFamily="18" charset="0"/>
              <a:buChar char="—"/>
            </a:pPr>
            <a:r>
              <a:rPr lang="zh-CN" altLang="en-US" sz="2800" b="0" dirty="0" smtClean="0"/>
              <a:t>函数名是一个地址</a:t>
            </a:r>
            <a:r>
              <a:rPr lang="fi-FI" altLang="zh-CN" sz="2800" b="0" dirty="0" smtClean="0"/>
              <a:t> (</a:t>
            </a:r>
            <a:r>
              <a:rPr lang="zh-CN" altLang="en-US" sz="2800" b="0" dirty="0" smtClean="0"/>
              <a:t>常量</a:t>
            </a:r>
            <a:r>
              <a:rPr lang="fi-FI" altLang="zh-CN" sz="2800" b="0" dirty="0" smtClean="0"/>
              <a:t>).</a:t>
            </a:r>
          </a:p>
          <a:p>
            <a:pPr marL="914400" lvl="1" indent="-457200" algn="just">
              <a:lnSpc>
                <a:spcPct val="85000"/>
              </a:lnSpc>
              <a:spcAft>
                <a:spcPct val="50000"/>
              </a:spcAft>
              <a:buFont typeface="Times New Roman" panose="02020603050405020304" pitchFamily="18" charset="0"/>
              <a:buChar char="—"/>
            </a:pPr>
            <a:r>
              <a:rPr lang="zh-CN" altLang="en-US" sz="2800" b="0" dirty="0" smtClean="0"/>
              <a:t>是一个指针</a:t>
            </a:r>
            <a:r>
              <a:rPr lang="fi-FI" altLang="zh-CN" sz="2800" b="0" dirty="0" smtClean="0"/>
              <a:t>!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如何定义一个指向函数的指针变量</a:t>
            </a:r>
            <a:r>
              <a:rPr lang="fi-FI" altLang="zh-CN" sz="2800" b="0" dirty="0" smtClean="0"/>
              <a:t>?</a:t>
            </a:r>
          </a:p>
          <a:p>
            <a:pPr lvl="1"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>
                <a:solidFill>
                  <a:srgbClr val="FF0000"/>
                </a:solidFill>
              </a:rPr>
              <a:t>    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0" dirty="0">
                <a:solidFill>
                  <a:srgbClr val="FF0000"/>
                </a:solidFill>
              </a:rPr>
              <a:t>*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funptr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;                          </a:t>
            </a:r>
            <a:r>
              <a:rPr lang="en-US" altLang="zh-CN" sz="2800" b="0" dirty="0" smtClean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  <a:t>?</a:t>
            </a:r>
          </a:p>
          <a:p>
            <a:pPr lvl="1"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>
                <a:solidFill>
                  <a:srgbClr val="FF0000"/>
                </a:solidFill>
              </a:rPr>
              <a:t> 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  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</a:t>
            </a:r>
            <a:r>
              <a:rPr lang="zh-CN" altLang="en-US" sz="2800" b="0" dirty="0" smtClean="0">
                <a:solidFill>
                  <a:srgbClr val="FF0000"/>
                </a:solidFill>
              </a:rPr>
              <a:t>*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funptr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a, 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b);       </a:t>
            </a:r>
            <a:r>
              <a:rPr lang="en-US" altLang="zh-CN" sz="2800" b="0" dirty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  <a:t>?</a:t>
            </a:r>
          </a:p>
          <a:p>
            <a:pPr lvl="1"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>
                <a:solidFill>
                  <a:srgbClr val="FF0000"/>
                </a:solidFill>
              </a:rPr>
              <a:t> 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  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 (*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funptr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)(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a, 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b);    </a:t>
            </a:r>
            <a:r>
              <a:rPr lang="en-US" altLang="zh-CN" sz="2800" b="0" dirty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  <a:t>?  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  </a:t>
            </a:r>
          </a:p>
          <a:p>
            <a:pPr marL="342900" lvl="1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zh-CN" altLang="en-US" sz="2800" b="0" dirty="0" smtClean="0"/>
              <a:t>如果</a:t>
            </a:r>
            <a:r>
              <a:rPr lang="fi-FI" altLang="zh-CN" sz="2800" b="0" dirty="0" smtClean="0"/>
              <a:t> : </a:t>
            </a:r>
            <a:r>
              <a:rPr lang="fi-FI" altLang="zh-CN" sz="2800" b="0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funptr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= f;  </a:t>
            </a:r>
            <a:r>
              <a:rPr lang="zh-CN" altLang="en-US" sz="2800" b="0" dirty="0" smtClean="0">
                <a:solidFill>
                  <a:srgbClr val="FF0000"/>
                </a:solidFill>
              </a:rPr>
              <a:t>则</a:t>
            </a:r>
            <a:r>
              <a:rPr lang="en-US" altLang="zh-CN" sz="2800" b="0" dirty="0" smtClean="0"/>
              <a:t>: </a:t>
            </a:r>
            <a:r>
              <a:rPr lang="en-US" altLang="zh-CN" sz="2800" dirty="0">
                <a:solidFill>
                  <a:srgbClr val="FF0000"/>
                </a:solidFill>
              </a:rPr>
              <a:t>(*</a:t>
            </a:r>
            <a:r>
              <a:rPr lang="en-US" altLang="zh-CN" sz="2800" dirty="0" err="1">
                <a:solidFill>
                  <a:srgbClr val="FF0000"/>
                </a:solidFill>
              </a:rPr>
              <a:t>funptr</a:t>
            </a:r>
            <a:r>
              <a:rPr lang="en-US" altLang="zh-CN" sz="2800" dirty="0" smtClean="0">
                <a:solidFill>
                  <a:srgbClr val="FF0000"/>
                </a:solidFill>
              </a:rPr>
              <a:t>)(a, b) ;   &lt;==&gt;  f(a, b);</a:t>
            </a:r>
          </a:p>
          <a:p>
            <a:pPr marL="342900" lvl="1" indent="-342900" algn="just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FontTx/>
              <a:buChar char="•"/>
            </a:pPr>
            <a:r>
              <a:rPr lang="zh-CN" altLang="en-US" sz="2800" b="0" dirty="0" smtClean="0"/>
              <a:t>这是什么意思</a:t>
            </a:r>
            <a:r>
              <a:rPr lang="en-US" altLang="zh-CN" sz="2800" b="0" dirty="0" smtClean="0"/>
              <a:t>: </a:t>
            </a:r>
            <a:r>
              <a:rPr lang="en-US" altLang="zh-CN" sz="2800" b="0" dirty="0" err="1">
                <a:solidFill>
                  <a:srgbClr val="FF0000"/>
                </a:solidFill>
              </a:rPr>
              <a:t>int</a:t>
            </a:r>
            <a:r>
              <a:rPr lang="en-US" altLang="zh-CN" sz="2800" b="0" dirty="0">
                <a:solidFill>
                  <a:srgbClr val="FF0000"/>
                </a:solidFill>
              </a:rPr>
              <a:t> (*</a:t>
            </a:r>
            <a:r>
              <a:rPr lang="en-US" altLang="zh-CN" sz="2800" b="0" dirty="0" err="1">
                <a:solidFill>
                  <a:srgbClr val="FF0000"/>
                </a:solidFill>
              </a:rPr>
              <a:t>funptr</a:t>
            </a:r>
            <a:r>
              <a:rPr lang="en-US" altLang="zh-CN" sz="2800" b="0" dirty="0">
                <a:solidFill>
                  <a:srgbClr val="FF0000"/>
                </a:solidFill>
              </a:rPr>
              <a:t>[5])(</a:t>
            </a:r>
            <a:r>
              <a:rPr lang="en-US" altLang="zh-CN" sz="2800" b="0" dirty="0" err="1">
                <a:solidFill>
                  <a:srgbClr val="FF0000"/>
                </a:solidFill>
              </a:rPr>
              <a:t>int</a:t>
            </a:r>
            <a:r>
              <a:rPr lang="en-US" altLang="zh-CN" sz="2800" b="0" dirty="0">
                <a:solidFill>
                  <a:srgbClr val="FF0000"/>
                </a:solidFill>
              </a:rPr>
              <a:t> a, </a:t>
            </a:r>
            <a:r>
              <a:rPr lang="en-US" altLang="zh-CN" sz="2800" b="0" dirty="0" err="1">
                <a:solidFill>
                  <a:srgbClr val="FF0000"/>
                </a:solidFill>
              </a:rPr>
              <a:t>int</a:t>
            </a:r>
            <a:r>
              <a:rPr lang="en-US" altLang="zh-CN" sz="2800" b="0" dirty="0">
                <a:solidFill>
                  <a:srgbClr val="FF0000"/>
                </a:solidFill>
              </a:rPr>
              <a:t> b);</a:t>
            </a:r>
            <a:r>
              <a:rPr lang="en-US" altLang="zh-CN" sz="2800" b="0" dirty="0"/>
              <a:t>  ?</a:t>
            </a:r>
          </a:p>
          <a:p>
            <a:pPr marL="0"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fi-FI" altLang="zh-CN" sz="2800" dirty="0">
              <a:solidFill>
                <a:srgbClr val="FF0000"/>
              </a:solidFill>
            </a:endParaRPr>
          </a:p>
          <a:p>
            <a:pPr lvl="1" algn="just">
              <a:lnSpc>
                <a:spcPct val="85000"/>
              </a:lnSpc>
              <a:spcAft>
                <a:spcPct val="50000"/>
              </a:spcAft>
            </a:pPr>
            <a:endParaRPr kumimoji="1" lang="en-US" altLang="zh-CN" sz="3600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+mn-cs"/>
              <a:sym typeface="Monotype Sorts" pitchFamily="2" charset="2"/>
            </a:endParaRPr>
          </a:p>
          <a:p>
            <a:pPr lvl="1" algn="just">
              <a:lnSpc>
                <a:spcPct val="85000"/>
              </a:lnSpc>
              <a:spcAft>
                <a:spcPct val="50000"/>
              </a:spcAft>
            </a:pPr>
            <a:endParaRPr lang="fi-FI" altLang="zh-CN" sz="2800" b="0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485506"/>
            <a:ext cx="6096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937" y="5073399"/>
            <a:ext cx="571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933056"/>
            <a:ext cx="6096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69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8784976" cy="739775"/>
          </a:xfrm>
          <a:noFill/>
        </p:spPr>
        <p:txBody>
          <a:bodyPr/>
          <a:lstStyle/>
          <a:p>
            <a:r>
              <a:rPr lang="zh-CN" altLang="en-US" sz="3600" dirty="0" smtClean="0">
                <a:solidFill>
                  <a:srgbClr val="FF0000"/>
                </a:solidFill>
                <a:latin typeface="+mj-ea"/>
                <a:ea typeface="+mj-ea"/>
              </a:rPr>
              <a:t>函数指针做形参</a:t>
            </a:r>
            <a:r>
              <a:rPr lang="en-US" altLang="zh-CN" sz="3600" dirty="0" smtClean="0">
                <a:solidFill>
                  <a:srgbClr val="FF0000"/>
                </a:solidFill>
                <a:latin typeface="+mj-ea"/>
                <a:ea typeface="+mj-ea"/>
              </a:rPr>
              <a:t>!</a:t>
            </a:r>
            <a:endParaRPr lang="zh-CN" altLang="en-US" sz="36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552" y="1196752"/>
            <a:ext cx="8594694" cy="547260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void Bubble(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array[ ],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n,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  (*compare)(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 a,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 b)</a:t>
            </a:r>
            <a:r>
              <a:rPr lang="en-US" altLang="zh-CN" sz="2000" dirty="0" smtClean="0">
                <a:latin typeface="+mn-ea"/>
                <a:ea typeface="+mn-ea"/>
              </a:rPr>
              <a:t>) 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, j, t;</a:t>
            </a:r>
          </a:p>
          <a:p>
            <a:pPr marL="0" indent="0">
              <a:buNone/>
            </a:pP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for (j = 0; j &lt; n-1; j++) { 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for (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 = 0;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 &lt; n-1-j;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++) {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if </a:t>
            </a:r>
            <a:r>
              <a:rPr lang="en-US" altLang="zh-CN" sz="2000" dirty="0">
                <a:latin typeface="+mn-ea"/>
                <a:ea typeface="+mn-ea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(*compare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)(array[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],array[i+1])</a:t>
            </a:r>
            <a:r>
              <a:rPr lang="en-US" altLang="zh-CN" sz="2000" dirty="0" smtClean="0">
                <a:latin typeface="+mn-ea"/>
                <a:ea typeface="+mn-ea"/>
              </a:rPr>
              <a:t>)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t = array[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];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array[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] = array[i+1];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array[i+1] = t;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}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}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}    </a:t>
            </a:r>
          </a:p>
          <a:p>
            <a:pPr marL="0" indent="0">
              <a:buNone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</a:t>
            </a:r>
          </a:p>
          <a:p>
            <a:pPr marL="0" indent="0">
              <a:buNone/>
            </a:pPr>
            <a:endParaRPr lang="en-US" altLang="zh-CN" sz="2000" dirty="0" smtClean="0">
              <a:latin typeface="+mn-ea"/>
              <a:ea typeface="+mn-ea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292080" y="3679412"/>
            <a:ext cx="3842166" cy="3168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main() </a:t>
            </a:r>
          </a:p>
          <a:p>
            <a:pPr marL="0" indent="0"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{   </a:t>
            </a:r>
            <a:r>
              <a:rPr lang="en-US" altLang="zh-CN" sz="2000" dirty="0">
                <a:latin typeface="+mn-ea"/>
              </a:rPr>
              <a:t>……</a:t>
            </a:r>
          </a:p>
          <a:p>
            <a:pPr marL="0" indent="0"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</a:t>
            </a:r>
            <a:r>
              <a:rPr lang="en-US" altLang="zh-CN" sz="2000" dirty="0">
                <a:latin typeface="+mn-ea"/>
              </a:rPr>
              <a:t>if (flag == 0)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  </a:t>
            </a:r>
            <a:r>
              <a:rPr lang="en-US" altLang="zh-CN" sz="2000" dirty="0" smtClean="0">
                <a:latin typeface="+mn-ea"/>
              </a:rPr>
              <a:t>Bubble(array</a:t>
            </a:r>
            <a:r>
              <a:rPr lang="en-US" altLang="zh-CN" sz="2000" dirty="0">
                <a:latin typeface="+mn-ea"/>
              </a:rPr>
              <a:t>, </a:t>
            </a:r>
            <a:r>
              <a:rPr lang="en-US" altLang="zh-CN" sz="2000" dirty="0" smtClean="0">
                <a:latin typeface="+mn-ea"/>
              </a:rPr>
              <a:t>10,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Large</a:t>
            </a:r>
            <a:r>
              <a:rPr lang="en-US" altLang="zh-CN" sz="2000" dirty="0" smtClean="0">
                <a:latin typeface="+mn-ea"/>
              </a:rPr>
              <a:t>);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else if (flag == 1)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    </a:t>
            </a:r>
            <a:r>
              <a:rPr lang="en-US" altLang="zh-CN" sz="2000" dirty="0" smtClean="0">
                <a:latin typeface="+mn-ea"/>
              </a:rPr>
              <a:t>Bubble(array</a:t>
            </a:r>
            <a:r>
              <a:rPr lang="en-US" altLang="zh-CN" sz="2000" dirty="0">
                <a:latin typeface="+mn-ea"/>
              </a:rPr>
              <a:t>, </a:t>
            </a:r>
            <a:r>
              <a:rPr lang="en-US" altLang="zh-CN" sz="2000" dirty="0" smtClean="0">
                <a:latin typeface="+mn-ea"/>
              </a:rPr>
              <a:t>10,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Less</a:t>
            </a:r>
            <a:r>
              <a:rPr lang="en-US" altLang="zh-CN" sz="2000" dirty="0" smtClean="0">
                <a:latin typeface="+mn-ea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 ……</a:t>
            </a:r>
            <a:endParaRPr lang="en-US" altLang="zh-CN" sz="2000" dirty="0">
              <a:latin typeface="+mn-ea"/>
            </a:endParaRP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}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46645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012" y="2636912"/>
            <a:ext cx="9144000" cy="1143000"/>
          </a:xfrm>
        </p:spPr>
        <p:txBody>
          <a:bodyPr/>
          <a:lstStyle/>
          <a:p>
            <a:r>
              <a:rPr lang="en-US" altLang="zh-CN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Part I: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/>
            </a:r>
            <a:br>
              <a:rPr lang="en-US" altLang="zh-CN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</a:b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基本图形编程</a:t>
            </a:r>
            <a:endParaRPr lang="en-US" altLang="zh-CN" sz="4800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6628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值调用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124744"/>
            <a:ext cx="3888432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dirty="0"/>
              <a:t>if ( a==0 )</a:t>
            </a:r>
          </a:p>
          <a:p>
            <a:r>
              <a:rPr lang="en-US" altLang="zh-CN" sz="3200" dirty="0" smtClean="0"/>
              <a:t>	a0</a:t>
            </a:r>
            <a:r>
              <a:rPr lang="en-US" altLang="zh-CN" sz="3200" dirty="0"/>
              <a:t>();</a:t>
            </a:r>
          </a:p>
          <a:p>
            <a:r>
              <a:rPr lang="en-US" altLang="zh-CN" sz="3200" dirty="0"/>
              <a:t>else if ( a==1 )</a:t>
            </a:r>
          </a:p>
          <a:p>
            <a:r>
              <a:rPr lang="en-US" altLang="zh-CN" sz="3200" dirty="0" smtClean="0"/>
              <a:t>	a1</a:t>
            </a:r>
            <a:r>
              <a:rPr lang="en-US" altLang="zh-CN" sz="3200" dirty="0"/>
              <a:t>();</a:t>
            </a:r>
          </a:p>
          <a:p>
            <a:r>
              <a:rPr lang="en-US" altLang="zh-CN" sz="3200" dirty="0"/>
              <a:t>else if ( a== 2 )</a:t>
            </a:r>
          </a:p>
          <a:p>
            <a:r>
              <a:rPr lang="en-US" altLang="zh-CN" sz="3200" dirty="0" smtClean="0"/>
              <a:t>	a2</a:t>
            </a:r>
            <a:r>
              <a:rPr lang="en-US" altLang="zh-CN" sz="3200" dirty="0"/>
              <a:t>();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4700545" y="1165205"/>
            <a:ext cx="4104456" cy="29585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switch ( a ) {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case </a:t>
            </a:r>
            <a:r>
              <a:rPr lang="en-US" altLang="zh-CN" sz="3200" dirty="0" smtClean="0"/>
              <a:t>0: a0</a:t>
            </a:r>
            <a:r>
              <a:rPr lang="en-US" altLang="zh-CN" sz="3200" dirty="0"/>
              <a:t>();break;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case </a:t>
            </a:r>
            <a:r>
              <a:rPr lang="en-US" altLang="zh-CN" sz="3200" dirty="0" smtClean="0"/>
              <a:t>1: a1</a:t>
            </a:r>
            <a:r>
              <a:rPr lang="en-US" altLang="zh-CN" sz="3200" dirty="0"/>
              <a:t>();break;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case 2: </a:t>
            </a:r>
            <a:r>
              <a:rPr lang="en-US" altLang="zh-CN" sz="3200" dirty="0" smtClean="0"/>
              <a:t>a2</a:t>
            </a:r>
            <a:r>
              <a:rPr lang="en-US" altLang="zh-CN" sz="3200" dirty="0"/>
              <a:t>();break</a:t>
            </a:r>
            <a:r>
              <a:rPr lang="en-US" altLang="zh-CN" sz="3200" dirty="0" smtClean="0"/>
              <a:t>;}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531102" y="4437112"/>
            <a:ext cx="8338887" cy="1569660"/>
          </a:xfrm>
          <a:prstGeom prst="rect">
            <a:avLst/>
          </a:prstGeom>
          <a:solidFill>
            <a:srgbClr val="FFCC99"/>
          </a:solidFill>
        </p:spPr>
        <p:txBody>
          <a:bodyPr wrap="square">
            <a:spAutoFit/>
          </a:bodyPr>
          <a:lstStyle/>
          <a:p>
            <a:r>
              <a:rPr lang="fi-FI" altLang="zh-CN" sz="3200" dirty="0"/>
              <a:t>void (*fa[])() </a:t>
            </a:r>
            <a:r>
              <a:rPr lang="fi-FI" altLang="zh-CN" sz="3200" dirty="0" smtClean="0"/>
              <a:t>= {</a:t>
            </a:r>
            <a:r>
              <a:rPr lang="fi-FI" altLang="zh-CN" sz="3200" dirty="0"/>
              <a:t>a0,a1,a2};</a:t>
            </a:r>
          </a:p>
          <a:p>
            <a:r>
              <a:rPr lang="fi-FI" altLang="zh-CN" sz="3200" dirty="0" smtClean="0"/>
              <a:t>if </a:t>
            </a:r>
            <a:r>
              <a:rPr lang="fi-FI" altLang="zh-CN" sz="3200" dirty="0"/>
              <a:t>( a&gt;=0 </a:t>
            </a:r>
            <a:r>
              <a:rPr lang="fi-FI" altLang="zh-CN" sz="3200" dirty="0" smtClean="0"/>
              <a:t>&amp;&amp; a &lt; sizeof</a:t>
            </a:r>
            <a:r>
              <a:rPr lang="fi-FI" altLang="zh-CN" sz="3200" dirty="0"/>
              <a:t>(fa</a:t>
            </a:r>
            <a:r>
              <a:rPr lang="fi-FI" altLang="zh-CN" sz="3200" dirty="0" smtClean="0"/>
              <a:t>)/sizeof(fa[0]))</a:t>
            </a:r>
            <a:endParaRPr lang="fi-FI" altLang="zh-CN" sz="3200" dirty="0"/>
          </a:p>
          <a:p>
            <a:r>
              <a:rPr lang="fi-FI" altLang="zh-CN" sz="3200" dirty="0" smtClean="0"/>
              <a:t>	(</a:t>
            </a:r>
            <a:r>
              <a:rPr lang="fi-FI" altLang="zh-CN" sz="3200" dirty="0"/>
              <a:t>*</a:t>
            </a:r>
            <a:r>
              <a:rPr lang="fi-FI" altLang="zh-CN" sz="3200" dirty="0" smtClean="0"/>
              <a:t>fa [</a:t>
            </a:r>
            <a:r>
              <a:rPr lang="fi-FI" altLang="zh-CN" sz="3200" dirty="0"/>
              <a:t>a</a:t>
            </a:r>
            <a:r>
              <a:rPr lang="fi-FI" altLang="zh-CN" sz="3200" dirty="0" smtClean="0"/>
              <a:t>])();</a:t>
            </a:r>
            <a:endParaRPr lang="fi-FI" altLang="zh-CN" sz="3200" dirty="0"/>
          </a:p>
        </p:txBody>
      </p:sp>
    </p:spTree>
    <p:extLst>
      <p:ext uri="{BB962C8B-B14F-4D97-AF65-F5344CB8AC3E}">
        <p14:creationId xmlns:p14="http://schemas.microsoft.com/office/powerpoint/2010/main" val="89834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1268760"/>
            <a:ext cx="8064896" cy="547260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#include &lt;</a:t>
            </a:r>
            <a:r>
              <a:rPr lang="en-US" altLang="zh-CN" sz="2000" dirty="0" err="1" smtClean="0">
                <a:latin typeface="+mn-ea"/>
                <a:ea typeface="+mn-ea"/>
              </a:rPr>
              <a:t>stdio.h</a:t>
            </a:r>
            <a:r>
              <a:rPr lang="en-US" altLang="zh-CN" sz="2000" dirty="0" smtClean="0">
                <a:latin typeface="+mn-ea"/>
                <a:ea typeface="+mn-ea"/>
              </a:rPr>
              <a:t>&gt;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#include &lt;</a:t>
            </a:r>
            <a:r>
              <a:rPr lang="en-US" altLang="zh-CN" sz="2000" dirty="0" err="1" smtClean="0">
                <a:latin typeface="+mn-ea"/>
                <a:ea typeface="+mn-ea"/>
              </a:rPr>
              <a:t>string.h</a:t>
            </a:r>
            <a:r>
              <a:rPr lang="en-US" altLang="zh-CN" sz="2000" dirty="0" smtClean="0">
                <a:latin typeface="+mn-ea"/>
                <a:ea typeface="+mn-ea"/>
              </a:rPr>
              <a:t>&gt;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static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array[10]={6,3,5,7,4,2,9,8,0,1};</a:t>
            </a:r>
          </a:p>
          <a:p>
            <a:pPr marL="0" indent="0">
              <a:buNone/>
            </a:pP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Large(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a,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b);</a:t>
            </a:r>
          </a:p>
          <a:p>
            <a:pPr marL="0" indent="0">
              <a:buNone/>
            </a:pP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Less(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a,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b);</a:t>
            </a:r>
          </a:p>
          <a:p>
            <a:pPr marL="0" indent="0">
              <a:buNone/>
            </a:pPr>
            <a:r>
              <a:rPr lang="en-US" altLang="zh-CN" sz="2000" dirty="0" err="1" smtClean="0">
                <a:latin typeface="+mn-ea"/>
                <a:ea typeface="+mn-ea"/>
              </a:rPr>
              <a:t>typedef</a:t>
            </a:r>
            <a:r>
              <a:rPr lang="en-US" altLang="zh-CN" sz="2000" dirty="0" smtClean="0">
                <a:latin typeface="+mn-ea"/>
                <a:ea typeface="+mn-ea"/>
              </a:rPr>
              <a:t>  </a:t>
            </a:r>
            <a:r>
              <a:rPr lang="en-US" altLang="zh-CN" sz="2000" dirty="0" err="1" smtClean="0">
                <a:latin typeface="+mn-ea"/>
                <a:ea typeface="+mn-ea"/>
              </a:rPr>
              <a:t>struct</a:t>
            </a:r>
            <a:r>
              <a:rPr lang="en-US" altLang="zh-CN" sz="2000" dirty="0">
                <a:latin typeface="+mn-ea"/>
                <a:ea typeface="+mn-ea"/>
              </a:rPr>
              <a:t> {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char</a:t>
            </a:r>
            <a:r>
              <a:rPr lang="en-US" altLang="zh-CN" sz="2000" dirty="0">
                <a:latin typeface="+mn-ea"/>
                <a:ea typeface="+mn-ea"/>
              </a:rPr>
              <a:t>* name;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void</a:t>
            </a:r>
            <a:r>
              <a:rPr lang="en-US" altLang="zh-CN" sz="2000" dirty="0">
                <a:latin typeface="+mn-ea"/>
                <a:ea typeface="+mn-ea"/>
              </a:rPr>
              <a:t> (*</a:t>
            </a:r>
            <a:r>
              <a:rPr lang="en-US" altLang="zh-CN" sz="2000" dirty="0" err="1">
                <a:latin typeface="+mn-ea"/>
                <a:ea typeface="+mn-ea"/>
              </a:rPr>
              <a:t>cmd</a:t>
            </a:r>
            <a:r>
              <a:rPr lang="en-US" altLang="zh-CN" sz="2000" dirty="0">
                <a:latin typeface="+mn-ea"/>
                <a:ea typeface="+mn-ea"/>
              </a:rPr>
              <a:t>)();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} SC;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SC </a:t>
            </a:r>
            <a:r>
              <a:rPr lang="en-US" altLang="zh-CN" sz="2000" dirty="0" err="1">
                <a:latin typeface="+mn-ea"/>
                <a:ea typeface="+mn-ea"/>
              </a:rPr>
              <a:t>cmds</a:t>
            </a:r>
            <a:r>
              <a:rPr lang="en-US" altLang="zh-CN" sz="2000" dirty="0">
                <a:latin typeface="+mn-ea"/>
                <a:ea typeface="+mn-ea"/>
              </a:rPr>
              <a:t>[] = {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{“Ascending", Large},</a:t>
            </a: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    {“Descending", Less}</a:t>
            </a: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};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  <a:ea typeface="+mn-ea"/>
              </a:rPr>
              <a:t>Char </a:t>
            </a:r>
            <a:r>
              <a:rPr lang="en-US" altLang="zh-CN" sz="2000" dirty="0" err="1" smtClean="0">
                <a:latin typeface="+mn-ea"/>
                <a:ea typeface="+mn-ea"/>
              </a:rPr>
              <a:t>cmdstring</a:t>
            </a:r>
            <a:r>
              <a:rPr lang="en-US" altLang="zh-CN" sz="2000" dirty="0" smtClean="0">
                <a:latin typeface="+mn-ea"/>
                <a:ea typeface="+mn-ea"/>
              </a:rPr>
              <a:t>[20];</a:t>
            </a: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</a:t>
            </a:r>
          </a:p>
          <a:p>
            <a:pPr marL="0" indent="0">
              <a:buNone/>
            </a:pPr>
            <a:endParaRPr lang="en-US" altLang="zh-CN" sz="2000" dirty="0" smtClean="0">
              <a:latin typeface="+mn-ea"/>
              <a:ea typeface="+mn-ea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79296" cy="739775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Main: 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使用函数指针数组</a:t>
            </a:r>
          </a:p>
        </p:txBody>
      </p:sp>
    </p:spTree>
    <p:extLst>
      <p:ext uri="{BB962C8B-B14F-4D97-AF65-F5344CB8AC3E}">
        <p14:creationId xmlns:p14="http://schemas.microsoft.com/office/powerpoint/2010/main" val="2082905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79296" cy="739775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Main: 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使用函数指针数组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6" y="1268760"/>
            <a:ext cx="8568952" cy="5472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000" b="0" kern="0" dirty="0">
                <a:latin typeface="+mn-ea"/>
                <a:ea typeface="+mn-ea"/>
              </a:rPr>
              <a:t>main()</a:t>
            </a:r>
          </a:p>
          <a:p>
            <a:pPr marL="0" indent="0">
              <a:buFontTx/>
              <a:buNone/>
            </a:pPr>
            <a:r>
              <a:rPr lang="en-US" altLang="zh-CN" sz="2000" b="0" kern="0" dirty="0">
                <a:latin typeface="+mn-ea"/>
                <a:ea typeface="+mn-ea"/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</a:t>
            </a:r>
            <a:r>
              <a:rPr lang="en-US" altLang="zh-CN" sz="2000" b="0" kern="0" dirty="0" err="1" smtClean="0">
                <a:latin typeface="+mn-ea"/>
                <a:ea typeface="+mn-ea"/>
              </a:rPr>
              <a:t>int</a:t>
            </a:r>
            <a:r>
              <a:rPr lang="en-US" altLang="zh-CN" sz="2000" b="0" kern="0" dirty="0" smtClean="0">
                <a:latin typeface="+mn-ea"/>
                <a:ea typeface="+mn-ea"/>
              </a:rPr>
              <a:t> </a:t>
            </a:r>
            <a:r>
              <a:rPr lang="en-US" altLang="zh-CN" sz="2000" b="0" kern="0" dirty="0">
                <a:latin typeface="+mn-ea"/>
                <a:ea typeface="+mn-ea"/>
              </a:rPr>
              <a:t>k;</a:t>
            </a:r>
          </a:p>
          <a:p>
            <a:pPr marL="0" indent="0">
              <a:buFontTx/>
              <a:buNone/>
            </a:pPr>
            <a:r>
              <a:rPr lang="en-US" altLang="zh-CN" sz="2000" b="0" kern="0" dirty="0">
                <a:latin typeface="+mn-ea"/>
                <a:ea typeface="+mn-ea"/>
              </a:rPr>
              <a:t>    </a:t>
            </a:r>
            <a:r>
              <a:rPr lang="en-US" altLang="zh-CN" sz="2000" b="0" kern="0" dirty="0" err="1">
                <a:latin typeface="+mn-ea"/>
                <a:ea typeface="+mn-ea"/>
              </a:rPr>
              <a:t>printf</a:t>
            </a:r>
            <a:r>
              <a:rPr lang="en-US" altLang="zh-CN" sz="2000" b="0" kern="0" dirty="0">
                <a:latin typeface="+mn-ea"/>
                <a:ea typeface="+mn-ea"/>
              </a:rPr>
              <a:t>("Ascending or Descending? ");</a:t>
            </a:r>
          </a:p>
          <a:p>
            <a:pPr marL="0" indent="0">
              <a:buFontTx/>
              <a:buNone/>
            </a:pPr>
            <a:r>
              <a:rPr lang="en-US" altLang="zh-CN" sz="2000" b="0" kern="0" dirty="0">
                <a:latin typeface="+mn-ea"/>
                <a:ea typeface="+mn-ea"/>
              </a:rPr>
              <a:t>    </a:t>
            </a:r>
            <a:r>
              <a:rPr lang="en-US" altLang="zh-CN" sz="2000" b="0" kern="0" dirty="0" err="1">
                <a:latin typeface="+mn-ea"/>
                <a:ea typeface="+mn-ea"/>
              </a:rPr>
              <a:t>scanf</a:t>
            </a:r>
            <a:r>
              <a:rPr lang="en-US" altLang="zh-CN" sz="2000" b="0" kern="0" dirty="0">
                <a:latin typeface="+mn-ea"/>
                <a:ea typeface="+mn-ea"/>
              </a:rPr>
              <a:t>("%s", </a:t>
            </a:r>
            <a:r>
              <a:rPr lang="en-US" altLang="zh-CN" sz="2000" b="0" kern="0" dirty="0" err="1">
                <a:latin typeface="+mn-ea"/>
                <a:ea typeface="+mn-ea"/>
              </a:rPr>
              <a:t>cmdstring</a:t>
            </a:r>
            <a:r>
              <a:rPr lang="en-US" altLang="zh-CN" sz="2000" b="0" kern="0" dirty="0">
                <a:latin typeface="+mn-ea"/>
                <a:ea typeface="+mn-ea"/>
              </a:rPr>
              <a:t>);</a:t>
            </a:r>
          </a:p>
          <a:p>
            <a:pPr marL="0" indent="0">
              <a:buFontTx/>
              <a:buNone/>
            </a:pPr>
            <a:r>
              <a:rPr lang="en-US" altLang="zh-CN" sz="2000" b="0" kern="0" dirty="0">
                <a:latin typeface="+mn-ea"/>
                <a:ea typeface="+mn-ea"/>
              </a:rPr>
              <a:t>    for (k = 0; k &lt; </a:t>
            </a:r>
            <a:r>
              <a:rPr lang="en-US" altLang="zh-CN" sz="2000" b="0" kern="0" dirty="0" err="1">
                <a:latin typeface="+mn-ea"/>
                <a:ea typeface="+mn-ea"/>
              </a:rPr>
              <a:t>sizeof</a:t>
            </a:r>
            <a:r>
              <a:rPr lang="en-US" altLang="zh-CN" sz="2000" b="0" kern="0" dirty="0">
                <a:latin typeface="+mn-ea"/>
                <a:ea typeface="+mn-ea"/>
              </a:rPr>
              <a:t>(</a:t>
            </a:r>
            <a:r>
              <a:rPr lang="en-US" altLang="zh-CN" sz="2000" b="0" kern="0" dirty="0" err="1">
                <a:latin typeface="+mn-ea"/>
                <a:ea typeface="+mn-ea"/>
              </a:rPr>
              <a:t>cmds</a:t>
            </a:r>
            <a:r>
              <a:rPr lang="en-US" altLang="zh-CN" sz="2000" b="0" kern="0" dirty="0">
                <a:latin typeface="+mn-ea"/>
                <a:ea typeface="+mn-ea"/>
              </a:rPr>
              <a:t>)/</a:t>
            </a:r>
            <a:r>
              <a:rPr lang="en-US" altLang="zh-CN" sz="2000" b="0" kern="0" dirty="0" err="1">
                <a:latin typeface="+mn-ea"/>
                <a:ea typeface="+mn-ea"/>
              </a:rPr>
              <a:t>sizeof</a:t>
            </a:r>
            <a:r>
              <a:rPr lang="en-US" altLang="zh-CN" sz="2000" b="0" kern="0" dirty="0">
                <a:latin typeface="+mn-ea"/>
                <a:ea typeface="+mn-ea"/>
              </a:rPr>
              <a:t>(</a:t>
            </a:r>
            <a:r>
              <a:rPr lang="en-US" altLang="zh-CN" sz="2000" b="0" kern="0" dirty="0" err="1">
                <a:latin typeface="+mn-ea"/>
                <a:ea typeface="+mn-ea"/>
              </a:rPr>
              <a:t>cmds</a:t>
            </a:r>
            <a:r>
              <a:rPr lang="en-US" altLang="zh-CN" sz="2000" b="0" kern="0" dirty="0">
                <a:latin typeface="+mn-ea"/>
                <a:ea typeface="+mn-ea"/>
              </a:rPr>
              <a:t>[0]); k++) {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  if </a:t>
            </a:r>
            <a:r>
              <a:rPr lang="en-US" altLang="zh-CN" sz="2000" b="0" kern="0" dirty="0">
                <a:latin typeface="+mn-ea"/>
                <a:ea typeface="+mn-ea"/>
              </a:rPr>
              <a:t>(</a:t>
            </a:r>
            <a:r>
              <a:rPr lang="en-US" altLang="zh-CN" sz="2000" b="0" kern="0" dirty="0" err="1">
                <a:latin typeface="+mn-ea"/>
                <a:ea typeface="+mn-ea"/>
              </a:rPr>
              <a:t>strcmp</a:t>
            </a:r>
            <a:r>
              <a:rPr lang="en-US" altLang="zh-CN" sz="2000" b="0" kern="0" dirty="0">
                <a:latin typeface="+mn-ea"/>
                <a:ea typeface="+mn-ea"/>
              </a:rPr>
              <a:t>(</a:t>
            </a:r>
            <a:r>
              <a:rPr lang="en-US" altLang="zh-CN" sz="2000" b="0" kern="0" dirty="0" err="1">
                <a:latin typeface="+mn-ea"/>
                <a:ea typeface="+mn-ea"/>
              </a:rPr>
              <a:t>cmdstring</a:t>
            </a:r>
            <a:r>
              <a:rPr lang="en-US" altLang="zh-CN" sz="2000" b="0" kern="0" dirty="0">
                <a:latin typeface="+mn-ea"/>
                <a:ea typeface="+mn-ea"/>
              </a:rPr>
              <a:t>, </a:t>
            </a:r>
            <a:r>
              <a:rPr lang="en-US" altLang="zh-CN" sz="2000" b="0" kern="0" dirty="0" err="1">
                <a:latin typeface="+mn-ea"/>
                <a:ea typeface="+mn-ea"/>
              </a:rPr>
              <a:t>cmds</a:t>
            </a:r>
            <a:r>
              <a:rPr lang="en-US" altLang="zh-CN" sz="2000" b="0" kern="0" dirty="0">
                <a:latin typeface="+mn-ea"/>
                <a:ea typeface="+mn-ea"/>
              </a:rPr>
              <a:t>[k].name) == 0) </a:t>
            </a: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r>
              <a:rPr lang="en-US" altLang="zh-CN" sz="2000" b="0" kern="0" dirty="0">
                <a:latin typeface="+mn-ea"/>
                <a:ea typeface="+mn-ea"/>
              </a:rPr>
              <a:t> </a:t>
            </a:r>
            <a:r>
              <a:rPr lang="en-US" altLang="zh-CN" sz="2000" b="0" kern="0" dirty="0" smtClean="0">
                <a:latin typeface="+mn-ea"/>
                <a:ea typeface="+mn-ea"/>
              </a:rPr>
              <a:t>           Bubble(array</a:t>
            </a:r>
            <a:r>
              <a:rPr lang="en-US" altLang="zh-CN" sz="2000" b="0" kern="0" dirty="0">
                <a:latin typeface="+mn-ea"/>
                <a:ea typeface="+mn-ea"/>
              </a:rPr>
              <a:t>, 10, </a:t>
            </a:r>
            <a:r>
              <a:rPr lang="en-US" altLang="zh-CN" sz="2000" b="0" kern="0" dirty="0" err="1">
                <a:latin typeface="+mn-ea"/>
                <a:ea typeface="+mn-ea"/>
              </a:rPr>
              <a:t>cmds</a:t>
            </a:r>
            <a:r>
              <a:rPr lang="en-US" altLang="zh-CN" sz="2000" b="0" kern="0" dirty="0">
                <a:latin typeface="+mn-ea"/>
                <a:ea typeface="+mn-ea"/>
              </a:rPr>
              <a:t>[k].</a:t>
            </a:r>
            <a:r>
              <a:rPr lang="en-US" altLang="zh-CN" sz="2000" b="0" kern="0" dirty="0" err="1">
                <a:latin typeface="+mn-ea"/>
                <a:ea typeface="+mn-ea"/>
              </a:rPr>
              <a:t>cmd</a:t>
            </a:r>
            <a:r>
              <a:rPr lang="en-US" altLang="zh-CN" sz="2000" b="0" kern="0" dirty="0">
                <a:latin typeface="+mn-ea"/>
                <a:ea typeface="+mn-ea"/>
              </a:rPr>
              <a:t>);</a:t>
            </a: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}</a:t>
            </a:r>
            <a:endParaRPr lang="en-US" altLang="zh-CN" sz="2000" b="0" kern="0" dirty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r>
              <a:rPr lang="en-US" altLang="zh-CN" sz="2000" b="0" kern="0" dirty="0">
                <a:latin typeface="+mn-ea"/>
                <a:ea typeface="+mn-ea"/>
              </a:rPr>
              <a:t>    for (k=0; k&lt;10; k++) </a:t>
            </a:r>
            <a:r>
              <a:rPr lang="en-US" altLang="zh-CN" sz="2000" b="0" kern="0" dirty="0" err="1">
                <a:latin typeface="+mn-ea"/>
                <a:ea typeface="+mn-ea"/>
              </a:rPr>
              <a:t>printf</a:t>
            </a:r>
            <a:r>
              <a:rPr lang="en-US" altLang="zh-CN" sz="2000" b="0" kern="0" dirty="0">
                <a:latin typeface="+mn-ea"/>
                <a:ea typeface="+mn-ea"/>
              </a:rPr>
              <a:t>("%d ", array[k]);</a:t>
            </a:r>
          </a:p>
          <a:p>
            <a:pPr marL="0" indent="0">
              <a:buFontTx/>
              <a:buNone/>
            </a:pPr>
            <a:r>
              <a:rPr lang="en-US" altLang="zh-CN" sz="2000" b="0" kern="0" dirty="0">
                <a:latin typeface="+mn-ea"/>
                <a:ea typeface="+mn-ea"/>
              </a:rPr>
              <a:t>    </a:t>
            </a:r>
            <a:r>
              <a:rPr lang="en-US" altLang="zh-CN" sz="2000" b="0" kern="0" dirty="0" err="1">
                <a:latin typeface="+mn-ea"/>
                <a:ea typeface="+mn-ea"/>
              </a:rPr>
              <a:t>printf</a:t>
            </a:r>
            <a:r>
              <a:rPr lang="en-US" altLang="zh-CN" sz="2000" b="0" kern="0" dirty="0">
                <a:latin typeface="+mn-ea"/>
                <a:ea typeface="+mn-ea"/>
              </a:rPr>
              <a:t>("\n");</a:t>
            </a:r>
          </a:p>
          <a:p>
            <a:pPr marL="0" indent="0">
              <a:buFontTx/>
              <a:buNone/>
            </a:pPr>
            <a:r>
              <a:rPr lang="en-US" altLang="zh-CN" sz="2000" b="0" kern="0" dirty="0">
                <a:latin typeface="+mn-ea"/>
                <a:ea typeface="+mn-ea"/>
              </a:rPr>
              <a:t>    system("pause");</a:t>
            </a:r>
          </a:p>
          <a:p>
            <a:pPr marL="0" indent="0">
              <a:buFontTx/>
              <a:buNone/>
            </a:pPr>
            <a:r>
              <a:rPr lang="en-US" altLang="zh-CN" sz="2000" b="0" kern="0" dirty="0">
                <a:latin typeface="+mn-ea"/>
                <a:ea typeface="+mn-ea"/>
              </a:rPr>
              <a:t>} </a:t>
            </a:r>
            <a:endParaRPr lang="en-US" altLang="zh-CN" sz="2000" b="0" kern="0" dirty="0" smtClean="0">
              <a:latin typeface="+mn-ea"/>
              <a:ea typeface="+mn-ea"/>
            </a:endParaRPr>
          </a:p>
          <a:p>
            <a:pPr marL="0" indent="0">
              <a:buFontTx/>
              <a:buNone/>
            </a:pPr>
            <a:r>
              <a:rPr lang="en-US" altLang="zh-CN" sz="2000" b="0" kern="0" dirty="0" smtClean="0">
                <a:latin typeface="+mn-ea"/>
                <a:ea typeface="+mn-ea"/>
              </a:rPr>
              <a:t>      </a:t>
            </a:r>
          </a:p>
          <a:p>
            <a:pPr marL="0" indent="0">
              <a:buFontTx/>
              <a:buNone/>
            </a:pPr>
            <a:endParaRPr lang="en-US" altLang="zh-CN" sz="2000" b="0" kern="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7377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err="1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typedef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1124744"/>
            <a:ext cx="8291512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457200" lvl="1" indent="-457200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b="0" kern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将</a:t>
            </a:r>
            <a:r>
              <a:rPr lang="en-US" altLang="zh-CN" b="0" kern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C</a:t>
            </a:r>
            <a:r>
              <a:rPr lang="zh-CN" altLang="en-US" b="0" kern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语言中的已有类型（包括已定义过的自定义类型）重新命名</a:t>
            </a:r>
          </a:p>
          <a:p>
            <a:pPr marL="457200" lvl="1" indent="-457200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b="0" kern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新的名称可以代替已有数据类型</a:t>
            </a:r>
          </a:p>
          <a:p>
            <a:pPr marL="457200" lvl="1" indent="-457200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b="0" kern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常用于简化对复杂数据类型定义的描述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b="0" kern="0" dirty="0" err="1" smtClean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typedef</a:t>
            </a:r>
            <a:r>
              <a:rPr lang="en-US" altLang="zh-CN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&lt;</a:t>
            </a:r>
            <a:r>
              <a:rPr lang="zh-CN" altLang="en-US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已有类型名</a:t>
            </a:r>
            <a:r>
              <a:rPr lang="en-US" altLang="zh-CN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&gt;  &lt;</a:t>
            </a:r>
            <a:r>
              <a:rPr lang="zh-CN" altLang="en-US" b="0" kern="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新类型名</a:t>
            </a:r>
            <a:r>
              <a:rPr lang="en-US" altLang="zh-CN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&gt;;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err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typedef</a:t>
            </a:r>
            <a:r>
              <a:rPr lang="en-US" altLang="zh-CN" dirty="0"/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INTEGER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/>
              <a:t>       	INTEGER  </a:t>
            </a:r>
            <a:r>
              <a:rPr lang="en-US" altLang="zh-CN" dirty="0" err="1"/>
              <a:t>i</a:t>
            </a:r>
            <a:r>
              <a:rPr lang="en-US" altLang="zh-CN" dirty="0"/>
              <a:t>, j; </a:t>
            </a:r>
            <a:r>
              <a:rPr lang="en-US" altLang="zh-CN" dirty="0" smtClean="0"/>
              <a:t>&lt;====&gt;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</a:t>
            </a:r>
            <a:r>
              <a:rPr lang="en-US" altLang="zh-CN" dirty="0" err="1"/>
              <a:t>i</a:t>
            </a:r>
            <a:r>
              <a:rPr lang="en-US" altLang="zh-CN" dirty="0"/>
              <a:t>, j;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err="1" smtClean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typedef</a:t>
            </a:r>
            <a:r>
              <a:rPr lang="en-US" altLang="zh-CN" dirty="0" smtClean="0"/>
              <a:t>  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char*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string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/>
              <a:t>       	</a:t>
            </a:r>
            <a:r>
              <a:rPr lang="en-US" altLang="zh-CN" dirty="0" smtClean="0"/>
              <a:t>string  </a:t>
            </a:r>
            <a:r>
              <a:rPr lang="en-US" altLang="zh-CN" dirty="0"/>
              <a:t>p1;       &lt;====&gt;    </a:t>
            </a:r>
            <a:r>
              <a:rPr lang="en-US" altLang="zh-CN" dirty="0" smtClean="0"/>
              <a:t>char  *p1</a:t>
            </a:r>
            <a:r>
              <a:rPr lang="en-US" altLang="zh-CN" dirty="0"/>
              <a:t>;  </a:t>
            </a:r>
            <a:endParaRPr lang="zh-CN" altLang="en-US" dirty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zh-CN" altLang="en-US" b="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5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pPr algn="l"/>
            <a:r>
              <a:rPr lang="zh-CN" altLang="en-US" sz="3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用</a:t>
            </a:r>
            <a:r>
              <a:rPr lang="en-US" altLang="zh-CN" sz="36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typedef</a:t>
            </a:r>
            <a:r>
              <a:rPr lang="zh-CN" altLang="en-US" sz="3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定义新类型名的一般步骤：</a:t>
            </a:r>
            <a:endParaRPr lang="en-US" altLang="zh-CN" sz="3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ＭＳ Ｐゴシック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196752"/>
            <a:ext cx="8281988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914400" lvl="1" indent="-457200" eaLnBrk="1" hangingPunct="1">
              <a:buFont typeface="+mj-ea"/>
              <a:buAutoNum type="circleNumDbPlain"/>
            </a:pP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定义变量       　　　　 </a:t>
            </a:r>
            <a:r>
              <a:rPr lang="en-US" altLang="zh-CN" sz="2400" b="0" kern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b="0" kern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400" b="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 eaLnBrk="1" hangingPunct="1">
              <a:buFont typeface="+mj-ea"/>
              <a:buAutoNum type="circleNumDbPlain"/>
            </a:pP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变量名</a:t>
            </a: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</a:t>
            </a: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新类型名　　    </a:t>
            </a:r>
            <a:r>
              <a:rPr lang="en-US" altLang="zh-CN" sz="2400" b="0" kern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</a:t>
            </a:r>
            <a:r>
              <a:rPr lang="en-US" altLang="zh-CN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INTEGER</a:t>
            </a: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400" b="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 eaLnBrk="1" hangingPunct="1">
              <a:buFont typeface="+mj-ea"/>
              <a:buAutoNum type="circleNumDbPlain"/>
            </a:pP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加上 </a:t>
            </a:r>
            <a:r>
              <a:rPr lang="en-US" altLang="zh-CN" sz="2400" b="0" kern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typedef</a:t>
            </a: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　          </a:t>
            </a:r>
            <a:r>
              <a:rPr lang="en-US" altLang="zh-CN" sz="2400" b="0" kern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typedef</a:t>
            </a:r>
            <a:r>
              <a:rPr lang="en-US" altLang="zh-CN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en-US" altLang="zh-CN" sz="2400" b="0" kern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INTEGER</a:t>
            </a: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400" b="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 eaLnBrk="1" hangingPunct="1">
              <a:buFont typeface="+mj-ea"/>
              <a:buAutoNum type="circleNumDbPlain"/>
            </a:pP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用新类型名定义变量      </a:t>
            </a:r>
            <a:r>
              <a:rPr lang="en-US" altLang="zh-CN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INTEGER  </a:t>
            </a:r>
            <a:r>
              <a:rPr lang="en-US" altLang="zh-CN" sz="2400" b="0" kern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eaLnBrk="1" hangingPunct="1"/>
            <a:endParaRPr lang="en-US" altLang="zh-CN" sz="2400" b="0" kern="0" dirty="0" smtClean="0"/>
          </a:p>
          <a:p>
            <a:pPr eaLnBrk="1" hangingPunct="1"/>
            <a:r>
              <a:rPr lang="zh-CN" altLang="en-US" sz="2400" b="0" kern="0" dirty="0">
                <a:latin typeface="黑体" panose="02010609060101010101" pitchFamily="49" charset="-122"/>
                <a:ea typeface="黑体" panose="02010609060101010101" pitchFamily="49" charset="-122"/>
              </a:rPr>
              <a:t>定义一</a:t>
            </a: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个具有</a:t>
            </a:r>
            <a:r>
              <a:rPr lang="en-US" altLang="zh-CN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个整型元素的数组类型</a:t>
            </a:r>
            <a:r>
              <a:rPr lang="en-US" altLang="zh-CN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NUM</a:t>
            </a:r>
            <a:r>
              <a:rPr lang="zh-CN" altLang="en-US" sz="2400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400" b="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b="0" kern="0" dirty="0" err="1" smtClean="0"/>
              <a:t>int</a:t>
            </a:r>
            <a:r>
              <a:rPr lang="en-US" altLang="zh-CN" sz="2400" b="0" kern="0" dirty="0" smtClean="0"/>
              <a:t> </a:t>
            </a:r>
            <a:r>
              <a:rPr lang="en-US" altLang="zh-CN" sz="2400" b="0" kern="0" dirty="0" err="1" smtClean="0"/>
              <a:t>num</a:t>
            </a:r>
            <a:r>
              <a:rPr lang="en-US" altLang="zh-CN" sz="2400" b="0" kern="0" dirty="0" smtClean="0"/>
              <a:t>[10]</a:t>
            </a:r>
            <a:r>
              <a:rPr lang="zh-CN" altLang="en-US" sz="2400" b="0" kern="0" dirty="0" smtClean="0"/>
              <a:t>；</a:t>
            </a:r>
            <a:endParaRPr lang="en-US" altLang="zh-CN" sz="2400" b="0" kern="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b="0" kern="0" dirty="0" err="1" smtClean="0"/>
              <a:t>int</a:t>
            </a:r>
            <a:r>
              <a:rPr lang="en-US" altLang="zh-CN" sz="2400" b="0" kern="0" dirty="0" smtClean="0"/>
              <a:t> NUM[10]</a:t>
            </a:r>
            <a:r>
              <a:rPr lang="zh-CN" altLang="en-US" sz="2400" b="0" kern="0" dirty="0" smtClean="0"/>
              <a:t>；</a:t>
            </a:r>
            <a:endParaRPr lang="en-US" altLang="zh-CN" sz="2400" b="0" kern="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b="0" kern="0" dirty="0" err="1" smtClean="0"/>
              <a:t>typedef</a:t>
            </a:r>
            <a:r>
              <a:rPr lang="en-US" altLang="zh-CN" sz="2400" b="0" kern="0" dirty="0" smtClean="0"/>
              <a:t>   </a:t>
            </a:r>
            <a:r>
              <a:rPr lang="en-US" altLang="zh-CN" sz="2400" b="0" kern="0" dirty="0" err="1" smtClean="0"/>
              <a:t>int</a:t>
            </a:r>
            <a:r>
              <a:rPr lang="en-US" altLang="zh-CN" sz="2400" b="0" kern="0" dirty="0" smtClean="0"/>
              <a:t>  NUM[10]</a:t>
            </a:r>
            <a:r>
              <a:rPr lang="zh-CN" altLang="en-US" sz="2400" b="0" kern="0" dirty="0" smtClean="0"/>
              <a:t>；</a:t>
            </a:r>
            <a:endParaRPr lang="en-US" altLang="zh-CN" sz="2400" b="0" kern="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b="0" kern="0" dirty="0" smtClean="0"/>
              <a:t>NUM   a</a:t>
            </a:r>
            <a:r>
              <a:rPr lang="zh-CN" altLang="en-US" sz="2400" b="0" kern="0" dirty="0" smtClean="0"/>
              <a:t>；</a:t>
            </a:r>
            <a:r>
              <a:rPr lang="en-US" altLang="zh-CN" sz="2400" b="0" kern="0" dirty="0" smtClean="0"/>
              <a:t>  &lt;===&gt;  </a:t>
            </a:r>
            <a:r>
              <a:rPr lang="en-US" altLang="zh-CN" sz="2400" b="0" kern="0" dirty="0" err="1" smtClean="0"/>
              <a:t>int</a:t>
            </a:r>
            <a:r>
              <a:rPr lang="en-US" altLang="zh-CN" sz="2400" b="0" kern="0" dirty="0" smtClean="0"/>
              <a:t> a[10]</a:t>
            </a:r>
            <a:r>
              <a:rPr lang="zh-CN" altLang="en-US" sz="2400" b="0" kern="0" dirty="0" smtClean="0"/>
              <a:t>；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8313" y="5705203"/>
            <a:ext cx="8281987" cy="1152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思考：用</a:t>
            </a:r>
            <a:r>
              <a:rPr lang="it-IT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typedef </a:t>
            </a:r>
            <a:r>
              <a:rPr lang="zh-CN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写出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新</a:t>
            </a:r>
            <a:r>
              <a:rPr lang="zh-CN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类型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名</a:t>
            </a:r>
            <a:r>
              <a:rPr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POINT</a:t>
            </a:r>
            <a:r>
              <a:rPr lang="zh-CN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定义</a:t>
            </a:r>
            <a:r>
              <a:rPr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_________</a:t>
            </a:r>
            <a:r>
              <a:rPr lang="zh-CN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，使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得</a:t>
            </a:r>
            <a:r>
              <a:rPr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POINT</a:t>
            </a:r>
            <a:r>
              <a:rPr lang="zh-CN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表示含有</a:t>
            </a:r>
            <a:r>
              <a:rPr lang="it-IT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个元素的整型指针数组类型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1384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err="1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typedef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1412776"/>
            <a:ext cx="8291512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如何定义如下函数的指针类型 </a:t>
            </a:r>
            <a:r>
              <a:rPr lang="en-US" altLang="zh-CN" b="0" kern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FunPtr</a:t>
            </a:r>
            <a:r>
              <a:rPr lang="zh-CN" altLang="en-US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b="0" kern="0" dirty="0" smtClean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void fun(</a:t>
            </a:r>
            <a:r>
              <a:rPr lang="en-US" altLang="zh-CN" b="0" kern="0" dirty="0" err="1" smtClean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b="0" kern="0" dirty="0" smtClean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a, </a:t>
            </a:r>
            <a:r>
              <a:rPr lang="en-US" altLang="zh-CN" b="0" kern="0" dirty="0" err="1" smtClean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b="0" kern="0" dirty="0" smtClean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b);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3600" b="0" kern="0" dirty="0" smtClean="0">
                <a:solidFill>
                  <a:srgbClr val="FF0000"/>
                </a:solidFill>
                <a:latin typeface="+mn-ea"/>
              </a:rPr>
              <a:t>     </a:t>
            </a:r>
            <a:r>
              <a:rPr lang="en-US" altLang="zh-CN" sz="3600" b="0" kern="0" dirty="0" err="1" smtClean="0">
                <a:solidFill>
                  <a:srgbClr val="FF0000"/>
                </a:solidFill>
                <a:latin typeface="+mn-ea"/>
              </a:rPr>
              <a:t>typedef</a:t>
            </a:r>
            <a:r>
              <a:rPr lang="en-US" altLang="zh-CN" sz="3600" b="0" kern="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3600" b="0" kern="0" dirty="0">
                <a:solidFill>
                  <a:srgbClr val="FF0000"/>
                </a:solidFill>
                <a:latin typeface="+mn-ea"/>
              </a:rPr>
              <a:t>void (*</a:t>
            </a:r>
            <a:r>
              <a:rPr lang="en-US" altLang="zh-CN" sz="3600" b="0" kern="0" dirty="0" err="1">
                <a:solidFill>
                  <a:srgbClr val="FF0000"/>
                </a:solidFill>
                <a:latin typeface="+mn-ea"/>
              </a:rPr>
              <a:t>FunPtr</a:t>
            </a:r>
            <a:r>
              <a:rPr lang="en-US" altLang="zh-CN" sz="3600" b="0" kern="0" dirty="0">
                <a:solidFill>
                  <a:srgbClr val="FF0000"/>
                </a:solidFill>
                <a:latin typeface="+mn-ea"/>
              </a:rPr>
              <a:t>)(</a:t>
            </a:r>
            <a:r>
              <a:rPr lang="en-US" altLang="zh-CN" sz="3600" b="0" kern="0" dirty="0" err="1">
                <a:solidFill>
                  <a:srgbClr val="FF0000"/>
                </a:solidFill>
                <a:latin typeface="+mn-ea"/>
              </a:rPr>
              <a:t>int</a:t>
            </a:r>
            <a:r>
              <a:rPr lang="en-US" altLang="zh-CN" sz="3600" b="0" kern="0" dirty="0">
                <a:solidFill>
                  <a:srgbClr val="FF0000"/>
                </a:solidFill>
                <a:latin typeface="+mn-ea"/>
              </a:rPr>
              <a:t> a, </a:t>
            </a:r>
            <a:r>
              <a:rPr lang="en-US" altLang="zh-CN" sz="3600" b="0" kern="0" dirty="0" err="1">
                <a:solidFill>
                  <a:srgbClr val="FF0000"/>
                </a:solidFill>
                <a:latin typeface="+mn-ea"/>
              </a:rPr>
              <a:t>int</a:t>
            </a:r>
            <a:r>
              <a:rPr lang="en-US" altLang="zh-CN" sz="3600" b="0" kern="0" dirty="0">
                <a:solidFill>
                  <a:srgbClr val="FF0000"/>
                </a:solidFill>
                <a:latin typeface="+mn-ea"/>
              </a:rPr>
              <a:t> b</a:t>
            </a:r>
            <a:r>
              <a:rPr lang="en-US" altLang="zh-CN" sz="3600" b="0" kern="0" dirty="0" smtClean="0">
                <a:solidFill>
                  <a:srgbClr val="FF0000"/>
                </a:solidFill>
                <a:latin typeface="+mn-ea"/>
              </a:rPr>
              <a:t>);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endParaRPr lang="en-US" altLang="zh-CN" b="0" kern="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514350" indent="-514350" eaLnBrk="1" hangingPunct="1">
              <a:lnSpc>
                <a:spcPct val="120000"/>
              </a:lnSpc>
              <a:buFont typeface="Wingdings" pitchFamily="2" charset="2"/>
              <a:buAutoNum type="arabicParenBoth"/>
            </a:pP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void (*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</a:rPr>
              <a:t>fptr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)(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 a, 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 b);</a:t>
            </a:r>
          </a:p>
          <a:p>
            <a:pPr marL="514350" indent="-514350" eaLnBrk="1" hangingPunct="1">
              <a:lnSpc>
                <a:spcPct val="120000"/>
              </a:lnSpc>
              <a:buFont typeface="Wingdings" pitchFamily="2" charset="2"/>
              <a:buAutoNum type="arabicParenBoth"/>
            </a:pP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void (*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</a:rPr>
              <a:t>FunPtr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)(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 a, 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 b);</a:t>
            </a:r>
          </a:p>
          <a:p>
            <a:pPr marL="514350" indent="-514350" eaLnBrk="1" hangingPunct="1">
              <a:lnSpc>
                <a:spcPct val="120000"/>
              </a:lnSpc>
              <a:buFont typeface="Wingdings" pitchFamily="2" charset="2"/>
              <a:buAutoNum type="arabicParenBoth"/>
            </a:pP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</a:rPr>
              <a:t>typedef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 void </a:t>
            </a:r>
            <a:r>
              <a:rPr lang="en-US" altLang="zh-CN" b="0" kern="0" dirty="0">
                <a:solidFill>
                  <a:srgbClr val="FF0000"/>
                </a:solidFill>
                <a:latin typeface="+mn-ea"/>
                <a:ea typeface="+mn-ea"/>
              </a:rPr>
              <a:t>(*</a:t>
            </a:r>
            <a:r>
              <a:rPr lang="en-US" altLang="zh-CN" b="0" kern="0" dirty="0" err="1">
                <a:solidFill>
                  <a:srgbClr val="FF0000"/>
                </a:solidFill>
                <a:latin typeface="+mn-ea"/>
                <a:ea typeface="+mn-ea"/>
              </a:rPr>
              <a:t>FunPtr</a:t>
            </a:r>
            <a:r>
              <a:rPr lang="en-US" altLang="zh-CN" b="0" kern="0" dirty="0">
                <a:solidFill>
                  <a:srgbClr val="FF0000"/>
                </a:solidFill>
                <a:latin typeface="+mn-ea"/>
                <a:ea typeface="+mn-ea"/>
              </a:rPr>
              <a:t>)(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 a, </a:t>
            </a:r>
            <a:r>
              <a:rPr lang="en-US" altLang="zh-CN" b="0" kern="0" dirty="0" err="1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b="0" kern="0" dirty="0">
                <a:solidFill>
                  <a:srgbClr val="FF0000"/>
                </a:solidFill>
                <a:latin typeface="+mn-ea"/>
                <a:ea typeface="+mn-ea"/>
              </a:rPr>
              <a:t> b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);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  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</a:rPr>
              <a:t>FunPtr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</a:rPr>
              <a:t>fptr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</a:rPr>
              <a:t>; 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&lt;==&gt;  void (*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fptr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)(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int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zh-CN" b="0" kern="0" dirty="0" err="1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a,int</a:t>
            </a:r>
            <a:r>
              <a:rPr lang="en-US" altLang="zh-CN" b="0" kern="0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 b);</a:t>
            </a:r>
            <a:endParaRPr lang="en-US" altLang="zh-CN" b="0" kern="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514350" indent="-514350" eaLnBrk="1" hangingPunct="1">
              <a:lnSpc>
                <a:spcPct val="120000"/>
              </a:lnSpc>
              <a:buFont typeface="Wingdings" pitchFamily="2" charset="2"/>
              <a:buAutoNum type="arabicParenBoth"/>
            </a:pPr>
            <a:endParaRPr lang="en-US" altLang="zh-CN" b="0" kern="0" dirty="0" smtClean="0">
              <a:solidFill>
                <a:srgbClr val="CC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89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新的编程模型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484784"/>
            <a:ext cx="2433216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老的程序</a:t>
            </a:r>
            <a:r>
              <a:rPr lang="en-US" altLang="zh-CN" sz="2800" b="0" dirty="0" smtClean="0"/>
              <a:t>: </a:t>
            </a:r>
            <a:r>
              <a:rPr lang="zh-CN" altLang="en-US" sz="2800" b="0" dirty="0" smtClean="0"/>
              <a:t>当程序有需要时</a:t>
            </a:r>
            <a:r>
              <a:rPr lang="zh-CN" altLang="en-US" sz="2800" dirty="0" smtClean="0">
                <a:solidFill>
                  <a:srgbClr val="FF0000"/>
                </a:solidFill>
              </a:rPr>
              <a:t>等待</a:t>
            </a:r>
            <a:r>
              <a:rPr lang="zh-CN" altLang="en-US" sz="2800" b="0" dirty="0" smtClean="0"/>
              <a:t>用户的输入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事件驱动程序</a:t>
            </a:r>
            <a:r>
              <a:rPr lang="en-US" altLang="zh-CN" sz="2800" b="0" dirty="0" smtClean="0"/>
              <a:t>: </a:t>
            </a:r>
            <a:r>
              <a:rPr lang="zh-CN" altLang="en-US" sz="2800" b="0" dirty="0" smtClean="0"/>
              <a:t>当有用户输入时就</a:t>
            </a:r>
            <a:r>
              <a:rPr lang="zh-CN" altLang="en-US" sz="2800" dirty="0" smtClean="0">
                <a:solidFill>
                  <a:srgbClr val="FF0000"/>
                </a:solidFill>
              </a:rPr>
              <a:t>响应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zh-CN" altLang="en-US" sz="2800" b="0" dirty="0" smtClean="0"/>
              <a:t>系统会捕获事件并把消息发给相关应用程序</a:t>
            </a:r>
            <a:endParaRPr lang="en-US" altLang="zh-CN" sz="2800" b="0" dirty="0" smtClean="0"/>
          </a:p>
        </p:txBody>
      </p:sp>
      <p:pic>
        <p:nvPicPr>
          <p:cNvPr id="3" name="图片 2" descr="ACLLib流程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052736"/>
            <a:ext cx="5760640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8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回调函数</a:t>
            </a:r>
            <a:r>
              <a:rPr lang="en-US" altLang="zh-CN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(callback)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2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3200" b="0" dirty="0" smtClean="0"/>
              <a:t>当事件发生时，回过来调用我的函数</a:t>
            </a:r>
            <a:endParaRPr lang="en-US" altLang="zh-CN" sz="3200" b="0" dirty="0" smtClean="0"/>
          </a:p>
          <a:p>
            <a:pPr lvl="1"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1. </a:t>
            </a:r>
            <a:r>
              <a:rPr lang="zh-CN" altLang="en-US" sz="2800" b="0" dirty="0" smtClean="0"/>
              <a:t>给将来会发生事件的地方注册一个回调函数</a:t>
            </a:r>
            <a:r>
              <a:rPr lang="en-US" altLang="zh-CN" sz="2800" b="0" dirty="0" smtClean="0"/>
              <a:t>.</a:t>
            </a:r>
          </a:p>
          <a:p>
            <a:pPr lvl="1"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2. </a:t>
            </a:r>
            <a:r>
              <a:rPr lang="zh-CN" altLang="en-US" sz="2800" b="0" dirty="0" smtClean="0"/>
              <a:t>当事件发生时，该回调函数被调用（执行）</a:t>
            </a:r>
            <a:r>
              <a:rPr lang="en-US" altLang="zh-CN" sz="2800" b="0" dirty="0" smtClean="0"/>
              <a:t>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3200" b="0" dirty="0" smtClean="0"/>
              <a:t>回调函数经常用于事务处理（</a:t>
            </a:r>
            <a:r>
              <a:rPr lang="en-US" altLang="zh-CN" sz="3200" dirty="0">
                <a:solidFill>
                  <a:srgbClr val="FF0000"/>
                </a:solidFill>
              </a:rPr>
              <a:t> event handling </a:t>
            </a:r>
            <a:r>
              <a:rPr lang="zh-CN" altLang="en-US" sz="3200" b="0" dirty="0" smtClean="0"/>
              <a:t>），譬如：当按下键盘、移动鼠标等事件发生时，就调用相应的回调函数去处理这些操作</a:t>
            </a:r>
            <a:r>
              <a:rPr lang="en-US" altLang="zh-CN" sz="3200" b="0" dirty="0" smtClean="0"/>
              <a:t>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3200" b="0" dirty="0"/>
              <a:t>可</a:t>
            </a:r>
            <a:r>
              <a:rPr lang="zh-CN" altLang="en-US" sz="3200" b="0" dirty="0" smtClean="0"/>
              <a:t>在回调函数中实现对图形的交互。</a:t>
            </a:r>
            <a:endParaRPr lang="en-US" altLang="zh-CN" sz="3200" b="0" dirty="0"/>
          </a:p>
        </p:txBody>
      </p:sp>
    </p:spTree>
    <p:extLst>
      <p:ext uri="{BB962C8B-B14F-4D97-AF65-F5344CB8AC3E}">
        <p14:creationId xmlns:p14="http://schemas.microsoft.com/office/powerpoint/2010/main" val="242968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关于交互的四类回调函数原型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79512" y="1196752"/>
            <a:ext cx="8784976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</a:pP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键盘消息回调函</a:t>
            </a: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22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void </a:t>
            </a:r>
            <a:r>
              <a:rPr lang="en-US" altLang="zh-CN" sz="22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KeyboardEventProcess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 key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2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event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 lvl="1">
              <a:lnSpc>
                <a:spcPct val="85000"/>
              </a:lnSpc>
              <a:spcAft>
                <a:spcPct val="50000"/>
              </a:spcAft>
            </a:pP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/*key</a:t>
            </a: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表示哪个键，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event</a:t>
            </a: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表示按下或松开等事件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*/</a:t>
            </a:r>
            <a:endParaRPr lang="en-US" altLang="zh-CN" sz="22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</a:pP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字符消息回调函数</a:t>
            </a:r>
            <a:endParaRPr lang="en-US" altLang="zh-CN" sz="22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void </a:t>
            </a:r>
            <a:r>
              <a:rPr lang="en-US" altLang="zh-CN" sz="22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CharEventProcess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(char c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);/*c</a:t>
            </a: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表示按键的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ASCII</a:t>
            </a: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码*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endParaRPr lang="en-US" altLang="zh-CN" sz="22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</a:pP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鼠标消息回调函数</a:t>
            </a:r>
            <a:endParaRPr lang="en-US" altLang="zh-CN" sz="22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MouseEventProcess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 x, 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 y, 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 button, 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 event</a:t>
            </a:r>
            <a:r>
              <a:rPr lang="en-US" altLang="zh-CN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/*</a:t>
            </a:r>
            <a:r>
              <a:rPr lang="en-US" altLang="zh-CN" sz="22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x,y</a:t>
            </a: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位置坐标，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button</a:t>
            </a: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哪个键，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event</a:t>
            </a: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按下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松开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移动等事件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*/</a:t>
            </a:r>
            <a:endParaRPr lang="en-US" altLang="zh-CN" sz="22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</a:pP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定时器消息回调函数</a:t>
            </a:r>
            <a:endParaRPr lang="en-US" altLang="zh-CN" sz="22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void </a:t>
            </a:r>
            <a:r>
              <a:rPr lang="en-US" altLang="zh-CN" sz="22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TimerEventProcess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timerID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/*</a:t>
            </a:r>
            <a:r>
              <a:rPr lang="en-US" altLang="zh-CN" sz="22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timerID</a:t>
            </a: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定时器号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哪个定时器触发了消息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*/</a:t>
            </a:r>
            <a:endParaRPr lang="en-US" altLang="zh-CN" sz="22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604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回调函数类型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79512" y="1124744"/>
            <a:ext cx="8784976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</a:pPr>
            <a:r>
              <a:rPr lang="zh-CN" altLang="en-US" sz="2800" b="0" dirty="0"/>
              <a:t>定义键盘消息回调函数指针类型</a:t>
            </a:r>
            <a:endParaRPr lang="en-US" altLang="zh-CN" sz="2800" b="0" dirty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400" b="0" dirty="0" smtClean="0"/>
              <a:t>    </a:t>
            </a:r>
            <a:r>
              <a:rPr lang="en-US" altLang="zh-CN" sz="2400" b="0" dirty="0" err="1" smtClean="0"/>
              <a:t>typedef</a:t>
            </a:r>
            <a:r>
              <a:rPr lang="en-US" altLang="zh-CN" sz="2400" b="0" dirty="0" smtClean="0"/>
              <a:t> </a:t>
            </a:r>
            <a:r>
              <a:rPr lang="en-US" altLang="zh-CN" sz="2400" b="0" dirty="0"/>
              <a:t>void (*</a:t>
            </a:r>
            <a:r>
              <a:rPr lang="en-US" altLang="zh-CN" sz="2400" dirty="0" err="1">
                <a:solidFill>
                  <a:srgbClr val="FF0000"/>
                </a:solidFill>
              </a:rPr>
              <a:t>KeyboardEventCallback</a:t>
            </a:r>
            <a:r>
              <a:rPr lang="en-US" altLang="zh-CN" sz="2400" b="0" dirty="0"/>
              <a:t>) (</a:t>
            </a:r>
            <a:r>
              <a:rPr lang="en-US" altLang="zh-CN" sz="2400" b="0" dirty="0" err="1"/>
              <a:t>int</a:t>
            </a:r>
            <a:r>
              <a:rPr lang="en-US" altLang="zh-CN" sz="2400" b="0" dirty="0"/>
              <a:t> key, </a:t>
            </a:r>
            <a:r>
              <a:rPr lang="en-US" altLang="zh-CN" sz="2400" b="0" dirty="0" err="1"/>
              <a:t>int</a:t>
            </a:r>
            <a:r>
              <a:rPr lang="en-US" altLang="zh-CN" sz="2400" b="0" dirty="0"/>
              <a:t> event</a:t>
            </a:r>
            <a:r>
              <a:rPr lang="en-US" altLang="zh-CN" sz="2400" b="0" dirty="0" smtClean="0"/>
              <a:t>); </a:t>
            </a:r>
            <a:endParaRPr lang="en-US" altLang="zh-CN" sz="2400" b="0" dirty="0"/>
          </a:p>
          <a:p>
            <a:pPr marL="457200" indent="-45720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</a:pPr>
            <a:r>
              <a:rPr lang="zh-CN" altLang="en-US" sz="2800" b="0" dirty="0" smtClean="0"/>
              <a:t>定义字符消息</a:t>
            </a:r>
            <a:r>
              <a:rPr lang="zh-CN" altLang="en-US" sz="2800" b="0" dirty="0"/>
              <a:t>回调函数指针类型</a:t>
            </a:r>
            <a:endParaRPr lang="en-US" altLang="zh-CN" sz="2800" b="0" dirty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400" b="0" dirty="0" smtClean="0"/>
              <a:t>    </a:t>
            </a:r>
            <a:r>
              <a:rPr lang="en-US" altLang="zh-CN" sz="2400" b="0" dirty="0" err="1" smtClean="0"/>
              <a:t>typedef</a:t>
            </a:r>
            <a:r>
              <a:rPr lang="en-US" altLang="zh-CN" sz="2400" b="0" dirty="0" smtClean="0"/>
              <a:t> </a:t>
            </a:r>
            <a:r>
              <a:rPr lang="en-US" altLang="zh-CN" sz="2400" b="0" dirty="0"/>
              <a:t>void (*</a:t>
            </a:r>
            <a:r>
              <a:rPr lang="en-US" altLang="zh-CN" sz="2400" dirty="0" err="1">
                <a:solidFill>
                  <a:srgbClr val="FF0000"/>
                </a:solidFill>
              </a:rPr>
              <a:t>CharEventCallback</a:t>
            </a:r>
            <a:r>
              <a:rPr lang="en-US" altLang="zh-CN" sz="2400" b="0" dirty="0"/>
              <a:t>) (</a:t>
            </a:r>
            <a:r>
              <a:rPr lang="en-US" altLang="zh-CN" sz="2400" b="0" dirty="0" err="1"/>
              <a:t>int</a:t>
            </a:r>
            <a:r>
              <a:rPr lang="en-US" altLang="zh-CN" sz="2400" b="0" dirty="0"/>
              <a:t> key);</a:t>
            </a:r>
          </a:p>
          <a:p>
            <a:pPr marL="457200" indent="-45720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</a:pPr>
            <a:r>
              <a:rPr lang="zh-CN" altLang="en-US" sz="2800" b="0" dirty="0" smtClean="0"/>
              <a:t>定义鼠标消息</a:t>
            </a:r>
            <a:r>
              <a:rPr lang="zh-CN" altLang="en-US" sz="2800" b="0" dirty="0"/>
              <a:t>回调函数指针类型</a:t>
            </a:r>
            <a:endParaRPr lang="en-US" altLang="zh-CN" sz="2800" b="0" dirty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200" b="0" dirty="0" smtClean="0"/>
              <a:t>    </a:t>
            </a:r>
            <a:r>
              <a:rPr lang="en-US" altLang="zh-CN" sz="2200" b="0" dirty="0" err="1" smtClean="0"/>
              <a:t>typedef</a:t>
            </a:r>
            <a:r>
              <a:rPr lang="en-US" altLang="zh-CN" sz="2200" b="0" dirty="0" smtClean="0"/>
              <a:t> </a:t>
            </a:r>
            <a:r>
              <a:rPr lang="en-US" altLang="zh-CN" sz="2200" b="0" dirty="0"/>
              <a:t>void (*</a:t>
            </a:r>
            <a:r>
              <a:rPr lang="en-US" altLang="zh-CN" sz="2200" dirty="0" err="1">
                <a:solidFill>
                  <a:srgbClr val="FF0000"/>
                </a:solidFill>
              </a:rPr>
              <a:t>MouseEventCallback</a:t>
            </a:r>
            <a:r>
              <a:rPr lang="en-US" altLang="zh-CN" sz="2200" b="0" dirty="0"/>
              <a:t>) (</a:t>
            </a:r>
            <a:r>
              <a:rPr lang="en-US" altLang="zh-CN" sz="2200" b="0" dirty="0" err="1"/>
              <a:t>int</a:t>
            </a:r>
            <a:r>
              <a:rPr lang="en-US" altLang="zh-CN" sz="2200" b="0" dirty="0"/>
              <a:t> x, </a:t>
            </a:r>
            <a:r>
              <a:rPr lang="en-US" altLang="zh-CN" sz="2200" b="0" dirty="0" err="1"/>
              <a:t>int</a:t>
            </a:r>
            <a:r>
              <a:rPr lang="en-US" altLang="zh-CN" sz="2200" b="0" dirty="0"/>
              <a:t> y, </a:t>
            </a:r>
            <a:r>
              <a:rPr lang="en-US" altLang="zh-CN" sz="2200" b="0" dirty="0" err="1"/>
              <a:t>int</a:t>
            </a:r>
            <a:r>
              <a:rPr lang="en-US" altLang="zh-CN" sz="2200" b="0" dirty="0"/>
              <a:t> button, </a:t>
            </a:r>
            <a:r>
              <a:rPr lang="en-US" altLang="zh-CN" sz="2200" b="0" dirty="0" err="1"/>
              <a:t>int</a:t>
            </a:r>
            <a:r>
              <a:rPr lang="en-US" altLang="zh-CN" sz="2200" b="0" dirty="0"/>
              <a:t> event);</a:t>
            </a:r>
          </a:p>
          <a:p>
            <a:pPr marL="457200" indent="-45720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</a:pPr>
            <a:r>
              <a:rPr lang="zh-CN" altLang="en-US" sz="2800" b="0" dirty="0" smtClean="0"/>
              <a:t>定义定时器消息</a:t>
            </a:r>
            <a:r>
              <a:rPr lang="zh-CN" altLang="en-US" sz="2800" b="0" dirty="0"/>
              <a:t>回调函数指针类型</a:t>
            </a:r>
            <a:endParaRPr lang="en-US" altLang="zh-CN" sz="2800" b="0" dirty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400" b="0" dirty="0" smtClean="0"/>
              <a:t>    </a:t>
            </a:r>
            <a:r>
              <a:rPr lang="en-US" altLang="zh-CN" sz="2400" b="0" dirty="0" err="1" smtClean="0"/>
              <a:t>typedef</a:t>
            </a:r>
            <a:r>
              <a:rPr lang="en-US" altLang="zh-CN" sz="2400" b="0" dirty="0" smtClean="0"/>
              <a:t> </a:t>
            </a:r>
            <a:r>
              <a:rPr lang="en-US" altLang="zh-CN" sz="2400" b="0" dirty="0"/>
              <a:t>void (*</a:t>
            </a:r>
            <a:r>
              <a:rPr lang="en-US" altLang="zh-CN" sz="2400" dirty="0" err="1">
                <a:solidFill>
                  <a:srgbClr val="FF0000"/>
                </a:solidFill>
              </a:rPr>
              <a:t>TimerEventCallback</a:t>
            </a:r>
            <a:r>
              <a:rPr lang="en-US" altLang="zh-CN" sz="2400" b="0" dirty="0"/>
              <a:t>) (</a:t>
            </a:r>
            <a:r>
              <a:rPr lang="en-US" altLang="zh-CN" sz="2400" b="0" dirty="0" err="1"/>
              <a:t>int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timerID</a:t>
            </a:r>
            <a:r>
              <a:rPr lang="en-US" altLang="zh-CN" sz="2400" b="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695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图形坐标系、像素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24744"/>
            <a:ext cx="5480837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048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Keyboard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51520" y="1155700"/>
            <a:ext cx="8784976" cy="52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400" b="0" dirty="0" err="1" smtClean="0"/>
              <a:t>typedef</a:t>
            </a:r>
            <a:r>
              <a:rPr lang="en-US" altLang="zh-CN" sz="2400" b="0" dirty="0" smtClean="0"/>
              <a:t> </a:t>
            </a:r>
            <a:r>
              <a:rPr lang="en-US" altLang="zh-CN" sz="2400" b="0" dirty="0"/>
              <a:t>void (*</a:t>
            </a:r>
            <a:r>
              <a:rPr lang="en-US" altLang="zh-CN" sz="2400" b="0" dirty="0" err="1"/>
              <a:t>KeyboardEventCallback</a:t>
            </a:r>
            <a:r>
              <a:rPr lang="en-US" altLang="zh-CN" sz="2400" b="0" dirty="0"/>
              <a:t>) (</a:t>
            </a:r>
            <a:r>
              <a:rPr lang="en-US" altLang="zh-CN" sz="2400" b="0" dirty="0" err="1"/>
              <a:t>int</a:t>
            </a:r>
            <a:r>
              <a:rPr lang="en-US" altLang="zh-CN" sz="2400" b="0" dirty="0"/>
              <a:t> key</a:t>
            </a:r>
            <a:r>
              <a:rPr lang="en-US" altLang="zh-CN" sz="2400" b="0" dirty="0" smtClean="0"/>
              <a:t>, </a:t>
            </a:r>
            <a:r>
              <a:rPr lang="en-US" altLang="zh-CN" sz="2400" b="0" dirty="0" err="1" smtClean="0"/>
              <a:t>int</a:t>
            </a:r>
            <a:r>
              <a:rPr lang="en-US" altLang="zh-CN" sz="2400" b="0" dirty="0" smtClean="0"/>
              <a:t> </a:t>
            </a:r>
            <a:r>
              <a:rPr lang="en-US" altLang="zh-CN" sz="2400" b="0" dirty="0"/>
              <a:t>event</a:t>
            </a:r>
            <a:r>
              <a:rPr lang="en-US" altLang="zh-CN" sz="2400" b="0" dirty="0" smtClean="0"/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endParaRPr lang="en-US" altLang="zh-CN" sz="2400" b="0" dirty="0"/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400" b="0" dirty="0"/>
              <a:t>v</a:t>
            </a:r>
            <a:r>
              <a:rPr lang="en-US" altLang="zh-CN" sz="2400" b="0" dirty="0" smtClean="0"/>
              <a:t>oid </a:t>
            </a:r>
            <a:r>
              <a:rPr lang="en-US" altLang="zh-CN" sz="2400" b="0" dirty="0" err="1" smtClean="0"/>
              <a:t>registerKeyboardEvent</a:t>
            </a:r>
            <a:r>
              <a:rPr lang="en-US" altLang="zh-CN" sz="2400" b="0" dirty="0" smtClean="0"/>
              <a:t>(</a:t>
            </a:r>
            <a:r>
              <a:rPr lang="en-US" altLang="zh-CN" sz="2400" b="0" dirty="0" err="1" smtClean="0"/>
              <a:t>KeyboardEventCallback</a:t>
            </a:r>
            <a:r>
              <a:rPr lang="en-US" altLang="zh-CN" sz="2400" b="0" dirty="0" smtClean="0"/>
              <a:t> </a:t>
            </a:r>
            <a:r>
              <a:rPr lang="en-US" altLang="zh-CN" sz="2400" b="0" dirty="0"/>
              <a:t>callback</a:t>
            </a:r>
            <a:r>
              <a:rPr lang="en-US" altLang="zh-CN" sz="2400" b="0" dirty="0" smtClean="0"/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400" b="0" dirty="0" smtClean="0"/>
              <a:t>    /*</a:t>
            </a:r>
            <a:r>
              <a:rPr lang="zh-CN" altLang="en-US" sz="2400" b="0" dirty="0" smtClean="0"/>
              <a:t>注册键盘消息回调函数</a:t>
            </a:r>
            <a:r>
              <a:rPr lang="en-US" altLang="zh-CN" sz="2400" b="0" dirty="0" smtClean="0"/>
              <a:t>——</a:t>
            </a:r>
            <a:r>
              <a:rPr lang="zh-CN" altLang="en-US" sz="2400" b="0" dirty="0" smtClean="0"/>
              <a:t>告诉系统用哪个函数来处理键盘   </a:t>
            </a:r>
            <a:endParaRPr lang="en-US" altLang="zh-CN" sz="2400" b="0" dirty="0" smtClean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400" b="0" dirty="0"/>
              <a:t> </a:t>
            </a:r>
            <a:r>
              <a:rPr lang="en-US" altLang="zh-CN" sz="2400" b="0" dirty="0" smtClean="0"/>
              <a:t>       </a:t>
            </a:r>
            <a:r>
              <a:rPr lang="zh-CN" altLang="en-US" sz="2400" b="0" dirty="0" smtClean="0"/>
              <a:t>消息</a:t>
            </a:r>
            <a:r>
              <a:rPr lang="en-US" altLang="zh-CN" sz="2400" b="0" dirty="0" smtClean="0"/>
              <a:t>*/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endParaRPr lang="en-US" altLang="zh-CN" sz="2400" b="0" dirty="0" smtClean="0"/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/>
              <a:t>typedef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enum</a:t>
            </a:r>
            <a:r>
              <a:rPr lang="en-US" altLang="zh-CN" sz="2800" b="0" dirty="0"/>
              <a:t> </a:t>
            </a:r>
            <a:r>
              <a:rPr lang="en-US" altLang="zh-CN" sz="2800" b="0" dirty="0" smtClean="0"/>
              <a:t>{ /*</a:t>
            </a:r>
            <a:r>
              <a:rPr lang="zh-CN" altLang="en-US" sz="2800" b="0" dirty="0" smtClean="0"/>
              <a:t>键盘按键状态</a:t>
            </a:r>
            <a:r>
              <a:rPr lang="en-US" altLang="zh-CN" sz="2800" b="0" dirty="0" smtClean="0"/>
              <a:t>*/</a:t>
            </a:r>
            <a:endParaRPr lang="en-US" altLang="zh-CN" sz="2800" b="0" dirty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	KEY_DOWN,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	KEY_UP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   } </a:t>
            </a:r>
            <a:r>
              <a:rPr lang="en-US" altLang="zh-CN" sz="2800" b="0" dirty="0" err="1"/>
              <a:t>ACL_Keyboard_Event</a:t>
            </a:r>
            <a:r>
              <a:rPr lang="en-US" altLang="zh-CN" sz="2800" b="0" dirty="0"/>
              <a:t>;</a:t>
            </a:r>
            <a:endParaRPr lang="en-US" altLang="zh-CN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97830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Keyboard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51520" y="1155700"/>
            <a:ext cx="8784976" cy="52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400" b="0" dirty="0" err="1"/>
              <a:t>typedef</a:t>
            </a:r>
            <a:r>
              <a:rPr lang="en-US" altLang="zh-CN" sz="2400" b="0" dirty="0"/>
              <a:t> void (*</a:t>
            </a:r>
            <a:r>
              <a:rPr lang="en-US" altLang="zh-CN" sz="2400" b="0" dirty="0" err="1"/>
              <a:t>KeyboardEventCallback</a:t>
            </a:r>
            <a:r>
              <a:rPr lang="en-US" altLang="zh-CN" sz="2400" b="0" dirty="0"/>
              <a:t>) (</a:t>
            </a:r>
            <a:r>
              <a:rPr lang="en-US" altLang="zh-CN" sz="2400" b="0" dirty="0" err="1"/>
              <a:t>int</a:t>
            </a:r>
            <a:r>
              <a:rPr lang="en-US" altLang="zh-CN" sz="2400" b="0" dirty="0"/>
              <a:t> key</a:t>
            </a:r>
            <a:r>
              <a:rPr lang="en-US" altLang="zh-CN" sz="2400" b="0" dirty="0" smtClean="0"/>
              <a:t>, </a:t>
            </a:r>
            <a:r>
              <a:rPr lang="en-US" altLang="zh-CN" sz="2400" b="0" dirty="0" err="1" smtClean="0"/>
              <a:t>int</a:t>
            </a:r>
            <a:r>
              <a:rPr lang="en-US" altLang="zh-CN" sz="2400" b="0" dirty="0" smtClean="0"/>
              <a:t> </a:t>
            </a:r>
            <a:r>
              <a:rPr lang="en-US" altLang="zh-CN" sz="2400" b="0" dirty="0"/>
              <a:t>event</a:t>
            </a:r>
            <a:r>
              <a:rPr lang="en-US" altLang="zh-CN" sz="2400" b="0" dirty="0" smtClean="0"/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endParaRPr lang="en-US" altLang="zh-CN" sz="2400" b="0" dirty="0"/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400" b="0" dirty="0"/>
              <a:t>v</a:t>
            </a:r>
            <a:r>
              <a:rPr lang="en-US" altLang="zh-CN" sz="2400" b="0" dirty="0" smtClean="0"/>
              <a:t>oid </a:t>
            </a:r>
            <a:r>
              <a:rPr lang="en-US" altLang="zh-CN" sz="2400" b="0" dirty="0" err="1" smtClean="0"/>
              <a:t>registerKeyboardEvent</a:t>
            </a:r>
            <a:r>
              <a:rPr lang="en-US" altLang="zh-CN" sz="2400" b="0" dirty="0" smtClean="0"/>
              <a:t>( </a:t>
            </a:r>
            <a:r>
              <a:rPr lang="en-US" altLang="zh-CN" sz="2400" b="0" dirty="0" err="1" smtClean="0"/>
              <a:t>KeyboardEventCallback</a:t>
            </a:r>
            <a:r>
              <a:rPr lang="en-US" altLang="zh-CN" sz="2400" b="0" dirty="0" smtClean="0"/>
              <a:t> </a:t>
            </a:r>
            <a:r>
              <a:rPr lang="en-US" altLang="zh-CN" sz="2400" b="0" dirty="0"/>
              <a:t>callback</a:t>
            </a:r>
            <a:r>
              <a:rPr lang="en-US" altLang="zh-CN" sz="2400" b="0" dirty="0" smtClean="0"/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endParaRPr lang="en-US" altLang="zh-CN" sz="2400" b="0" dirty="0" smtClean="0"/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/>
              <a:t>typedef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enum</a:t>
            </a:r>
            <a:r>
              <a:rPr lang="en-US" altLang="zh-CN" sz="2800" b="0" dirty="0"/>
              <a:t> </a:t>
            </a:r>
            <a:r>
              <a:rPr lang="en-US" altLang="zh-CN" sz="2800" b="0" dirty="0" smtClean="0"/>
              <a:t>{</a:t>
            </a:r>
            <a:endParaRPr lang="en-US" altLang="zh-CN" sz="2800" b="0" dirty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	KEY_DOWN,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	KEY_UP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   } </a:t>
            </a:r>
            <a:r>
              <a:rPr lang="en-US" altLang="zh-CN" sz="2800" b="0" dirty="0" err="1"/>
              <a:t>ACL_Keyboard_Event</a:t>
            </a:r>
            <a:r>
              <a:rPr lang="en-US" altLang="zh-CN" sz="2800" b="0" dirty="0"/>
              <a:t>;</a:t>
            </a:r>
            <a:endParaRPr lang="en-US" altLang="zh-CN" sz="2800" b="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52735"/>
            <a:ext cx="8784976" cy="555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7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Char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51520" y="1406185"/>
            <a:ext cx="8661400" cy="400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/>
              <a:t>typedef</a:t>
            </a:r>
            <a:r>
              <a:rPr lang="en-US" altLang="zh-CN" sz="2800" b="0" dirty="0"/>
              <a:t> void (*</a:t>
            </a:r>
            <a:r>
              <a:rPr lang="en-US" altLang="zh-CN" sz="2800" b="0" dirty="0" err="1"/>
              <a:t>CharEventCallback</a:t>
            </a:r>
            <a:r>
              <a:rPr lang="en-US" altLang="zh-CN" sz="2800" b="0" dirty="0"/>
              <a:t>) (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key</a:t>
            </a:r>
            <a:r>
              <a:rPr lang="en-US" altLang="zh-CN" sz="2800" b="0" dirty="0" smtClean="0"/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400" b="0" dirty="0" smtClean="0"/>
              <a:t>    /*</a:t>
            </a:r>
            <a:r>
              <a:rPr lang="zh-CN" altLang="en-US" sz="2400" b="0" dirty="0" smtClean="0"/>
              <a:t>注册字符消息</a:t>
            </a:r>
            <a:r>
              <a:rPr lang="zh-CN" altLang="en-US" sz="2400" b="0" dirty="0"/>
              <a:t>回调函数</a:t>
            </a:r>
            <a:r>
              <a:rPr lang="en-US" altLang="zh-CN" sz="2400" b="0" dirty="0"/>
              <a:t>——</a:t>
            </a:r>
            <a:r>
              <a:rPr lang="zh-CN" altLang="en-US" sz="2400" b="0" dirty="0"/>
              <a:t>告诉系统用哪个函数来</a:t>
            </a:r>
            <a:r>
              <a:rPr lang="zh-CN" altLang="en-US" sz="2400" b="0" dirty="0" smtClean="0"/>
              <a:t>处理字符   </a:t>
            </a:r>
            <a:endParaRPr lang="en-US" altLang="zh-CN" sz="2400" b="0" dirty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400" b="0" dirty="0"/>
              <a:t>        </a:t>
            </a:r>
            <a:r>
              <a:rPr lang="zh-CN" altLang="en-US" sz="2400" b="0" dirty="0"/>
              <a:t>消息</a:t>
            </a:r>
            <a:r>
              <a:rPr lang="en-US" altLang="zh-CN" sz="2400" b="0" dirty="0"/>
              <a:t>*/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endParaRPr lang="en-US" altLang="zh-CN" sz="2800" b="0" dirty="0"/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/>
              <a:t>void </a:t>
            </a:r>
            <a:r>
              <a:rPr lang="en-US" altLang="zh-CN" sz="2800" b="0" dirty="0" err="1"/>
              <a:t>registerCharEvent</a:t>
            </a:r>
            <a:r>
              <a:rPr lang="en-US" altLang="zh-CN" sz="2800" b="0" dirty="0"/>
              <a:t>(</a:t>
            </a:r>
            <a:r>
              <a:rPr lang="en-US" altLang="zh-CN" sz="2800" b="0" dirty="0" err="1"/>
              <a:t>CharEventCallback</a:t>
            </a:r>
            <a:r>
              <a:rPr lang="en-US" altLang="zh-CN" sz="2800" b="0" dirty="0"/>
              <a:t> callback);</a:t>
            </a:r>
            <a:endParaRPr lang="en-US" altLang="zh-CN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312497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Mouse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7686" y="1155700"/>
            <a:ext cx="9126314" cy="184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US" altLang="zh-CN" sz="2400" b="0" dirty="0" err="1"/>
              <a:t>typedef</a:t>
            </a:r>
            <a:r>
              <a:rPr lang="en-US" altLang="zh-CN" sz="2400" b="0" dirty="0"/>
              <a:t> void (*</a:t>
            </a:r>
            <a:r>
              <a:rPr lang="en-US" altLang="zh-CN" sz="2400" b="0" dirty="0" err="1"/>
              <a:t>MouseEventCallback</a:t>
            </a:r>
            <a:r>
              <a:rPr lang="en-US" altLang="zh-CN" sz="2400" b="0" dirty="0"/>
              <a:t>) (</a:t>
            </a:r>
            <a:r>
              <a:rPr lang="en-US" altLang="zh-CN" sz="2400" b="0" dirty="0" err="1"/>
              <a:t>int</a:t>
            </a:r>
            <a:r>
              <a:rPr lang="en-US" altLang="zh-CN" sz="2400" b="0" dirty="0"/>
              <a:t> </a:t>
            </a:r>
            <a:r>
              <a:rPr lang="en-US" altLang="zh-CN" sz="2400" b="0" dirty="0" err="1" smtClean="0"/>
              <a:t>x,int</a:t>
            </a:r>
            <a:r>
              <a:rPr lang="en-US" altLang="zh-CN" sz="2400" b="0" dirty="0" smtClean="0"/>
              <a:t> </a:t>
            </a:r>
            <a:r>
              <a:rPr lang="en-US" altLang="zh-CN" sz="2400" b="0" dirty="0" err="1" smtClean="0"/>
              <a:t>y,int</a:t>
            </a:r>
            <a:r>
              <a:rPr lang="en-US" altLang="zh-CN" sz="2400" b="0" dirty="0" smtClean="0"/>
              <a:t> </a:t>
            </a:r>
            <a:r>
              <a:rPr lang="en-US" altLang="zh-CN" sz="2400" b="0" dirty="0" err="1" smtClean="0"/>
              <a:t>button,int</a:t>
            </a:r>
            <a:r>
              <a:rPr lang="en-US" altLang="zh-CN" sz="2400" b="0" dirty="0" smtClean="0"/>
              <a:t> </a:t>
            </a:r>
            <a:r>
              <a:rPr lang="en-US" altLang="zh-CN" sz="2400" b="0" dirty="0"/>
              <a:t>event</a:t>
            </a:r>
            <a:r>
              <a:rPr lang="en-US" altLang="zh-CN" sz="2400" b="0" dirty="0" smtClean="0"/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endParaRPr lang="en-US" altLang="zh-CN" sz="2400" b="0" dirty="0"/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400" b="0" dirty="0"/>
              <a:t>void </a:t>
            </a:r>
            <a:r>
              <a:rPr lang="en-US" altLang="zh-CN" sz="2400" b="0" dirty="0" err="1"/>
              <a:t>RegisterMouseEvent</a:t>
            </a:r>
            <a:r>
              <a:rPr lang="en-US" altLang="zh-CN" sz="2400" b="0" dirty="0"/>
              <a:t>(</a:t>
            </a:r>
            <a:r>
              <a:rPr lang="en-US" altLang="zh-CN" sz="2400" b="0" dirty="0" err="1"/>
              <a:t>MouseEventCallback</a:t>
            </a:r>
            <a:r>
              <a:rPr lang="en-US" altLang="zh-CN" sz="2400" b="0" dirty="0"/>
              <a:t> callback</a:t>
            </a:r>
            <a:r>
              <a:rPr lang="en-US" altLang="zh-CN" sz="2400" b="0" dirty="0" smtClean="0"/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400" b="0" dirty="0" smtClean="0"/>
              <a:t>     /*</a:t>
            </a:r>
            <a:r>
              <a:rPr lang="zh-CN" altLang="en-US" sz="2400" b="0" dirty="0" smtClean="0"/>
              <a:t>注册鼠标消息</a:t>
            </a:r>
            <a:r>
              <a:rPr lang="zh-CN" altLang="en-US" sz="2400" b="0" dirty="0"/>
              <a:t>回调函数</a:t>
            </a:r>
            <a:r>
              <a:rPr lang="en-US" altLang="zh-CN" sz="2400" b="0" dirty="0"/>
              <a:t>——</a:t>
            </a:r>
            <a:r>
              <a:rPr lang="zh-CN" altLang="en-US" sz="2400" b="0" dirty="0"/>
              <a:t>告诉系统用哪个函数来</a:t>
            </a:r>
            <a:r>
              <a:rPr lang="zh-CN" altLang="en-US" sz="2400" b="0" dirty="0" smtClean="0"/>
              <a:t>处理鼠标   </a:t>
            </a:r>
            <a:endParaRPr lang="en-US" altLang="zh-CN" sz="2400" b="0" dirty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400" b="0" dirty="0"/>
              <a:t>        </a:t>
            </a:r>
            <a:r>
              <a:rPr lang="zh-CN" altLang="en-US" sz="2400" b="0" dirty="0"/>
              <a:t>消息</a:t>
            </a:r>
            <a:r>
              <a:rPr lang="en-US" altLang="zh-CN" sz="2400" b="0" dirty="0"/>
              <a:t>*/</a:t>
            </a:r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en-US" altLang="zh-CN" sz="2400" b="0" dirty="0" smtClean="0"/>
          </a:p>
        </p:txBody>
      </p:sp>
      <p:sp>
        <p:nvSpPr>
          <p:cNvPr id="2" name="矩形 1"/>
          <p:cNvSpPr/>
          <p:nvPr/>
        </p:nvSpPr>
        <p:spPr>
          <a:xfrm>
            <a:off x="539552" y="3501008"/>
            <a:ext cx="37444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typedef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enum</a:t>
            </a:r>
            <a:endParaRPr lang="en-US" altLang="zh-CN" sz="2400" dirty="0"/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    NO_BUTTON = 0,</a:t>
            </a:r>
          </a:p>
          <a:p>
            <a:r>
              <a:rPr lang="en-US" altLang="zh-CN" sz="2400" dirty="0"/>
              <a:t>    LEFT_BUTTON,</a:t>
            </a:r>
          </a:p>
          <a:p>
            <a:r>
              <a:rPr lang="en-US" altLang="zh-CN" sz="2400" dirty="0"/>
              <a:t>    MIDDLE_BUTTON,</a:t>
            </a:r>
          </a:p>
          <a:p>
            <a:r>
              <a:rPr lang="en-US" altLang="zh-CN" sz="2400" dirty="0"/>
              <a:t>    RIGHT_BUTTON</a:t>
            </a:r>
          </a:p>
          <a:p>
            <a:r>
              <a:rPr lang="en-US" altLang="zh-CN" sz="2400" dirty="0"/>
              <a:t>} </a:t>
            </a:r>
            <a:r>
              <a:rPr lang="en-US" altLang="zh-CN" sz="2400" dirty="0" err="1"/>
              <a:t>ACL_Mouse_Button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4067944" y="34290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err="1"/>
              <a:t>typedef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enum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    BUTTON_DOWN,</a:t>
            </a:r>
          </a:p>
          <a:p>
            <a:r>
              <a:rPr lang="en-US" altLang="zh-CN" sz="2400" dirty="0"/>
              <a:t>    BUTTON_DOUBLECLICK,</a:t>
            </a:r>
          </a:p>
          <a:p>
            <a:r>
              <a:rPr lang="en-US" altLang="zh-CN" sz="2400" dirty="0"/>
              <a:t>    BUTTON_UP,</a:t>
            </a:r>
          </a:p>
          <a:p>
            <a:r>
              <a:rPr lang="en-US" altLang="zh-CN" sz="2400" dirty="0"/>
              <a:t>    ROLL_UP,</a:t>
            </a:r>
          </a:p>
          <a:p>
            <a:r>
              <a:rPr lang="en-US" altLang="zh-CN" sz="2400" dirty="0"/>
              <a:t>    ROLL_DOWN,</a:t>
            </a:r>
          </a:p>
          <a:p>
            <a:r>
              <a:rPr lang="en-US" altLang="zh-CN" sz="2400" dirty="0"/>
              <a:t>    MOUSEMOVE	</a:t>
            </a:r>
          </a:p>
          <a:p>
            <a:r>
              <a:rPr lang="en-US" altLang="zh-CN" sz="2400" dirty="0"/>
              <a:t>} </a:t>
            </a:r>
            <a:r>
              <a:rPr lang="en-US" altLang="zh-CN" sz="2400" dirty="0" err="1"/>
              <a:t>ACL_Mouse_Event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4479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定时器（</a:t>
            </a:r>
            <a:r>
              <a:rPr lang="en-US" altLang="zh-CN" sz="4000" dirty="0" smtClean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Timer</a:t>
            </a:r>
            <a:r>
              <a:rPr lang="zh-CN" altLang="en-US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）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07504" y="1556792"/>
            <a:ext cx="8928992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/>
              <a:t>typedef</a:t>
            </a:r>
            <a:r>
              <a:rPr lang="en-US" altLang="zh-CN" sz="2800" b="0" dirty="0"/>
              <a:t> void (*</a:t>
            </a:r>
            <a:r>
              <a:rPr lang="en-US" altLang="zh-CN" sz="2800" b="0" dirty="0" err="1"/>
              <a:t>TimerEventCallback</a:t>
            </a:r>
            <a:r>
              <a:rPr lang="en-US" altLang="zh-CN" sz="2800" b="0" dirty="0"/>
              <a:t>) (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timerID</a:t>
            </a:r>
            <a:r>
              <a:rPr lang="en-US" altLang="zh-CN" sz="2800" b="0" dirty="0"/>
              <a:t>);</a:t>
            </a:r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void </a:t>
            </a:r>
            <a:r>
              <a:rPr lang="en-US" altLang="zh-CN" sz="2800" b="0" dirty="0" err="1"/>
              <a:t>RegisterTimerEvent</a:t>
            </a:r>
            <a:r>
              <a:rPr lang="en-US" altLang="zh-CN" sz="2800" b="0" dirty="0"/>
              <a:t>(</a:t>
            </a:r>
            <a:r>
              <a:rPr lang="en-US" altLang="zh-CN" sz="2800" b="0" dirty="0" err="1"/>
              <a:t>TimerEventCallback</a:t>
            </a:r>
            <a:r>
              <a:rPr lang="en-US" altLang="zh-CN" sz="2800" b="0" dirty="0"/>
              <a:t> callback</a:t>
            </a:r>
            <a:r>
              <a:rPr lang="en-US" altLang="zh-CN" sz="2800" b="0" dirty="0" smtClean="0"/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400" b="0" dirty="0" smtClean="0"/>
              <a:t>    /*</a:t>
            </a:r>
            <a:r>
              <a:rPr lang="zh-CN" altLang="en-US" sz="2400" b="0" dirty="0" smtClean="0"/>
              <a:t>注册定时器消息</a:t>
            </a:r>
            <a:r>
              <a:rPr lang="zh-CN" altLang="en-US" sz="2400" b="0" dirty="0"/>
              <a:t>回调函数</a:t>
            </a:r>
            <a:r>
              <a:rPr lang="en-US" altLang="zh-CN" sz="2400" b="0" dirty="0"/>
              <a:t>——</a:t>
            </a:r>
            <a:r>
              <a:rPr lang="zh-CN" altLang="en-US" sz="2400" b="0" dirty="0"/>
              <a:t>告诉系统用哪个函数来</a:t>
            </a:r>
            <a:r>
              <a:rPr lang="zh-CN" altLang="en-US" sz="2400" b="0" dirty="0" smtClean="0"/>
              <a:t>处理</a:t>
            </a:r>
            <a:endParaRPr lang="en-US" altLang="zh-CN" sz="2400" b="0" dirty="0" smtClean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400" b="0" dirty="0"/>
              <a:t> </a:t>
            </a:r>
            <a:r>
              <a:rPr lang="en-US" altLang="zh-CN" sz="2400" b="0" dirty="0" smtClean="0"/>
              <a:t>      </a:t>
            </a:r>
            <a:r>
              <a:rPr lang="zh-CN" altLang="en-US" sz="2400" b="0" dirty="0" smtClean="0"/>
              <a:t>定时器消息</a:t>
            </a:r>
            <a:r>
              <a:rPr lang="en-US" altLang="zh-CN" sz="2400" b="0" dirty="0" smtClean="0"/>
              <a:t>*/</a:t>
            </a:r>
            <a:endParaRPr lang="en-US" altLang="zh-CN" sz="2400" b="0" dirty="0"/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void </a:t>
            </a:r>
            <a:r>
              <a:rPr lang="en-US" altLang="zh-CN" sz="2800" b="0" dirty="0" err="1" smtClean="0"/>
              <a:t>startTimer</a:t>
            </a:r>
            <a:r>
              <a:rPr lang="en-US" altLang="zh-CN" sz="2800" b="0" dirty="0" smtClean="0"/>
              <a:t>(</a:t>
            </a:r>
            <a:r>
              <a:rPr lang="en-US" altLang="zh-CN" sz="2800" b="0" dirty="0" err="1" smtClean="0"/>
              <a:t>int</a:t>
            </a:r>
            <a:r>
              <a:rPr lang="en-US" altLang="zh-CN" sz="2800" b="0" dirty="0" smtClean="0"/>
              <a:t> </a:t>
            </a:r>
            <a:r>
              <a:rPr lang="en-US" altLang="zh-CN" sz="2800" b="0" dirty="0" err="1"/>
              <a:t>timerID</a:t>
            </a:r>
            <a:r>
              <a:rPr lang="en-US" altLang="zh-CN" sz="2800" b="0" dirty="0"/>
              <a:t>,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timeinterval</a:t>
            </a:r>
            <a:r>
              <a:rPr lang="en-US" altLang="zh-CN" sz="2800" b="0" dirty="0" smtClean="0"/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</a:t>
            </a:r>
            <a:r>
              <a:rPr lang="en-US" altLang="zh-CN" sz="2200" b="0" dirty="0" smtClean="0"/>
              <a:t>/*</a:t>
            </a:r>
            <a:r>
              <a:rPr lang="zh-CN" altLang="en-US" sz="2200" b="0" dirty="0" smtClean="0"/>
              <a:t>启动定时器，</a:t>
            </a:r>
            <a:r>
              <a:rPr lang="en-US" altLang="zh-CN" sz="2200" b="0" dirty="0" err="1" smtClean="0"/>
              <a:t>timerID</a:t>
            </a:r>
            <a:r>
              <a:rPr lang="zh-CN" altLang="en-US" sz="2200" b="0" dirty="0" smtClean="0"/>
              <a:t>表示某个定时器，</a:t>
            </a:r>
            <a:r>
              <a:rPr lang="en-US" altLang="zh-CN" sz="2200" b="0" dirty="0" err="1" smtClean="0"/>
              <a:t>timeinterval</a:t>
            </a:r>
            <a:r>
              <a:rPr lang="zh-CN" altLang="en-US" sz="2200" b="0" dirty="0" smtClean="0"/>
              <a:t>表示定时间隔</a:t>
            </a:r>
            <a:r>
              <a:rPr lang="en-US" altLang="zh-CN" sz="2200" b="0" dirty="0" smtClean="0"/>
              <a:t>*/</a:t>
            </a:r>
            <a:endParaRPr lang="en-US" altLang="zh-CN" sz="2200" b="0" dirty="0"/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void </a:t>
            </a:r>
            <a:r>
              <a:rPr lang="en-US" altLang="zh-CN" sz="2800" b="0" dirty="0" err="1" smtClean="0"/>
              <a:t>cancelTimer</a:t>
            </a:r>
            <a:r>
              <a:rPr lang="en-US" altLang="zh-CN" sz="2800" b="0" dirty="0" smtClean="0"/>
              <a:t>(</a:t>
            </a:r>
            <a:r>
              <a:rPr lang="en-US" altLang="zh-CN" sz="2800" b="0" dirty="0" err="1" smtClean="0"/>
              <a:t>int</a:t>
            </a:r>
            <a:r>
              <a:rPr lang="en-US" altLang="zh-CN" sz="2800" b="0" dirty="0" smtClean="0"/>
              <a:t> </a:t>
            </a:r>
            <a:r>
              <a:rPr lang="en-US" altLang="zh-CN" sz="2800" b="0" dirty="0" err="1"/>
              <a:t>timerID</a:t>
            </a:r>
            <a:r>
              <a:rPr lang="en-US" altLang="zh-CN" sz="2800" b="0" dirty="0" smtClean="0"/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400" b="0" dirty="0"/>
              <a:t> </a:t>
            </a:r>
            <a:r>
              <a:rPr lang="en-US" altLang="zh-CN" sz="2400" b="0" dirty="0" smtClean="0"/>
              <a:t>  /*</a:t>
            </a:r>
            <a:r>
              <a:rPr lang="zh-CN" altLang="en-US" sz="2400" b="0" dirty="0" smtClean="0"/>
              <a:t>关闭某个定时器</a:t>
            </a:r>
            <a:r>
              <a:rPr lang="en-US" altLang="zh-CN" sz="2400" b="0" dirty="0" smtClean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15164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相关说明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07504" y="1556792"/>
            <a:ext cx="8928992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</a:pPr>
            <a:r>
              <a:rPr lang="zh-CN" altLang="en-US" sz="2800" b="0" dirty="0" smtClean="0"/>
              <a:t>注册函数已在系统中定义，直接调用即可</a:t>
            </a:r>
            <a:endParaRPr lang="en-US" altLang="zh-CN" sz="2800" b="0" dirty="0" smtClean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      </a:t>
            </a:r>
            <a:r>
              <a:rPr lang="en-US" altLang="zh-CN" sz="2800" b="0" dirty="0" err="1" smtClean="0"/>
              <a:t>registerKeyboardEvent</a:t>
            </a:r>
            <a:r>
              <a:rPr lang="en-US" altLang="zh-CN" sz="2800" b="0" dirty="0" smtClean="0"/>
              <a:t>(</a:t>
            </a:r>
            <a:r>
              <a:rPr lang="en-US" altLang="zh-CN" sz="2800" b="0" dirty="0" err="1" smtClean="0"/>
              <a:t>KeyboardEventProcess</a:t>
            </a:r>
            <a:endParaRPr lang="en-US" altLang="zh-CN" sz="2800" b="0" dirty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      </a:t>
            </a:r>
            <a:r>
              <a:rPr lang="en-US" altLang="zh-CN" sz="2800" b="0" dirty="0" err="1" smtClean="0"/>
              <a:t>registerCharEvent</a:t>
            </a:r>
            <a:r>
              <a:rPr lang="en-US" altLang="zh-CN" sz="2800" b="0" dirty="0" smtClean="0"/>
              <a:t>(</a:t>
            </a:r>
            <a:r>
              <a:rPr lang="en-US" altLang="zh-CN" sz="2800" b="0" dirty="0" err="1" smtClean="0"/>
              <a:t>CharEventProcess</a:t>
            </a:r>
            <a:r>
              <a:rPr lang="zh-CN" altLang="en-US" sz="2800" b="0" dirty="0" smtClean="0"/>
              <a:t>）；</a:t>
            </a:r>
            <a:endParaRPr lang="en-US" altLang="zh-CN" sz="2800" b="0" dirty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      </a:t>
            </a:r>
            <a:r>
              <a:rPr lang="en-US" altLang="zh-CN" sz="2800" b="0" dirty="0" err="1" smtClean="0"/>
              <a:t>registerMouseEvent</a:t>
            </a:r>
            <a:r>
              <a:rPr lang="en-US" altLang="zh-CN" sz="2800" b="0" dirty="0" smtClean="0"/>
              <a:t>(</a:t>
            </a:r>
            <a:r>
              <a:rPr lang="en-US" altLang="zh-CN" sz="2800" b="0" dirty="0" err="1" smtClean="0"/>
              <a:t>MouseEventProcess</a:t>
            </a:r>
            <a:r>
              <a:rPr lang="en-US" altLang="zh-CN" sz="2800" b="0" dirty="0" smtClean="0"/>
              <a:t>);</a:t>
            </a:r>
            <a:endParaRPr lang="en-US" altLang="zh-CN" sz="2800" b="0" dirty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      </a:t>
            </a:r>
            <a:r>
              <a:rPr lang="en-US" altLang="zh-CN" sz="2800" b="0" dirty="0" err="1" smtClean="0"/>
              <a:t>registerTimerEvent</a:t>
            </a:r>
            <a:r>
              <a:rPr lang="en-US" altLang="zh-CN" sz="2800" b="0" dirty="0" smtClean="0"/>
              <a:t>(</a:t>
            </a:r>
            <a:r>
              <a:rPr lang="en-US" altLang="zh-CN" sz="2800" b="0" dirty="0" err="1" smtClean="0"/>
              <a:t>TimerEventProcess</a:t>
            </a:r>
            <a:r>
              <a:rPr lang="en-US" altLang="zh-CN" sz="2800" b="0" dirty="0" smtClean="0"/>
              <a:t>); 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  </a:t>
            </a:r>
            <a:r>
              <a:rPr lang="en-US" altLang="zh-CN" sz="2800" b="0" dirty="0" err="1" smtClean="0"/>
              <a:t>startTimer</a:t>
            </a:r>
            <a:r>
              <a:rPr lang="en-US" altLang="zh-CN" sz="2800" b="0" dirty="0" smtClean="0"/>
              <a:t>(</a:t>
            </a:r>
            <a:r>
              <a:rPr lang="en-US" altLang="zh-CN" sz="2800" b="0" dirty="0" err="1" smtClean="0"/>
              <a:t>int</a:t>
            </a:r>
            <a:r>
              <a:rPr lang="en-US" altLang="zh-CN" sz="2800" b="0" dirty="0" smtClean="0"/>
              <a:t> </a:t>
            </a:r>
            <a:r>
              <a:rPr lang="en-US" altLang="zh-CN" sz="2800" b="0" dirty="0" err="1"/>
              <a:t>timerID</a:t>
            </a:r>
            <a:r>
              <a:rPr lang="en-US" altLang="zh-CN" sz="2800" b="0" dirty="0"/>
              <a:t>,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timeinterval</a:t>
            </a:r>
            <a:r>
              <a:rPr lang="en-US" altLang="zh-CN" sz="2800" b="0" dirty="0" smtClean="0"/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      </a:t>
            </a:r>
            <a:r>
              <a:rPr lang="en-US" altLang="zh-CN" sz="2800" b="0" dirty="0" err="1" smtClean="0"/>
              <a:t>cancelTimer</a:t>
            </a:r>
            <a:r>
              <a:rPr lang="en-US" altLang="zh-CN" sz="2800" b="0" dirty="0" smtClean="0"/>
              <a:t>(</a:t>
            </a:r>
            <a:r>
              <a:rPr lang="en-US" altLang="zh-CN" sz="2800" b="0" dirty="0" err="1" smtClean="0"/>
              <a:t>int</a:t>
            </a:r>
            <a:r>
              <a:rPr lang="en-US" altLang="zh-CN" sz="2800" b="0" dirty="0" smtClean="0"/>
              <a:t> </a:t>
            </a:r>
            <a:r>
              <a:rPr lang="en-US" altLang="zh-CN" sz="2800" b="0" dirty="0" err="1"/>
              <a:t>timerID</a:t>
            </a:r>
            <a:r>
              <a:rPr lang="en-US" altLang="zh-CN" sz="2800" b="0" dirty="0" smtClean="0"/>
              <a:t>);</a:t>
            </a:r>
          </a:p>
          <a:p>
            <a:pPr marL="457200" indent="-45720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</a:pPr>
            <a:r>
              <a:rPr lang="zh-CN" altLang="en-US" sz="2800" b="0" dirty="0"/>
              <a:t>回调函数需要自己写。</a:t>
            </a:r>
            <a:endParaRPr lang="en-US" altLang="zh-CN" sz="2800" b="0" dirty="0"/>
          </a:p>
        </p:txBody>
      </p:sp>
    </p:spTree>
    <p:extLst>
      <p:ext uri="{BB962C8B-B14F-4D97-AF65-F5344CB8AC3E}">
        <p14:creationId xmlns:p14="http://schemas.microsoft.com/office/powerpoint/2010/main" val="187254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参考资料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3568" y="1412776"/>
            <a:ext cx="756084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查阅图形接口文件</a:t>
            </a:r>
            <a:r>
              <a:rPr lang="en-US" altLang="zh-CN" sz="2800" b="0" dirty="0" err="1" smtClean="0"/>
              <a:t>graphics.h</a:t>
            </a:r>
            <a:r>
              <a:rPr lang="zh-CN" altLang="en-US" sz="2800" b="0" dirty="0" smtClean="0"/>
              <a:t>和</a:t>
            </a:r>
            <a:r>
              <a:rPr lang="en-US" altLang="zh-CN" sz="2800" b="0" dirty="0" err="1" smtClean="0"/>
              <a:t>extgraph.h</a:t>
            </a:r>
            <a:r>
              <a:rPr lang="zh-CN" altLang="en-US" sz="2800" b="0" dirty="0" smtClean="0"/>
              <a:t>中的介绍</a:t>
            </a:r>
            <a:r>
              <a:rPr lang="en-US" altLang="zh-CN" sz="2800" b="0" dirty="0" smtClean="0"/>
              <a:t>,</a:t>
            </a:r>
            <a:r>
              <a:rPr lang="zh-CN" altLang="en-US" sz="2800" b="0" dirty="0" smtClean="0"/>
              <a:t>理解相关意思和用法</a:t>
            </a:r>
            <a:r>
              <a:rPr lang="en-US" altLang="zh-CN" sz="2800" b="0" dirty="0" smtClean="0"/>
              <a:t>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参考交互图形程序示例：</a:t>
            </a:r>
            <a:r>
              <a:rPr lang="en-US" altLang="zh-CN" sz="2800" b="0" dirty="0" smtClean="0"/>
              <a:t> </a:t>
            </a:r>
            <a:r>
              <a:rPr lang="en-US" altLang="zh-CN" sz="2800" b="0" dirty="0" err="1" smtClean="0"/>
              <a:t>igp.c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en-US" altLang="zh-CN" sz="2800" b="0" dirty="0"/>
          </a:p>
        </p:txBody>
      </p:sp>
    </p:spTree>
    <p:extLst>
      <p:ext uri="{BB962C8B-B14F-4D97-AF65-F5344CB8AC3E}">
        <p14:creationId xmlns:p14="http://schemas.microsoft.com/office/powerpoint/2010/main" val="160172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667000"/>
            <a:ext cx="9144000" cy="1143000"/>
          </a:xfrm>
          <a:noFill/>
        </p:spPr>
        <p:txBody>
          <a:bodyPr/>
          <a:lstStyle/>
          <a:p>
            <a:r>
              <a:rPr lang="en-US" altLang="zh-CN" sz="360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06028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第三方图形库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2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C</a:t>
            </a:r>
            <a:r>
              <a:rPr lang="zh-CN" altLang="en-US" sz="2800" b="0" dirty="0" smtClean="0"/>
              <a:t>语言本身不提供图形绘制功能。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借助于第三方提供的图形库，可实现图形的绘制。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图形库以</a:t>
            </a:r>
            <a:r>
              <a:rPr lang="en-US" altLang="zh-CN" sz="2800" b="0" dirty="0" smtClean="0"/>
              <a:t>C</a:t>
            </a:r>
            <a:r>
              <a:rPr lang="zh-CN" altLang="en-US" sz="2800" b="0" dirty="0" smtClean="0"/>
              <a:t>原码形式，或者以二进制目标码形式提供。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/>
              <a:t>在</a:t>
            </a:r>
            <a:r>
              <a:rPr lang="zh-CN" altLang="en-US" sz="2800" b="0" dirty="0" smtClean="0"/>
              <a:t>应用第三方图形库时，不需要了解其具体的实现，只需了解其基本功能和图形绘制流程。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直接调用相关图形库函数来实现具体的图形绘制。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注意：图形库接口</a:t>
            </a:r>
            <a:r>
              <a:rPr lang="en-US" altLang="zh-CN" sz="2800" b="0" dirty="0" smtClean="0"/>
              <a:t>——</a:t>
            </a:r>
            <a:r>
              <a:rPr lang="zh-CN" altLang="en-US" sz="2800" b="0" dirty="0" smtClean="0"/>
              <a:t>头文件应当被包含到源文件中。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头文件包含了相关图形库函数的原型。</a:t>
            </a:r>
            <a:endParaRPr lang="en-US" altLang="zh-CN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166407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基本图形函数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022144"/>
              </p:ext>
            </p:extLst>
          </p:nvPr>
        </p:nvGraphicFramePr>
        <p:xfrm>
          <a:off x="323528" y="1196752"/>
          <a:ext cx="8496944" cy="540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264"/>
                <a:gridCol w="6120680"/>
              </a:tblGrid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InitGraphics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Initializes the graphics package, open</a:t>
                      </a:r>
                      <a:r>
                        <a:rPr lang="en-US" altLang="zh-CN" baseline="0" dirty="0" smtClean="0"/>
                        <a:t> the window for rendering</a:t>
                      </a:r>
                      <a:endParaRPr lang="zh-CN" altLang="en-US" dirty="0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MovePen</a:t>
                      </a:r>
                      <a:r>
                        <a:rPr lang="en-US" altLang="zh-CN" dirty="0" smtClean="0"/>
                        <a:t>(x, y)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Moves the pen to an 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absolute position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DrawLine</a:t>
                      </a:r>
                      <a:r>
                        <a:rPr lang="en-US" altLang="zh-CN" dirty="0" smtClean="0"/>
                        <a:t>(dx, </a:t>
                      </a:r>
                      <a:r>
                        <a:rPr lang="en-US" altLang="zh-CN" dirty="0" err="1" smtClean="0"/>
                        <a:t>dy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Draws a line from current position</a:t>
                      </a:r>
                      <a:r>
                        <a:rPr lang="en-US" altLang="zh-CN" baseline="0" dirty="0" smtClean="0"/>
                        <a:t> to a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relative coordinates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DrawArc</a:t>
                      </a:r>
                      <a:r>
                        <a:rPr lang="en-US" altLang="zh-CN" dirty="0" smtClean="0"/>
                        <a:t>(r, start, sweep)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Draws an arc specified by a radius and two angles</a:t>
                      </a:r>
                      <a:endParaRPr lang="zh-CN" altLang="en-US" dirty="0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GetWindowWidth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Returns the width of the graphics window</a:t>
                      </a:r>
                      <a:endParaRPr lang="zh-CN" altLang="en-US" dirty="0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GetWindowHeight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Returns the height of the graphics window</a:t>
                      </a:r>
                      <a:endParaRPr lang="zh-CN" altLang="en-US" dirty="0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GetCurrentX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Returns the current x-coordinate of the pen</a:t>
                      </a:r>
                      <a:endParaRPr lang="zh-CN" altLang="en-US" dirty="0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GetCurrentY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Returns the current y-coordinate of the pen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61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初始化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2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本课程采用的第三方图形库是基于</a:t>
            </a:r>
            <a:r>
              <a:rPr lang="en-US" altLang="zh-CN" sz="2800" b="0" dirty="0" smtClean="0"/>
              <a:t>windows</a:t>
            </a:r>
            <a:r>
              <a:rPr lang="zh-CN" altLang="en-US" sz="2800" b="0" dirty="0" smtClean="0"/>
              <a:t>系统的</a:t>
            </a:r>
            <a:r>
              <a:rPr lang="en-US" altLang="zh-CN" sz="2800" b="0" dirty="0" smtClean="0"/>
              <a:t>——</a:t>
            </a:r>
            <a:r>
              <a:rPr lang="zh-CN" altLang="en-US" sz="2800" b="0" dirty="0" smtClean="0"/>
              <a:t>基于</a:t>
            </a:r>
            <a:r>
              <a:rPr lang="en-US" altLang="zh-CN" sz="2800" b="0" dirty="0" smtClean="0"/>
              <a:t>Win32API.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在</a:t>
            </a:r>
            <a:r>
              <a:rPr lang="en-US" altLang="zh-CN" sz="2800" b="0" dirty="0" smtClean="0"/>
              <a:t>Win32API</a:t>
            </a:r>
            <a:r>
              <a:rPr lang="zh-CN" altLang="en-US" sz="2800" b="0" dirty="0" smtClean="0"/>
              <a:t>中</a:t>
            </a:r>
            <a:r>
              <a:rPr lang="en-US" altLang="zh-CN" sz="2800" b="0" dirty="0" smtClean="0"/>
              <a:t>, </a:t>
            </a:r>
            <a:r>
              <a:rPr lang="zh-CN" altLang="en-US" sz="2800" b="0" dirty="0" smtClean="0"/>
              <a:t>第一个</a:t>
            </a:r>
            <a:r>
              <a:rPr lang="en-US" altLang="zh-CN" sz="2800" b="0" dirty="0" smtClean="0"/>
              <a:t>C</a:t>
            </a:r>
            <a:r>
              <a:rPr lang="zh-CN" altLang="en-US" sz="2800" b="0" dirty="0" smtClean="0"/>
              <a:t>函数是</a:t>
            </a:r>
            <a:r>
              <a:rPr lang="en-US" altLang="zh-CN" sz="2800" b="0" dirty="0" err="1" smtClean="0"/>
              <a:t>WinMain</a:t>
            </a:r>
            <a:r>
              <a:rPr lang="en-US" altLang="zh-CN" sz="2800" b="0" dirty="0" smtClean="0"/>
              <a:t>(), </a:t>
            </a:r>
            <a:r>
              <a:rPr lang="zh-CN" altLang="en-US" sz="2800" b="0" dirty="0" smtClean="0"/>
              <a:t>而不是</a:t>
            </a:r>
            <a:r>
              <a:rPr lang="en-US" altLang="zh-CN" sz="2800" b="0" dirty="0" smtClean="0"/>
              <a:t> main()</a:t>
            </a:r>
            <a:r>
              <a:rPr lang="zh-CN" altLang="en-US" sz="2800" b="0" dirty="0" smtClean="0"/>
              <a:t>，且要遵循</a:t>
            </a:r>
            <a:r>
              <a:rPr lang="en-US" altLang="zh-CN" sz="2800" b="0" dirty="0" smtClean="0"/>
              <a:t>windows</a:t>
            </a:r>
            <a:r>
              <a:rPr lang="zh-CN" altLang="en-US" sz="2800" b="0" dirty="0" smtClean="0"/>
              <a:t>编程规范</a:t>
            </a:r>
            <a:r>
              <a:rPr lang="en-US" altLang="zh-CN" sz="2800" b="0" dirty="0" smtClean="0"/>
              <a:t>——</a:t>
            </a:r>
            <a:r>
              <a:rPr lang="zh-CN" altLang="en-US" sz="2800" b="0" dirty="0" smtClean="0"/>
              <a:t>这需要花很多时间去学习</a:t>
            </a:r>
            <a:r>
              <a:rPr lang="en-US" altLang="zh-CN" sz="2800" b="0" dirty="0" smtClean="0"/>
              <a:t>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为了方面初学者使用，在第三方图形库中，已实现了通用的</a:t>
            </a:r>
            <a:r>
              <a:rPr lang="en-US" altLang="zh-CN" sz="2800" b="0" dirty="0" err="1" smtClean="0"/>
              <a:t>WinMain</a:t>
            </a:r>
            <a:r>
              <a:rPr lang="en-US" altLang="zh-CN" sz="2800" b="0" dirty="0" smtClean="0"/>
              <a:t>()</a:t>
            </a:r>
            <a:r>
              <a:rPr lang="zh-CN" altLang="en-US" sz="2800" b="0" dirty="0" smtClean="0"/>
              <a:t>基本功能</a:t>
            </a:r>
            <a:r>
              <a:rPr lang="en-US" altLang="zh-CN" sz="2800" b="0" dirty="0" smtClean="0"/>
              <a:t>.</a:t>
            </a:r>
            <a:r>
              <a:rPr lang="zh-CN" altLang="en-US" sz="2800" b="0" dirty="0" smtClean="0"/>
              <a:t>而应用程序所要做的相关初始化工作只需写在</a:t>
            </a:r>
            <a:r>
              <a:rPr lang="en-US" altLang="zh-CN" sz="2800" b="0" dirty="0" smtClean="0"/>
              <a:t> Main()</a:t>
            </a:r>
            <a:r>
              <a:rPr lang="zh-CN" altLang="en-US" sz="2800" b="0" dirty="0" smtClean="0"/>
              <a:t>函数中即可</a:t>
            </a:r>
            <a:r>
              <a:rPr lang="en-US" altLang="zh-CN" sz="2800" b="0" dirty="0" smtClean="0"/>
              <a:t>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在</a:t>
            </a:r>
            <a:r>
              <a:rPr lang="en-US" altLang="zh-CN" sz="2800" b="0" dirty="0" smtClean="0"/>
              <a:t>Main()</a:t>
            </a:r>
            <a:r>
              <a:rPr lang="zh-CN" altLang="en-US" sz="2800" b="0" dirty="0" smtClean="0"/>
              <a:t>函数中，首先要调用</a:t>
            </a:r>
            <a:r>
              <a:rPr lang="en-US" altLang="zh-CN" sz="2800" dirty="0" err="1"/>
              <a:t>InitGraphics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来初始化图形窗口，以便绘制图形。</a:t>
            </a:r>
            <a:endParaRPr lang="zh-CN" altLang="en-US" sz="2800" dirty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en-US" altLang="zh-CN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238718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画笔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2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可以想象在图形窗口里有一只虚拟的画笔存在</a:t>
            </a:r>
            <a:r>
              <a:rPr lang="en-US" altLang="zh-CN" sz="2800" b="0" dirty="0" smtClean="0"/>
              <a:t>. 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设定画笔的位置（坐标）</a:t>
            </a:r>
            <a:r>
              <a:rPr lang="en-US" altLang="zh-CN" sz="2800" b="0" dirty="0" smtClean="0"/>
              <a:t>:</a:t>
            </a:r>
          </a:p>
          <a:p>
            <a:pPr marL="800100" lvl="1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 smtClean="0"/>
              <a:t>MovePen</a:t>
            </a:r>
            <a:r>
              <a:rPr lang="en-US" altLang="zh-CN" sz="2800" b="0" dirty="0" smtClean="0"/>
              <a:t>(x, y);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坐标</a:t>
            </a:r>
            <a:r>
              <a:rPr lang="en-US" altLang="zh-CN" sz="2800" b="0" dirty="0" smtClean="0"/>
              <a:t>x</a:t>
            </a:r>
            <a:r>
              <a:rPr lang="zh-CN" altLang="en-US" sz="2800" b="0" dirty="0" smtClean="0"/>
              <a:t>和</a:t>
            </a:r>
            <a:r>
              <a:rPr lang="en-US" altLang="zh-CN" sz="2800" b="0" dirty="0" smtClean="0"/>
              <a:t>y</a:t>
            </a:r>
            <a:r>
              <a:rPr lang="zh-CN" altLang="en-US" sz="2800" b="0" dirty="0" smtClean="0"/>
              <a:t>是图形窗口的绝对坐标（单位：英寸）</a:t>
            </a:r>
            <a:r>
              <a:rPr lang="en-US" altLang="zh-CN" sz="2800" b="0" dirty="0" smtClean="0"/>
              <a:t>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/>
              <a:t>MovePen</a:t>
            </a:r>
            <a:r>
              <a:rPr lang="en-US" altLang="zh-CN" sz="2800" b="0" dirty="0"/>
              <a:t>(x, y</a:t>
            </a:r>
            <a:r>
              <a:rPr lang="en-US" altLang="zh-CN" sz="2800" b="0" dirty="0" smtClean="0"/>
              <a:t>)</a:t>
            </a:r>
            <a:r>
              <a:rPr lang="zh-CN" altLang="en-US" sz="2800" b="0" dirty="0" smtClean="0"/>
              <a:t>将把画笔移到</a:t>
            </a:r>
            <a:r>
              <a:rPr lang="en-US" altLang="zh-CN" sz="2800" b="0" dirty="0" smtClean="0"/>
              <a:t>(</a:t>
            </a:r>
            <a:r>
              <a:rPr lang="en-US" altLang="zh-CN" sz="2800" b="0" dirty="0" err="1" smtClean="0"/>
              <a:t>x,y</a:t>
            </a:r>
            <a:r>
              <a:rPr lang="en-US" altLang="zh-CN" sz="2800" b="0" dirty="0" smtClean="0"/>
              <a:t>)——</a:t>
            </a:r>
            <a:r>
              <a:rPr lang="zh-CN" altLang="en-US" sz="2800" b="0" dirty="0" smtClean="0"/>
              <a:t>画笔当前位置</a:t>
            </a:r>
            <a:r>
              <a:rPr lang="en-US" altLang="zh-CN" sz="2800" b="0" dirty="0" smtClean="0"/>
              <a:t>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接下来的图形绘制都是从该位置开始的</a:t>
            </a:r>
            <a:r>
              <a:rPr lang="en-US" altLang="zh-CN" sz="2800" b="0" dirty="0" smtClean="0"/>
              <a:t>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/>
              <a:t>有</a:t>
            </a:r>
            <a:r>
              <a:rPr lang="zh-CN" altLang="en-US" sz="2800" b="0" dirty="0" smtClean="0"/>
              <a:t>的绘图函数可以更改画笔当前位置</a:t>
            </a:r>
            <a:r>
              <a:rPr lang="en-US" altLang="zh-CN" sz="2800" b="0" dirty="0" smtClean="0"/>
              <a:t>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en-US" altLang="zh-CN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14664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直线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349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画直线函数</a:t>
            </a:r>
            <a:endParaRPr lang="en-US" altLang="zh-CN" sz="2800" b="0" dirty="0" smtClean="0"/>
          </a:p>
          <a:p>
            <a:pPr marL="800100" lvl="1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 smtClean="0"/>
              <a:t>DrawLine</a:t>
            </a:r>
            <a:r>
              <a:rPr lang="en-US" altLang="zh-CN" sz="2800" b="0" dirty="0" smtClean="0"/>
              <a:t>(dx, </a:t>
            </a:r>
            <a:r>
              <a:rPr lang="en-US" altLang="zh-CN" sz="2800" b="0" dirty="0" err="1" smtClean="0"/>
              <a:t>dy</a:t>
            </a:r>
            <a:r>
              <a:rPr lang="en-US" altLang="zh-CN" sz="2800" b="0" dirty="0" smtClean="0"/>
              <a:t>);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其中，</a:t>
            </a:r>
            <a:r>
              <a:rPr lang="en-US" altLang="zh-CN" sz="2800" b="0" dirty="0" smtClean="0"/>
              <a:t>dx</a:t>
            </a:r>
            <a:r>
              <a:rPr lang="zh-CN" altLang="en-US" sz="2800" b="0" dirty="0" smtClean="0"/>
              <a:t>和</a:t>
            </a:r>
            <a:r>
              <a:rPr lang="en-US" altLang="zh-CN" sz="2800" b="0" dirty="0" err="1" smtClean="0"/>
              <a:t>dy</a:t>
            </a:r>
            <a:r>
              <a:rPr lang="zh-CN" altLang="en-US" sz="2800" b="0" dirty="0" smtClean="0"/>
              <a:t>是相对于</a:t>
            </a:r>
            <a:r>
              <a:rPr lang="zh-CN" altLang="en-US" sz="2800" b="0" dirty="0"/>
              <a:t>画笔</a:t>
            </a:r>
            <a:r>
              <a:rPr lang="zh-CN" altLang="en-US" sz="2800" b="0" dirty="0" smtClean="0"/>
              <a:t>当前位置的偏移量。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假设画笔当前位置是</a:t>
            </a:r>
            <a:r>
              <a:rPr lang="en-US" altLang="zh-CN" sz="2800" b="0" dirty="0" smtClean="0"/>
              <a:t>(</a:t>
            </a:r>
            <a:r>
              <a:rPr lang="en-US" altLang="zh-CN" sz="2800" b="0" dirty="0" err="1" smtClean="0"/>
              <a:t>x,y</a:t>
            </a:r>
            <a:r>
              <a:rPr lang="en-US" altLang="zh-CN" sz="2800" b="0" dirty="0" smtClean="0"/>
              <a:t>)</a:t>
            </a:r>
            <a:r>
              <a:rPr lang="zh-CN" altLang="en-US" sz="2800" b="0" dirty="0" smtClean="0"/>
              <a:t>，则该函数从</a:t>
            </a:r>
            <a:r>
              <a:rPr lang="en-US" altLang="zh-CN" sz="2800" b="0" dirty="0" smtClean="0"/>
              <a:t>(</a:t>
            </a:r>
            <a:r>
              <a:rPr lang="en-US" altLang="zh-CN" sz="2800" b="0" dirty="0" err="1" smtClean="0"/>
              <a:t>x,y</a:t>
            </a:r>
            <a:r>
              <a:rPr lang="en-US" altLang="zh-CN" sz="2800" b="0" dirty="0" smtClean="0"/>
              <a:t>)</a:t>
            </a:r>
            <a:r>
              <a:rPr lang="zh-CN" altLang="en-US" sz="2800" b="0" dirty="0" smtClean="0"/>
              <a:t>到</a:t>
            </a:r>
            <a:r>
              <a:rPr lang="en-US" altLang="zh-CN" sz="2800" b="0" dirty="0" smtClean="0"/>
              <a:t>(</a:t>
            </a:r>
            <a:r>
              <a:rPr lang="en-US" altLang="zh-CN" sz="2800" b="0" dirty="0" err="1" smtClean="0"/>
              <a:t>x+dx</a:t>
            </a:r>
            <a:r>
              <a:rPr lang="en-US" altLang="zh-CN" sz="2800" b="0" dirty="0" smtClean="0"/>
              <a:t>, </a:t>
            </a:r>
            <a:r>
              <a:rPr lang="en-US" altLang="zh-CN" sz="2800" b="0" dirty="0" err="1" smtClean="0"/>
              <a:t>y+dy</a:t>
            </a:r>
            <a:r>
              <a:rPr lang="en-US" altLang="zh-CN" sz="2800" b="0" dirty="0" smtClean="0"/>
              <a:t>)</a:t>
            </a:r>
            <a:r>
              <a:rPr lang="zh-CN" altLang="en-US" sz="2800" b="0" dirty="0" smtClean="0"/>
              <a:t>画一条直线。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/>
              <a:t>画</a:t>
            </a:r>
            <a:r>
              <a:rPr lang="zh-CN" altLang="en-US" sz="2800" b="0" dirty="0" smtClean="0"/>
              <a:t>完直线后，画笔当前位置移到</a:t>
            </a:r>
            <a:r>
              <a:rPr lang="en-US" altLang="zh-CN" sz="2800" b="0" dirty="0" smtClean="0"/>
              <a:t>(</a:t>
            </a:r>
            <a:r>
              <a:rPr lang="en-US" altLang="zh-CN" sz="2800" b="0" dirty="0" err="1" smtClean="0"/>
              <a:t>x+dx,y+dy</a:t>
            </a:r>
            <a:r>
              <a:rPr lang="en-US" altLang="zh-CN" sz="2800" b="0" dirty="0" smtClean="0"/>
              <a:t>)</a:t>
            </a:r>
            <a:r>
              <a:rPr lang="zh-CN" altLang="en-US" sz="2800" b="0" dirty="0" smtClean="0"/>
              <a:t>。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画一个矩形</a:t>
            </a:r>
            <a:r>
              <a:rPr lang="en-US" altLang="zh-CN" sz="2800" b="0" dirty="0" smtClean="0"/>
              <a:t>:</a:t>
            </a:r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en-US" altLang="zh-CN" sz="2800" b="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3491880" y="4653136"/>
            <a:ext cx="23429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 smtClean="0"/>
              <a:t>MovePen</a:t>
            </a:r>
            <a:r>
              <a:rPr kumimoji="1" lang="en-US" altLang="zh-CN" sz="2000" dirty="0" smtClean="0"/>
              <a:t>(0.5, 0.5);</a:t>
            </a:r>
          </a:p>
          <a:p>
            <a:r>
              <a:rPr kumimoji="1" lang="en-US" altLang="zh-CN" sz="2000" dirty="0" err="1" smtClean="0"/>
              <a:t>DrawLine</a:t>
            </a:r>
            <a:r>
              <a:rPr kumimoji="1" lang="en-US" altLang="zh-CN" sz="2000" dirty="0" smtClean="0"/>
              <a:t>(0.0, 1.0);</a:t>
            </a:r>
          </a:p>
          <a:p>
            <a:r>
              <a:rPr kumimoji="1" lang="en-US" altLang="zh-CN" sz="2000" dirty="0" err="1" smtClean="0"/>
              <a:t>DrawLine</a:t>
            </a:r>
            <a:r>
              <a:rPr kumimoji="1" lang="en-US" altLang="zh-CN" sz="2000" dirty="0" smtClean="0"/>
              <a:t>(1.0,0.0);</a:t>
            </a:r>
          </a:p>
          <a:p>
            <a:r>
              <a:rPr kumimoji="1" lang="en-US" altLang="zh-CN" sz="2000" dirty="0" err="1" smtClean="0"/>
              <a:t>DrawLine</a:t>
            </a:r>
            <a:r>
              <a:rPr kumimoji="1" lang="en-US" altLang="zh-CN" sz="2000" dirty="0" smtClean="0"/>
              <a:t>(0.0,-1.0);</a:t>
            </a:r>
          </a:p>
          <a:p>
            <a:r>
              <a:rPr kumimoji="1" lang="en-US" altLang="zh-CN" sz="2000" dirty="0" err="1" smtClean="0"/>
              <a:t>DrawLine</a:t>
            </a:r>
            <a:r>
              <a:rPr kumimoji="1" lang="en-US" altLang="zh-CN" sz="2000" dirty="0" smtClean="0"/>
              <a:t>(-1.0,0.0);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64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圆与圆弧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484784"/>
            <a:ext cx="81280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dirty="0" err="1"/>
              <a:t>DrawArc</a:t>
            </a:r>
            <a:r>
              <a:rPr lang="en-US" altLang="zh-CN" sz="2800" dirty="0"/>
              <a:t>(r, start, sweep)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以画笔当前位置作为圆弧所在圆的</a:t>
            </a:r>
            <a:r>
              <a:rPr lang="en-US" altLang="zh-CN" sz="2800" b="0" dirty="0" smtClean="0"/>
              <a:t>X</a:t>
            </a:r>
            <a:r>
              <a:rPr lang="zh-CN" altLang="en-US" sz="2800" b="0" dirty="0" smtClean="0"/>
              <a:t>轴上右起点，画一段圆弧</a:t>
            </a:r>
            <a:r>
              <a:rPr lang="en-US" altLang="zh-CN" sz="2800" b="0" dirty="0" smtClean="0"/>
              <a:t>. 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 smtClean="0"/>
              <a:t>圆弧的半径为</a:t>
            </a:r>
            <a:r>
              <a:rPr lang="en-US" altLang="zh-CN" sz="2800" b="0" dirty="0" smtClean="0"/>
              <a:t>r</a:t>
            </a:r>
            <a:r>
              <a:rPr lang="en-US" altLang="zh-CN" sz="2800" b="0" dirty="0"/>
              <a:t>, </a:t>
            </a:r>
            <a:r>
              <a:rPr lang="zh-CN" altLang="en-US" sz="2800" b="0" dirty="0" smtClean="0"/>
              <a:t>起始角度为</a:t>
            </a:r>
            <a:r>
              <a:rPr lang="en-US" altLang="zh-CN" sz="2800" b="0" dirty="0" smtClean="0"/>
              <a:t>start</a:t>
            </a:r>
            <a:r>
              <a:rPr lang="zh-CN" altLang="en-US" sz="2800" b="0" dirty="0" smtClean="0"/>
              <a:t>（单位：度，相对于</a:t>
            </a:r>
            <a:r>
              <a:rPr lang="en-US" altLang="zh-CN" sz="2800" b="0" dirty="0" smtClean="0"/>
              <a:t>X</a:t>
            </a:r>
            <a:r>
              <a:rPr lang="zh-CN" altLang="en-US" sz="2800" b="0" dirty="0"/>
              <a:t>轴方向</a:t>
            </a:r>
            <a:r>
              <a:rPr lang="zh-CN" altLang="en-US" sz="2800" b="0" dirty="0" smtClean="0"/>
              <a:t>逆时针为正）</a:t>
            </a:r>
            <a:r>
              <a:rPr lang="en-US" altLang="zh-CN" sz="2800" b="0" dirty="0" smtClean="0"/>
              <a:t>, </a:t>
            </a:r>
            <a:r>
              <a:rPr lang="zh-CN" altLang="en-US" sz="2800" b="0" dirty="0" smtClean="0"/>
              <a:t>弧度为</a:t>
            </a:r>
            <a:r>
              <a:rPr lang="en-US" altLang="zh-CN" sz="2800" b="0" dirty="0" smtClean="0"/>
              <a:t>sweep</a:t>
            </a:r>
            <a:r>
              <a:rPr lang="en-US" altLang="zh-CN" sz="2800" b="0" dirty="0"/>
              <a:t>.</a:t>
            </a:r>
            <a:r>
              <a:rPr lang="en-US" altLang="zh-CN" sz="2800" b="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64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19045</TotalTime>
  <Words>2485</Words>
  <Application>Microsoft Office PowerPoint</Application>
  <PresentationFormat>全屏显示(4:3)</PresentationFormat>
  <Paragraphs>415</Paragraphs>
  <Slides>37</Slides>
  <Notes>30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Blank Presentation</vt:lpstr>
      <vt:lpstr>专题三:  图形程序设计</vt:lpstr>
      <vt:lpstr>Part I:  基本图形编程</vt:lpstr>
      <vt:lpstr>图形坐标系、像素</vt:lpstr>
      <vt:lpstr>第三方图形库</vt:lpstr>
      <vt:lpstr>基本图形函数</vt:lpstr>
      <vt:lpstr>初始化</vt:lpstr>
      <vt:lpstr>画笔</vt:lpstr>
      <vt:lpstr>直线</vt:lpstr>
      <vt:lpstr>圆与圆弧</vt:lpstr>
      <vt:lpstr>文本</vt:lpstr>
      <vt:lpstr>sprintf</vt:lpstr>
      <vt:lpstr>基本图形绘制示例：画房子</vt:lpstr>
      <vt:lpstr>Part II:  交互图形编程</vt:lpstr>
      <vt:lpstr>问题</vt:lpstr>
      <vt:lpstr>主函数</vt:lpstr>
      <vt:lpstr>冒泡排序函数</vt:lpstr>
      <vt:lpstr>能否只定义一个排序函数?</vt:lpstr>
      <vt:lpstr>函数指针</vt:lpstr>
      <vt:lpstr>函数指针做形参!</vt:lpstr>
      <vt:lpstr>值调用</vt:lpstr>
      <vt:lpstr>Main: 使用函数指针数组</vt:lpstr>
      <vt:lpstr>Main: 使用函数指针数组</vt:lpstr>
      <vt:lpstr>typedef</vt:lpstr>
      <vt:lpstr>用typedef定义新类型名的一般步骤：</vt:lpstr>
      <vt:lpstr>typedef</vt:lpstr>
      <vt:lpstr>新的编程模型</vt:lpstr>
      <vt:lpstr>回调函数(callback)</vt:lpstr>
      <vt:lpstr>关于交互的四类回调函数原型</vt:lpstr>
      <vt:lpstr>回调函数类型</vt:lpstr>
      <vt:lpstr>Keyboard</vt:lpstr>
      <vt:lpstr>Keyboard</vt:lpstr>
      <vt:lpstr>Char</vt:lpstr>
      <vt:lpstr>Mouse</vt:lpstr>
      <vt:lpstr>定时器（Timer）</vt:lpstr>
      <vt:lpstr>相关说明</vt:lpstr>
      <vt:lpstr>参考资料</vt:lpstr>
      <vt:lpstr>The End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3—Expressions</dc:title>
  <dc:creator>xdq</dc:creator>
  <cp:lastModifiedBy>xdq</cp:lastModifiedBy>
  <cp:revision>217</cp:revision>
  <dcterms:modified xsi:type="dcterms:W3CDTF">2015-12-20T08:08:35Z</dcterms:modified>
</cp:coreProperties>
</file>