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sldIdLst>
    <p:sldId id="256" r:id="rId2"/>
    <p:sldId id="285" r:id="rId3"/>
    <p:sldId id="283" r:id="rId4"/>
    <p:sldId id="258" r:id="rId5"/>
    <p:sldId id="260" r:id="rId6"/>
    <p:sldId id="286" r:id="rId7"/>
    <p:sldId id="267" r:id="rId8"/>
    <p:sldId id="284" r:id="rId9"/>
    <p:sldId id="269" r:id="rId10"/>
    <p:sldId id="268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>
        <p:scale>
          <a:sx n="112" d="100"/>
          <a:sy n="112" d="100"/>
        </p:scale>
        <p:origin x="-91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 lang="zh-CN"/>
            </a:pPr>
            <a:endParaRPr lang="zh-CN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pic>
        <p:nvPicPr>
          <p:cNvPr id="7" name="Picture 9" descr="PPTj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952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7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42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23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36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132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0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39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988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82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214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505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8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4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0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831337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42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7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6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78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74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Picture 7" descr="PPTj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28" r:id="rId12"/>
    <p:sldLayoutId id="2147484729" r:id="rId13"/>
    <p:sldLayoutId id="2147484730" r:id="rId14"/>
    <p:sldLayoutId id="2147484731" r:id="rId15"/>
    <p:sldLayoutId id="2147484732" r:id="rId16"/>
    <p:sldLayoutId id="2147484733" r:id="rId17"/>
    <p:sldLayoutId id="2147484734" r:id="rId18"/>
    <p:sldLayoutId id="2147484735" r:id="rId19"/>
    <p:sldLayoutId id="2147484736" r:id="rId20"/>
    <p:sldLayoutId id="2147484737" r:id="rId21"/>
    <p:sldLayoutId id="2147484738" r:id="rId22"/>
    <p:sldLayoutId id="2147484739" r:id="rId23"/>
    <p:sldLayoutId id="2147484740" r:id="rId24"/>
    <p:sldLayoutId id="2147484741" r:id="rId25"/>
    <p:sldLayoutId id="2147484742" r:id="rId2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sz="3200" cap="all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zh-CN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01_hello_SDL/01_hello_SDL.zip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ibsdl.org/download-2.0.ph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347346" y="1052190"/>
            <a:ext cx="6337300" cy="273685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>
                <a:solidFill>
                  <a:srgbClr val="FFC000"/>
                </a:solidFill>
                <a:ea typeface="Adobe Gothic Std B" pitchFamily="34" charset="-128"/>
              </a:rPr>
              <a:t>Hello  SDL</a:t>
            </a:r>
            <a:r>
              <a:rPr lang="en-US" altLang="zh-CN" sz="60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CN" sz="6000" dirty="0">
                <a:latin typeface="Adobe Gothic Std B" pitchFamily="34" charset="-128"/>
                <a:ea typeface="Adobe Gothic Std B" pitchFamily="34" charset="-128"/>
              </a:rPr>
            </a:br>
            <a:endParaRPr lang="zh-CN" altLang="en-US" sz="6000" dirty="0">
              <a:latin typeface="+mn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4294967295"/>
          </p:nvPr>
        </p:nvSpPr>
        <p:spPr>
          <a:xfrm>
            <a:off x="1695636" y="2420888"/>
            <a:ext cx="6040760" cy="8667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配置</a:t>
            </a:r>
            <a:r>
              <a:rPr lang="en-US" altLang="zh-C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SDL2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库，创建第一个窗口</a:t>
            </a: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68000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abriel\Desktop\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8" y="4695045"/>
            <a:ext cx="3633288" cy="19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abriel\Desktop\header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695045"/>
            <a:ext cx="3593288" cy="19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22688" y="4505091"/>
            <a:ext cx="75866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副标题 3"/>
          <p:cNvSpPr txBox="1">
            <a:spLocks/>
          </p:cNvSpPr>
          <p:nvPr/>
        </p:nvSpPr>
        <p:spPr bwMode="auto">
          <a:xfrm>
            <a:off x="2197714" y="3429000"/>
            <a:ext cx="5036604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主讲教师： 刘</a:t>
            </a:r>
            <a:r>
              <a:rPr lang="zh-CN" altLang="en-US" sz="1800"/>
              <a:t>新</a:t>
            </a:r>
            <a:r>
              <a:rPr lang="zh-CN" altLang="en-US" sz="1800" smtClean="0"/>
              <a:t>国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6849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/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4) </a:t>
            </a:r>
            <a:r>
              <a:rPr lang="zh-CN" altLang="en-US" sz="1800" dirty="0"/>
              <a:t>打开包含目录</a:t>
            </a:r>
            <a:r>
              <a:rPr lang="en-US" altLang="zh-CN" sz="1800" dirty="0"/>
              <a:t>(VC++ Directories&gt; Include Directories )</a:t>
            </a:r>
          </a:p>
          <a:p>
            <a:pPr marL="0" lv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5" name="Picture 2" descr="C:\Users\gabriel\Desktop\include_director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1"/>
            <a:ext cx="6048672" cy="421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4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/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5) </a:t>
            </a:r>
            <a:r>
              <a:rPr lang="zh-CN" altLang="en-US" sz="1800" dirty="0">
                <a:latin typeface="宋体"/>
              </a:rPr>
              <a:t>如下点击按钮，在弹出窗口中，选择先前解压</a:t>
            </a:r>
            <a:r>
              <a:rPr lang="en-US" altLang="zh-CN" sz="1800" dirty="0">
                <a:latin typeface="宋体"/>
              </a:rPr>
              <a:t>SDL2</a:t>
            </a:r>
            <a:r>
              <a:rPr lang="zh-CN" altLang="en-US" sz="1800" dirty="0">
                <a:latin typeface="宋体"/>
              </a:rPr>
              <a:t>开发包中</a:t>
            </a:r>
            <a:r>
              <a:rPr lang="zh-CN" altLang="en-US" sz="1800" dirty="0"/>
              <a:t>的</a:t>
            </a:r>
            <a:r>
              <a:rPr lang="en-US" altLang="zh-CN" sz="1800" dirty="0"/>
              <a:t>include</a:t>
            </a:r>
            <a:r>
              <a:rPr lang="zh-CN" altLang="en-US" sz="1800" dirty="0"/>
              <a:t>文件夹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1597" y="5661249"/>
            <a:ext cx="4692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完成此步，</a:t>
            </a:r>
            <a:r>
              <a:rPr lang="en-US" altLang="zh-CN" sz="1600" dirty="0"/>
              <a:t> Visual Studio</a:t>
            </a:r>
            <a:r>
              <a:rPr lang="zh-CN" altLang="en-US" sz="1600" dirty="0"/>
              <a:t>就能找到</a:t>
            </a:r>
            <a:r>
              <a:rPr lang="en-US" altLang="zh-CN" sz="1600" dirty="0"/>
              <a:t>SDL</a:t>
            </a:r>
            <a:r>
              <a:rPr lang="zh-CN" altLang="en-US" sz="1600" dirty="0"/>
              <a:t>头文件</a:t>
            </a:r>
            <a:endParaRPr lang="en-US" altLang="zh-CN" sz="1600" dirty="0"/>
          </a:p>
          <a:p>
            <a:r>
              <a:rPr lang="zh-CN" altLang="en-US" sz="1600" dirty="0"/>
              <a:t>如果你遇到错误：</a:t>
            </a:r>
            <a:r>
              <a:rPr lang="en-US" altLang="zh-CN" sz="1600" dirty="0"/>
              <a:t>The compiler can’t find </a:t>
            </a:r>
            <a:r>
              <a:rPr lang="en-US" altLang="zh-CN" sz="1600" dirty="0" err="1"/>
              <a:t>SDL.h</a:t>
            </a:r>
            <a:r>
              <a:rPr lang="en-US" altLang="zh-CN" sz="1600" dirty="0"/>
              <a:t>,</a:t>
            </a:r>
          </a:p>
          <a:p>
            <a:r>
              <a:rPr lang="zh-CN" altLang="en-US" sz="1600" dirty="0"/>
              <a:t>说明你本阶段操作有误</a:t>
            </a:r>
          </a:p>
        </p:txBody>
      </p:sp>
      <p:pic>
        <p:nvPicPr>
          <p:cNvPr id="1027" name="Picture 3" descr="C:\Users\gabriel\Desktop\add_incl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1" y="1988840"/>
            <a:ext cx="3837555" cy="33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abriel\Desktop\new_inclu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97984"/>
            <a:ext cx="3816424" cy="33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1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/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6) </a:t>
            </a:r>
            <a:r>
              <a:rPr lang="zh-CN" altLang="en-US" sz="1800" dirty="0"/>
              <a:t>选择</a:t>
            </a:r>
            <a:r>
              <a:rPr lang="en-US" altLang="zh-CN" sz="1800" dirty="0"/>
              <a:t>Library Directories</a:t>
            </a:r>
            <a:r>
              <a:rPr lang="zh-CN" altLang="en-US" sz="1800" dirty="0"/>
              <a:t>，点击右端下拉按钮</a:t>
            </a:r>
            <a:endParaRPr lang="en-US" altLang="zh-CN" sz="1800" dirty="0">
              <a:solidFill>
                <a:prstClr val="black"/>
              </a:solidFill>
              <a:latin typeface="宋体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2055" name="Picture 7" descr="C:\Users\gabriel\Desktop\library_director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2"/>
            <a:ext cx="6098395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5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/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7) </a:t>
            </a:r>
            <a:r>
              <a:rPr lang="zh-CN" altLang="en-US" sz="1800" dirty="0">
                <a:latin typeface="宋体"/>
              </a:rPr>
              <a:t>如下点击按钮</a:t>
            </a:r>
            <a:endParaRPr lang="en-US" altLang="zh-CN" sz="1800" dirty="0">
              <a:latin typeface="宋体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5122" name="Picture 2" descr="C:\Users\gabriel\Desktop\add_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28" y="1988840"/>
            <a:ext cx="3835909" cy="33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/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8) </a:t>
            </a:r>
            <a:r>
              <a:rPr lang="zh-CN" altLang="en-US" sz="1800" dirty="0">
                <a:latin typeface="宋体"/>
              </a:rPr>
              <a:t>在弹出窗口中，选择先前解压</a:t>
            </a:r>
            <a:r>
              <a:rPr lang="en-US" altLang="zh-CN" sz="1800" dirty="0">
                <a:latin typeface="宋体"/>
              </a:rPr>
              <a:t>SDL2</a:t>
            </a:r>
            <a:r>
              <a:rPr lang="zh-CN" altLang="en-US" sz="1800" dirty="0">
                <a:latin typeface="宋体"/>
              </a:rPr>
              <a:t>开发包中</a:t>
            </a:r>
            <a:r>
              <a:rPr lang="zh-CN" altLang="en-US" sz="1800" dirty="0"/>
              <a:t>的</a:t>
            </a:r>
            <a:r>
              <a:rPr lang="en-US" altLang="zh-CN" sz="1800" dirty="0"/>
              <a:t>lib</a:t>
            </a:r>
            <a:r>
              <a:rPr lang="zh-CN" altLang="en-US" sz="1800" dirty="0"/>
              <a:t>文件夹</a:t>
            </a:r>
            <a:endParaRPr lang="zh-CN" altLang="en-US" dirty="0"/>
          </a:p>
        </p:txBody>
      </p:sp>
      <p:pic>
        <p:nvPicPr>
          <p:cNvPr id="6146" name="Picture 2" descr="C:\Users\gabriel\Desktop\select_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1"/>
            <a:ext cx="6624736" cy="343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563" y="5630288"/>
            <a:ext cx="6841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为了兼容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绝大多数编译器默认编译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位二进制文件（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dll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在这套课程中我们将使用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endParaRPr lang="en-US" altLang="zh-C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的二进制文件，即使你的操作系统是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位，这也不会有影响。因此，相应的我们选择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x86 lib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9" y="3573017"/>
            <a:ext cx="4626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/>
                </a:solidFill>
              </a:rPr>
              <a:t>完成此步，</a:t>
            </a:r>
            <a:r>
              <a:rPr lang="en-US" altLang="zh-CN" sz="1600" dirty="0">
                <a:solidFill>
                  <a:schemeClr val="bg2"/>
                </a:solidFill>
              </a:rPr>
              <a:t> Visual Studio</a:t>
            </a:r>
            <a:r>
              <a:rPr lang="zh-CN" altLang="en-US" sz="1600" dirty="0">
                <a:solidFill>
                  <a:schemeClr val="bg2"/>
                </a:solidFill>
              </a:rPr>
              <a:t>就能找到</a:t>
            </a:r>
            <a:r>
              <a:rPr lang="en-US" altLang="zh-CN" sz="1600" dirty="0">
                <a:solidFill>
                  <a:schemeClr val="bg2"/>
                </a:solidFill>
              </a:rPr>
              <a:t>lib</a:t>
            </a:r>
            <a:r>
              <a:rPr lang="zh-CN" altLang="en-US" sz="1600" dirty="0">
                <a:solidFill>
                  <a:schemeClr val="bg2"/>
                </a:solidFill>
              </a:rPr>
              <a:t>文件</a:t>
            </a:r>
            <a:endParaRPr lang="en-US" altLang="zh-CN" sz="1600" dirty="0">
              <a:solidFill>
                <a:schemeClr val="bg2"/>
              </a:solidFill>
            </a:endParaRPr>
          </a:p>
          <a:p>
            <a:r>
              <a:rPr lang="zh-CN" altLang="en-US" sz="1600" dirty="0">
                <a:solidFill>
                  <a:schemeClr val="bg2"/>
                </a:solidFill>
              </a:rPr>
              <a:t>如果遇到错误：</a:t>
            </a:r>
            <a:r>
              <a:rPr lang="en-US" altLang="zh-CN" sz="1600" dirty="0">
                <a:solidFill>
                  <a:schemeClr val="bg2"/>
                </a:solidFill>
              </a:rPr>
              <a:t> The linker can't find SDL2.lib ,</a:t>
            </a:r>
          </a:p>
          <a:p>
            <a:r>
              <a:rPr lang="zh-CN" altLang="en-US" sz="1600" dirty="0">
                <a:solidFill>
                  <a:schemeClr val="bg2"/>
                </a:solidFill>
              </a:rPr>
              <a:t>说明你以上操作有误</a:t>
            </a:r>
          </a:p>
        </p:txBody>
      </p:sp>
    </p:spTree>
    <p:extLst>
      <p:ext uri="{BB962C8B-B14F-4D97-AF65-F5344CB8AC3E}">
        <p14:creationId xmlns:p14="http://schemas.microsoft.com/office/powerpoint/2010/main" val="220001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/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9) </a:t>
            </a:r>
            <a:r>
              <a:rPr lang="zh-CN" altLang="en-US" sz="1800" dirty="0"/>
              <a:t>编辑附加依赖性</a:t>
            </a:r>
            <a:r>
              <a:rPr lang="en-US" altLang="zh-CN" sz="1800" dirty="0"/>
              <a:t>(Linker—&gt;Input —&gt;Additional Dependencies)</a:t>
            </a:r>
            <a:endParaRPr lang="zh-CN" altLang="en-US" dirty="0"/>
          </a:p>
        </p:txBody>
      </p:sp>
      <p:pic>
        <p:nvPicPr>
          <p:cNvPr id="7170" name="Picture 2" descr="C:\Users\gabriel\Desktop\additional_dependenc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011697"/>
            <a:ext cx="5976665" cy="416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5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/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10) </a:t>
            </a:r>
            <a:r>
              <a:rPr lang="zh-CN" altLang="en-US" sz="1800" dirty="0">
                <a:latin typeface="宋体"/>
              </a:rPr>
              <a:t>在弹出窗口中黏贴：</a:t>
            </a:r>
            <a:r>
              <a:rPr lang="en-US" altLang="zh-CN" sz="1600" dirty="0">
                <a:latin typeface="宋体"/>
              </a:rPr>
              <a:t>SDL2.lib;SDL2main.lib;</a:t>
            </a:r>
            <a:endParaRPr lang="zh-CN" altLang="en-US" sz="1600" dirty="0"/>
          </a:p>
        </p:txBody>
      </p:sp>
      <p:pic>
        <p:nvPicPr>
          <p:cNvPr id="8194" name="Picture 2" descr="C:\Users\gabriel\Desktop\lin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29" y="1988840"/>
            <a:ext cx="34194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9713" y="5157193"/>
            <a:ext cx="4884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这样，</a:t>
            </a:r>
            <a:r>
              <a:rPr lang="en-US" altLang="zh-CN" sz="1600" dirty="0"/>
              <a:t>Visual Studio</a:t>
            </a:r>
            <a:r>
              <a:rPr lang="zh-CN" altLang="en-US" sz="1600" dirty="0"/>
              <a:t>就知道必须将</a:t>
            </a:r>
            <a:r>
              <a:rPr lang="en-US" altLang="zh-CN" sz="1600" dirty="0"/>
              <a:t>SDL2</a:t>
            </a:r>
            <a:r>
              <a:rPr lang="zh-CN" altLang="en-US" sz="1600" dirty="0"/>
              <a:t>链接进程序</a:t>
            </a:r>
            <a:endParaRPr lang="en-US" altLang="zh-CN" sz="1600" dirty="0"/>
          </a:p>
          <a:p>
            <a:r>
              <a:rPr lang="zh-CN" altLang="en-US" sz="1600" dirty="0"/>
              <a:t>如果你编译后遇到一堆</a:t>
            </a:r>
            <a:r>
              <a:rPr lang="en-US" altLang="zh-CN" sz="1600" dirty="0"/>
              <a:t>undefined reference</a:t>
            </a:r>
            <a:r>
              <a:rPr lang="zh-CN" altLang="en-US" sz="1600" dirty="0"/>
              <a:t>错误，</a:t>
            </a:r>
            <a:endParaRPr lang="en-US" altLang="zh-CN" sz="1600" dirty="0"/>
          </a:p>
          <a:p>
            <a:r>
              <a:rPr lang="zh-CN" altLang="en-US" sz="1600" dirty="0"/>
              <a:t>说明你本阶段操作有误</a:t>
            </a:r>
          </a:p>
        </p:txBody>
      </p:sp>
    </p:spTree>
    <p:extLst>
      <p:ext uri="{BB962C8B-B14F-4D97-AF65-F5344CB8AC3E}">
        <p14:creationId xmlns:p14="http://schemas.microsoft.com/office/powerpoint/2010/main" val="420337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gabriel\Desktop\sub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02" y="2019265"/>
            <a:ext cx="5978863" cy="416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/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12777"/>
            <a:ext cx="8280000" cy="4707223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11)</a:t>
            </a:r>
            <a:r>
              <a:rPr lang="zh-CN" altLang="en-US" sz="1800" dirty="0">
                <a:latin typeface="宋体"/>
              </a:rPr>
              <a:t> 设置子系统为</a:t>
            </a:r>
            <a:r>
              <a:rPr lang="en-US" altLang="zh-CN" sz="1800" dirty="0"/>
              <a:t>Console(Linker—&gt;System —&gt;</a:t>
            </a:r>
            <a:r>
              <a:rPr lang="en-US" altLang="zh-CN" sz="1800" dirty="0" err="1"/>
              <a:t>SubSystem</a:t>
            </a:r>
            <a:r>
              <a:rPr lang="en-US" altLang="zh-CN" sz="1800" dirty="0"/>
              <a:t>)</a:t>
            </a:r>
          </a:p>
          <a:p>
            <a:pPr marL="0" lv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4293097"/>
            <a:ext cx="4376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/>
                </a:solidFill>
              </a:rPr>
              <a:t>如果遇到错误：</a:t>
            </a:r>
            <a:r>
              <a:rPr lang="en-US" altLang="zh-CN" sz="1600" dirty="0">
                <a:solidFill>
                  <a:schemeClr val="bg2"/>
                </a:solidFill>
              </a:rPr>
              <a:t>entry point not being defined</a:t>
            </a:r>
          </a:p>
          <a:p>
            <a:r>
              <a:rPr lang="zh-CN" altLang="en-US" sz="1600" dirty="0">
                <a:solidFill>
                  <a:schemeClr val="bg2"/>
                </a:solidFill>
              </a:rPr>
              <a:t>或</a:t>
            </a:r>
            <a:r>
              <a:rPr lang="en-US" altLang="zh-CN" sz="1600" dirty="0">
                <a:solidFill>
                  <a:schemeClr val="bg2"/>
                </a:solidFill>
              </a:rPr>
              <a:t>unresolved external symbol _main,</a:t>
            </a:r>
          </a:p>
          <a:p>
            <a:r>
              <a:rPr lang="zh-CN" altLang="en-US" sz="1600" dirty="0">
                <a:solidFill>
                  <a:schemeClr val="bg2"/>
                </a:solidFill>
              </a:rPr>
              <a:t>说明你跳过了这一步骤</a:t>
            </a:r>
          </a:p>
        </p:txBody>
      </p:sp>
    </p:spTree>
    <p:extLst>
      <p:ext uri="{BB962C8B-B14F-4D97-AF65-F5344CB8AC3E}">
        <p14:creationId xmlns:p14="http://schemas.microsoft.com/office/powerpoint/2010/main" val="3989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12) </a:t>
            </a:r>
            <a:r>
              <a:rPr lang="zh-CN" altLang="en-US" sz="1800" dirty="0">
                <a:latin typeface="宋体"/>
              </a:rPr>
              <a:t>找到</a:t>
            </a:r>
            <a:r>
              <a:rPr lang="zh-CN" altLang="en-US" sz="1800" dirty="0">
                <a:solidFill>
                  <a:prstClr val="black"/>
                </a:solidFill>
                <a:latin typeface="宋体"/>
                <a:hlinkClick r:id="rId2" action="ppaction://hlinksldjump"/>
              </a:rPr>
              <a:t>步骤</a:t>
            </a:r>
            <a:r>
              <a:rPr lang="en-US" altLang="zh-CN" sz="1800" dirty="0">
                <a:solidFill>
                  <a:prstClr val="black"/>
                </a:solidFill>
                <a:latin typeface="宋体"/>
                <a:hlinkClick r:id="rId2" action="ppaction://hlinksldjump"/>
              </a:rPr>
              <a:t>8</a:t>
            </a:r>
            <a:r>
              <a:rPr lang="zh-CN" altLang="en-US" sz="1800" dirty="0">
                <a:latin typeface="宋体"/>
              </a:rPr>
              <a:t>选中的</a:t>
            </a:r>
            <a:r>
              <a:rPr lang="en-US" altLang="zh-CN" sz="1800" dirty="0">
                <a:latin typeface="宋体"/>
              </a:rPr>
              <a:t>lib</a:t>
            </a:r>
            <a:r>
              <a:rPr lang="zh-CN" altLang="en-US" sz="1800" dirty="0">
                <a:latin typeface="宋体"/>
              </a:rPr>
              <a:t>文件夹中所有的</a:t>
            </a:r>
            <a:r>
              <a:rPr lang="en-US" altLang="zh-CN" sz="1800" dirty="0" err="1">
                <a:latin typeface="宋体"/>
              </a:rPr>
              <a:t>dll</a:t>
            </a:r>
            <a:r>
              <a:rPr lang="zh-CN" altLang="en-US" sz="1800" dirty="0">
                <a:latin typeface="宋体"/>
              </a:rPr>
              <a:t>文件，拷贝至下列任意一个目录：</a:t>
            </a:r>
            <a:endParaRPr lang="en-US" altLang="zh-CN" sz="1800" dirty="0">
              <a:latin typeface="宋体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宋体"/>
              </a:rPr>
              <a:t>1.</a:t>
            </a:r>
            <a:r>
              <a:rPr lang="zh-CN" altLang="en-US" sz="1400" dirty="0">
                <a:latin typeface="宋体"/>
              </a:rPr>
              <a:t>项目的工作目录</a:t>
            </a:r>
            <a:r>
              <a:rPr lang="en-US" altLang="zh-CN" sz="1400" dirty="0">
                <a:latin typeface="宋体"/>
              </a:rPr>
              <a:t>(.</a:t>
            </a:r>
            <a:r>
              <a:rPr lang="en-US" altLang="zh-CN" sz="1400" dirty="0" err="1">
                <a:latin typeface="宋体"/>
              </a:rPr>
              <a:t>vcxproj</a:t>
            </a:r>
            <a:r>
              <a:rPr lang="zh-CN" altLang="en-US" sz="1400" dirty="0">
                <a:latin typeface="宋体"/>
              </a:rPr>
              <a:t>所在目录</a:t>
            </a:r>
            <a:r>
              <a:rPr lang="en-US" altLang="zh-CN" sz="1400" dirty="0">
                <a:latin typeface="宋体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宋体"/>
              </a:rPr>
              <a:t>2.</a:t>
            </a:r>
            <a:r>
              <a:rPr lang="zh-CN" altLang="en-US" sz="1400" dirty="0">
                <a:latin typeface="宋体"/>
              </a:rPr>
              <a:t>系统目录</a:t>
            </a:r>
            <a:r>
              <a:rPr lang="en-US" altLang="zh-CN" sz="1400" dirty="0">
                <a:latin typeface="宋体"/>
              </a:rPr>
              <a:t>(</a:t>
            </a:r>
            <a:r>
              <a:rPr lang="en-US" altLang="zh-CN" sz="1400" dirty="0"/>
              <a:t>32</a:t>
            </a:r>
            <a:r>
              <a:rPr lang="zh-CN" altLang="en-US" sz="1400" dirty="0"/>
              <a:t>位操作系统  </a:t>
            </a:r>
            <a:r>
              <a:rPr lang="en-US" altLang="zh-CN" sz="1400" dirty="0"/>
              <a:t>C:\WINDOWS\SYSTEM32 , 64</a:t>
            </a:r>
            <a:r>
              <a:rPr lang="zh-CN" altLang="en-US" sz="1400" dirty="0"/>
              <a:t>位操作系统  </a:t>
            </a:r>
            <a:r>
              <a:rPr lang="en-US" altLang="zh-CN" sz="1400" dirty="0"/>
              <a:t>C:\WINDOWS\SysWOW64</a:t>
            </a:r>
            <a:r>
              <a:rPr lang="en-US" altLang="zh-CN" sz="1400" dirty="0">
                <a:latin typeface="宋体"/>
              </a:rPr>
              <a:t>)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400" dirty="0">
              <a:solidFill>
                <a:prstClr val="black"/>
              </a:solidFill>
              <a:latin typeface="宋体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400" dirty="0">
              <a:solidFill>
                <a:prstClr val="black"/>
              </a:solidFill>
              <a:latin typeface="宋体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13) </a:t>
            </a:r>
            <a:r>
              <a:rPr lang="zh-CN" altLang="en-US" sz="1800" dirty="0">
                <a:latin typeface="宋体"/>
              </a:rPr>
              <a:t>下载</a:t>
            </a:r>
            <a:r>
              <a:rPr lang="en-US" altLang="zh-CN" sz="1800" dirty="0">
                <a:solidFill>
                  <a:prstClr val="black"/>
                </a:solidFill>
                <a:latin typeface="宋体"/>
                <a:hlinkClick r:id="rId3"/>
              </a:rPr>
              <a:t>source for lesson 01</a:t>
            </a:r>
            <a:r>
              <a:rPr lang="zh-CN" altLang="en-US" sz="1800" dirty="0">
                <a:latin typeface="宋体"/>
              </a:rPr>
              <a:t>，将源文件加入到你的项目中，测试</a:t>
            </a:r>
            <a:r>
              <a:rPr lang="en-US" altLang="zh-CN" sz="1800" dirty="0">
                <a:latin typeface="宋体"/>
              </a:rPr>
              <a:t>SDL2</a:t>
            </a:r>
            <a:r>
              <a:rPr lang="zh-CN" altLang="en-US" sz="1800" dirty="0">
                <a:latin typeface="宋体"/>
              </a:rPr>
              <a:t>配置是否成功。</a:t>
            </a:r>
            <a:endParaRPr lang="en-US" altLang="zh-CN" sz="1800" dirty="0">
              <a:latin typeface="宋体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/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16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5576" y="1772816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zh-CN" altLang="en-US" sz="4400" dirty="0">
                <a:solidFill>
                  <a:srgbClr val="FFC000"/>
                </a:solidFill>
              </a:rPr>
              <a:t>第一个图形程序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4294967295"/>
          </p:nvPr>
        </p:nvSpPr>
        <p:spPr>
          <a:xfrm>
            <a:off x="899592" y="4005064"/>
            <a:ext cx="7772400" cy="1131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SDL</a:t>
            </a:r>
            <a:r>
              <a:rPr lang="zh-CN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已经配置完成，我们将构建一个最基本的图形程序</a:t>
            </a: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346400" y="1410975"/>
            <a:ext cx="6337300" cy="2234129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altLang="zh-CN" sz="4800" cap="none">
                <a:solidFill>
                  <a:srgbClr val="FFC000"/>
                </a:solidFill>
              </a:rPr>
              <a:t>Hello  SDL</a:t>
            </a:r>
            <a:endParaRPr lang="zh-CN" altLang="en-US" sz="6000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68000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3203848" y="3861048"/>
            <a:ext cx="266429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ln w="19050">
                  <a:noFill/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Part1: </a:t>
            </a:r>
            <a:r>
              <a:rPr lang="zh-CN" altLang="en-US" sz="1600" b="1" dirty="0">
                <a:ln w="19050">
                  <a:noFill/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初 窥 </a:t>
            </a:r>
            <a:r>
              <a:rPr lang="en-US" altLang="zh-CN" sz="1600" b="1" dirty="0">
                <a:ln w="19050">
                  <a:noFill/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SDL</a:t>
            </a:r>
            <a:endParaRPr lang="zh-CN" altLang="en-US" sz="1600" b="1" dirty="0">
              <a:ln w="19050">
                <a:noFill/>
                <a:prstDash val="solid"/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rId4" action="ppaction://hlinksldjump"/>
          </p:cNvPr>
          <p:cNvSpPr/>
          <p:nvPr/>
        </p:nvSpPr>
        <p:spPr>
          <a:xfrm>
            <a:off x="3203848" y="4581048"/>
            <a:ext cx="266429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ln w="19050">
                  <a:noFill/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Part2</a:t>
            </a:r>
            <a:r>
              <a:rPr lang="en-US" altLang="zh-CN" sz="1400" b="1" dirty="0">
                <a:ln w="19050">
                  <a:noFill/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VS </a:t>
            </a:r>
            <a:r>
              <a:rPr lang="zh-CN" altLang="en-US" sz="1400" b="1" dirty="0">
                <a:ln w="19050">
                  <a:noFill/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配 置 </a:t>
            </a:r>
            <a:r>
              <a:rPr lang="en-US" altLang="zh-CN" sz="1400" b="1" dirty="0">
                <a:ln w="19050">
                  <a:noFill/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SDL2</a:t>
            </a:r>
            <a:r>
              <a:rPr lang="zh-CN" altLang="en-US" sz="1400" b="1" dirty="0">
                <a:ln w="19050">
                  <a:noFill/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库</a:t>
            </a:r>
          </a:p>
        </p:txBody>
      </p:sp>
      <p:sp>
        <p:nvSpPr>
          <p:cNvPr id="10" name="圆角矩形 9">
            <a:hlinkClick r:id="rId5" action="ppaction://hlinksldjump"/>
          </p:cNvPr>
          <p:cNvSpPr/>
          <p:nvPr/>
        </p:nvSpPr>
        <p:spPr>
          <a:xfrm>
            <a:off x="3203848" y="5301048"/>
            <a:ext cx="266429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ln w="19050">
                  <a:noFill/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Part3</a:t>
            </a:r>
            <a:r>
              <a:rPr lang="en-US" altLang="zh-CN" sz="1400" b="1" dirty="0">
                <a:ln w="19050">
                  <a:noFill/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  <a:r>
              <a:rPr lang="zh-CN" altLang="en-US" sz="1600" b="1" dirty="0">
                <a:ln w="19050">
                  <a:noFill/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第一个图形程序</a:t>
            </a:r>
          </a:p>
        </p:txBody>
      </p:sp>
    </p:spTree>
    <p:extLst>
      <p:ext uri="{BB962C8B-B14F-4D97-AF65-F5344CB8AC3E}">
        <p14:creationId xmlns:p14="http://schemas.microsoft.com/office/powerpoint/2010/main" val="2872839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Hello</a:t>
            </a:r>
            <a:r>
              <a:rPr lang="en-US" altLang="zh-CN" b="1" dirty="0"/>
              <a:t> SDL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4294967295"/>
          </p:nvPr>
        </p:nvSpPr>
        <p:spPr>
          <a:xfrm>
            <a:off x="467544" y="1599878"/>
            <a:ext cx="8218488" cy="2189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Courier New"/>
              </a:rPr>
              <a:t>//Using SDL and standard IO 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#include &lt;</a:t>
            </a:r>
            <a:r>
              <a:rPr lang="en-US" altLang="zh-CN" sz="1600" dirty="0" err="1">
                <a:latin typeface="Courier New"/>
              </a:rPr>
              <a:t>SDL.h</a:t>
            </a:r>
            <a:r>
              <a:rPr lang="en-US" altLang="zh-CN" sz="1600" dirty="0">
                <a:latin typeface="Courier New"/>
              </a:rPr>
              <a:t>&gt;  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#include &lt;</a:t>
            </a:r>
            <a:r>
              <a:rPr lang="en-US" altLang="zh-CN" sz="1600" dirty="0" err="1">
                <a:latin typeface="Courier New"/>
              </a:rPr>
              <a:t>stdio.h</a:t>
            </a:r>
            <a:r>
              <a:rPr lang="en-US" altLang="zh-CN" sz="1600" dirty="0">
                <a:latin typeface="Courier New"/>
              </a:rPr>
              <a:t>&gt;</a:t>
            </a:r>
          </a:p>
          <a:p>
            <a:pPr marL="0" indent="0">
              <a:buNone/>
            </a:pPr>
            <a:endParaRPr lang="en-US" altLang="zh-CN" sz="1600" dirty="0">
              <a:latin typeface="Courier New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Courier New"/>
              </a:rPr>
              <a:t>//Screen dimension constants 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/>
              </a:rPr>
              <a:t>const</a:t>
            </a:r>
            <a:r>
              <a:rPr lang="en-US" altLang="zh-CN" sz="1600" dirty="0">
                <a:latin typeface="Courier New"/>
              </a:rPr>
              <a:t> </a:t>
            </a:r>
            <a:r>
              <a:rPr lang="en-US" altLang="zh-CN" sz="1600" dirty="0" err="1">
                <a:latin typeface="Courier New"/>
              </a:rPr>
              <a:t>int</a:t>
            </a:r>
            <a:r>
              <a:rPr lang="en-US" altLang="zh-CN" sz="1600" dirty="0">
                <a:latin typeface="Courier New"/>
              </a:rPr>
              <a:t> SCREEN_WIDTH = 640; 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/>
              </a:rPr>
              <a:t>const</a:t>
            </a:r>
            <a:r>
              <a:rPr lang="en-US" altLang="zh-CN" sz="1600" dirty="0">
                <a:latin typeface="Courier New"/>
              </a:rPr>
              <a:t> </a:t>
            </a:r>
            <a:r>
              <a:rPr lang="en-US" altLang="zh-CN" sz="1600" dirty="0" err="1">
                <a:latin typeface="Courier New"/>
              </a:rPr>
              <a:t>int</a:t>
            </a:r>
            <a:r>
              <a:rPr lang="en-US" altLang="zh-CN" sz="1600" dirty="0">
                <a:latin typeface="Courier New"/>
              </a:rPr>
              <a:t> SCREEN_HEIGHT = 480;</a:t>
            </a:r>
            <a:endParaRPr lang="zh-CN" altLang="en-US" sz="1600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294967295"/>
          </p:nvPr>
        </p:nvSpPr>
        <p:spPr>
          <a:xfrm>
            <a:off x="467544" y="3774178"/>
            <a:ext cx="8207375" cy="2303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urier New"/>
              </a:rPr>
              <a:t>include &lt;</a:t>
            </a:r>
            <a:r>
              <a:rPr lang="en-US" altLang="zh-CN" sz="1600" dirty="0" err="1">
                <a:latin typeface="Courier New"/>
              </a:rPr>
              <a:t>SDL.h</a:t>
            </a:r>
            <a:r>
              <a:rPr lang="en-US" altLang="zh-CN" sz="1600" dirty="0">
                <a:latin typeface="Courier New"/>
              </a:rPr>
              <a:t>&gt;</a:t>
            </a:r>
            <a:r>
              <a:rPr lang="zh-CN" altLang="en-US" sz="1600" dirty="0">
                <a:latin typeface="Courier New"/>
              </a:rPr>
              <a:t>是使用</a:t>
            </a:r>
            <a:r>
              <a:rPr lang="en-US" altLang="zh-CN" sz="1600" dirty="0">
                <a:latin typeface="Courier New"/>
              </a:rPr>
              <a:t>SDL</a:t>
            </a:r>
            <a:r>
              <a:rPr lang="zh-CN" altLang="en-US" sz="1600" dirty="0">
                <a:latin typeface="Courier New"/>
              </a:rPr>
              <a:t>函数跟原型前必需的操作</a:t>
            </a:r>
            <a:endParaRPr lang="en-US" altLang="zh-CN" sz="1600" dirty="0">
              <a:latin typeface="Courier New"/>
            </a:endParaRPr>
          </a:p>
          <a:p>
            <a:pPr marL="0" indent="0">
              <a:buNone/>
            </a:pPr>
            <a:endParaRPr lang="en-US" altLang="zh-CN" sz="1600" dirty="0">
              <a:latin typeface="Courier New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urier New"/>
              </a:rPr>
              <a:t>接着，</a:t>
            </a:r>
            <a:r>
              <a:rPr lang="zh-CN" altLang="en-US" sz="1600">
                <a:latin typeface="Courier New"/>
              </a:rPr>
              <a:t>我们定义程序</a:t>
            </a:r>
            <a:r>
              <a:rPr lang="zh-CN" altLang="en-US" sz="1600" dirty="0">
                <a:latin typeface="Courier New"/>
              </a:rPr>
              <a:t>窗口长度和宽度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3"/>
            <a:ext cx="8208912" cy="2016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4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Hello</a:t>
            </a:r>
            <a:r>
              <a:rPr lang="en-US" altLang="zh-CN" b="1" dirty="0"/>
              <a:t> SDL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half" idx="4294967295"/>
          </p:nvPr>
        </p:nvSpPr>
        <p:spPr>
          <a:xfrm>
            <a:off x="444696" y="4437112"/>
            <a:ext cx="7737691" cy="23050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800" b="1" dirty="0"/>
              <a:t>看看我们的</a:t>
            </a:r>
            <a:r>
              <a:rPr lang="en-US" altLang="zh-CN" sz="1800" b="1" dirty="0"/>
              <a:t>main</a:t>
            </a:r>
            <a:r>
              <a:rPr lang="zh-CN" altLang="en-US" sz="1800" b="1" dirty="0"/>
              <a:t>函数：</a:t>
            </a:r>
            <a:endParaRPr lang="en-US" altLang="zh-CN" sz="1800" b="1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/>
              <a:t>请留意它的入参和返回值，为了达到跨平台的兼容，</a:t>
            </a:r>
            <a:r>
              <a:rPr lang="en-US" altLang="zh-CN" sz="1800" dirty="0"/>
              <a:t> SDL</a:t>
            </a:r>
            <a:r>
              <a:rPr lang="zh-CN" altLang="en-US" sz="1800" dirty="0"/>
              <a:t>要求这样的</a:t>
            </a:r>
            <a:r>
              <a:rPr lang="en-US" altLang="zh-CN" sz="1800" dirty="0"/>
              <a:t>main</a:t>
            </a:r>
            <a:r>
              <a:rPr lang="zh-CN" altLang="en-US" sz="1800" dirty="0"/>
              <a:t>函数；</a:t>
            </a:r>
            <a:endParaRPr lang="en-US" altLang="zh-CN" sz="18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/>
              <a:t>SDL surface</a:t>
            </a:r>
            <a:r>
              <a:rPr lang="zh-CN" altLang="en-US" sz="1800" dirty="0"/>
              <a:t>是一个</a:t>
            </a:r>
            <a:r>
              <a:rPr lang="en-US" altLang="zh-CN" sz="1800" dirty="0"/>
              <a:t>2D</a:t>
            </a:r>
            <a:r>
              <a:rPr lang="zh-CN" altLang="en-US" sz="1800" dirty="0"/>
              <a:t>图层。它是从文件中加载的图层，或者是窗口中显示的图层；</a:t>
            </a:r>
            <a:endParaRPr lang="en-US" altLang="zh-CN" sz="18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/>
              <a:t>调用</a:t>
            </a:r>
            <a:r>
              <a:rPr lang="en-US" altLang="zh-CN" sz="1800" dirty="0"/>
              <a:t>SDL</a:t>
            </a:r>
            <a:r>
              <a:rPr lang="zh-CN" altLang="en-US" sz="1800" dirty="0"/>
              <a:t>函数前，必须初始化</a:t>
            </a:r>
            <a:r>
              <a:rPr lang="en-US" altLang="zh-CN" sz="1800" dirty="0"/>
              <a:t>SDL</a:t>
            </a:r>
            <a:r>
              <a:rPr lang="zh-CN" altLang="en-US" sz="1800" dirty="0"/>
              <a:t>，这里我们只初始化了</a:t>
            </a:r>
            <a:r>
              <a:rPr lang="en-US" altLang="zh-CN" sz="1800" dirty="0"/>
              <a:t>video</a:t>
            </a:r>
            <a:r>
              <a:rPr lang="zh-CN" altLang="en-US" sz="1800" dirty="0"/>
              <a:t>子系统</a:t>
            </a:r>
            <a:r>
              <a:rPr lang="en-US" altLang="zh-CN" sz="1800" dirty="0"/>
              <a:t>(</a:t>
            </a:r>
            <a:r>
              <a:rPr lang="en-US" altLang="zh-CN" sz="1800" dirty="0">
                <a:latin typeface="Courier New"/>
              </a:rPr>
              <a:t>SDL_INIT_VIDEO</a:t>
            </a:r>
            <a:r>
              <a:rPr lang="en-US" altLang="zh-CN" sz="1800" dirty="0"/>
              <a:t>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err="1"/>
              <a:t>SDL_GetError</a:t>
            </a:r>
            <a:r>
              <a:rPr lang="en-US" altLang="zh-CN" sz="1800" dirty="0"/>
              <a:t> </a:t>
            </a:r>
            <a:r>
              <a:rPr lang="zh-CN" altLang="en-US" sz="1800" dirty="0"/>
              <a:t>函数将返回</a:t>
            </a:r>
            <a:r>
              <a:rPr lang="en-US" altLang="zh-CN" sz="1800" dirty="0"/>
              <a:t>SDL</a:t>
            </a:r>
            <a:r>
              <a:rPr lang="zh-CN" altLang="en-US" sz="1800" dirty="0"/>
              <a:t>函数所产生的最新的一个错误；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 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3"/>
            <a:ext cx="741682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3288" y="1586117"/>
            <a:ext cx="7411080" cy="271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1200" dirty="0" err="1">
                <a:latin typeface="Courier New"/>
              </a:rPr>
              <a:t>int</a:t>
            </a:r>
            <a:r>
              <a:rPr lang="en-US" altLang="zh-CN" sz="1200" dirty="0">
                <a:latin typeface="Courier New"/>
              </a:rPr>
              <a:t> main( </a:t>
            </a:r>
            <a:r>
              <a:rPr lang="en-US" altLang="zh-CN" sz="1200" dirty="0" err="1">
                <a:latin typeface="Courier New"/>
              </a:rPr>
              <a:t>int</a:t>
            </a:r>
            <a:r>
              <a:rPr lang="en-US" altLang="zh-CN" sz="1200" dirty="0">
                <a:latin typeface="Courier New"/>
              </a:rPr>
              <a:t> </a:t>
            </a:r>
            <a:r>
              <a:rPr lang="en-US" altLang="zh-CN" sz="1200" dirty="0" err="1">
                <a:latin typeface="Courier New"/>
              </a:rPr>
              <a:t>argc</a:t>
            </a:r>
            <a:r>
              <a:rPr lang="en-US" altLang="zh-CN" sz="1200" dirty="0">
                <a:latin typeface="Courier New"/>
              </a:rPr>
              <a:t>, char* </a:t>
            </a:r>
            <a:r>
              <a:rPr lang="en-US" altLang="zh-CN" sz="1200" dirty="0" err="1">
                <a:latin typeface="Courier New"/>
              </a:rPr>
              <a:t>args</a:t>
            </a:r>
            <a:r>
              <a:rPr lang="en-US" altLang="zh-CN" sz="1200" dirty="0">
                <a:latin typeface="Courier New"/>
              </a:rPr>
              <a:t>[] ) </a:t>
            </a:r>
          </a:p>
          <a:p>
            <a:pPr lvl="0">
              <a:spcBef>
                <a:spcPct val="20000"/>
              </a:spcBef>
            </a:pPr>
            <a:r>
              <a:rPr lang="en-US" altLang="zh-CN" sz="1200" dirty="0">
                <a:latin typeface="Courier New"/>
              </a:rPr>
              <a:t>{ </a:t>
            </a:r>
          </a:p>
          <a:p>
            <a:pPr lvl="0">
              <a:spcBef>
                <a:spcPct val="20000"/>
              </a:spcBef>
            </a:pPr>
            <a:r>
              <a:rPr lang="en-US" altLang="zh-CN" sz="1200" dirty="0">
                <a:solidFill>
                  <a:prstClr val="black"/>
                </a:solidFill>
                <a:latin typeface="Courier New"/>
              </a:rPr>
              <a:t>    </a:t>
            </a:r>
            <a:r>
              <a:rPr lang="en-US" altLang="zh-CN" sz="1600" dirty="0">
                <a:solidFill>
                  <a:srgbClr val="FFFF00"/>
                </a:solidFill>
                <a:latin typeface="Courier New"/>
              </a:rPr>
              <a:t>//The window we'll be rendering to</a:t>
            </a:r>
            <a:r>
              <a:rPr lang="en-US" altLang="zh-CN" sz="1200" dirty="0">
                <a:solidFill>
                  <a:srgbClr val="FFFF00"/>
                </a:solidFill>
                <a:latin typeface="Courier New"/>
              </a:rPr>
              <a:t> </a:t>
            </a:r>
          </a:p>
          <a:p>
            <a:pPr lvl="0">
              <a:spcBef>
                <a:spcPct val="20000"/>
              </a:spcBef>
            </a:pPr>
            <a:r>
              <a:rPr lang="en-US" altLang="zh-CN" sz="1200" dirty="0">
                <a:solidFill>
                  <a:prstClr val="black"/>
                </a:solidFill>
                <a:latin typeface="Courier New"/>
              </a:rPr>
              <a:t>    </a:t>
            </a:r>
            <a:r>
              <a:rPr lang="en-US" altLang="zh-CN" sz="1200" dirty="0" err="1">
                <a:latin typeface="Courier New"/>
              </a:rPr>
              <a:t>SDL_Window</a:t>
            </a:r>
            <a:r>
              <a:rPr lang="en-US" altLang="zh-CN" sz="1200" dirty="0">
                <a:latin typeface="Courier New"/>
              </a:rPr>
              <a:t>* window = NULL; </a:t>
            </a:r>
          </a:p>
          <a:p>
            <a:pPr lvl="0">
              <a:spcBef>
                <a:spcPct val="20000"/>
              </a:spcBef>
            </a:pPr>
            <a:r>
              <a:rPr lang="en-US" altLang="zh-CN" sz="1200" dirty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600" dirty="0">
                <a:solidFill>
                  <a:srgbClr val="FFFF00"/>
                </a:solidFill>
                <a:latin typeface="Courier New"/>
              </a:rPr>
              <a:t>//The surface contained by the window </a:t>
            </a:r>
          </a:p>
          <a:p>
            <a:pPr lvl="0">
              <a:spcBef>
                <a:spcPct val="20000"/>
              </a:spcBef>
            </a:pPr>
            <a:r>
              <a:rPr lang="en-US" altLang="zh-CN" sz="1200" dirty="0">
                <a:solidFill>
                  <a:prstClr val="black"/>
                </a:solidFill>
                <a:latin typeface="Courier New"/>
              </a:rPr>
              <a:t>    </a:t>
            </a:r>
            <a:r>
              <a:rPr lang="en-US" altLang="zh-CN" sz="1200" dirty="0" err="1">
                <a:latin typeface="Courier New"/>
              </a:rPr>
              <a:t>SDL_Surface</a:t>
            </a:r>
            <a:r>
              <a:rPr lang="en-US" altLang="zh-CN" sz="1200" dirty="0">
                <a:latin typeface="Courier New"/>
              </a:rPr>
              <a:t>* </a:t>
            </a:r>
            <a:r>
              <a:rPr lang="en-US" altLang="zh-CN" sz="1200" dirty="0" err="1">
                <a:latin typeface="Courier New"/>
              </a:rPr>
              <a:t>screenSurface</a:t>
            </a:r>
            <a:r>
              <a:rPr lang="en-US" altLang="zh-CN" sz="1200" dirty="0">
                <a:latin typeface="Courier New"/>
              </a:rPr>
              <a:t> = NULL; </a:t>
            </a:r>
          </a:p>
          <a:p>
            <a:pPr lvl="0">
              <a:spcBef>
                <a:spcPct val="20000"/>
              </a:spcBef>
            </a:pPr>
            <a:r>
              <a:rPr lang="en-US" altLang="zh-CN" sz="1200" dirty="0">
                <a:solidFill>
                  <a:prstClr val="black"/>
                </a:solidFill>
                <a:latin typeface="Courier New"/>
              </a:rPr>
              <a:t>    </a:t>
            </a:r>
            <a:r>
              <a:rPr lang="en-US" altLang="zh-CN" sz="1600" dirty="0">
                <a:solidFill>
                  <a:srgbClr val="FFFF00"/>
                </a:solidFill>
                <a:latin typeface="Courier New"/>
              </a:rPr>
              <a:t>//Initialize SDL </a:t>
            </a:r>
          </a:p>
          <a:p>
            <a:pPr lvl="0">
              <a:spcBef>
                <a:spcPct val="20000"/>
              </a:spcBef>
            </a:pPr>
            <a:r>
              <a:rPr lang="en-US" altLang="zh-CN" sz="1200" dirty="0">
                <a:latin typeface="Courier New"/>
              </a:rPr>
              <a:t>    if( </a:t>
            </a:r>
            <a:r>
              <a:rPr lang="en-US" altLang="zh-CN" sz="1200" dirty="0" err="1">
                <a:latin typeface="Courier New"/>
              </a:rPr>
              <a:t>SDL_Init</a:t>
            </a:r>
            <a:r>
              <a:rPr lang="en-US" altLang="zh-CN" sz="1200" dirty="0">
                <a:latin typeface="Courier New"/>
              </a:rPr>
              <a:t>( SDL_INIT_VIDEO ) &lt; 0 ) </a:t>
            </a:r>
          </a:p>
          <a:p>
            <a:pPr lvl="0">
              <a:spcBef>
                <a:spcPct val="20000"/>
              </a:spcBef>
            </a:pPr>
            <a:r>
              <a:rPr lang="en-US" altLang="zh-CN" sz="1200" dirty="0">
                <a:latin typeface="Courier New"/>
              </a:rPr>
              <a:t>    {</a:t>
            </a:r>
          </a:p>
          <a:p>
            <a:pPr lvl="0">
              <a:spcBef>
                <a:spcPct val="20000"/>
              </a:spcBef>
            </a:pPr>
            <a:r>
              <a:rPr lang="en-US" altLang="zh-CN" sz="1200" dirty="0">
                <a:latin typeface="Courier New"/>
              </a:rPr>
              <a:t>         </a:t>
            </a:r>
            <a:r>
              <a:rPr lang="en-US" altLang="zh-CN" sz="1200" dirty="0" err="1">
                <a:latin typeface="Courier New"/>
              </a:rPr>
              <a:t>printf</a:t>
            </a:r>
            <a:r>
              <a:rPr lang="en-US" altLang="zh-CN" sz="1200" dirty="0">
                <a:latin typeface="Courier New"/>
              </a:rPr>
              <a:t>( "SDL could not initialize! </a:t>
            </a:r>
            <a:r>
              <a:rPr lang="en-US" altLang="zh-CN" sz="1200" dirty="0" err="1">
                <a:latin typeface="Courier New"/>
              </a:rPr>
              <a:t>SDL_Error</a:t>
            </a:r>
            <a:r>
              <a:rPr lang="en-US" altLang="zh-CN" sz="1200" dirty="0">
                <a:latin typeface="Courier New"/>
              </a:rPr>
              <a:t>: %s\n", </a:t>
            </a:r>
            <a:r>
              <a:rPr lang="en-US" altLang="zh-CN" sz="1200" dirty="0" err="1">
                <a:latin typeface="Courier New"/>
              </a:rPr>
              <a:t>SDL_GetError</a:t>
            </a:r>
            <a:r>
              <a:rPr lang="en-US" altLang="zh-CN" sz="1200" dirty="0">
                <a:latin typeface="Courier New"/>
              </a:rPr>
              <a:t>()); </a:t>
            </a:r>
          </a:p>
          <a:p>
            <a:pPr lvl="0">
              <a:spcBef>
                <a:spcPct val="20000"/>
              </a:spcBef>
            </a:pPr>
            <a:r>
              <a:rPr lang="en-US" altLang="zh-CN" sz="1200" dirty="0">
                <a:latin typeface="Courier New"/>
              </a:rPr>
              <a:t>   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4162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half" idx="4294967295"/>
          </p:nvPr>
        </p:nvSpPr>
        <p:spPr>
          <a:xfrm>
            <a:off x="446584" y="1637177"/>
            <a:ext cx="8218488" cy="233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Courier New"/>
              </a:rPr>
              <a:t>else </a:t>
            </a:r>
          </a:p>
          <a:p>
            <a:pPr marL="0" indent="0">
              <a:buNone/>
            </a:pPr>
            <a:r>
              <a:rPr lang="en-US" altLang="zh-CN" sz="1200" dirty="0">
                <a:latin typeface="Courier New"/>
              </a:rPr>
              <a:t>{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altLang="zh-CN" sz="1600" dirty="0">
                <a:solidFill>
                  <a:srgbClr val="FFFF00"/>
                </a:solidFill>
                <a:latin typeface="Courier New"/>
              </a:rPr>
              <a:t>//Create window </a:t>
            </a:r>
          </a:p>
          <a:p>
            <a:pPr marL="0" indent="0">
              <a:buNone/>
            </a:pPr>
            <a:r>
              <a:rPr lang="en-US" altLang="zh-CN" sz="1200" dirty="0">
                <a:latin typeface="Courier New"/>
              </a:rPr>
              <a:t>    window = </a:t>
            </a:r>
            <a:r>
              <a:rPr lang="en-US" altLang="zh-CN" sz="1200" dirty="0" err="1">
                <a:latin typeface="Courier New"/>
              </a:rPr>
              <a:t>SDL_CreateWindow</a:t>
            </a:r>
            <a:r>
              <a:rPr lang="en-US" altLang="zh-CN" sz="1200" dirty="0">
                <a:latin typeface="Courier New"/>
              </a:rPr>
              <a:t>( "SDL Tutorial", </a:t>
            </a:r>
          </a:p>
          <a:p>
            <a:pPr marL="0" indent="0">
              <a:buNone/>
            </a:pPr>
            <a:r>
              <a:rPr lang="en-US" altLang="zh-CN" sz="1200" dirty="0">
                <a:latin typeface="Courier New"/>
              </a:rPr>
              <a:t> 		  	  SDL_WINDOWPOS_UNDEFINED, SDL_WINDOWPOS_UNDEFINED, </a:t>
            </a:r>
          </a:p>
          <a:p>
            <a:pPr marL="0" indent="0">
              <a:buNone/>
            </a:pPr>
            <a:r>
              <a:rPr lang="en-US" altLang="zh-CN" sz="1200" dirty="0">
                <a:latin typeface="Courier New"/>
              </a:rPr>
              <a:t>			  SCREEN_WIDTH, SCREEN_HEIGHT, SDL_WINDOW_SHOWN ); </a:t>
            </a:r>
          </a:p>
          <a:p>
            <a:pPr marL="0" indent="0">
              <a:buNone/>
            </a:pPr>
            <a:r>
              <a:rPr lang="en-US" altLang="zh-CN" sz="1200" dirty="0">
                <a:latin typeface="Courier New"/>
              </a:rPr>
              <a:t>    if( window == NULL ) </a:t>
            </a:r>
          </a:p>
          <a:p>
            <a:pPr marL="0" indent="0">
              <a:buNone/>
            </a:pPr>
            <a:r>
              <a:rPr lang="en-US" altLang="zh-CN" sz="1200" dirty="0">
                <a:latin typeface="Courier New"/>
              </a:rPr>
              <a:t>    { </a:t>
            </a:r>
          </a:p>
          <a:p>
            <a:pPr marL="0" indent="0">
              <a:buNone/>
            </a:pPr>
            <a:r>
              <a:rPr lang="en-US" altLang="zh-CN" sz="1200" dirty="0">
                <a:latin typeface="Courier New"/>
              </a:rPr>
              <a:t>        </a:t>
            </a:r>
            <a:r>
              <a:rPr lang="en-US" altLang="zh-CN" sz="1200" dirty="0" err="1">
                <a:latin typeface="Courier New"/>
              </a:rPr>
              <a:t>printf</a:t>
            </a:r>
            <a:r>
              <a:rPr lang="en-US" altLang="zh-CN" sz="1200" dirty="0">
                <a:latin typeface="Courier New"/>
              </a:rPr>
              <a:t>( "Window could not be created! </a:t>
            </a:r>
            <a:r>
              <a:rPr lang="en-US" altLang="zh-CN" sz="1200" dirty="0" err="1">
                <a:latin typeface="Courier New"/>
              </a:rPr>
              <a:t>SDL_Error</a:t>
            </a:r>
            <a:r>
              <a:rPr lang="en-US" altLang="zh-CN" sz="1200" dirty="0">
                <a:latin typeface="Courier New"/>
              </a:rPr>
              <a:t>: %s\n", </a:t>
            </a:r>
            <a:r>
              <a:rPr lang="en-US" altLang="zh-CN" sz="1200" dirty="0" err="1">
                <a:latin typeface="Courier New"/>
              </a:rPr>
              <a:t>SDL_GetError</a:t>
            </a:r>
            <a:r>
              <a:rPr lang="en-US" altLang="zh-CN" sz="1200" dirty="0">
                <a:latin typeface="Courier New"/>
              </a:rPr>
              <a:t>() ); </a:t>
            </a:r>
          </a:p>
          <a:p>
            <a:pPr marL="0" indent="0">
              <a:buNone/>
            </a:pPr>
            <a:r>
              <a:rPr lang="en-US" altLang="zh-CN" sz="1200" dirty="0">
                <a:latin typeface="Courier New"/>
              </a:rPr>
              <a:t>    }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57969" y="4293096"/>
            <a:ext cx="8218487" cy="1833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/>
              <a:t>初始化成功后，使用</a:t>
            </a:r>
            <a:r>
              <a:rPr lang="en-US" altLang="zh-CN" sz="1600" dirty="0" err="1">
                <a:latin typeface="Courier New"/>
              </a:rPr>
              <a:t>SDL_CreateWindow</a:t>
            </a:r>
            <a:r>
              <a:rPr lang="zh-CN" altLang="en-US" sz="1600" dirty="0">
                <a:latin typeface="Courier New"/>
              </a:rPr>
              <a:t>函数建立窗口</a:t>
            </a:r>
            <a:r>
              <a:rPr lang="en-US" altLang="zh-CN" sz="1600" dirty="0">
                <a:latin typeface="Courier New"/>
              </a:rPr>
              <a:t>,</a:t>
            </a:r>
            <a:r>
              <a:rPr lang="zh-CN" altLang="en-US" sz="1600" dirty="0">
                <a:latin typeface="Courier New"/>
              </a:rPr>
              <a:t>函数入参分别是窗口标题，窗口</a:t>
            </a:r>
            <a:r>
              <a:rPr lang="en-US" altLang="zh-CN" sz="1600" dirty="0">
                <a:latin typeface="Courier New"/>
              </a:rPr>
              <a:t>x</a:t>
            </a:r>
            <a:r>
              <a:rPr lang="zh-CN" altLang="en-US" sz="1600" dirty="0">
                <a:latin typeface="Courier New"/>
              </a:rPr>
              <a:t>坐标，</a:t>
            </a:r>
            <a:r>
              <a:rPr lang="en-US" altLang="zh-CN" sz="1600" dirty="0">
                <a:latin typeface="Courier New"/>
              </a:rPr>
              <a:t>y</a:t>
            </a:r>
            <a:r>
              <a:rPr lang="zh-CN" altLang="en-US" sz="1600" dirty="0">
                <a:latin typeface="Courier New"/>
              </a:rPr>
              <a:t>坐标，宽度，高度，窗口标志</a:t>
            </a:r>
            <a:r>
              <a:rPr lang="en-US" altLang="zh-CN" sz="1600" dirty="0">
                <a:latin typeface="Courier New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urier New"/>
              </a:rPr>
              <a:t>SDL_WINDOW_SHOWN</a:t>
            </a:r>
            <a:r>
              <a:rPr lang="zh-CN" altLang="en-US" sz="1600" dirty="0">
                <a:latin typeface="Courier New"/>
              </a:rPr>
              <a:t>表示创建成功后就显示该窗口</a:t>
            </a:r>
            <a:r>
              <a:rPr lang="en-US" altLang="zh-CN" sz="1600" dirty="0"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3"/>
            <a:ext cx="820891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内容占位符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504016"/>
            <a:ext cx="5973796" cy="292064"/>
          </a:xfrm>
          <a:prstGeom prst="rect">
            <a:avLst/>
          </a:prstGeom>
        </p:spPr>
      </p:pic>
      <p:sp>
        <p:nvSpPr>
          <p:cNvPr id="7" name="标题 10"/>
          <p:cNvSpPr txBox="1">
            <a:spLocks/>
          </p:cNvSpPr>
          <p:nvPr/>
        </p:nvSpPr>
        <p:spPr>
          <a:xfrm>
            <a:off x="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 cap="all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ctr"/>
            <a:r>
              <a:rPr lang="en-US" altLang="zh-CN" b="1" kern="0" cap="none" dirty="0"/>
              <a:t>Hello</a:t>
            </a:r>
            <a:r>
              <a:rPr lang="en-US" altLang="zh-CN" b="1" kern="0" dirty="0"/>
              <a:t> SDL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66489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half" idx="4294967295"/>
          </p:nvPr>
        </p:nvSpPr>
        <p:spPr>
          <a:xfrm>
            <a:off x="467544" y="1556793"/>
            <a:ext cx="8218488" cy="32403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else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{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altLang="zh-CN" sz="1600" dirty="0">
                <a:solidFill>
                  <a:srgbClr val="FFFF00"/>
                </a:solidFill>
                <a:latin typeface="Courier New"/>
              </a:rPr>
              <a:t>//Get window surface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   </a:t>
            </a:r>
            <a:r>
              <a:rPr lang="en-US" altLang="zh-CN" sz="1600" dirty="0" err="1">
                <a:latin typeface="Courier New"/>
              </a:rPr>
              <a:t>screenSurface</a:t>
            </a:r>
            <a:r>
              <a:rPr lang="en-US" altLang="zh-CN" sz="1600" dirty="0">
                <a:latin typeface="Courier New"/>
              </a:rPr>
              <a:t> = </a:t>
            </a:r>
            <a:r>
              <a:rPr lang="en-US" altLang="zh-CN" sz="1600" dirty="0" err="1">
                <a:latin typeface="Courier New"/>
              </a:rPr>
              <a:t>SDL_GetWindowSurface</a:t>
            </a:r>
            <a:r>
              <a:rPr lang="en-US" altLang="zh-CN" sz="1600" dirty="0">
                <a:latin typeface="Courier New"/>
              </a:rPr>
              <a:t>( window );</a:t>
            </a:r>
            <a:r>
              <a:rPr lang="en-US" altLang="zh-CN" sz="1600" dirty="0">
                <a:solidFill>
                  <a:srgbClr val="008000"/>
                </a:solidFill>
                <a:latin typeface="Courier New"/>
              </a:rPr>
              <a:t> </a:t>
            </a:r>
            <a:endParaRPr lang="en-US" altLang="zh-CN" sz="1600" dirty="0">
              <a:latin typeface="Courier New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   </a:t>
            </a:r>
            <a:r>
              <a:rPr lang="en-US" altLang="zh-CN" sz="1600" dirty="0">
                <a:solidFill>
                  <a:srgbClr val="FFFF00"/>
                </a:solidFill>
                <a:latin typeface="Courier New"/>
              </a:rPr>
              <a:t>//Fill the surface white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   </a:t>
            </a:r>
            <a:r>
              <a:rPr lang="en-US" altLang="zh-CN" sz="1600" dirty="0" err="1">
                <a:latin typeface="Courier New"/>
              </a:rPr>
              <a:t>SDL_FillRect</a:t>
            </a:r>
            <a:r>
              <a:rPr lang="en-US" altLang="zh-CN" sz="1600" dirty="0">
                <a:latin typeface="Courier New"/>
              </a:rPr>
              <a:t>(</a:t>
            </a:r>
            <a:r>
              <a:rPr lang="en-US" altLang="zh-CN" sz="1600" dirty="0" err="1">
                <a:latin typeface="Courier New"/>
              </a:rPr>
              <a:t>screenSurface</a:t>
            </a:r>
            <a:r>
              <a:rPr lang="en-US" altLang="zh-CN" sz="1600" dirty="0">
                <a:latin typeface="Courier New"/>
              </a:rPr>
              <a:t>, NULL, 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		</a:t>
            </a:r>
            <a:r>
              <a:rPr lang="en-US" altLang="zh-CN" sz="1600" dirty="0" err="1">
                <a:latin typeface="Courier New"/>
              </a:rPr>
              <a:t>SDL_MapRGB</a:t>
            </a:r>
            <a:r>
              <a:rPr lang="en-US" altLang="zh-CN" sz="1600" dirty="0">
                <a:latin typeface="Courier New"/>
              </a:rPr>
              <a:t>( </a:t>
            </a:r>
            <a:r>
              <a:rPr lang="en-US" altLang="zh-CN" sz="1600" dirty="0" err="1">
                <a:latin typeface="Courier New"/>
              </a:rPr>
              <a:t>screenSurface</a:t>
            </a:r>
            <a:r>
              <a:rPr lang="en-US" altLang="zh-CN" sz="1600" dirty="0">
                <a:latin typeface="Courier New"/>
              </a:rPr>
              <a:t>-&gt;format,0xFF,0xFF,0xFF));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   </a:t>
            </a:r>
            <a:r>
              <a:rPr lang="en-US" altLang="zh-CN" sz="1600" dirty="0">
                <a:solidFill>
                  <a:srgbClr val="FFFF00"/>
                </a:solidFill>
                <a:latin typeface="Courier New"/>
              </a:rPr>
              <a:t>//Update the surface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   </a:t>
            </a:r>
            <a:r>
              <a:rPr lang="en-US" altLang="zh-CN" sz="1600" dirty="0" err="1">
                <a:latin typeface="Courier New"/>
              </a:rPr>
              <a:t>SDL_UpdateWindowSurface</a:t>
            </a:r>
            <a:r>
              <a:rPr lang="en-US" altLang="zh-CN" sz="1600" dirty="0">
                <a:latin typeface="Courier New"/>
              </a:rPr>
              <a:t>( window );</a:t>
            </a:r>
            <a:r>
              <a:rPr lang="en-US" altLang="zh-CN" sz="1600" dirty="0">
                <a:solidFill>
                  <a:srgbClr val="008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altLang="zh-CN" sz="1600" dirty="0">
                <a:solidFill>
                  <a:srgbClr val="FFFF00"/>
                </a:solidFill>
                <a:latin typeface="Courier New"/>
              </a:rPr>
              <a:t>//Wait two seconds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   </a:t>
            </a:r>
            <a:r>
              <a:rPr lang="en-US" altLang="zh-CN" sz="1600" dirty="0" err="1">
                <a:latin typeface="Courier New"/>
              </a:rPr>
              <a:t>SDL_Delay</a:t>
            </a:r>
            <a:r>
              <a:rPr lang="en-US" altLang="zh-CN" sz="1600" dirty="0">
                <a:latin typeface="Courier New"/>
              </a:rPr>
              <a:t>( 2000 );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} </a:t>
            </a: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57969" y="4941168"/>
            <a:ext cx="8218487" cy="165563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SDL_GetWindowSurface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函数获取窗口的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SDL_Surface</a:t>
            </a:r>
            <a:r>
              <a:rPr lang="en-US" altLang="zh-CN" sz="1700" dirty="0"/>
              <a:t>;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700" dirty="0" err="1">
                <a:latin typeface="Courier New"/>
              </a:rPr>
              <a:t>SDL_FillRect</a:t>
            </a:r>
            <a:r>
              <a:rPr lang="zh-CN" altLang="en-US" sz="1700" dirty="0">
                <a:latin typeface="Courier New"/>
              </a:rPr>
              <a:t>函数用于在</a:t>
            </a:r>
            <a:r>
              <a:rPr lang="en-US" altLang="zh-CN" sz="1700" dirty="0" err="1">
                <a:latin typeface="Courier New"/>
              </a:rPr>
              <a:t>SDL_Surface</a:t>
            </a:r>
            <a:r>
              <a:rPr lang="zh-CN" altLang="en-US" sz="1700" dirty="0">
                <a:latin typeface="Courier New"/>
              </a:rPr>
              <a:t>上绘制一个矩形框</a:t>
            </a:r>
            <a:r>
              <a:rPr lang="en-US" altLang="zh-CN" sz="1700" dirty="0"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700" dirty="0">
              <a:latin typeface="Courier New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700" dirty="0">
                <a:latin typeface="Courier New"/>
                <a:cs typeface="Courier New" panose="02070309020205020404" pitchFamily="49" charset="0"/>
              </a:rPr>
              <a:t>绘制工作完成后，需要通过</a:t>
            </a:r>
            <a:r>
              <a:rPr lang="en-US" altLang="zh-CN" sz="1700" dirty="0" err="1">
                <a:latin typeface="Courier New"/>
              </a:rPr>
              <a:t>SDL_UpdateWindowSurface</a:t>
            </a:r>
            <a:r>
              <a:rPr lang="zh-CN" altLang="en-US" sz="1700" dirty="0">
                <a:latin typeface="Courier New"/>
              </a:rPr>
              <a:t>更新窗口，才能显示新内容</a:t>
            </a:r>
            <a:r>
              <a:rPr lang="en-US" altLang="zh-CN" sz="1700" dirty="0"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700" dirty="0">
              <a:latin typeface="Courier New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700" dirty="0" err="1">
                <a:latin typeface="Courier New"/>
              </a:rPr>
              <a:t>SDL_Delay</a:t>
            </a:r>
            <a:r>
              <a:rPr lang="en-US" altLang="zh-CN" sz="1700" dirty="0">
                <a:latin typeface="Courier New"/>
              </a:rPr>
              <a:t>(2000)</a:t>
            </a:r>
            <a:r>
              <a:rPr lang="zh-CN" altLang="en-US" sz="1700" dirty="0">
                <a:latin typeface="Courier New"/>
              </a:rPr>
              <a:t>使程序暂停两秒，否则你将看到窗口一闪而灭</a:t>
            </a:r>
            <a:r>
              <a:rPr lang="en-US" altLang="zh-CN" sz="1700" dirty="0">
                <a:latin typeface="Courier New"/>
              </a:rPr>
              <a:t>; </a:t>
            </a:r>
          </a:p>
          <a:p>
            <a:pPr marL="0" indent="0">
              <a:buNone/>
            </a:pPr>
            <a:endParaRPr lang="en-US" altLang="zh-CN" sz="1600" dirty="0">
              <a:latin typeface="Courier New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208912" cy="324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14800" y="3861048"/>
            <a:ext cx="4504480" cy="82488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solidFill>
                  <a:srgbClr val="FFC000"/>
                </a:solidFill>
                <a:latin typeface="Courier New"/>
              </a:rPr>
              <a:t>提示：</a:t>
            </a:r>
            <a:r>
              <a:rPr lang="zh-CN" altLang="en-US" sz="1400" dirty="0">
                <a:solidFill>
                  <a:prstClr val="white"/>
                </a:solidFill>
                <a:latin typeface="Courier New"/>
              </a:rPr>
              <a:t>在</a:t>
            </a:r>
            <a:r>
              <a:rPr lang="en-US" altLang="zh-CN" sz="1400" dirty="0">
                <a:solidFill>
                  <a:prstClr val="white"/>
                </a:solidFill>
                <a:latin typeface="Courier New"/>
              </a:rPr>
              <a:t>Delay</a:t>
            </a:r>
            <a:r>
              <a:rPr lang="zh-CN" altLang="en-US" sz="1400" dirty="0">
                <a:solidFill>
                  <a:prstClr val="white"/>
                </a:solidFill>
                <a:latin typeface="Courier New"/>
              </a:rPr>
              <a:t>期间，程序不接受鼠标和键盘输入</a:t>
            </a:r>
            <a:r>
              <a:rPr lang="en-US" altLang="zh-CN" sz="1400" dirty="0">
                <a:solidFill>
                  <a:prstClr val="white"/>
                </a:solidFill>
              </a:rPr>
              <a:t> </a:t>
            </a:r>
            <a:r>
              <a:rPr lang="zh-CN" altLang="en-US" sz="1400" dirty="0">
                <a:solidFill>
                  <a:prstClr val="white"/>
                </a:solidFill>
              </a:rPr>
              <a:t>。运行时遇见点击没反应，不要慌，我们还没处理这些事件。</a:t>
            </a:r>
          </a:p>
        </p:txBody>
      </p:sp>
      <p:sp>
        <p:nvSpPr>
          <p:cNvPr id="7" name="标题 10"/>
          <p:cNvSpPr txBox="1">
            <a:spLocks/>
          </p:cNvSpPr>
          <p:nvPr/>
        </p:nvSpPr>
        <p:spPr>
          <a:xfrm>
            <a:off x="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 cap="all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ctr"/>
            <a:r>
              <a:rPr lang="en-US" altLang="zh-CN" b="1" kern="0" cap="none" dirty="0"/>
              <a:t>Hello</a:t>
            </a:r>
            <a:r>
              <a:rPr lang="en-US" altLang="zh-CN" b="1" kern="0" dirty="0"/>
              <a:t> SDL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5228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half" idx="4294967295"/>
          </p:nvPr>
        </p:nvSpPr>
        <p:spPr>
          <a:xfrm>
            <a:off x="457968" y="1599753"/>
            <a:ext cx="8218488" cy="2477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/>
              </a:rPr>
              <a:t> </a:t>
            </a:r>
            <a:r>
              <a:rPr lang="en-US" altLang="zh-CN" sz="1800" dirty="0">
                <a:latin typeface="Courier New"/>
              </a:rPr>
              <a:t>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     </a:t>
            </a:r>
            <a:r>
              <a:rPr lang="en-US" altLang="zh-CN" sz="1800" dirty="0">
                <a:solidFill>
                  <a:srgbClr val="FFFF00"/>
                </a:solidFill>
                <a:latin typeface="Courier New"/>
              </a:rPr>
              <a:t>//Destroy</a:t>
            </a:r>
            <a:r>
              <a:rPr lang="en-US" altLang="zh-CN" sz="1800" dirty="0">
                <a:solidFill>
                  <a:srgbClr val="FFFF00"/>
                </a:solidFill>
              </a:rPr>
              <a:t> </a:t>
            </a:r>
            <a:r>
              <a:rPr lang="en-US" altLang="zh-CN" sz="1800" dirty="0">
                <a:solidFill>
                  <a:srgbClr val="FFFF00"/>
                </a:solidFill>
                <a:latin typeface="Courier New"/>
              </a:rPr>
              <a:t>window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/>
              </a:rPr>
              <a:t>     </a:t>
            </a:r>
            <a:r>
              <a:rPr lang="en-US" altLang="zh-CN" sz="1800" dirty="0" err="1">
                <a:latin typeface="Courier New"/>
              </a:rPr>
              <a:t>SDL_DestroyWindow</a:t>
            </a:r>
            <a:r>
              <a:rPr lang="en-US" altLang="zh-CN" sz="1800" dirty="0">
                <a:latin typeface="Courier New"/>
              </a:rPr>
              <a:t>( window );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/>
              </a:rPr>
              <a:t>     </a:t>
            </a:r>
            <a:r>
              <a:rPr lang="en-US" altLang="zh-CN" sz="1800" dirty="0">
                <a:solidFill>
                  <a:srgbClr val="FFFF00"/>
                </a:solidFill>
                <a:latin typeface="Courier New"/>
              </a:rPr>
              <a:t>//Quit SDL subsystems</a:t>
            </a:r>
            <a:endParaRPr lang="en-US" altLang="zh-CN" sz="1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/>
              </a:rPr>
              <a:t>     </a:t>
            </a:r>
            <a:r>
              <a:rPr lang="en-US" altLang="zh-CN" sz="1800" dirty="0" err="1">
                <a:latin typeface="Courier New"/>
              </a:rPr>
              <a:t>SDL_Quit</a:t>
            </a:r>
            <a:r>
              <a:rPr lang="en-US" altLang="zh-CN" sz="1800" dirty="0">
                <a:latin typeface="Courier New"/>
              </a:rPr>
              <a:t>();  </a:t>
            </a:r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>
                <a:latin typeface="Courier New"/>
              </a:rPr>
              <a:t>return 0; 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/>
              </a:rPr>
              <a:t>}</a:t>
            </a:r>
            <a:endParaRPr lang="zh-CN" altLang="en-US" sz="1800" dirty="0">
              <a:latin typeface="Courier New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67544" y="4509120"/>
            <a:ext cx="8218487" cy="19773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Courier New"/>
              </a:rPr>
              <a:t>SDL_DestroyWindow</a:t>
            </a:r>
            <a:r>
              <a:rPr lang="zh-CN" altLang="en-US" sz="1600" dirty="0">
                <a:latin typeface="Courier New"/>
              </a:rPr>
              <a:t>函数销毁窗口并释放内存，由窗口获得的</a:t>
            </a:r>
            <a:r>
              <a:rPr lang="en-US" altLang="zh-CN" sz="1600" dirty="0" err="1">
                <a:latin typeface="Courier New"/>
              </a:rPr>
              <a:t>SDL_Surface</a:t>
            </a:r>
            <a:r>
              <a:rPr lang="zh-CN" altLang="en-US" sz="1600" dirty="0">
                <a:latin typeface="Courier New"/>
              </a:rPr>
              <a:t>也将被一并处理</a:t>
            </a:r>
            <a:r>
              <a:rPr lang="en-US" altLang="zh-CN" sz="1600" dirty="0">
                <a:latin typeface="Courier New"/>
              </a:rPr>
              <a:t>; 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600" dirty="0">
              <a:latin typeface="Courier New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urier New"/>
              </a:rPr>
              <a:t>接着，我们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SDL_Quit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1600" dirty="0"/>
              <a:t>，</a:t>
            </a:r>
            <a:r>
              <a:rPr lang="zh-CN" altLang="en-US" sz="1600" dirty="0">
                <a:latin typeface="Courier New"/>
              </a:rPr>
              <a:t>退出</a:t>
            </a:r>
            <a:r>
              <a:rPr lang="en-US" altLang="zh-CN" sz="1600" dirty="0">
                <a:latin typeface="Courier New"/>
              </a:rPr>
              <a:t>SDL</a:t>
            </a:r>
            <a:r>
              <a:rPr lang="zh-CN" altLang="en-US" sz="1600" dirty="0">
                <a:latin typeface="Courier New"/>
              </a:rPr>
              <a:t>子系统</a:t>
            </a:r>
            <a:r>
              <a:rPr lang="en-US" altLang="zh-CN" sz="1600" dirty="0"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latin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208912" cy="2520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0"/>
          <p:cNvSpPr txBox="1">
            <a:spLocks/>
          </p:cNvSpPr>
          <p:nvPr/>
        </p:nvSpPr>
        <p:spPr>
          <a:xfrm>
            <a:off x="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 cap="all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ctr"/>
            <a:r>
              <a:rPr lang="en-US" altLang="zh-CN" b="1" kern="0" cap="none" dirty="0"/>
              <a:t>Hello</a:t>
            </a:r>
            <a:r>
              <a:rPr lang="en-US" altLang="zh-CN" b="1" kern="0" dirty="0"/>
              <a:t> SDL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98858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912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/>
              <a:t>SDL</a:t>
            </a:r>
            <a:r>
              <a:rPr lang="zh-CN" altLang="en-US" sz="2000" dirty="0">
                <a:latin typeface="+mn-ea"/>
              </a:rPr>
              <a:t>是一套开源跨平台的多媒体和游戏开发库</a:t>
            </a:r>
            <a:endParaRPr lang="en-US" altLang="zh-CN" sz="200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dirty="0"/>
              <a:t>提供对图形卡，音频，键盘，鼠标和游戏柄的访问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zh-CN" altLang="en-US" sz="2000" dirty="0"/>
              <a:t>官方支持</a:t>
            </a:r>
            <a:r>
              <a:rPr lang="en-US" altLang="zh-CN" sz="2000" dirty="0"/>
              <a:t>Windows, Mac, Linux, </a:t>
            </a:r>
            <a:r>
              <a:rPr lang="en-US" altLang="zh-CN" sz="2000" dirty="0" err="1"/>
              <a:t>ios</a:t>
            </a:r>
            <a:r>
              <a:rPr lang="zh-CN" altLang="en-US" sz="2000" dirty="0"/>
              <a:t>及</a:t>
            </a:r>
            <a:r>
              <a:rPr lang="en-US" altLang="zh-CN" sz="2000" dirty="0"/>
              <a:t>Android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使用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语言写成，天然的对</a:t>
            </a:r>
            <a:r>
              <a:rPr lang="en-US" altLang="zh-CN" sz="2000" dirty="0"/>
              <a:t>C++</a:t>
            </a:r>
            <a:r>
              <a:rPr lang="zh-CN" altLang="en-US" sz="2000" dirty="0"/>
              <a:t>有效，同时也绑定到其他多种语言：</a:t>
            </a:r>
            <a:r>
              <a:rPr lang="en-US" altLang="zh-CN" sz="2000" dirty="0"/>
              <a:t>C# / Python / Pascal / </a:t>
            </a:r>
            <a:r>
              <a:rPr lang="en-US" altLang="zh-CN" sz="2000" dirty="0" err="1"/>
              <a:t>etc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SDL</a:t>
            </a:r>
            <a:r>
              <a:rPr lang="en-US" altLang="zh-CN" sz="1800" b="1" dirty="0"/>
              <a:t>(</a:t>
            </a:r>
            <a:r>
              <a:rPr lang="en-US" altLang="zh-CN" sz="1800" b="1" cap="none" dirty="0"/>
              <a:t>Simple  </a:t>
            </a:r>
            <a:r>
              <a:rPr lang="en-US" altLang="zh-CN" sz="1800" b="1" cap="none" dirty="0" err="1"/>
              <a:t>DirectMedia</a:t>
            </a:r>
            <a:r>
              <a:rPr lang="en-US" altLang="zh-CN" sz="1800" b="1" cap="none" dirty="0"/>
              <a:t>  Layer)</a:t>
            </a:r>
            <a:r>
              <a:rPr lang="en-US" altLang="zh-CN" sz="1050" dirty="0"/>
              <a:t>	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92718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/>
              <a:t>SDL:</a:t>
            </a:r>
            <a:r>
              <a:rPr lang="zh-CN" altLang="en-US" sz="3600" b="1" dirty="0"/>
              <a:t>动态运行库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动态链接库包含三部分内容</a:t>
            </a:r>
            <a:endParaRPr lang="en-US" altLang="zh-CN" sz="2400" dirty="0"/>
          </a:p>
          <a:p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800" dirty="0"/>
              <a:t>头文件</a:t>
            </a:r>
            <a:r>
              <a:rPr lang="en-US" altLang="zh-CN" sz="1800" dirty="0"/>
              <a:t>(.h)</a:t>
            </a:r>
            <a:r>
              <a:rPr lang="zh-CN" altLang="en-US" sz="1800" dirty="0"/>
              <a:t>：编译器通过头文件识别链接库的函数及其结构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/>
              <a:t>导入库文件</a:t>
            </a:r>
            <a:r>
              <a:rPr lang="en-US" altLang="zh-CN" sz="1800" dirty="0"/>
              <a:t>(.lib/windows)</a:t>
            </a:r>
            <a:r>
              <a:rPr lang="zh-CN" altLang="en-US" sz="1800" dirty="0"/>
              <a:t>：编译源文件后进行链接，此时需要找到函数的地址，导入库中的导入地址表</a:t>
            </a:r>
            <a:r>
              <a:rPr lang="en-US" altLang="zh-CN" sz="1800" dirty="0"/>
              <a:t>(Import Address Table)</a:t>
            </a:r>
            <a:r>
              <a:rPr lang="zh-CN" altLang="en-US" sz="1800" dirty="0"/>
              <a:t>存有相关信息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800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/>
              <a:t>二进制文件</a:t>
            </a:r>
            <a:r>
              <a:rPr lang="en-US" altLang="zh-CN" sz="1800" dirty="0"/>
              <a:t>(.</a:t>
            </a:r>
            <a:r>
              <a:rPr lang="en-US" altLang="zh-CN" sz="1800" dirty="0" err="1"/>
              <a:t>dll</a:t>
            </a:r>
            <a:r>
              <a:rPr lang="en-US" altLang="zh-CN" sz="1800" dirty="0"/>
              <a:t>/windows)</a:t>
            </a:r>
            <a:r>
              <a:rPr lang="zh-CN" altLang="en-US" sz="1800" dirty="0"/>
              <a:t>：程序运行时，系统必须能够找到</a:t>
            </a:r>
            <a:r>
              <a:rPr lang="en-US" altLang="zh-CN" sz="1800" dirty="0" err="1"/>
              <a:t>dll</a:t>
            </a:r>
            <a:r>
              <a:rPr lang="zh-CN" altLang="en-US" sz="1800" dirty="0"/>
              <a:t>文件，将这些二进制文件链接进程序</a:t>
            </a:r>
          </a:p>
        </p:txBody>
      </p:sp>
    </p:spTree>
    <p:extLst>
      <p:ext uri="{BB962C8B-B14F-4D97-AF65-F5344CB8AC3E}">
        <p14:creationId xmlns:p14="http://schemas.microsoft.com/office/powerpoint/2010/main" val="401952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cap="none" dirty="0"/>
              <a:t>Windows</a:t>
            </a:r>
            <a:r>
              <a:rPr lang="zh-CN" altLang="en-US" b="1" dirty="0"/>
              <a:t>开发的重要提示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dirty="0"/>
              <a:t>为了程序运行时链接成功，</a:t>
            </a:r>
            <a:r>
              <a:rPr lang="en-US" altLang="zh-CN" sz="2400" dirty="0" err="1"/>
              <a:t>dll</a:t>
            </a:r>
            <a:r>
              <a:rPr lang="zh-CN" altLang="en-US" sz="2400" dirty="0"/>
              <a:t>文件应放在程序可执行文件所处目录，或者系统目录</a:t>
            </a:r>
            <a:endParaRPr lang="en-US" altLang="zh-CN" sz="2400" dirty="0"/>
          </a:p>
          <a:p>
            <a:pPr marL="0" lvl="1" indent="0">
              <a:lnSpc>
                <a:spcPct val="150000"/>
              </a:lnSpc>
              <a:buNone/>
            </a:pPr>
            <a:endParaRPr lang="en-US" altLang="zh-CN" sz="1000" dirty="0"/>
          </a:p>
          <a:p>
            <a:pPr marL="0" lvl="1" indent="0">
              <a:lnSpc>
                <a:spcPct val="150000"/>
              </a:lnSpc>
              <a:buNone/>
            </a:pPr>
            <a:endParaRPr lang="en-US" altLang="zh-CN" sz="10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/>
              <a:t>开发时，适合将</a:t>
            </a:r>
            <a:r>
              <a:rPr lang="en-US" altLang="zh-CN" sz="1600" dirty="0" err="1"/>
              <a:t>dll</a:t>
            </a:r>
            <a:r>
              <a:rPr lang="zh-CN" altLang="en-US" sz="1600" dirty="0"/>
              <a:t>文件放在系统目录：</a:t>
            </a:r>
            <a:r>
              <a:rPr lang="en-US" altLang="zh-CN" sz="1600" dirty="0"/>
              <a:t>1.</a:t>
            </a:r>
            <a:r>
              <a:rPr lang="zh-CN" altLang="en-US" sz="1600" dirty="0"/>
              <a:t>不需要重复拷贝；</a:t>
            </a:r>
            <a:r>
              <a:rPr lang="en-US" altLang="zh-CN" sz="1600" dirty="0"/>
              <a:t>2.</a:t>
            </a:r>
            <a:r>
              <a:rPr lang="zh-CN" altLang="en-US" sz="1600" dirty="0"/>
              <a:t>程序可以在系统中任意位置编译运行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1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/>
              <a:t>发布时，为了避免弄乱用户的系统目录，应将</a:t>
            </a:r>
            <a:r>
              <a:rPr lang="en-US" altLang="zh-CN" sz="1600" dirty="0" err="1"/>
              <a:t>dll</a:t>
            </a:r>
            <a:r>
              <a:rPr lang="zh-CN" altLang="en-US" sz="1600" dirty="0"/>
              <a:t>文件放在程序的可执行文件所处目录</a:t>
            </a:r>
            <a:endParaRPr lang="en-US" altLang="zh-CN" sz="1600" dirty="0"/>
          </a:p>
          <a:p>
            <a:pPr marL="914400" lvl="2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zh-CN" altLang="en-US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1828800" lvl="4" indent="0">
              <a:buNone/>
            </a:pPr>
            <a:endParaRPr lang="zh-CN" altLang="en-US" sz="1000" dirty="0"/>
          </a:p>
          <a:p>
            <a:pPr marL="3657600" lvl="8" indent="0">
              <a:buNone/>
            </a:pPr>
            <a:endParaRPr lang="en-US" altLang="zh-CN" sz="1200" dirty="0"/>
          </a:p>
        </p:txBody>
      </p:sp>
      <p:sp>
        <p:nvSpPr>
          <p:cNvPr id="9" name="矩形标注 8"/>
          <p:cNvSpPr/>
          <p:nvPr/>
        </p:nvSpPr>
        <p:spPr>
          <a:xfrm>
            <a:off x="3610754" y="2204864"/>
            <a:ext cx="3697550" cy="636640"/>
          </a:xfrm>
          <a:custGeom>
            <a:avLst/>
            <a:gdLst>
              <a:gd name="connsiteX0" fmla="*/ 0 w 2304256"/>
              <a:gd name="connsiteY0" fmla="*/ 0 h 1080120"/>
              <a:gd name="connsiteX1" fmla="*/ 384043 w 2304256"/>
              <a:gd name="connsiteY1" fmla="*/ 0 h 1080120"/>
              <a:gd name="connsiteX2" fmla="*/ 384043 w 2304256"/>
              <a:gd name="connsiteY2" fmla="*/ 0 h 1080120"/>
              <a:gd name="connsiteX3" fmla="*/ 960107 w 2304256"/>
              <a:gd name="connsiteY3" fmla="*/ 0 h 1080120"/>
              <a:gd name="connsiteX4" fmla="*/ 2304256 w 2304256"/>
              <a:gd name="connsiteY4" fmla="*/ 0 h 1080120"/>
              <a:gd name="connsiteX5" fmla="*/ 2304256 w 2304256"/>
              <a:gd name="connsiteY5" fmla="*/ 630070 h 1080120"/>
              <a:gd name="connsiteX6" fmla="*/ 2304256 w 2304256"/>
              <a:gd name="connsiteY6" fmla="*/ 630070 h 1080120"/>
              <a:gd name="connsiteX7" fmla="*/ 2304256 w 2304256"/>
              <a:gd name="connsiteY7" fmla="*/ 900100 h 1080120"/>
              <a:gd name="connsiteX8" fmla="*/ 2304256 w 2304256"/>
              <a:gd name="connsiteY8" fmla="*/ 1080120 h 1080120"/>
              <a:gd name="connsiteX9" fmla="*/ 960107 w 2304256"/>
              <a:gd name="connsiteY9" fmla="*/ 1080120 h 1080120"/>
              <a:gd name="connsiteX10" fmla="*/ 384043 w 2304256"/>
              <a:gd name="connsiteY10" fmla="*/ 1080120 h 1080120"/>
              <a:gd name="connsiteX11" fmla="*/ 384043 w 2304256"/>
              <a:gd name="connsiteY11" fmla="*/ 1080120 h 1080120"/>
              <a:gd name="connsiteX12" fmla="*/ 0 w 2304256"/>
              <a:gd name="connsiteY12" fmla="*/ 1080120 h 1080120"/>
              <a:gd name="connsiteX13" fmla="*/ 0 w 2304256"/>
              <a:gd name="connsiteY13" fmla="*/ 900100 h 1080120"/>
              <a:gd name="connsiteX14" fmla="*/ -1083553 w 2304256"/>
              <a:gd name="connsiteY14" fmla="*/ 684785 h 1080120"/>
              <a:gd name="connsiteX15" fmla="*/ 0 w 2304256"/>
              <a:gd name="connsiteY15" fmla="*/ 630070 h 1080120"/>
              <a:gd name="connsiteX16" fmla="*/ 0 w 2304256"/>
              <a:gd name="connsiteY16" fmla="*/ 0 h 1080120"/>
              <a:gd name="connsiteX0" fmla="*/ 516625 w 2820881"/>
              <a:gd name="connsiteY0" fmla="*/ 0 h 1080120"/>
              <a:gd name="connsiteX1" fmla="*/ 900668 w 2820881"/>
              <a:gd name="connsiteY1" fmla="*/ 0 h 1080120"/>
              <a:gd name="connsiteX2" fmla="*/ 900668 w 2820881"/>
              <a:gd name="connsiteY2" fmla="*/ 0 h 1080120"/>
              <a:gd name="connsiteX3" fmla="*/ 1476732 w 2820881"/>
              <a:gd name="connsiteY3" fmla="*/ 0 h 1080120"/>
              <a:gd name="connsiteX4" fmla="*/ 2820881 w 2820881"/>
              <a:gd name="connsiteY4" fmla="*/ 0 h 1080120"/>
              <a:gd name="connsiteX5" fmla="*/ 2820881 w 2820881"/>
              <a:gd name="connsiteY5" fmla="*/ 630070 h 1080120"/>
              <a:gd name="connsiteX6" fmla="*/ 2820881 w 2820881"/>
              <a:gd name="connsiteY6" fmla="*/ 630070 h 1080120"/>
              <a:gd name="connsiteX7" fmla="*/ 2820881 w 2820881"/>
              <a:gd name="connsiteY7" fmla="*/ 900100 h 1080120"/>
              <a:gd name="connsiteX8" fmla="*/ 2820881 w 2820881"/>
              <a:gd name="connsiteY8" fmla="*/ 1080120 h 1080120"/>
              <a:gd name="connsiteX9" fmla="*/ 1476732 w 2820881"/>
              <a:gd name="connsiteY9" fmla="*/ 1080120 h 1080120"/>
              <a:gd name="connsiteX10" fmla="*/ 900668 w 2820881"/>
              <a:gd name="connsiteY10" fmla="*/ 1080120 h 1080120"/>
              <a:gd name="connsiteX11" fmla="*/ 900668 w 2820881"/>
              <a:gd name="connsiteY11" fmla="*/ 1080120 h 1080120"/>
              <a:gd name="connsiteX12" fmla="*/ 516625 w 2820881"/>
              <a:gd name="connsiteY12" fmla="*/ 1080120 h 1080120"/>
              <a:gd name="connsiteX13" fmla="*/ 516625 w 2820881"/>
              <a:gd name="connsiteY13" fmla="*/ 900100 h 1080120"/>
              <a:gd name="connsiteX14" fmla="*/ 0 w 2820881"/>
              <a:gd name="connsiteY14" fmla="*/ 767081 h 1080120"/>
              <a:gd name="connsiteX15" fmla="*/ 516625 w 2820881"/>
              <a:gd name="connsiteY15" fmla="*/ 630070 h 1080120"/>
              <a:gd name="connsiteX16" fmla="*/ 516625 w 2820881"/>
              <a:gd name="connsiteY16" fmla="*/ 0 h 1080120"/>
              <a:gd name="connsiteX0" fmla="*/ 516625 w 2820881"/>
              <a:gd name="connsiteY0" fmla="*/ 0 h 1080120"/>
              <a:gd name="connsiteX1" fmla="*/ 900668 w 2820881"/>
              <a:gd name="connsiteY1" fmla="*/ 0 h 1080120"/>
              <a:gd name="connsiteX2" fmla="*/ 900668 w 2820881"/>
              <a:gd name="connsiteY2" fmla="*/ 0 h 1080120"/>
              <a:gd name="connsiteX3" fmla="*/ 1476732 w 2820881"/>
              <a:gd name="connsiteY3" fmla="*/ 0 h 1080120"/>
              <a:gd name="connsiteX4" fmla="*/ 2820881 w 2820881"/>
              <a:gd name="connsiteY4" fmla="*/ 0 h 1080120"/>
              <a:gd name="connsiteX5" fmla="*/ 2820881 w 2820881"/>
              <a:gd name="connsiteY5" fmla="*/ 630070 h 1080120"/>
              <a:gd name="connsiteX6" fmla="*/ 2820881 w 2820881"/>
              <a:gd name="connsiteY6" fmla="*/ 630070 h 1080120"/>
              <a:gd name="connsiteX7" fmla="*/ 2820881 w 2820881"/>
              <a:gd name="connsiteY7" fmla="*/ 900100 h 1080120"/>
              <a:gd name="connsiteX8" fmla="*/ 2820881 w 2820881"/>
              <a:gd name="connsiteY8" fmla="*/ 1080120 h 1080120"/>
              <a:gd name="connsiteX9" fmla="*/ 1476732 w 2820881"/>
              <a:gd name="connsiteY9" fmla="*/ 1080120 h 1080120"/>
              <a:gd name="connsiteX10" fmla="*/ 900668 w 2820881"/>
              <a:gd name="connsiteY10" fmla="*/ 1080120 h 1080120"/>
              <a:gd name="connsiteX11" fmla="*/ 900668 w 2820881"/>
              <a:gd name="connsiteY11" fmla="*/ 1080120 h 1080120"/>
              <a:gd name="connsiteX12" fmla="*/ 516625 w 2820881"/>
              <a:gd name="connsiteY12" fmla="*/ 1080120 h 1080120"/>
              <a:gd name="connsiteX13" fmla="*/ 516625 w 2820881"/>
              <a:gd name="connsiteY13" fmla="*/ 900100 h 1080120"/>
              <a:gd name="connsiteX14" fmla="*/ 0 w 2820881"/>
              <a:gd name="connsiteY14" fmla="*/ 767081 h 1080120"/>
              <a:gd name="connsiteX15" fmla="*/ 525769 w 2820881"/>
              <a:gd name="connsiteY15" fmla="*/ 785518 h 1080120"/>
              <a:gd name="connsiteX16" fmla="*/ 516625 w 2820881"/>
              <a:gd name="connsiteY16" fmla="*/ 0 h 1080120"/>
              <a:gd name="connsiteX0" fmla="*/ 516625 w 2820881"/>
              <a:gd name="connsiteY0" fmla="*/ 0 h 1080120"/>
              <a:gd name="connsiteX1" fmla="*/ 900668 w 2820881"/>
              <a:gd name="connsiteY1" fmla="*/ 0 h 1080120"/>
              <a:gd name="connsiteX2" fmla="*/ 900668 w 2820881"/>
              <a:gd name="connsiteY2" fmla="*/ 0 h 1080120"/>
              <a:gd name="connsiteX3" fmla="*/ 1476732 w 2820881"/>
              <a:gd name="connsiteY3" fmla="*/ 0 h 1080120"/>
              <a:gd name="connsiteX4" fmla="*/ 2820881 w 2820881"/>
              <a:gd name="connsiteY4" fmla="*/ 0 h 1080120"/>
              <a:gd name="connsiteX5" fmla="*/ 2820881 w 2820881"/>
              <a:gd name="connsiteY5" fmla="*/ 630070 h 1080120"/>
              <a:gd name="connsiteX6" fmla="*/ 2820881 w 2820881"/>
              <a:gd name="connsiteY6" fmla="*/ 630070 h 1080120"/>
              <a:gd name="connsiteX7" fmla="*/ 2820881 w 2820881"/>
              <a:gd name="connsiteY7" fmla="*/ 900100 h 1080120"/>
              <a:gd name="connsiteX8" fmla="*/ 2820881 w 2820881"/>
              <a:gd name="connsiteY8" fmla="*/ 1080120 h 1080120"/>
              <a:gd name="connsiteX9" fmla="*/ 1476732 w 2820881"/>
              <a:gd name="connsiteY9" fmla="*/ 1080120 h 1080120"/>
              <a:gd name="connsiteX10" fmla="*/ 900668 w 2820881"/>
              <a:gd name="connsiteY10" fmla="*/ 1080120 h 1080120"/>
              <a:gd name="connsiteX11" fmla="*/ 900668 w 2820881"/>
              <a:gd name="connsiteY11" fmla="*/ 1080120 h 1080120"/>
              <a:gd name="connsiteX12" fmla="*/ 516625 w 2820881"/>
              <a:gd name="connsiteY12" fmla="*/ 1080120 h 1080120"/>
              <a:gd name="connsiteX13" fmla="*/ 516625 w 2820881"/>
              <a:gd name="connsiteY13" fmla="*/ 900100 h 1080120"/>
              <a:gd name="connsiteX14" fmla="*/ 0 w 2820881"/>
              <a:gd name="connsiteY14" fmla="*/ 767081 h 1080120"/>
              <a:gd name="connsiteX15" fmla="*/ 534913 w 2820881"/>
              <a:gd name="connsiteY15" fmla="*/ 506272 h 1080120"/>
              <a:gd name="connsiteX16" fmla="*/ 516625 w 2820881"/>
              <a:gd name="connsiteY16" fmla="*/ 0 h 1080120"/>
              <a:gd name="connsiteX0" fmla="*/ 516625 w 2820881"/>
              <a:gd name="connsiteY0" fmla="*/ 0 h 1080120"/>
              <a:gd name="connsiteX1" fmla="*/ 900668 w 2820881"/>
              <a:gd name="connsiteY1" fmla="*/ 0 h 1080120"/>
              <a:gd name="connsiteX2" fmla="*/ 900668 w 2820881"/>
              <a:gd name="connsiteY2" fmla="*/ 0 h 1080120"/>
              <a:gd name="connsiteX3" fmla="*/ 1476732 w 2820881"/>
              <a:gd name="connsiteY3" fmla="*/ 0 h 1080120"/>
              <a:gd name="connsiteX4" fmla="*/ 2820881 w 2820881"/>
              <a:gd name="connsiteY4" fmla="*/ 0 h 1080120"/>
              <a:gd name="connsiteX5" fmla="*/ 2820881 w 2820881"/>
              <a:gd name="connsiteY5" fmla="*/ 630070 h 1080120"/>
              <a:gd name="connsiteX6" fmla="*/ 2820881 w 2820881"/>
              <a:gd name="connsiteY6" fmla="*/ 630070 h 1080120"/>
              <a:gd name="connsiteX7" fmla="*/ 2820881 w 2820881"/>
              <a:gd name="connsiteY7" fmla="*/ 900100 h 1080120"/>
              <a:gd name="connsiteX8" fmla="*/ 2820881 w 2820881"/>
              <a:gd name="connsiteY8" fmla="*/ 1080120 h 1080120"/>
              <a:gd name="connsiteX9" fmla="*/ 1476732 w 2820881"/>
              <a:gd name="connsiteY9" fmla="*/ 1080120 h 1080120"/>
              <a:gd name="connsiteX10" fmla="*/ 900668 w 2820881"/>
              <a:gd name="connsiteY10" fmla="*/ 1080120 h 1080120"/>
              <a:gd name="connsiteX11" fmla="*/ 900668 w 2820881"/>
              <a:gd name="connsiteY11" fmla="*/ 1080120 h 1080120"/>
              <a:gd name="connsiteX12" fmla="*/ 516625 w 2820881"/>
              <a:gd name="connsiteY12" fmla="*/ 1080120 h 1080120"/>
              <a:gd name="connsiteX13" fmla="*/ 534913 w 2820881"/>
              <a:gd name="connsiteY13" fmla="*/ 698422 h 1080120"/>
              <a:gd name="connsiteX14" fmla="*/ 0 w 2820881"/>
              <a:gd name="connsiteY14" fmla="*/ 767081 h 1080120"/>
              <a:gd name="connsiteX15" fmla="*/ 534913 w 2820881"/>
              <a:gd name="connsiteY15" fmla="*/ 506272 h 1080120"/>
              <a:gd name="connsiteX16" fmla="*/ 516625 w 2820881"/>
              <a:gd name="connsiteY16" fmla="*/ 0 h 1080120"/>
              <a:gd name="connsiteX0" fmla="*/ 171439 w 2475695"/>
              <a:gd name="connsiteY0" fmla="*/ 0 h 1080120"/>
              <a:gd name="connsiteX1" fmla="*/ 555482 w 2475695"/>
              <a:gd name="connsiteY1" fmla="*/ 0 h 1080120"/>
              <a:gd name="connsiteX2" fmla="*/ 555482 w 2475695"/>
              <a:gd name="connsiteY2" fmla="*/ 0 h 1080120"/>
              <a:gd name="connsiteX3" fmla="*/ 1131546 w 2475695"/>
              <a:gd name="connsiteY3" fmla="*/ 0 h 1080120"/>
              <a:gd name="connsiteX4" fmla="*/ 2475695 w 2475695"/>
              <a:gd name="connsiteY4" fmla="*/ 0 h 1080120"/>
              <a:gd name="connsiteX5" fmla="*/ 2475695 w 2475695"/>
              <a:gd name="connsiteY5" fmla="*/ 630070 h 1080120"/>
              <a:gd name="connsiteX6" fmla="*/ 2475695 w 2475695"/>
              <a:gd name="connsiteY6" fmla="*/ 630070 h 1080120"/>
              <a:gd name="connsiteX7" fmla="*/ 2475695 w 2475695"/>
              <a:gd name="connsiteY7" fmla="*/ 900100 h 1080120"/>
              <a:gd name="connsiteX8" fmla="*/ 2475695 w 2475695"/>
              <a:gd name="connsiteY8" fmla="*/ 1080120 h 1080120"/>
              <a:gd name="connsiteX9" fmla="*/ 1131546 w 2475695"/>
              <a:gd name="connsiteY9" fmla="*/ 1080120 h 1080120"/>
              <a:gd name="connsiteX10" fmla="*/ 555482 w 2475695"/>
              <a:gd name="connsiteY10" fmla="*/ 1080120 h 1080120"/>
              <a:gd name="connsiteX11" fmla="*/ 555482 w 2475695"/>
              <a:gd name="connsiteY11" fmla="*/ 1080120 h 1080120"/>
              <a:gd name="connsiteX12" fmla="*/ 171439 w 2475695"/>
              <a:gd name="connsiteY12" fmla="*/ 1080120 h 1080120"/>
              <a:gd name="connsiteX13" fmla="*/ 189727 w 2475695"/>
              <a:gd name="connsiteY13" fmla="*/ 698422 h 1080120"/>
              <a:gd name="connsiteX14" fmla="*/ 0 w 2475695"/>
              <a:gd name="connsiteY14" fmla="*/ 673999 h 1080120"/>
              <a:gd name="connsiteX15" fmla="*/ 189727 w 2475695"/>
              <a:gd name="connsiteY15" fmla="*/ 506272 h 1080120"/>
              <a:gd name="connsiteX16" fmla="*/ 171439 w 2475695"/>
              <a:gd name="connsiteY16" fmla="*/ 0 h 1080120"/>
              <a:gd name="connsiteX0" fmla="*/ 158413 w 2462669"/>
              <a:gd name="connsiteY0" fmla="*/ 0 h 1080120"/>
              <a:gd name="connsiteX1" fmla="*/ 542456 w 2462669"/>
              <a:gd name="connsiteY1" fmla="*/ 0 h 1080120"/>
              <a:gd name="connsiteX2" fmla="*/ 542456 w 2462669"/>
              <a:gd name="connsiteY2" fmla="*/ 0 h 1080120"/>
              <a:gd name="connsiteX3" fmla="*/ 1118520 w 2462669"/>
              <a:gd name="connsiteY3" fmla="*/ 0 h 1080120"/>
              <a:gd name="connsiteX4" fmla="*/ 2462669 w 2462669"/>
              <a:gd name="connsiteY4" fmla="*/ 0 h 1080120"/>
              <a:gd name="connsiteX5" fmla="*/ 2462669 w 2462669"/>
              <a:gd name="connsiteY5" fmla="*/ 630070 h 1080120"/>
              <a:gd name="connsiteX6" fmla="*/ 2462669 w 2462669"/>
              <a:gd name="connsiteY6" fmla="*/ 630070 h 1080120"/>
              <a:gd name="connsiteX7" fmla="*/ 2462669 w 2462669"/>
              <a:gd name="connsiteY7" fmla="*/ 900100 h 1080120"/>
              <a:gd name="connsiteX8" fmla="*/ 2462669 w 2462669"/>
              <a:gd name="connsiteY8" fmla="*/ 1080120 h 1080120"/>
              <a:gd name="connsiteX9" fmla="*/ 1118520 w 2462669"/>
              <a:gd name="connsiteY9" fmla="*/ 1080120 h 1080120"/>
              <a:gd name="connsiteX10" fmla="*/ 542456 w 2462669"/>
              <a:gd name="connsiteY10" fmla="*/ 1080120 h 1080120"/>
              <a:gd name="connsiteX11" fmla="*/ 542456 w 2462669"/>
              <a:gd name="connsiteY11" fmla="*/ 1080120 h 1080120"/>
              <a:gd name="connsiteX12" fmla="*/ 158413 w 2462669"/>
              <a:gd name="connsiteY12" fmla="*/ 1080120 h 1080120"/>
              <a:gd name="connsiteX13" fmla="*/ 176701 w 2462669"/>
              <a:gd name="connsiteY13" fmla="*/ 698422 h 1080120"/>
              <a:gd name="connsiteX14" fmla="*/ 0 w 2462669"/>
              <a:gd name="connsiteY14" fmla="*/ 472322 h 1080120"/>
              <a:gd name="connsiteX15" fmla="*/ 176701 w 2462669"/>
              <a:gd name="connsiteY15" fmla="*/ 506272 h 1080120"/>
              <a:gd name="connsiteX16" fmla="*/ 158413 w 2462669"/>
              <a:gd name="connsiteY16" fmla="*/ 0 h 1080120"/>
              <a:gd name="connsiteX0" fmla="*/ 282159 w 2586415"/>
              <a:gd name="connsiteY0" fmla="*/ 0 h 1080120"/>
              <a:gd name="connsiteX1" fmla="*/ 666202 w 2586415"/>
              <a:gd name="connsiteY1" fmla="*/ 0 h 1080120"/>
              <a:gd name="connsiteX2" fmla="*/ 666202 w 2586415"/>
              <a:gd name="connsiteY2" fmla="*/ 0 h 1080120"/>
              <a:gd name="connsiteX3" fmla="*/ 1242266 w 2586415"/>
              <a:gd name="connsiteY3" fmla="*/ 0 h 1080120"/>
              <a:gd name="connsiteX4" fmla="*/ 2586415 w 2586415"/>
              <a:gd name="connsiteY4" fmla="*/ 0 h 1080120"/>
              <a:gd name="connsiteX5" fmla="*/ 2586415 w 2586415"/>
              <a:gd name="connsiteY5" fmla="*/ 630070 h 1080120"/>
              <a:gd name="connsiteX6" fmla="*/ 2586415 w 2586415"/>
              <a:gd name="connsiteY6" fmla="*/ 630070 h 1080120"/>
              <a:gd name="connsiteX7" fmla="*/ 2586415 w 2586415"/>
              <a:gd name="connsiteY7" fmla="*/ 900100 h 1080120"/>
              <a:gd name="connsiteX8" fmla="*/ 2586415 w 2586415"/>
              <a:gd name="connsiteY8" fmla="*/ 1080120 h 1080120"/>
              <a:gd name="connsiteX9" fmla="*/ 1242266 w 2586415"/>
              <a:gd name="connsiteY9" fmla="*/ 1080120 h 1080120"/>
              <a:gd name="connsiteX10" fmla="*/ 666202 w 2586415"/>
              <a:gd name="connsiteY10" fmla="*/ 1080120 h 1080120"/>
              <a:gd name="connsiteX11" fmla="*/ 666202 w 2586415"/>
              <a:gd name="connsiteY11" fmla="*/ 1080120 h 1080120"/>
              <a:gd name="connsiteX12" fmla="*/ 282159 w 2586415"/>
              <a:gd name="connsiteY12" fmla="*/ 1080120 h 1080120"/>
              <a:gd name="connsiteX13" fmla="*/ 300447 w 2586415"/>
              <a:gd name="connsiteY13" fmla="*/ 698422 h 1080120"/>
              <a:gd name="connsiteX14" fmla="*/ 0 w 2586415"/>
              <a:gd name="connsiteY14" fmla="*/ 534376 h 1080120"/>
              <a:gd name="connsiteX15" fmla="*/ 300447 w 2586415"/>
              <a:gd name="connsiteY15" fmla="*/ 506272 h 1080120"/>
              <a:gd name="connsiteX16" fmla="*/ 282159 w 2586415"/>
              <a:gd name="connsiteY16" fmla="*/ 0 h 1080120"/>
              <a:gd name="connsiteX0" fmla="*/ 171439 w 2475695"/>
              <a:gd name="connsiteY0" fmla="*/ 0 h 1080120"/>
              <a:gd name="connsiteX1" fmla="*/ 555482 w 2475695"/>
              <a:gd name="connsiteY1" fmla="*/ 0 h 1080120"/>
              <a:gd name="connsiteX2" fmla="*/ 555482 w 2475695"/>
              <a:gd name="connsiteY2" fmla="*/ 0 h 1080120"/>
              <a:gd name="connsiteX3" fmla="*/ 1131546 w 2475695"/>
              <a:gd name="connsiteY3" fmla="*/ 0 h 1080120"/>
              <a:gd name="connsiteX4" fmla="*/ 2475695 w 2475695"/>
              <a:gd name="connsiteY4" fmla="*/ 0 h 1080120"/>
              <a:gd name="connsiteX5" fmla="*/ 2475695 w 2475695"/>
              <a:gd name="connsiteY5" fmla="*/ 630070 h 1080120"/>
              <a:gd name="connsiteX6" fmla="*/ 2475695 w 2475695"/>
              <a:gd name="connsiteY6" fmla="*/ 630070 h 1080120"/>
              <a:gd name="connsiteX7" fmla="*/ 2475695 w 2475695"/>
              <a:gd name="connsiteY7" fmla="*/ 900100 h 1080120"/>
              <a:gd name="connsiteX8" fmla="*/ 2475695 w 2475695"/>
              <a:gd name="connsiteY8" fmla="*/ 1080120 h 1080120"/>
              <a:gd name="connsiteX9" fmla="*/ 1131546 w 2475695"/>
              <a:gd name="connsiteY9" fmla="*/ 1080120 h 1080120"/>
              <a:gd name="connsiteX10" fmla="*/ 555482 w 2475695"/>
              <a:gd name="connsiteY10" fmla="*/ 1080120 h 1080120"/>
              <a:gd name="connsiteX11" fmla="*/ 555482 w 2475695"/>
              <a:gd name="connsiteY11" fmla="*/ 1080120 h 1080120"/>
              <a:gd name="connsiteX12" fmla="*/ 171439 w 2475695"/>
              <a:gd name="connsiteY12" fmla="*/ 1080120 h 1080120"/>
              <a:gd name="connsiteX13" fmla="*/ 189727 w 2475695"/>
              <a:gd name="connsiteY13" fmla="*/ 698422 h 1080120"/>
              <a:gd name="connsiteX14" fmla="*/ 0 w 2475695"/>
              <a:gd name="connsiteY14" fmla="*/ 534376 h 1080120"/>
              <a:gd name="connsiteX15" fmla="*/ 189727 w 2475695"/>
              <a:gd name="connsiteY15" fmla="*/ 506272 h 1080120"/>
              <a:gd name="connsiteX16" fmla="*/ 171439 w 2475695"/>
              <a:gd name="connsiteY16" fmla="*/ 0 h 1080120"/>
              <a:gd name="connsiteX0" fmla="*/ 112822 w 2417078"/>
              <a:gd name="connsiteY0" fmla="*/ 0 h 1080120"/>
              <a:gd name="connsiteX1" fmla="*/ 496865 w 2417078"/>
              <a:gd name="connsiteY1" fmla="*/ 0 h 1080120"/>
              <a:gd name="connsiteX2" fmla="*/ 496865 w 2417078"/>
              <a:gd name="connsiteY2" fmla="*/ 0 h 1080120"/>
              <a:gd name="connsiteX3" fmla="*/ 1072929 w 2417078"/>
              <a:gd name="connsiteY3" fmla="*/ 0 h 1080120"/>
              <a:gd name="connsiteX4" fmla="*/ 2417078 w 2417078"/>
              <a:gd name="connsiteY4" fmla="*/ 0 h 1080120"/>
              <a:gd name="connsiteX5" fmla="*/ 2417078 w 2417078"/>
              <a:gd name="connsiteY5" fmla="*/ 630070 h 1080120"/>
              <a:gd name="connsiteX6" fmla="*/ 2417078 w 2417078"/>
              <a:gd name="connsiteY6" fmla="*/ 630070 h 1080120"/>
              <a:gd name="connsiteX7" fmla="*/ 2417078 w 2417078"/>
              <a:gd name="connsiteY7" fmla="*/ 900100 h 1080120"/>
              <a:gd name="connsiteX8" fmla="*/ 2417078 w 2417078"/>
              <a:gd name="connsiteY8" fmla="*/ 1080120 h 1080120"/>
              <a:gd name="connsiteX9" fmla="*/ 1072929 w 2417078"/>
              <a:gd name="connsiteY9" fmla="*/ 1080120 h 1080120"/>
              <a:gd name="connsiteX10" fmla="*/ 496865 w 2417078"/>
              <a:gd name="connsiteY10" fmla="*/ 1080120 h 1080120"/>
              <a:gd name="connsiteX11" fmla="*/ 496865 w 2417078"/>
              <a:gd name="connsiteY11" fmla="*/ 1080120 h 1080120"/>
              <a:gd name="connsiteX12" fmla="*/ 112822 w 2417078"/>
              <a:gd name="connsiteY12" fmla="*/ 1080120 h 1080120"/>
              <a:gd name="connsiteX13" fmla="*/ 131110 w 2417078"/>
              <a:gd name="connsiteY13" fmla="*/ 698422 h 1080120"/>
              <a:gd name="connsiteX14" fmla="*/ 0 w 2417078"/>
              <a:gd name="connsiteY14" fmla="*/ 534376 h 1080120"/>
              <a:gd name="connsiteX15" fmla="*/ 131110 w 2417078"/>
              <a:gd name="connsiteY15" fmla="*/ 506272 h 1080120"/>
              <a:gd name="connsiteX16" fmla="*/ 112822 w 2417078"/>
              <a:gd name="connsiteY16" fmla="*/ 0 h 1080120"/>
              <a:gd name="connsiteX0" fmla="*/ 193109 w 2497365"/>
              <a:gd name="connsiteY0" fmla="*/ 0 h 1080120"/>
              <a:gd name="connsiteX1" fmla="*/ 577152 w 2497365"/>
              <a:gd name="connsiteY1" fmla="*/ 0 h 1080120"/>
              <a:gd name="connsiteX2" fmla="*/ 577152 w 2497365"/>
              <a:gd name="connsiteY2" fmla="*/ 0 h 1080120"/>
              <a:gd name="connsiteX3" fmla="*/ 1153216 w 2497365"/>
              <a:gd name="connsiteY3" fmla="*/ 0 h 1080120"/>
              <a:gd name="connsiteX4" fmla="*/ 2497365 w 2497365"/>
              <a:gd name="connsiteY4" fmla="*/ 0 h 1080120"/>
              <a:gd name="connsiteX5" fmla="*/ 2497365 w 2497365"/>
              <a:gd name="connsiteY5" fmla="*/ 630070 h 1080120"/>
              <a:gd name="connsiteX6" fmla="*/ 2497365 w 2497365"/>
              <a:gd name="connsiteY6" fmla="*/ 630070 h 1080120"/>
              <a:gd name="connsiteX7" fmla="*/ 2497365 w 2497365"/>
              <a:gd name="connsiteY7" fmla="*/ 900100 h 1080120"/>
              <a:gd name="connsiteX8" fmla="*/ 2497365 w 2497365"/>
              <a:gd name="connsiteY8" fmla="*/ 1080120 h 1080120"/>
              <a:gd name="connsiteX9" fmla="*/ 1153216 w 2497365"/>
              <a:gd name="connsiteY9" fmla="*/ 1080120 h 1080120"/>
              <a:gd name="connsiteX10" fmla="*/ 577152 w 2497365"/>
              <a:gd name="connsiteY10" fmla="*/ 1080120 h 1080120"/>
              <a:gd name="connsiteX11" fmla="*/ 577152 w 2497365"/>
              <a:gd name="connsiteY11" fmla="*/ 1080120 h 1080120"/>
              <a:gd name="connsiteX12" fmla="*/ 193109 w 2497365"/>
              <a:gd name="connsiteY12" fmla="*/ 1080120 h 1080120"/>
              <a:gd name="connsiteX13" fmla="*/ 211397 w 2497365"/>
              <a:gd name="connsiteY13" fmla="*/ 698422 h 1080120"/>
              <a:gd name="connsiteX14" fmla="*/ 0 w 2497365"/>
              <a:gd name="connsiteY14" fmla="*/ 518863 h 1080120"/>
              <a:gd name="connsiteX15" fmla="*/ 211397 w 2497365"/>
              <a:gd name="connsiteY15" fmla="*/ 506272 h 1080120"/>
              <a:gd name="connsiteX16" fmla="*/ 193109 w 2497365"/>
              <a:gd name="connsiteY16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97365" h="1080120">
                <a:moveTo>
                  <a:pt x="193109" y="0"/>
                </a:moveTo>
                <a:lnTo>
                  <a:pt x="577152" y="0"/>
                </a:lnTo>
                <a:lnTo>
                  <a:pt x="577152" y="0"/>
                </a:lnTo>
                <a:lnTo>
                  <a:pt x="1153216" y="0"/>
                </a:lnTo>
                <a:lnTo>
                  <a:pt x="2497365" y="0"/>
                </a:lnTo>
                <a:lnTo>
                  <a:pt x="2497365" y="630070"/>
                </a:lnTo>
                <a:lnTo>
                  <a:pt x="2497365" y="630070"/>
                </a:lnTo>
                <a:lnTo>
                  <a:pt x="2497365" y="900100"/>
                </a:lnTo>
                <a:lnTo>
                  <a:pt x="2497365" y="1080120"/>
                </a:lnTo>
                <a:lnTo>
                  <a:pt x="1153216" y="1080120"/>
                </a:lnTo>
                <a:lnTo>
                  <a:pt x="577152" y="1080120"/>
                </a:lnTo>
                <a:lnTo>
                  <a:pt x="577152" y="1080120"/>
                </a:lnTo>
                <a:lnTo>
                  <a:pt x="193109" y="1080120"/>
                </a:lnTo>
                <a:lnTo>
                  <a:pt x="211397" y="698422"/>
                </a:lnTo>
                <a:lnTo>
                  <a:pt x="0" y="518863"/>
                </a:lnTo>
                <a:lnTo>
                  <a:pt x="211397" y="506272"/>
                </a:lnTo>
                <a:lnTo>
                  <a:pt x="193109" y="0"/>
                </a:lnTo>
                <a:close/>
              </a:path>
            </a:pathLst>
          </a:custGeom>
          <a:solidFill>
            <a:schemeClr val="bg2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    32</a:t>
            </a:r>
            <a:r>
              <a:rPr lang="zh-CN" altLang="en-US" sz="1200" dirty="0">
                <a:solidFill>
                  <a:schemeClr val="tx1"/>
                </a:solidFill>
              </a:rPr>
              <a:t>位操作系统  </a:t>
            </a:r>
            <a:r>
              <a:rPr lang="en-US" altLang="zh-CN" sz="1200" dirty="0">
                <a:solidFill>
                  <a:schemeClr val="tx1"/>
                </a:solidFill>
              </a:rPr>
              <a:t>C:\WINDOWS\SYSTEM32  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    64</a:t>
            </a:r>
            <a:r>
              <a:rPr lang="zh-CN" altLang="en-US" sz="1200" dirty="0">
                <a:solidFill>
                  <a:schemeClr val="tx1"/>
                </a:solidFill>
              </a:rPr>
              <a:t>位操作系统  </a:t>
            </a:r>
            <a:r>
              <a:rPr lang="en-US" altLang="zh-CN" sz="1200" dirty="0">
                <a:solidFill>
                  <a:schemeClr val="tx1"/>
                </a:solidFill>
              </a:rPr>
              <a:t>C:\WINDOWS\SysWOW64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74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5576" y="234888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en-US" altLang="zh-CN" sz="3600" cap="none" dirty="0">
                <a:solidFill>
                  <a:srgbClr val="FFC000"/>
                </a:solidFill>
              </a:rPr>
              <a:t>Visual Studio </a:t>
            </a:r>
            <a:r>
              <a:rPr lang="en-US" altLang="zh-CN" sz="3600" b="1" dirty="0">
                <a:solidFill>
                  <a:srgbClr val="FFC000"/>
                </a:solidFill>
              </a:rPr>
              <a:t> </a:t>
            </a:r>
            <a:r>
              <a:rPr lang="zh-CN" altLang="en-US" sz="3600" b="1" dirty="0">
                <a:solidFill>
                  <a:srgbClr val="FFC000"/>
                </a:solidFill>
              </a:rPr>
              <a:t>开发环境配置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3"/>
          <p:cNvSpPr txBox="1">
            <a:spLocks/>
          </p:cNvSpPr>
          <p:nvPr/>
        </p:nvSpPr>
        <p:spPr bwMode="auto">
          <a:xfrm>
            <a:off x="1907704" y="4066776"/>
            <a:ext cx="5396136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en-US" altLang="zh-CN" sz="20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VS2010</a:t>
            </a:r>
            <a:r>
              <a:rPr lang="zh-CN" altLang="en-US" sz="20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中配置</a:t>
            </a:r>
            <a:r>
              <a:rPr lang="en-US" altLang="zh-CN" sz="20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SDL2</a:t>
            </a:r>
            <a:endParaRPr lang="zh-CN" altLang="en-US" sz="2000" kern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8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>
                <a:latin typeface="+mn-lt"/>
              </a:rPr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b="1" dirty="0"/>
          </a:p>
        </p:txBody>
      </p:sp>
      <p:pic>
        <p:nvPicPr>
          <p:cNvPr id="9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2816"/>
            <a:ext cx="3371744" cy="4679950"/>
          </a:xfrm>
        </p:spPr>
      </p:pic>
      <p:sp>
        <p:nvSpPr>
          <p:cNvPr id="10" name="文本占位符 4"/>
          <p:cNvSpPr txBox="1">
            <a:spLocks/>
          </p:cNvSpPr>
          <p:nvPr/>
        </p:nvSpPr>
        <p:spPr bwMode="auto">
          <a:xfrm>
            <a:off x="539552" y="1772815"/>
            <a:ext cx="44037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endParaRPr lang="zh-CN" altLang="en-US" sz="1800" kern="0" dirty="0">
              <a:latin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zh-CN" altLang="en-US" sz="1800" kern="0" dirty="0">
              <a:latin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1800" kern="0" dirty="0">
                <a:latin typeface="+mn-ea"/>
              </a:rPr>
              <a:t>1)</a:t>
            </a:r>
            <a:r>
              <a:rPr lang="zh-CN" altLang="en-US" sz="1800" kern="0" dirty="0">
                <a:latin typeface="+mn-ea"/>
              </a:rPr>
              <a:t>首先点击链接下载</a:t>
            </a:r>
            <a:r>
              <a:rPr lang="en-US" altLang="zh-CN" sz="1800" kern="0" dirty="0">
                <a:latin typeface="+mn-ea"/>
              </a:rPr>
              <a:t>SDL2</a:t>
            </a:r>
            <a:r>
              <a:rPr lang="zh-CN" altLang="en-US" sz="1800" kern="0" dirty="0">
                <a:latin typeface="+mn-ea"/>
              </a:rPr>
              <a:t>开发包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1800" kern="0" dirty="0">
                <a:latin typeface="+mn-ea"/>
                <a:hlinkClick r:id="rId3"/>
              </a:rPr>
              <a:t>http://libsdl.org/download-2.0.php</a:t>
            </a:r>
            <a:endParaRPr lang="en-US" altLang="zh-CN" sz="1800" kern="0" dirty="0">
              <a:latin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kern="0" dirty="0">
                <a:latin typeface="+mn-ea"/>
              </a:rPr>
              <a:t>将开发包解压至任意目录下，这套课程中我们建立</a:t>
            </a:r>
            <a:r>
              <a:rPr lang="zh-CN" altLang="en-US" sz="1800" kern="0" dirty="0"/>
              <a:t>文件夹</a:t>
            </a:r>
            <a:r>
              <a:rPr lang="en-US" altLang="zh-CN" sz="1800" kern="0" dirty="0"/>
              <a:t>C:\vs_dev_lib</a:t>
            </a:r>
            <a:r>
              <a:rPr lang="zh-CN" altLang="en-US" sz="1800" kern="0" dirty="0"/>
              <a:t>来放置</a:t>
            </a:r>
            <a:endParaRPr lang="zh-CN" altLang="en-US" sz="1800" kern="0" dirty="0">
              <a:latin typeface="+mn-ea"/>
            </a:endParaRPr>
          </a:p>
          <a:p>
            <a:endParaRPr lang="zh-CN" altLang="en-US" sz="1800" kern="0" dirty="0">
              <a:latin typeface="+mn-ea"/>
            </a:endParaRPr>
          </a:p>
          <a:p>
            <a:endParaRPr lang="zh-CN" altLang="en-US" sz="1800" kern="0" dirty="0">
              <a:latin typeface="+mn-ea"/>
            </a:endParaRPr>
          </a:p>
        </p:txBody>
      </p:sp>
      <p:sp>
        <p:nvSpPr>
          <p:cNvPr id="2" name="下箭头 1"/>
          <p:cNvSpPr/>
          <p:nvPr/>
        </p:nvSpPr>
        <p:spPr>
          <a:xfrm rot="2791567">
            <a:off x="7446068" y="5223314"/>
            <a:ext cx="432048" cy="561733"/>
          </a:xfrm>
          <a:prstGeom prst="down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57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2) </a:t>
            </a:r>
            <a:r>
              <a:rPr lang="zh-CN" altLang="en-US" sz="1800" dirty="0">
                <a:latin typeface="宋体"/>
              </a:rPr>
              <a:t>在</a:t>
            </a:r>
            <a:r>
              <a:rPr lang="en-US" altLang="zh-CN" sz="1800" dirty="0"/>
              <a:t>Visual Studio</a:t>
            </a:r>
            <a:r>
              <a:rPr lang="zh-CN" altLang="en-US" sz="1800" dirty="0">
                <a:latin typeface="宋体"/>
              </a:rPr>
              <a:t>中，创建空项目</a:t>
            </a:r>
            <a:endParaRPr lang="en-US" altLang="zh-CN" sz="1800" dirty="0">
              <a:latin typeface="宋体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099" name="Picture 3" descr="C:\Users\gabriel\Desktop\new_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988840"/>
            <a:ext cx="6146931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/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74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3) </a:t>
            </a:r>
            <a:r>
              <a:rPr lang="zh-CN" altLang="en-US" sz="1800" dirty="0"/>
              <a:t>打开工程属性</a:t>
            </a:r>
            <a:r>
              <a:rPr lang="en-US" altLang="zh-CN" sz="1800" dirty="0"/>
              <a:t>(Project-&gt; Properties)</a:t>
            </a:r>
          </a:p>
          <a:p>
            <a:pPr marL="0" lv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098" name="Picture 2" descr="C:\Users\gabriel\Desktop\project_propert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42" y="2132857"/>
            <a:ext cx="3076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/>
              <a:t>Visual Studio </a:t>
            </a:r>
            <a:r>
              <a:rPr lang="en-US" altLang="zh-CN" b="1" dirty="0"/>
              <a:t> </a:t>
            </a:r>
            <a:r>
              <a:rPr lang="zh-CN" altLang="en-US" b="1" dirty="0"/>
              <a:t>配置</a:t>
            </a:r>
            <a:r>
              <a:rPr lang="en-US" altLang="zh-CN" b="1" dirty="0"/>
              <a:t>SDL2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31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4152</TotalTime>
  <Words>1160</Words>
  <Application>Microsoft Office PowerPoint</Application>
  <PresentationFormat>全屏显示(4:3)</PresentationFormat>
  <Paragraphs>167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ClassicPhotoAlbum</vt:lpstr>
      <vt:lpstr>Hello  SDL </vt:lpstr>
      <vt:lpstr>Hello  SDL</vt:lpstr>
      <vt:lpstr>SDL(Simple  DirectMedia  Layer) </vt:lpstr>
      <vt:lpstr>SDL:动态运行库</vt:lpstr>
      <vt:lpstr>Windows开发的重要提示</vt:lpstr>
      <vt:lpstr>   Visual Studio  开发环境配置</vt:lpstr>
      <vt:lpstr>Visual Studio  配置SDL2</vt:lpstr>
      <vt:lpstr>Visual Studio  配置SDL2</vt:lpstr>
      <vt:lpstr>Visual Studio  配置SDL2</vt:lpstr>
      <vt:lpstr>Visual Studio  配置SDL2</vt:lpstr>
      <vt:lpstr>Visual Studio  配置SDL2</vt:lpstr>
      <vt:lpstr>Visual Studio  配置SDL2</vt:lpstr>
      <vt:lpstr>Visual Studio  配置SDL2</vt:lpstr>
      <vt:lpstr>Visual Studio  配置SDL2</vt:lpstr>
      <vt:lpstr>Visual Studio  配置SDL2</vt:lpstr>
      <vt:lpstr>Visual Studio  配置SDL2</vt:lpstr>
      <vt:lpstr>Visual Studio  配置SDL2</vt:lpstr>
      <vt:lpstr>Visual Studio  配置SDL2</vt:lpstr>
      <vt:lpstr>   第一个图形程序</vt:lpstr>
      <vt:lpstr>Hello SDL</vt:lpstr>
      <vt:lpstr>Hello SDL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himo</cp:lastModifiedBy>
  <cp:revision>745</cp:revision>
  <dcterms:created xsi:type="dcterms:W3CDTF">2015-09-02T01:55:16Z</dcterms:created>
  <dcterms:modified xsi:type="dcterms:W3CDTF">2016-02-29T06:17:18Z</dcterms:modified>
</cp:coreProperties>
</file>