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2"/>
  </p:notesMasterIdLst>
  <p:sldIdLst>
    <p:sldId id="288" r:id="rId2"/>
    <p:sldId id="278" r:id="rId3"/>
    <p:sldId id="281" r:id="rId4"/>
    <p:sldId id="282" r:id="rId5"/>
    <p:sldId id="283" r:id="rId6"/>
    <p:sldId id="284" r:id="rId7"/>
    <p:sldId id="285" r:id="rId8"/>
    <p:sldId id="290" r:id="rId9"/>
    <p:sldId id="289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268760"/>
            <a:ext cx="7589304" cy="20927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cap="none" dirty="0">
                <a:solidFill>
                  <a:srgbClr val="FFC000"/>
                </a:solidFill>
                <a:ea typeface="Adobe Gothic Std B" pitchFamily="34" charset="-128"/>
              </a:rPr>
              <a:t>Event Driven Programming</a:t>
            </a:r>
            <a: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41631" y="2202185"/>
            <a:ext cx="6040760" cy="7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bmp</a:t>
            </a:r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图像，响应用户关闭窗口</a:t>
            </a:r>
          </a:p>
          <a:p>
            <a:pPr marL="0" indent="0" algn="ctr">
              <a:buNone/>
            </a:pP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FontTx/>
              <a:buNone/>
            </a:pPr>
            <a:endParaRPr lang="zh-CN" altLang="en-US" sz="1600" kern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C:\Users\gabriel\Desktop\helloworl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297749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标题 3"/>
          <p:cNvSpPr txBox="1">
            <a:spLocks/>
          </p:cNvSpPr>
          <p:nvPr/>
        </p:nvSpPr>
        <p:spPr bwMode="auto">
          <a:xfrm>
            <a:off x="2043709" y="3282305"/>
            <a:ext cx="503660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主讲教师： 刘新</a:t>
            </a:r>
            <a:r>
              <a:rPr lang="zh-CN" altLang="en-US" sz="1800" dirty="0" smtClean="0"/>
              <a:t>国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SDL_Surface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是用于绘制的图层，或是屏幕显示的图层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SDL_LoadBMP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加载指定路径的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bmp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格式图片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SDL_Event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SDL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提供的事件数据类型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main loop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SDL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游戏程序的核心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event loop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持续处理事件队列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双缓存渲染系统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声明函数，定义全局变量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67544" y="5589240"/>
            <a:ext cx="8207375" cy="1152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声明了三个函数，分别用于初始化，加载资源和释放资源。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/>
              </a:rPr>
              <a:t>在大项目中</a:t>
            </a:r>
            <a:r>
              <a:rPr lang="en-US" altLang="zh-CN" sz="1600" dirty="0">
                <a:latin typeface="Courier New"/>
              </a:rPr>
              <a:t>,</a:t>
            </a:r>
            <a:r>
              <a:rPr lang="zh-CN" altLang="en-US" sz="1600" dirty="0">
                <a:latin typeface="Courier New"/>
              </a:rPr>
              <a:t>全局变量会使编码变得复杂。此例只是小程序，不必担心。</a:t>
            </a:r>
            <a:endParaRPr lang="en-US" altLang="zh-CN" sz="1600" dirty="0">
              <a:latin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20891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typedef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BOOL;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#define FALSE 0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#define TRUE  1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//Starts up SDL and creates window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init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();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//Loads media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//Frees media and shuts down SDL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();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rgbClr val="0080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SDL_Window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//The surface contained by the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SDL_Surface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gScreenSurface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//The image we will load and show on the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SDL_Surface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gHelloWorld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= NULL;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102780" y="2708920"/>
            <a:ext cx="4536504" cy="44119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i="1" u="sng" dirty="0" err="1"/>
              <a:t>SDL_Surface</a:t>
            </a:r>
            <a:r>
              <a:rPr lang="zh-CN" altLang="en-US" sz="1400" dirty="0"/>
              <a:t>包含图像像素及渲染所需的其它信息</a:t>
            </a:r>
            <a:r>
              <a:rPr lang="en-US" altLang="zh-CN" sz="1400" dirty="0"/>
              <a:t>;</a:t>
            </a:r>
            <a:endParaRPr lang="en-US" altLang="zh-CN" sz="400" dirty="0"/>
          </a:p>
        </p:txBody>
      </p:sp>
      <p:sp>
        <p:nvSpPr>
          <p:cNvPr id="12" name="圆角矩形 11"/>
          <p:cNvSpPr/>
          <p:nvPr/>
        </p:nvSpPr>
        <p:spPr>
          <a:xfrm>
            <a:off x="4102780" y="3294128"/>
            <a:ext cx="4536504" cy="50405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两个</a:t>
            </a:r>
            <a:r>
              <a:rPr lang="en-US" altLang="zh-CN" sz="1400" dirty="0" err="1">
                <a:solidFill>
                  <a:prstClr val="white"/>
                </a:solidFill>
                <a:latin typeface="Courier New"/>
              </a:rPr>
              <a:t>SDL_Surface</a:t>
            </a:r>
            <a:r>
              <a:rPr lang="zh-CN" altLang="en-US" sz="1400" dirty="0"/>
              <a:t>分别代表屏幕显示的图层和从文件加载的图层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02780" y="3942200"/>
            <a:ext cx="4536504" cy="5760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变量声明为</a:t>
            </a:r>
            <a:r>
              <a:rPr lang="en-US" altLang="zh-CN" sz="1400" dirty="0" err="1">
                <a:solidFill>
                  <a:prstClr val="white"/>
                </a:solidFill>
                <a:latin typeface="Courier New"/>
              </a:rPr>
              <a:t>SDL_Surface</a:t>
            </a:r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的指针，</a:t>
            </a:r>
            <a:r>
              <a:rPr lang="en-US" altLang="zh-CN" sz="1400" dirty="0">
                <a:solidFill>
                  <a:prstClr val="white"/>
                </a:solidFill>
                <a:latin typeface="Courier New"/>
              </a:rPr>
              <a:t>1)</a:t>
            </a:r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加载图片时动态分配内存；</a:t>
            </a:r>
            <a:r>
              <a:rPr lang="en-US" altLang="zh-CN" sz="1400" dirty="0">
                <a:solidFill>
                  <a:prstClr val="white"/>
                </a:solidFill>
                <a:latin typeface="Courier New"/>
              </a:rPr>
              <a:t>2</a:t>
            </a:r>
            <a:r>
              <a:rPr lang="zh-CN" altLang="en-US" sz="1400" dirty="0">
                <a:solidFill>
                  <a:prstClr val="white"/>
                </a:solidFill>
                <a:latin typeface="Courier New"/>
              </a:rPr>
              <a:t>）多次渲染同一图像不必多份拷贝。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init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208912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US" altLang="zh-CN" sz="1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success = TRUE; </a:t>
            </a:r>
            <a:endParaRPr lang="en-US" altLang="zh-CN" sz="12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SDL_Init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SDL_INIT_VIDEO ) &lt; 0 )</a:t>
            </a: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SDL</a:t>
            </a:r>
            <a:endParaRPr lang="en-US" altLang="zh-CN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"SDL could not initialize!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%s\n",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SDL_GetError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window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SDL_CreateWindow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"SDL Tutorial", SDL_WINDOWPOS_UNDEFINED, 			SDL_WINDOWPOS_UNDEFINED, SCREEN_WIDTH, SCREEN_HEIGHT, 			SDL_WINDOW_SHOWN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"Window could not be created!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%s\n",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SDL_GetError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window surface</a:t>
            </a:r>
            <a:endParaRPr lang="en-US" altLang="zh-CN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gScreenSurface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SDL_GetWindowSurface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56120" y="5373216"/>
            <a:ext cx="8652384" cy="13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SDL_LoadBMP</a:t>
            </a:r>
            <a:r>
              <a:rPr lang="en-US" altLang="zh-CN" sz="1600" dirty="0"/>
              <a:t> </a:t>
            </a:r>
            <a:r>
              <a:rPr lang="zh-CN" altLang="en-US" sz="1600" dirty="0"/>
              <a:t>用于加载指定路径中的</a:t>
            </a:r>
            <a:r>
              <a:rPr lang="en-US" altLang="zh-CN" sz="1600" dirty="0"/>
              <a:t>bmp</a:t>
            </a:r>
            <a:r>
              <a:rPr lang="zh-CN" altLang="en-US" sz="1600" dirty="0"/>
              <a:t>图像，返回</a:t>
            </a:r>
            <a:r>
              <a:rPr lang="en-US" altLang="zh-CN" sz="1600" dirty="0" err="1"/>
              <a:t>SDL_Surface</a:t>
            </a:r>
            <a:r>
              <a:rPr lang="zh-CN" altLang="en-US" sz="1600" dirty="0"/>
              <a:t>类型</a:t>
            </a:r>
            <a:r>
              <a:rPr lang="zh-CN" altLang="en-US" sz="1600" dirty="0">
                <a:latin typeface="Courier New"/>
              </a:rPr>
              <a:t>。</a:t>
            </a:r>
            <a:endParaRPr lang="en-US" altLang="zh-CN" sz="16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 示例中采用相对路径，在工作目录中建立相应名称的文件夹。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640960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//Load bmp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gHelloWorld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SDL_LoadBMP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"02_event_driven_programming/hello_world.bmp");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gHelloWorld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"Unable to load image %s! SDL Error: %s\n", 				        "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02_event_driven_programming/hello_world.bmp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444208" y="5848688"/>
            <a:ext cx="2376264" cy="67665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C000"/>
                </a:solidFill>
              </a:rPr>
              <a:t>工作路径：通常指可执行文件所在目录，但</a:t>
            </a:r>
            <a:r>
              <a:rPr lang="en-US" altLang="zh-CN" sz="1200" b="1" dirty="0">
                <a:solidFill>
                  <a:srgbClr val="FFC000"/>
                </a:solidFill>
              </a:rPr>
              <a:t>vs</a:t>
            </a:r>
            <a:r>
              <a:rPr lang="zh-CN" altLang="en-US" sz="1200" b="1" dirty="0">
                <a:solidFill>
                  <a:srgbClr val="FFC000"/>
                </a:solidFill>
              </a:rPr>
              <a:t>改为</a:t>
            </a:r>
            <a:r>
              <a:rPr lang="en-US" altLang="zh-CN" sz="1200" b="1" dirty="0" err="1">
                <a:solidFill>
                  <a:srgbClr val="FFC000"/>
                </a:solidFill>
              </a:rPr>
              <a:t>vcxproj</a:t>
            </a:r>
            <a:r>
              <a:rPr lang="zh-CN" altLang="en-US" sz="1200" b="1" dirty="0">
                <a:solidFill>
                  <a:srgbClr val="FFC000"/>
                </a:solidFill>
              </a:rPr>
              <a:t>文件所在目录。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99592" y="2348880"/>
            <a:ext cx="78488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close ()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67544" y="4941168"/>
            <a:ext cx="8207375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/>
              </a:rPr>
              <a:t>销毁窗口，</a:t>
            </a:r>
            <a:r>
              <a:rPr lang="en-US" altLang="zh-CN" sz="1600" dirty="0" err="1"/>
              <a:t>SDL_FreeSurface</a:t>
            </a:r>
            <a:r>
              <a:rPr lang="zh-CN" altLang="en-US" sz="1600" dirty="0"/>
              <a:t>释放加载的</a:t>
            </a:r>
            <a:r>
              <a:rPr lang="en-US" altLang="zh-CN" sz="1600" dirty="0"/>
              <a:t>surface</a:t>
            </a:r>
            <a:r>
              <a:rPr lang="zh-CN" altLang="en-US" sz="1600" dirty="0">
                <a:latin typeface="Courier New"/>
              </a:rPr>
              <a:t>。</a:t>
            </a:r>
            <a:endParaRPr lang="en-US" altLang="zh-CN" sz="1600" dirty="0">
              <a:latin typeface="Courier New"/>
            </a:endParaRPr>
          </a:p>
          <a:p>
            <a:pPr marL="0" indent="0">
              <a:buNone/>
            </a:pPr>
            <a:endParaRPr lang="en-US" altLang="zh-CN" sz="1600" dirty="0">
              <a:latin typeface="Courier New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 退出时，养成将指针赋为</a:t>
            </a:r>
            <a:r>
              <a:rPr lang="en-US" altLang="zh-CN" sz="1600" dirty="0"/>
              <a:t>NULL</a:t>
            </a:r>
            <a:r>
              <a:rPr lang="zh-CN" altLang="en-US" sz="1600" dirty="0"/>
              <a:t>的习惯。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//Deallocate 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SDL_FreeSurface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gHelloWorld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gHelloWorld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//Destroy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SDL_DestroyWindow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//Quit SDL subsystems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SDL_Quit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136904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main(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argc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char*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args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[] 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quit = FALSE;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//Main loop flag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e;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//Event handler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if(!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init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//Start up SDL and create window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"Failed to initialize!\n"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  <a:endParaRPr lang="en-US" altLang="zh-CN" sz="1400" kern="0" dirty="0">
              <a:solidFill>
                <a:srgbClr val="0080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if(!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//Load media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"Failed to load media!\n"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else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……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close();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//Free resources and close SDL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return 0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；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624" y="4653136"/>
            <a:ext cx="280831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48064" y="1484784"/>
            <a:ext cx="3240360" cy="5543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SDL_Event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是键盘按下，鼠标移动，游戏柄操作等事件的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数据类型 </a:t>
            </a:r>
          </a:p>
        </p:txBody>
      </p:sp>
    </p:spTree>
    <p:extLst>
      <p:ext uri="{BB962C8B-B14F-4D97-AF65-F5344CB8AC3E}">
        <p14:creationId xmlns:p14="http://schemas.microsoft.com/office/powerpoint/2010/main" val="3299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 loop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!quit )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//Handle events on queue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requests quit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	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quit = TRUE;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gHelloWorld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的内容拷贝至目标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gScreenSurface</a:t>
            </a:r>
            <a:endParaRPr lang="en-US" altLang="zh-CN" sz="14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SDL_BlitSurface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gHelloWorld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gScreenSurface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);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SDL_UpdateWindowSurface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gabriel\Desktop\e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895"/>
            <a:ext cx="3238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箭头 1"/>
          <p:cNvSpPr/>
          <p:nvPr/>
        </p:nvSpPr>
        <p:spPr>
          <a:xfrm>
            <a:off x="1466844" y="1232218"/>
            <a:ext cx="720080" cy="297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2186924" y="2060848"/>
            <a:ext cx="1304956" cy="109728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91880" y="1951120"/>
            <a:ext cx="4608512" cy="3257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loop(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也称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loop)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是所有游戏程序的核心</a:t>
            </a:r>
          </a:p>
        </p:txBody>
      </p:sp>
      <p:sp>
        <p:nvSpPr>
          <p:cNvPr id="12" name="左箭头 11"/>
          <p:cNvSpPr/>
          <p:nvPr/>
        </p:nvSpPr>
        <p:spPr>
          <a:xfrm>
            <a:off x="4419172" y="2809512"/>
            <a:ext cx="872908" cy="109728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292080" y="2587208"/>
            <a:ext cx="2952328" cy="5543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loop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持续处理事件队列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直至队列为空</a:t>
            </a:r>
          </a:p>
        </p:txBody>
      </p:sp>
    </p:spTree>
    <p:extLst>
      <p:ext uri="{BB962C8B-B14F-4D97-AF65-F5344CB8AC3E}">
        <p14:creationId xmlns:p14="http://schemas.microsoft.com/office/powerpoint/2010/main" val="27538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zh-CN" altLang="en-US" b="1" cap="none" dirty="0"/>
              <a:t>双缓存（</a:t>
            </a:r>
            <a:r>
              <a:rPr lang="en-US" altLang="zh-CN" b="1" cap="none" dirty="0"/>
              <a:t>double buffer</a:t>
            </a:r>
            <a:r>
              <a:rPr lang="zh-CN" altLang="en-US" b="1" cap="none" dirty="0"/>
              <a:t>）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/>
        </p:nvSpPr>
        <p:spPr bwMode="auto">
          <a:xfrm>
            <a:off x="501464" y="1700808"/>
            <a:ext cx="82073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如上节所讲，绘制完毕用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SDL_UpdateWindowSurface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更新屏幕。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绝大多数渲染系统采用双缓存，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front buffer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back buffer.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绘制时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SDL_BlitSurface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，渲染至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back buffer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front buffer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用于屏幕显示，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SDL_UpdateWindowSurface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通过交换两个缓存来更新屏幕内容。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双缓存向外界隐藏了绘制的过程，只显示最后的结果。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491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Event Queue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67544" y="4941168"/>
            <a:ext cx="8136904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SDL_PollEvent</a:t>
            </a:r>
            <a:r>
              <a:rPr lang="en-US" altLang="zh-CN" sz="1600" dirty="0"/>
              <a:t> </a:t>
            </a:r>
            <a:r>
              <a:rPr lang="zh-CN" altLang="en-US" sz="1600" dirty="0"/>
              <a:t>从队列中获取事件，将数据赋给入参</a:t>
            </a:r>
            <a:r>
              <a:rPr lang="en-US" altLang="zh-CN" sz="1600" dirty="0" err="1"/>
              <a:t>SDL_Event</a:t>
            </a:r>
            <a:r>
              <a:rPr lang="zh-CN" altLang="en-US" sz="1600" dirty="0"/>
              <a:t>。当队列为空时，该函数返回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</a:rPr>
              <a:t>	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C:\Users\gabriel\Desktop\en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4457"/>
            <a:ext cx="3893489" cy="29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abriel\Desktop\deque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59" y="1804457"/>
            <a:ext cx="3872181" cy="29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474" y="19795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Enqueue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0644" y="19888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Dequeue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3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6151</TotalTime>
  <Words>633</Words>
  <Application>Microsoft Office PowerPoint</Application>
  <PresentationFormat>全屏显示(4:3)</PresentationFormat>
  <Paragraphs>153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ClassicPhotoAlbum</vt:lpstr>
      <vt:lpstr>Event Driven Programming </vt:lpstr>
      <vt:lpstr>声明函数，定义全局变量</vt:lpstr>
      <vt:lpstr>init()</vt:lpstr>
      <vt:lpstr> loadMedia()</vt:lpstr>
      <vt:lpstr> close ()</vt:lpstr>
      <vt:lpstr> main()</vt:lpstr>
      <vt:lpstr> main loop </vt:lpstr>
      <vt:lpstr> 双缓存（double buffer）</vt:lpstr>
      <vt:lpstr> Event Queue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1025</cp:revision>
  <dcterms:created xsi:type="dcterms:W3CDTF">2015-09-02T01:55:16Z</dcterms:created>
  <dcterms:modified xsi:type="dcterms:W3CDTF">2016-02-29T06:17:09Z</dcterms:modified>
</cp:coreProperties>
</file>