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9"/>
  </p:notesMasterIdLst>
  <p:sldIdLst>
    <p:sldId id="288" r:id="rId2"/>
    <p:sldId id="278" r:id="rId3"/>
    <p:sldId id="281" r:id="rId4"/>
    <p:sldId id="282" r:id="rId5"/>
    <p:sldId id="284" r:id="rId6"/>
    <p:sldId id="289" r:id="rId7"/>
    <p:sldId id="28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>
        <p:scale>
          <a:sx n="112" d="100"/>
          <a:sy n="112" d="100"/>
        </p:scale>
        <p:origin x="-91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5668-3BD4-4A54-8D3B-BBBF75224B9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0567-C2A8-4540-AB82-FB76E4326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 lang="zh-CN"/>
            </a:pPr>
            <a:endParaRPr lang="zh-CN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pic>
        <p:nvPicPr>
          <p:cNvPr id="7" name="Picture 9" descr="PPTj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952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7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42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23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36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132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0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39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988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82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214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505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8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4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0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831337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42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7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6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78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74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Picture 7" descr="PPTj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28" r:id="rId12"/>
    <p:sldLayoutId id="2147484729" r:id="rId13"/>
    <p:sldLayoutId id="2147484730" r:id="rId14"/>
    <p:sldLayoutId id="2147484731" r:id="rId15"/>
    <p:sldLayoutId id="2147484732" r:id="rId16"/>
    <p:sldLayoutId id="2147484733" r:id="rId17"/>
    <p:sldLayoutId id="2147484734" r:id="rId18"/>
    <p:sldLayoutId id="2147484735" r:id="rId19"/>
    <p:sldLayoutId id="2147484736" r:id="rId20"/>
    <p:sldLayoutId id="2147484737" r:id="rId21"/>
    <p:sldLayoutId id="2147484738" r:id="rId22"/>
    <p:sldLayoutId id="2147484739" r:id="rId23"/>
    <p:sldLayoutId id="2147484740" r:id="rId24"/>
    <p:sldLayoutId id="2147484741" r:id="rId25"/>
    <p:sldLayoutId id="2147484742" r:id="rId2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sz="3200" cap="all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zh-CN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03_event_driven_programming/03_event_driven_programming.zi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20000" y="1268760"/>
            <a:ext cx="7589304" cy="2092712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cap="none" dirty="0">
                <a:solidFill>
                  <a:srgbClr val="FFC000"/>
                </a:solidFill>
                <a:ea typeface="Adobe Gothic Std B" pitchFamily="34" charset="-128"/>
              </a:rPr>
              <a:t>Key Presses</a:t>
            </a:r>
            <a:r>
              <a:rPr lang="en-US" altLang="zh-CN" sz="60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CN" sz="6000" dirty="0">
                <a:latin typeface="Adobe Gothic Std B" pitchFamily="34" charset="-128"/>
                <a:ea typeface="Adobe Gothic Std B" pitchFamily="34" charset="-128"/>
              </a:rPr>
            </a:br>
            <a:endParaRPr lang="zh-CN" altLang="en-US" sz="6000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68000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22688" y="4077072"/>
            <a:ext cx="75866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97604" y="4183341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点击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这里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下载本节课程源码与相关资源</a:t>
            </a:r>
            <a:endParaRPr lang="zh-CN" altLang="en-US" sz="1400" dirty="0"/>
          </a:p>
        </p:txBody>
      </p:sp>
      <p:sp>
        <p:nvSpPr>
          <p:cNvPr id="8" name="副标题 3"/>
          <p:cNvSpPr txBox="1">
            <a:spLocks/>
          </p:cNvSpPr>
          <p:nvPr/>
        </p:nvSpPr>
        <p:spPr bwMode="auto">
          <a:xfrm>
            <a:off x="3035151" y="2325421"/>
            <a:ext cx="2959001" cy="45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sz="1800" kern="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响应键盘事件</a:t>
            </a:r>
          </a:p>
          <a:p>
            <a:pPr marL="0" indent="0" algn="ctr">
              <a:buFontTx/>
              <a:buNone/>
            </a:pPr>
            <a:endParaRPr lang="zh-CN" altLang="en-US" kern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ctr">
              <a:buFontTx/>
              <a:buNone/>
            </a:pPr>
            <a:endParaRPr lang="zh-CN" altLang="en-US" sz="1600" kern="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副标题 3"/>
          <p:cNvSpPr txBox="1">
            <a:spLocks/>
          </p:cNvSpPr>
          <p:nvPr/>
        </p:nvSpPr>
        <p:spPr bwMode="auto">
          <a:xfrm>
            <a:off x="2043709" y="3282305"/>
            <a:ext cx="5036604" cy="50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zh-CN" altLang="en-US" sz="1800" dirty="0"/>
              <a:t>主讲教师： 刘新国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51" y="4525379"/>
            <a:ext cx="2959001" cy="22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zh-CN" altLang="en-US" dirty="0"/>
              <a:t>枚举型定义符号化常量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4294967295"/>
          </p:nvPr>
        </p:nvSpPr>
        <p:spPr>
          <a:xfrm>
            <a:off x="467544" y="4840812"/>
            <a:ext cx="8676456" cy="11521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sz="1800" dirty="0">
              <a:noFill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200" dirty="0"/>
              <a:t>枚举型是设置符号化常量的捷径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22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KEY_PRESS_DEFAULT = 0, KEY_PRESS_UP = 1…</a:t>
            </a:r>
            <a:r>
              <a:rPr lang="en-US" altLang="zh-CN" sz="1600" dirty="0"/>
              <a:t>	</a:t>
            </a:r>
            <a:endParaRPr lang="en-US" altLang="zh-CN" sz="1600" dirty="0">
              <a:latin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268760"/>
            <a:ext cx="8208912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enum KeyPressSurfaces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KEY_PRESS_DEFAULT,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KEY_PRESS_UP,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KEY_PRESS_DOWN,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KEY_PRESS_LEFT,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KEY_PRESS_RIGHT,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KEY_PRESS_TOTAL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94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loadSurface(char* path)</a:t>
            </a:r>
          </a:p>
        </p:txBody>
      </p:sp>
      <p:sp>
        <p:nvSpPr>
          <p:cNvPr id="14" name="矩形 13"/>
          <p:cNvSpPr/>
          <p:nvPr/>
        </p:nvSpPr>
        <p:spPr>
          <a:xfrm>
            <a:off x="467544" y="1268760"/>
            <a:ext cx="8208912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//The images that correspond to a keypress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SDL_Surface* gKeyPressSurfaces[KEY_PRESS_TOTAL];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//Current displayed image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SDL_Surface* gCurrentSurface = NULL;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//Loads individual image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SDL_Surface* loadSurface(char* path)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	 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SDL_Surface* loaded Surface = SDL_LoadBMP(path);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(loadedSurface == NULL){	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printf("Unable to load image %s! SDL Error: %s\n", 				path, SDL_GetError());}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loadedSurface;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12"/>
          <p:cNvSpPr txBox="1">
            <a:spLocks/>
          </p:cNvSpPr>
          <p:nvPr/>
        </p:nvSpPr>
        <p:spPr bwMode="auto">
          <a:xfrm>
            <a:off x="467544" y="5707610"/>
            <a:ext cx="867645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Tx/>
              <a:buNone/>
            </a:pPr>
            <a:endParaRPr lang="zh-CN" altLang="en-US" sz="1800" kern="0" dirty="0">
              <a:noFill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b="1" dirty="0"/>
              <a:t>loadSurface</a:t>
            </a:r>
            <a:r>
              <a:rPr lang="zh-CN" altLang="en-US" sz="2000" b="1" dirty="0"/>
              <a:t>函数加载图片，反馈加载过程中产生的</a:t>
            </a:r>
            <a:r>
              <a:rPr lang="en-US" altLang="zh-CN" sz="2000" b="1" dirty="0"/>
              <a:t>bug.</a:t>
            </a:r>
            <a:r>
              <a:rPr lang="en-US" altLang="zh-CN" sz="1600" kern="0" dirty="0"/>
              <a:t>	</a:t>
            </a:r>
            <a:endParaRPr lang="en-US" altLang="zh-CN" sz="1600" kern="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57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889322"/>
          </a:xfrm>
        </p:spPr>
        <p:txBody>
          <a:bodyPr/>
          <a:lstStyle/>
          <a:p>
            <a:pPr algn="ctr"/>
            <a:r>
              <a:rPr lang="en-US" altLang="zh-CN" b="1" cap="none" dirty="0"/>
              <a:t> loadMedia()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7504" y="836712"/>
            <a:ext cx="8972857" cy="597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BOOL loadMedia(){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BOOL success = TRUE;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rgbClr val="FFFF00"/>
                </a:solidFill>
                <a:latin typeface="Courier New"/>
              </a:rPr>
              <a:t>  //Load default surface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gKeyPressSurfaces[KEY_PRESS_DEFAULT] = loadSurface 							(“03_key_presses/press.bmp”);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if (gKeyPressSurfaces[KEY_PRESS_DEFAULT] == NULL){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printf("Failed to load default image!\n");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success = FALSE;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}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rgbClr val="FFFF00"/>
                </a:solidFill>
                <a:latin typeface="Courier New"/>
              </a:rPr>
              <a:t>  //Load up surface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gKeyPressSurfaces[ KEY_PRESS_UP ] = loadSurface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				         ("03_key_presses/up.bmp");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if (gKeyPressSurfaces[ KEY_PRESS_UP ] == NULL){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printf("Failed to load up image!\n");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success = FALSE;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}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…</a:t>
            </a:r>
            <a:r>
              <a:rPr lang="en-US" altLang="zh-CN" sz="1700" kern="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altLang="zh-CN" sz="1700" kern="0" dirty="0">
                <a:solidFill>
                  <a:srgbClr val="FFFF00"/>
                </a:solidFill>
                <a:latin typeface="Courier New"/>
              </a:rPr>
              <a:t>//Load the rest of surface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return success;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9" name="圆角矩形标注 1"/>
          <p:cNvSpPr/>
          <p:nvPr/>
        </p:nvSpPr>
        <p:spPr>
          <a:xfrm>
            <a:off x="4716017" y="908720"/>
            <a:ext cx="3956390" cy="360040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rgbClr val="FFC000"/>
                </a:solidFill>
              </a:rPr>
              <a:t>loadMedia()</a:t>
            </a:r>
            <a:r>
              <a:rPr lang="zh-CN" altLang="en-US" sz="1400" b="1" dirty="0">
                <a:solidFill>
                  <a:srgbClr val="FFC000"/>
                </a:solidFill>
              </a:rPr>
              <a:t>加载所有图片</a:t>
            </a:r>
          </a:p>
        </p:txBody>
      </p:sp>
    </p:spTree>
    <p:extLst>
      <p:ext uri="{BB962C8B-B14F-4D97-AF65-F5344CB8AC3E}">
        <p14:creationId xmlns:p14="http://schemas.microsoft.com/office/powerpoint/2010/main" val="101426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main()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1519" y="1268760"/>
            <a:ext cx="8681929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700" kern="0" dirty="0">
                <a:solidFill>
                  <a:srgbClr val="FFFF00"/>
                </a:solidFill>
                <a:latin typeface="Courier New"/>
              </a:rPr>
              <a:t>//Main loop flag 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BOOL quit = FALSE;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700" kern="0" dirty="0">
                <a:solidFill>
                  <a:srgbClr val="FFFF00"/>
                </a:solidFill>
                <a:latin typeface="Courier New"/>
              </a:rPr>
              <a:t>//Event handler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SDL_Event e; </a:t>
            </a:r>
            <a:r>
              <a:rPr lang="en-US" altLang="zh-CN" sz="1700" kern="0" dirty="0">
                <a:solidFill>
                  <a:srgbClr val="008000"/>
                </a:solidFill>
                <a:latin typeface="Courier New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700" kern="0" dirty="0">
                <a:solidFill>
                  <a:srgbClr val="FFFF00"/>
                </a:solidFill>
                <a:latin typeface="Courier New"/>
              </a:rPr>
              <a:t>//Set default current surface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gCurrentSurface =gKeyPressSurfaces[KEY_PRESS_SURFACE_DEFAULT];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700" kern="0" dirty="0">
                <a:solidFill>
                  <a:srgbClr val="FFFF00"/>
                </a:solidFill>
                <a:latin typeface="Courier New"/>
              </a:rPr>
              <a:t>//While application is running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while( !quit 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while( SDL_PollEvent( &amp;e ) != 0 )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rgbClr val="008000"/>
                </a:solidFill>
                <a:latin typeface="Courier New"/>
              </a:rPr>
              <a:t>         </a:t>
            </a:r>
            <a:r>
              <a:rPr lang="en-US" altLang="zh-CN" sz="1700" kern="0" dirty="0">
                <a:solidFill>
                  <a:srgbClr val="FFFF00"/>
                </a:solidFill>
                <a:latin typeface="Courier New"/>
              </a:rPr>
              <a:t>//Handle events on queue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 if( e.type == SDL_QUIT 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 { quit = true;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sz="1700" dirty="0">
              <a:solidFill>
                <a:schemeClr val="tx1"/>
              </a:solidFill>
            </a:endParaRPr>
          </a:p>
        </p:txBody>
      </p:sp>
      <p:sp>
        <p:nvSpPr>
          <p:cNvPr id="8" name="内容占位符 12"/>
          <p:cNvSpPr txBox="1">
            <a:spLocks/>
          </p:cNvSpPr>
          <p:nvPr/>
        </p:nvSpPr>
        <p:spPr bwMode="auto">
          <a:xfrm>
            <a:off x="233772" y="5877272"/>
            <a:ext cx="86764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Tx/>
              <a:buNone/>
            </a:pPr>
            <a:endParaRPr lang="zh-CN" altLang="en-US" sz="1800" kern="0" dirty="0">
              <a:noFill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kern="0" dirty="0"/>
              <a:t>main</a:t>
            </a:r>
            <a:r>
              <a:rPr lang="zh-CN" altLang="en-US" sz="1800" kern="0" dirty="0"/>
              <a:t>函数中设置默认显示的</a:t>
            </a:r>
            <a:r>
              <a:rPr lang="en-US" altLang="zh-CN" sz="1800" kern="0" dirty="0"/>
              <a:t>surface</a:t>
            </a:r>
            <a:r>
              <a:rPr lang="en-US" altLang="zh-CN" sz="1600" kern="0" dirty="0"/>
              <a:t>	</a:t>
            </a:r>
            <a:endParaRPr lang="en-US" altLang="zh-CN" sz="1600" kern="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976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745306"/>
          </a:xfrm>
        </p:spPr>
        <p:txBody>
          <a:bodyPr/>
          <a:lstStyle/>
          <a:p>
            <a:pPr algn="ctr"/>
            <a:r>
              <a:rPr lang="en-US" altLang="zh-CN" b="1" cap="none" dirty="0"/>
              <a:t>Key Presses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9268" y="764704"/>
            <a:ext cx="8605464" cy="5904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700" kern="0" dirty="0">
                <a:solidFill>
                  <a:srgbClr val="FFFF00"/>
                </a:solidFill>
                <a:latin typeface="Courier New"/>
              </a:rPr>
              <a:t>//User presses a key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else if( e.type == SDL_KEYDOWN ){ </a:t>
            </a:r>
            <a:endParaRPr lang="en-US" altLang="zh-CN" sz="1700" kern="0" dirty="0">
              <a:solidFill>
                <a:srgbClr val="008000"/>
              </a:solidFill>
              <a:latin typeface="Courier New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switch( e.key.keysym.sym 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{ </a:t>
            </a:r>
            <a:endParaRPr lang="en-US" altLang="zh-CN" sz="1700" kern="0" dirty="0">
              <a:solidFill>
                <a:srgbClr val="008000"/>
              </a:solidFill>
              <a:latin typeface="Courier New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case SDLK_UP: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   gCurrentSurface = gKeyPressSurfaces[KEY_PRESS_UP];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break;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case SDLK_DOWN: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   gCurrentSurface = gKeyPressSurfaces[KEY_PRESS_DOWN];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break;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…</a:t>
            </a:r>
            <a:r>
              <a:rPr lang="en-US" altLang="zh-CN" sz="1700" kern="0" dirty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altLang="zh-CN" sz="1700" kern="0" dirty="0">
                <a:solidFill>
                  <a:srgbClr val="FFFF00"/>
                </a:solidFill>
                <a:latin typeface="Courier New"/>
              </a:rPr>
              <a:t>//switch to other surfaces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default: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   gCurrentSurface =gKeyPressSurfaces[KEY_PRESS_DEFAULT];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    break;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    }</a:t>
            </a:r>
            <a:endParaRPr lang="zh-CN" altLang="en-US" sz="1700" kern="0" dirty="0">
              <a:solidFill>
                <a:schemeClr val="tx1"/>
              </a:solidFill>
              <a:latin typeface="Courier New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rgbClr val="FFFF00"/>
                </a:solidFill>
                <a:latin typeface="Courier New"/>
              </a:rPr>
              <a:t>//update surface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SDL_BlitSurface( gCurrentSurface, NULL, gScreenSurface, NULL 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700" kern="0" dirty="0">
                <a:solidFill>
                  <a:schemeClr val="tx1"/>
                </a:solidFill>
                <a:latin typeface="Courier New"/>
              </a:rPr>
              <a:t>SDL_UpdateWindowSurface( gWindow );</a:t>
            </a:r>
            <a:endParaRPr lang="zh-CN" altLang="en-US" sz="1700" kern="0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5" name="圆角矩形标注 1"/>
          <p:cNvSpPr/>
          <p:nvPr/>
        </p:nvSpPr>
        <p:spPr>
          <a:xfrm>
            <a:off x="4715922" y="1412776"/>
            <a:ext cx="4176464" cy="936104"/>
          </a:xfrm>
          <a:custGeom>
            <a:avLst/>
            <a:gdLst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990110 w 2376264"/>
              <a:gd name="connsiteY12" fmla="*/ 792088 h 792088"/>
              <a:gd name="connsiteX13" fmla="*/ 693085 w 2376264"/>
              <a:gd name="connsiteY13" fmla="*/ 891099 h 792088"/>
              <a:gd name="connsiteX14" fmla="*/ 396044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990110 w 2376264"/>
              <a:gd name="connsiteY12" fmla="*/ 792088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891099"/>
              <a:gd name="connsiteX1" fmla="*/ 132017 w 2376264"/>
              <a:gd name="connsiteY1" fmla="*/ 0 h 891099"/>
              <a:gd name="connsiteX2" fmla="*/ 396044 w 2376264"/>
              <a:gd name="connsiteY2" fmla="*/ 0 h 891099"/>
              <a:gd name="connsiteX3" fmla="*/ 396044 w 2376264"/>
              <a:gd name="connsiteY3" fmla="*/ 0 h 891099"/>
              <a:gd name="connsiteX4" fmla="*/ 990110 w 2376264"/>
              <a:gd name="connsiteY4" fmla="*/ 0 h 891099"/>
              <a:gd name="connsiteX5" fmla="*/ 2244247 w 2376264"/>
              <a:gd name="connsiteY5" fmla="*/ 0 h 891099"/>
              <a:gd name="connsiteX6" fmla="*/ 2376264 w 2376264"/>
              <a:gd name="connsiteY6" fmla="*/ 132017 h 891099"/>
              <a:gd name="connsiteX7" fmla="*/ 2376264 w 2376264"/>
              <a:gd name="connsiteY7" fmla="*/ 462051 h 891099"/>
              <a:gd name="connsiteX8" fmla="*/ 2376264 w 2376264"/>
              <a:gd name="connsiteY8" fmla="*/ 462051 h 891099"/>
              <a:gd name="connsiteX9" fmla="*/ 2376264 w 2376264"/>
              <a:gd name="connsiteY9" fmla="*/ 660073 h 891099"/>
              <a:gd name="connsiteX10" fmla="*/ 2376264 w 2376264"/>
              <a:gd name="connsiteY10" fmla="*/ 660071 h 891099"/>
              <a:gd name="connsiteX11" fmla="*/ 2244247 w 2376264"/>
              <a:gd name="connsiteY11" fmla="*/ 792088 h 891099"/>
              <a:gd name="connsiteX12" fmla="*/ 788942 w 2376264"/>
              <a:gd name="connsiteY12" fmla="*/ 782944 h 891099"/>
              <a:gd name="connsiteX13" fmla="*/ 693085 w 2376264"/>
              <a:gd name="connsiteY13" fmla="*/ 891099 h 891099"/>
              <a:gd name="connsiteX14" fmla="*/ 569780 w 2376264"/>
              <a:gd name="connsiteY14" fmla="*/ 792088 h 891099"/>
              <a:gd name="connsiteX15" fmla="*/ 132017 w 2376264"/>
              <a:gd name="connsiteY15" fmla="*/ 792088 h 891099"/>
              <a:gd name="connsiteX16" fmla="*/ 0 w 2376264"/>
              <a:gd name="connsiteY16" fmla="*/ 660071 h 891099"/>
              <a:gd name="connsiteX17" fmla="*/ 0 w 2376264"/>
              <a:gd name="connsiteY17" fmla="*/ 660073 h 891099"/>
              <a:gd name="connsiteX18" fmla="*/ 0 w 2376264"/>
              <a:gd name="connsiteY18" fmla="*/ 462051 h 891099"/>
              <a:gd name="connsiteX19" fmla="*/ 0 w 2376264"/>
              <a:gd name="connsiteY19" fmla="*/ 462051 h 891099"/>
              <a:gd name="connsiteX20" fmla="*/ 0 w 2376264"/>
              <a:gd name="connsiteY20" fmla="*/ 132017 h 891099"/>
              <a:gd name="connsiteX0" fmla="*/ 0 w 2376264"/>
              <a:gd name="connsiteY0" fmla="*/ 132017 h 927675"/>
              <a:gd name="connsiteX1" fmla="*/ 132017 w 2376264"/>
              <a:gd name="connsiteY1" fmla="*/ 0 h 927675"/>
              <a:gd name="connsiteX2" fmla="*/ 396044 w 2376264"/>
              <a:gd name="connsiteY2" fmla="*/ 0 h 927675"/>
              <a:gd name="connsiteX3" fmla="*/ 396044 w 2376264"/>
              <a:gd name="connsiteY3" fmla="*/ 0 h 927675"/>
              <a:gd name="connsiteX4" fmla="*/ 990110 w 2376264"/>
              <a:gd name="connsiteY4" fmla="*/ 0 h 927675"/>
              <a:gd name="connsiteX5" fmla="*/ 2244247 w 2376264"/>
              <a:gd name="connsiteY5" fmla="*/ 0 h 927675"/>
              <a:gd name="connsiteX6" fmla="*/ 2376264 w 2376264"/>
              <a:gd name="connsiteY6" fmla="*/ 132017 h 927675"/>
              <a:gd name="connsiteX7" fmla="*/ 2376264 w 2376264"/>
              <a:gd name="connsiteY7" fmla="*/ 462051 h 927675"/>
              <a:gd name="connsiteX8" fmla="*/ 2376264 w 2376264"/>
              <a:gd name="connsiteY8" fmla="*/ 462051 h 927675"/>
              <a:gd name="connsiteX9" fmla="*/ 2376264 w 2376264"/>
              <a:gd name="connsiteY9" fmla="*/ 660073 h 927675"/>
              <a:gd name="connsiteX10" fmla="*/ 2376264 w 2376264"/>
              <a:gd name="connsiteY10" fmla="*/ 660071 h 927675"/>
              <a:gd name="connsiteX11" fmla="*/ 2244247 w 2376264"/>
              <a:gd name="connsiteY11" fmla="*/ 792088 h 927675"/>
              <a:gd name="connsiteX12" fmla="*/ 788942 w 2376264"/>
              <a:gd name="connsiteY12" fmla="*/ 782944 h 927675"/>
              <a:gd name="connsiteX13" fmla="*/ 656509 w 2376264"/>
              <a:gd name="connsiteY13" fmla="*/ 927675 h 927675"/>
              <a:gd name="connsiteX14" fmla="*/ 569780 w 2376264"/>
              <a:gd name="connsiteY14" fmla="*/ 792088 h 927675"/>
              <a:gd name="connsiteX15" fmla="*/ 132017 w 2376264"/>
              <a:gd name="connsiteY15" fmla="*/ 792088 h 927675"/>
              <a:gd name="connsiteX16" fmla="*/ 0 w 2376264"/>
              <a:gd name="connsiteY16" fmla="*/ 660071 h 927675"/>
              <a:gd name="connsiteX17" fmla="*/ 0 w 2376264"/>
              <a:gd name="connsiteY17" fmla="*/ 660073 h 927675"/>
              <a:gd name="connsiteX18" fmla="*/ 0 w 2376264"/>
              <a:gd name="connsiteY18" fmla="*/ 462051 h 927675"/>
              <a:gd name="connsiteX19" fmla="*/ 0 w 2376264"/>
              <a:gd name="connsiteY19" fmla="*/ 462051 h 927675"/>
              <a:gd name="connsiteX20" fmla="*/ 0 w 2376264"/>
              <a:gd name="connsiteY20" fmla="*/ 132017 h 927675"/>
              <a:gd name="connsiteX0" fmla="*/ 0 w 2376264"/>
              <a:gd name="connsiteY0" fmla="*/ 132017 h 817947"/>
              <a:gd name="connsiteX1" fmla="*/ 132017 w 2376264"/>
              <a:gd name="connsiteY1" fmla="*/ 0 h 817947"/>
              <a:gd name="connsiteX2" fmla="*/ 396044 w 2376264"/>
              <a:gd name="connsiteY2" fmla="*/ 0 h 817947"/>
              <a:gd name="connsiteX3" fmla="*/ 396044 w 2376264"/>
              <a:gd name="connsiteY3" fmla="*/ 0 h 817947"/>
              <a:gd name="connsiteX4" fmla="*/ 990110 w 2376264"/>
              <a:gd name="connsiteY4" fmla="*/ 0 h 817947"/>
              <a:gd name="connsiteX5" fmla="*/ 2244247 w 2376264"/>
              <a:gd name="connsiteY5" fmla="*/ 0 h 817947"/>
              <a:gd name="connsiteX6" fmla="*/ 2376264 w 2376264"/>
              <a:gd name="connsiteY6" fmla="*/ 132017 h 817947"/>
              <a:gd name="connsiteX7" fmla="*/ 2376264 w 2376264"/>
              <a:gd name="connsiteY7" fmla="*/ 462051 h 817947"/>
              <a:gd name="connsiteX8" fmla="*/ 2376264 w 2376264"/>
              <a:gd name="connsiteY8" fmla="*/ 462051 h 817947"/>
              <a:gd name="connsiteX9" fmla="*/ 2376264 w 2376264"/>
              <a:gd name="connsiteY9" fmla="*/ 660073 h 817947"/>
              <a:gd name="connsiteX10" fmla="*/ 2376264 w 2376264"/>
              <a:gd name="connsiteY10" fmla="*/ 660071 h 817947"/>
              <a:gd name="connsiteX11" fmla="*/ 2244247 w 2376264"/>
              <a:gd name="connsiteY11" fmla="*/ 792088 h 817947"/>
              <a:gd name="connsiteX12" fmla="*/ 788942 w 2376264"/>
              <a:gd name="connsiteY12" fmla="*/ 782944 h 817947"/>
              <a:gd name="connsiteX13" fmla="*/ 665653 w 2376264"/>
              <a:gd name="connsiteY13" fmla="*/ 817947 h 817947"/>
              <a:gd name="connsiteX14" fmla="*/ 569780 w 2376264"/>
              <a:gd name="connsiteY14" fmla="*/ 792088 h 817947"/>
              <a:gd name="connsiteX15" fmla="*/ 132017 w 2376264"/>
              <a:gd name="connsiteY15" fmla="*/ 792088 h 817947"/>
              <a:gd name="connsiteX16" fmla="*/ 0 w 2376264"/>
              <a:gd name="connsiteY16" fmla="*/ 660071 h 817947"/>
              <a:gd name="connsiteX17" fmla="*/ 0 w 2376264"/>
              <a:gd name="connsiteY17" fmla="*/ 660073 h 817947"/>
              <a:gd name="connsiteX18" fmla="*/ 0 w 2376264"/>
              <a:gd name="connsiteY18" fmla="*/ 462051 h 817947"/>
              <a:gd name="connsiteX19" fmla="*/ 0 w 2376264"/>
              <a:gd name="connsiteY19" fmla="*/ 462051 h 817947"/>
              <a:gd name="connsiteX20" fmla="*/ 0 w 2376264"/>
              <a:gd name="connsiteY20" fmla="*/ 132017 h 817947"/>
              <a:gd name="connsiteX0" fmla="*/ 0 w 2376264"/>
              <a:gd name="connsiteY0" fmla="*/ 132017 h 792088"/>
              <a:gd name="connsiteX1" fmla="*/ 132017 w 2376264"/>
              <a:gd name="connsiteY1" fmla="*/ 0 h 792088"/>
              <a:gd name="connsiteX2" fmla="*/ 396044 w 2376264"/>
              <a:gd name="connsiteY2" fmla="*/ 0 h 792088"/>
              <a:gd name="connsiteX3" fmla="*/ 396044 w 2376264"/>
              <a:gd name="connsiteY3" fmla="*/ 0 h 792088"/>
              <a:gd name="connsiteX4" fmla="*/ 990110 w 2376264"/>
              <a:gd name="connsiteY4" fmla="*/ 0 h 792088"/>
              <a:gd name="connsiteX5" fmla="*/ 2244247 w 2376264"/>
              <a:gd name="connsiteY5" fmla="*/ 0 h 792088"/>
              <a:gd name="connsiteX6" fmla="*/ 2376264 w 2376264"/>
              <a:gd name="connsiteY6" fmla="*/ 132017 h 792088"/>
              <a:gd name="connsiteX7" fmla="*/ 2376264 w 2376264"/>
              <a:gd name="connsiteY7" fmla="*/ 462051 h 792088"/>
              <a:gd name="connsiteX8" fmla="*/ 2376264 w 2376264"/>
              <a:gd name="connsiteY8" fmla="*/ 462051 h 792088"/>
              <a:gd name="connsiteX9" fmla="*/ 2376264 w 2376264"/>
              <a:gd name="connsiteY9" fmla="*/ 660073 h 792088"/>
              <a:gd name="connsiteX10" fmla="*/ 2376264 w 2376264"/>
              <a:gd name="connsiteY10" fmla="*/ 660071 h 792088"/>
              <a:gd name="connsiteX11" fmla="*/ 2244247 w 2376264"/>
              <a:gd name="connsiteY11" fmla="*/ 792088 h 792088"/>
              <a:gd name="connsiteX12" fmla="*/ 788942 w 2376264"/>
              <a:gd name="connsiteY12" fmla="*/ 782944 h 792088"/>
              <a:gd name="connsiteX13" fmla="*/ 656509 w 2376264"/>
              <a:gd name="connsiteY13" fmla="*/ 790515 h 792088"/>
              <a:gd name="connsiteX14" fmla="*/ 569780 w 2376264"/>
              <a:gd name="connsiteY14" fmla="*/ 792088 h 792088"/>
              <a:gd name="connsiteX15" fmla="*/ 132017 w 2376264"/>
              <a:gd name="connsiteY15" fmla="*/ 792088 h 792088"/>
              <a:gd name="connsiteX16" fmla="*/ 0 w 2376264"/>
              <a:gd name="connsiteY16" fmla="*/ 660071 h 792088"/>
              <a:gd name="connsiteX17" fmla="*/ 0 w 2376264"/>
              <a:gd name="connsiteY17" fmla="*/ 660073 h 792088"/>
              <a:gd name="connsiteX18" fmla="*/ 0 w 2376264"/>
              <a:gd name="connsiteY18" fmla="*/ 462051 h 792088"/>
              <a:gd name="connsiteX19" fmla="*/ 0 w 2376264"/>
              <a:gd name="connsiteY19" fmla="*/ 462051 h 792088"/>
              <a:gd name="connsiteX20" fmla="*/ 0 w 2376264"/>
              <a:gd name="connsiteY20" fmla="*/ 132017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6264" h="792088">
                <a:moveTo>
                  <a:pt x="0" y="132017"/>
                </a:moveTo>
                <a:cubicBezTo>
                  <a:pt x="0" y="59106"/>
                  <a:pt x="59106" y="0"/>
                  <a:pt x="132017" y="0"/>
                </a:cubicBezTo>
                <a:lnTo>
                  <a:pt x="396044" y="0"/>
                </a:lnTo>
                <a:lnTo>
                  <a:pt x="396044" y="0"/>
                </a:lnTo>
                <a:lnTo>
                  <a:pt x="990110" y="0"/>
                </a:lnTo>
                <a:lnTo>
                  <a:pt x="2244247" y="0"/>
                </a:lnTo>
                <a:cubicBezTo>
                  <a:pt x="2317158" y="0"/>
                  <a:pt x="2376264" y="59106"/>
                  <a:pt x="2376264" y="132017"/>
                </a:cubicBezTo>
                <a:lnTo>
                  <a:pt x="2376264" y="462051"/>
                </a:lnTo>
                <a:lnTo>
                  <a:pt x="2376264" y="462051"/>
                </a:lnTo>
                <a:lnTo>
                  <a:pt x="2376264" y="660073"/>
                </a:lnTo>
                <a:lnTo>
                  <a:pt x="2376264" y="660071"/>
                </a:lnTo>
                <a:cubicBezTo>
                  <a:pt x="2376264" y="732982"/>
                  <a:pt x="2317158" y="792088"/>
                  <a:pt x="2244247" y="792088"/>
                </a:cubicBezTo>
                <a:lnTo>
                  <a:pt x="788942" y="782944"/>
                </a:lnTo>
                <a:lnTo>
                  <a:pt x="656509" y="790515"/>
                </a:lnTo>
                <a:lnTo>
                  <a:pt x="569780" y="792088"/>
                </a:lnTo>
                <a:lnTo>
                  <a:pt x="132017" y="792088"/>
                </a:lnTo>
                <a:cubicBezTo>
                  <a:pt x="59106" y="792088"/>
                  <a:pt x="0" y="732982"/>
                  <a:pt x="0" y="660071"/>
                </a:cubicBezTo>
                <a:lnTo>
                  <a:pt x="0" y="660073"/>
                </a:lnTo>
                <a:lnTo>
                  <a:pt x="0" y="462051"/>
                </a:lnTo>
                <a:lnTo>
                  <a:pt x="0" y="462051"/>
                </a:lnTo>
                <a:lnTo>
                  <a:pt x="0" y="132017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C000"/>
                </a:solidFill>
              </a:rPr>
              <a:t>keysym </a:t>
            </a:r>
            <a:r>
              <a:rPr lang="zh-CN" altLang="en-US" sz="1400" b="1" dirty="0">
                <a:solidFill>
                  <a:srgbClr val="FFC000"/>
                </a:solidFill>
              </a:rPr>
              <a:t>（</a:t>
            </a:r>
            <a:r>
              <a:rPr lang="en-US" altLang="zh-CN" sz="1400" b="1" dirty="0">
                <a:solidFill>
                  <a:srgbClr val="FFC000"/>
                </a:solidFill>
              </a:rPr>
              <a:t> SDL_Keysym </a:t>
            </a:r>
            <a:r>
              <a:rPr lang="zh-CN" altLang="en-US" sz="1400" b="1" dirty="0">
                <a:solidFill>
                  <a:srgbClr val="FFC000"/>
                </a:solidFill>
              </a:rPr>
              <a:t>）含有被按下按键的信息，该数据类型中的</a:t>
            </a:r>
            <a:r>
              <a:rPr lang="en-US" altLang="zh-CN" sz="1400" b="1" dirty="0">
                <a:solidFill>
                  <a:srgbClr val="FFC000"/>
                </a:solidFill>
              </a:rPr>
              <a:t> sym (SDL_Keycode)</a:t>
            </a:r>
            <a:r>
              <a:rPr lang="zh-CN" altLang="en-US" sz="1400" b="1" dirty="0">
                <a:solidFill>
                  <a:srgbClr val="FFC000"/>
                </a:solidFill>
              </a:rPr>
              <a:t>识别具体哪个按键被按下</a:t>
            </a:r>
          </a:p>
        </p:txBody>
      </p:sp>
    </p:spTree>
    <p:extLst>
      <p:ext uri="{BB962C8B-B14F-4D97-AF65-F5344CB8AC3E}">
        <p14:creationId xmlns:p14="http://schemas.microsoft.com/office/powerpoint/2010/main" val="142116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79712" y="1556792"/>
            <a:ext cx="398365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zh-CN" altLang="en-US" sz="6600" dirty="0">
                <a:solidFill>
                  <a:srgbClr val="FFC000"/>
                </a:solidFill>
              </a:rPr>
              <a:t>小结</a:t>
            </a: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1115616" y="3068960"/>
            <a:ext cx="734481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SDL_Keyboard_event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含有键盘事件的信息</a:t>
            </a:r>
            <a:endParaRPr lang="en-US" altLang="zh-CN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SDL_Keysym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是有关按键信息的数据类型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SDL_Keycode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标识按键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42622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6337</TotalTime>
  <Words>340</Words>
  <Application>Microsoft Office PowerPoint</Application>
  <PresentationFormat>全屏显示(4:3)</PresentationFormat>
  <Paragraphs>101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ClassicPhotoAlbum</vt:lpstr>
      <vt:lpstr>Key Presses </vt:lpstr>
      <vt:lpstr>枚举型定义符号化常量</vt:lpstr>
      <vt:lpstr>loadSurface(char* path)</vt:lpstr>
      <vt:lpstr> loadMedia()</vt:lpstr>
      <vt:lpstr> main()</vt:lpstr>
      <vt:lpstr>Key Presses</vt:lpstr>
      <vt:lpstr> 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himo</cp:lastModifiedBy>
  <cp:revision>1088</cp:revision>
  <dcterms:created xsi:type="dcterms:W3CDTF">2015-09-02T01:55:16Z</dcterms:created>
  <dcterms:modified xsi:type="dcterms:W3CDTF">2016-02-29T06:18:06Z</dcterms:modified>
</cp:coreProperties>
</file>