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16" r:id="rId1"/>
  </p:sldMasterIdLst>
  <p:notesMasterIdLst>
    <p:notesMasterId r:id="rId14"/>
  </p:notesMasterIdLst>
  <p:sldIdLst>
    <p:sldId id="288" r:id="rId2"/>
    <p:sldId id="289" r:id="rId3"/>
    <p:sldId id="291" r:id="rId4"/>
    <p:sldId id="292" r:id="rId5"/>
    <p:sldId id="293" r:id="rId6"/>
    <p:sldId id="294" r:id="rId7"/>
    <p:sldId id="295" r:id="rId8"/>
    <p:sldId id="297" r:id="rId9"/>
    <p:sldId id="298" r:id="rId10"/>
    <p:sldId id="299" r:id="rId11"/>
    <p:sldId id="300" r:id="rId12"/>
    <p:sldId id="28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94660"/>
  </p:normalViewPr>
  <p:slideViewPr>
    <p:cSldViewPr>
      <p:cViewPr>
        <p:scale>
          <a:sx n="112" d="100"/>
          <a:sy n="112" d="100"/>
        </p:scale>
        <p:origin x="-918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35668-3BD4-4A54-8D3B-BBBF75224B9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B0567-C2A8-4540-AB82-FB76E4326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81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B0567-C2A8-4540-AB82-FB76E432686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631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B0567-C2A8-4540-AB82-FB76E432686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63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相册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/>
          </p:cNvSpPr>
          <p:nvPr/>
        </p:nvSpPr>
        <p:spPr>
          <a:xfrm>
            <a:off x="454025" y="51816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 kumimoji="0" lang="zh-CN"/>
            </a:pPr>
            <a:endParaRPr lang="zh-CN" sz="3200" i="1" kern="0"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6213" y="187325"/>
            <a:ext cx="8763000" cy="6213475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pic>
        <p:nvPicPr>
          <p:cNvPr id="7" name="Picture 9" descr="PPTj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286500"/>
            <a:ext cx="1905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7"/>
          <p:cNvSpPr>
            <a:spLocks noGrp="1"/>
          </p:cNvSpPr>
          <p:nvPr>
            <p:ph type="title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zh-CN"/>
            </a:lvl1pPr>
            <a:extLst/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/>
          </p:nvPr>
        </p:nvSpPr>
        <p:spPr>
          <a:xfrm>
            <a:off x="2133600" y="5133975"/>
            <a:ext cx="6386946" cy="1219200"/>
          </a:xfrm>
        </p:spPr>
        <p:txBody>
          <a:bodyPr tIns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8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10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89526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/>
          </p:nvPr>
        </p:nvSpPr>
        <p:spPr>
          <a:xfrm>
            <a:off x="457200" y="228600"/>
            <a:ext cx="4023360" cy="3017520"/>
          </a:xfrm>
        </p:spPr>
        <p:txBody>
          <a:bodyPr anchor="b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7" name="Rectangle 2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61756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混向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5" name="Rectangl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Rectangle 2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86709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/>
          </p:nvPr>
        </p:nvSpPr>
        <p:spPr>
          <a:xfrm>
            <a:off x="400497" y="1295400"/>
            <a:ext cx="1676400" cy="1905000"/>
          </a:xfrm>
        </p:spPr>
        <p:txBody>
          <a:bodyPr anchor="b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zh-CN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/>
          </p:nvPr>
        </p:nvSpPr>
        <p:spPr>
          <a:xfrm>
            <a:off x="7086600" y="1295400"/>
            <a:ext cx="1676400" cy="1905000"/>
          </a:xfrm>
        </p:spPr>
        <p:txBody>
          <a:bodyPr anchor="b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/>
          </p:nvPr>
        </p:nvSpPr>
        <p:spPr>
          <a:xfrm>
            <a:off x="400497" y="3352800"/>
            <a:ext cx="1676400" cy="1905000"/>
          </a:xfrm>
        </p:spPr>
        <p:txBody>
          <a:bodyPr/>
          <a:lstStyle>
            <a:lvl1pPr marL="0" marR="0" indent="0" algn="r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/>
          </p:nvPr>
        </p:nvSpPr>
        <p:spPr>
          <a:xfrm>
            <a:off x="7086600" y="3352800"/>
            <a:ext cx="1676400" cy="1905000"/>
          </a:xfrm>
        </p:spPr>
        <p:txBody>
          <a:bodyPr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Rectangle 3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12" name="Rectangle 25"/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5" name="Rectangle 1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0942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/>
          </p:nvPr>
        </p:nvSpPr>
        <p:spPr>
          <a:xfrm>
            <a:off x="926821" y="6172200"/>
            <a:ext cx="3657600" cy="304800"/>
          </a:xfrm>
        </p:spPr>
        <p:txBody>
          <a:bodyPr lIns="9144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/>
          </p:nvPr>
        </p:nvSpPr>
        <p:spPr>
          <a:xfrm>
            <a:off x="926821" y="152400"/>
            <a:ext cx="3657600" cy="304800"/>
          </a:xfrm>
        </p:spPr>
        <p:txBody>
          <a:bodyPr lIns="9144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/>
          </p:nvPr>
        </p:nvSpPr>
        <p:spPr>
          <a:xfrm>
            <a:off x="4660621" y="6172200"/>
            <a:ext cx="3657600" cy="304800"/>
          </a:xfrm>
        </p:spPr>
        <p:txBody>
          <a:bodyPr lIns="9144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/>
          </p:nvPr>
        </p:nvSpPr>
        <p:spPr>
          <a:xfrm>
            <a:off x="4660621" y="152400"/>
            <a:ext cx="3657600" cy="304800"/>
          </a:xfrm>
        </p:spPr>
        <p:txBody>
          <a:bodyPr lIns="9144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Rectangle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11" name="Rectangle 25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16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25237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纵栏(带大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/>
          </p:nvPr>
        </p:nvSpPr>
        <p:spPr>
          <a:xfrm>
            <a:off x="152400" y="4495800"/>
            <a:ext cx="8763000" cy="1905000"/>
          </a:xfrm>
        </p:spPr>
        <p:txBody>
          <a:bodyPr/>
          <a:lstStyle>
            <a:lvl1pPr marL="0" marR="0" indent="0" algn="l" eaLnBrk="1" latinLnBrk="0" hangingPunct="1">
              <a:buFontTx/>
              <a:buNone/>
              <a:defRPr kumimoji="0" lang="zh-CN" sz="24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3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9" name="Rectangle 25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Rectangle 16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66362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栏: 1 纵栏和 3 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3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8" name="Rectangle 25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6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21327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栏: 3 横栏和 2 纵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3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8" name="Rectangle 25"/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Rectangle 16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3700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栏: 3 纵栏和 2 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3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8" name="Rectangle 25"/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69393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方形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Rectangle 2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39883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栏，正方形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Rectangle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10" name="Rectangle 2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18294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/>
          </p:nvPr>
        </p:nvSpPr>
        <p:spPr>
          <a:xfrm>
            <a:off x="914400" y="6019800"/>
            <a:ext cx="7467600" cy="38100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Rectangle 2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39214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Rectangle 25"/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01505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6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483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21041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Rectangle 2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5308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横栏(全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328313373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相册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lang="zh-CN" baseline="0"/>
            </a:lvl1pPr>
            <a:extLst/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/>
          </p:nvPr>
        </p:nvSpPr>
        <p:spPr>
          <a:xfrm>
            <a:off x="752670" y="5600700"/>
            <a:ext cx="7772400" cy="838200"/>
          </a:xfrm>
        </p:spPr>
        <p:txBody>
          <a:bodyPr tIns="0"/>
          <a:lstStyle>
            <a:lvl1pPr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8" name="Rectangle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9" name="Rectangle 2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60427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/>
          </p:nvPr>
        </p:nvSpPr>
        <p:spPr>
          <a:xfrm>
            <a:off x="1066800" y="5334000"/>
            <a:ext cx="3429000" cy="106680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/>
          </p:nvPr>
        </p:nvSpPr>
        <p:spPr>
          <a:xfrm>
            <a:off x="4724400" y="5334000"/>
            <a:ext cx="3429000" cy="106680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7" name="Rectangle 2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28972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/>
          </p:nvPr>
        </p:nvSpPr>
        <p:spPr>
          <a:xfrm>
            <a:off x="457200" y="4857750"/>
            <a:ext cx="4038600" cy="123825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/>
          </p:nvPr>
        </p:nvSpPr>
        <p:spPr>
          <a:xfrm>
            <a:off x="4648200" y="4857750"/>
            <a:ext cx="4038600" cy="123825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7" name="Rectangle 25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18664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混向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/>
          </p:nvPr>
        </p:nvSpPr>
        <p:spPr>
          <a:xfrm>
            <a:off x="5141976" y="3352800"/>
            <a:ext cx="3773425" cy="2971800"/>
          </a:xfrm>
        </p:spPr>
        <p:txBody>
          <a:bodyPr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7" name="Rectangle 2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49782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/>
          </p:nvPr>
        </p:nvSpPr>
        <p:spPr>
          <a:xfrm>
            <a:off x="228600" y="4876800"/>
            <a:ext cx="2743200" cy="1447800"/>
          </a:xfrm>
        </p:spPr>
        <p:txBody>
          <a:bodyPr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/>
          </p:nvPr>
        </p:nvSpPr>
        <p:spPr>
          <a:xfrm>
            <a:off x="3200400" y="4876800"/>
            <a:ext cx="2743200" cy="1447800"/>
          </a:xfrm>
        </p:spPr>
        <p:txBody>
          <a:bodyPr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/>
          </p:nvPr>
        </p:nvSpPr>
        <p:spPr>
          <a:xfrm>
            <a:off x="6172200" y="4876800"/>
            <a:ext cx="2743200" cy="1447800"/>
          </a:xfrm>
        </p:spPr>
        <p:txBody>
          <a:bodyPr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9" name="Rectangle 2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Rectangle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87748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7" name="Rectangle 5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55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13" y="6557963"/>
            <a:ext cx="4648200" cy="2476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550"/>
            <a:ext cx="914400" cy="244475"/>
          </a:xfrm>
          <a:prstGeom prst="rect">
            <a:avLst/>
          </a:prstGeom>
        </p:spPr>
        <p:txBody>
          <a:bodyPr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31" name="Picture 7" descr="PPTjia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286500"/>
            <a:ext cx="1905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4717" r:id="rId1"/>
    <p:sldLayoutId id="2147484718" r:id="rId2"/>
    <p:sldLayoutId id="2147484719" r:id="rId3"/>
    <p:sldLayoutId id="2147484720" r:id="rId4"/>
    <p:sldLayoutId id="2147484721" r:id="rId5"/>
    <p:sldLayoutId id="2147484722" r:id="rId6"/>
    <p:sldLayoutId id="2147484723" r:id="rId7"/>
    <p:sldLayoutId id="2147484724" r:id="rId8"/>
    <p:sldLayoutId id="2147484725" r:id="rId9"/>
    <p:sldLayoutId id="2147484726" r:id="rId10"/>
    <p:sldLayoutId id="2147484727" r:id="rId11"/>
    <p:sldLayoutId id="2147484728" r:id="rId12"/>
    <p:sldLayoutId id="2147484729" r:id="rId13"/>
    <p:sldLayoutId id="2147484730" r:id="rId14"/>
    <p:sldLayoutId id="2147484731" r:id="rId15"/>
    <p:sldLayoutId id="2147484732" r:id="rId16"/>
    <p:sldLayoutId id="2147484733" r:id="rId17"/>
    <p:sldLayoutId id="2147484734" r:id="rId18"/>
    <p:sldLayoutId id="2147484735" r:id="rId19"/>
    <p:sldLayoutId id="2147484736" r:id="rId20"/>
    <p:sldLayoutId id="2147484737" r:id="rId21"/>
    <p:sldLayoutId id="2147484738" r:id="rId22"/>
    <p:sldLayoutId id="2147484739" r:id="rId23"/>
    <p:sldLayoutId id="2147484740" r:id="rId24"/>
    <p:sldLayoutId id="2147484741" r:id="rId25"/>
    <p:sldLayoutId id="2147484742" r:id="rId26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sz="3200" cap="all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lang="zh-CN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entury Schoolbook" pitchFamily="18" charset="0"/>
          <a:ea typeface="华文楷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lang="zh-CN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entury Schoolbook" pitchFamily="18" charset="0"/>
          <a:ea typeface="华文楷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lang="zh-CN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entury Schoolbook" pitchFamily="18" charset="0"/>
          <a:ea typeface="华文楷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lang="zh-CN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entury Schoolbook" pitchFamily="18" charset="0"/>
          <a:ea typeface="华文楷体" pitchFamily="2" charset="-122"/>
        </a:defRPr>
      </a:lvl5pPr>
      <a:lvl6pPr eaLnBrk="1" latinLnBrk="0" hangingPunct="1">
        <a:defRPr kumimoji="0" lang="zh-CN">
          <a:solidFill>
            <a:schemeClr val="tx2"/>
          </a:solidFill>
        </a:defRPr>
      </a:lvl6pPr>
      <a:lvl7pPr eaLnBrk="1" latinLnBrk="0" hangingPunct="1">
        <a:defRPr kumimoji="0" lang="zh-CN">
          <a:solidFill>
            <a:schemeClr val="tx2"/>
          </a:solidFill>
        </a:defRPr>
      </a:lvl7pPr>
      <a:lvl8pPr eaLnBrk="1" latinLnBrk="0" hangingPunct="1">
        <a:defRPr kumimoji="0" lang="zh-CN">
          <a:solidFill>
            <a:schemeClr val="tx2"/>
          </a:solidFill>
        </a:defRPr>
      </a:lvl8pPr>
      <a:lvl9pPr eaLnBrk="1" latinLnBrk="0" hangingPunct="1">
        <a:defRPr kumimoji="0" lang="zh-CN">
          <a:solidFill>
            <a:schemeClr val="tx2"/>
          </a:solidFill>
        </a:defRPr>
      </a:lvl9pPr>
      <a:extLst/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zh-CN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lang="zh-CN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lang="zh-CN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lang="zh-CN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lang="zh-CN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azyfoo.net/tutorials/SDL/03_event_driven_programming/03_event_driven_programming.zi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323528" y="1480304"/>
            <a:ext cx="8568952" cy="2092712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cap="none" dirty="0">
                <a:solidFill>
                  <a:srgbClr val="FFC000"/>
                </a:solidFill>
                <a:ea typeface="Adobe Gothic Std B" pitchFamily="34" charset="-128"/>
              </a:rPr>
              <a:t>Texture Loading and Rendering</a:t>
            </a:r>
            <a:r>
              <a:rPr lang="en-US" altLang="zh-CN" sz="3600" dirty="0">
                <a:latin typeface="Adobe Gothic Std B" pitchFamily="34" charset="-128"/>
                <a:ea typeface="Adobe Gothic Std B" pitchFamily="34" charset="-128"/>
              </a:rPr>
              <a:t/>
            </a:r>
            <a:br>
              <a:rPr lang="en-US" altLang="zh-CN" sz="3600" dirty="0">
                <a:latin typeface="Adobe Gothic Std B" pitchFamily="34" charset="-128"/>
                <a:ea typeface="Adobe Gothic Std B" pitchFamily="34" charset="-128"/>
              </a:rPr>
            </a:br>
            <a:endParaRPr lang="zh-CN" altLang="en-US" sz="3600" dirty="0">
              <a:latin typeface="+mn-lt"/>
            </a:endParaRPr>
          </a:p>
        </p:txBody>
      </p:sp>
      <p:pic>
        <p:nvPicPr>
          <p:cNvPr id="1026" name="Picture 2" descr="C:\Users\gabriel\Desktop\SDL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468000"/>
            <a:ext cx="17049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722688" y="4077072"/>
            <a:ext cx="7586616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897604" y="4183341"/>
            <a:ext cx="32367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点击</a:t>
            </a:r>
            <a:r>
              <a:rPr lang="zh-CN" alt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hlinkClick r:id="rId3"/>
              </a:rPr>
              <a:t>这里</a:t>
            </a:r>
            <a:r>
              <a:rPr lang="zh-CN" alt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下载本节课程源码与相关资源</a:t>
            </a:r>
            <a:endParaRPr lang="zh-CN" altLang="en-US" sz="1400" dirty="0"/>
          </a:p>
        </p:txBody>
      </p:sp>
      <p:sp>
        <p:nvSpPr>
          <p:cNvPr id="8" name="副标题 3"/>
          <p:cNvSpPr txBox="1">
            <a:spLocks/>
          </p:cNvSpPr>
          <p:nvPr/>
        </p:nvSpPr>
        <p:spPr bwMode="auto">
          <a:xfrm>
            <a:off x="1541631" y="2555066"/>
            <a:ext cx="6040760" cy="511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FontTx/>
              <a:buNone/>
            </a:pPr>
            <a:r>
              <a:rPr lang="zh-CN" altLang="en-US" sz="1800" kern="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配置扩展库，加载其他格式图片，</a:t>
            </a:r>
            <a:r>
              <a:rPr lang="en-US" altLang="zh-CN" sz="1800" kern="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Texture</a:t>
            </a:r>
            <a:r>
              <a:rPr lang="zh-CN" altLang="en-US" sz="1800" kern="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加载与绘制</a:t>
            </a:r>
          </a:p>
          <a:p>
            <a:pPr marL="0" indent="0" algn="ctr">
              <a:buFontTx/>
              <a:buNone/>
            </a:pPr>
            <a:endParaRPr lang="zh-CN" altLang="en-US" sz="1600" kern="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副标题 3"/>
          <p:cNvSpPr txBox="1">
            <a:spLocks/>
          </p:cNvSpPr>
          <p:nvPr/>
        </p:nvSpPr>
        <p:spPr bwMode="auto">
          <a:xfrm>
            <a:off x="2043709" y="3282305"/>
            <a:ext cx="5036604" cy="578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主讲教师： 刘</a:t>
            </a:r>
            <a:r>
              <a:rPr lang="zh-CN" altLang="en-US" sz="1800"/>
              <a:t>新国</a:t>
            </a:r>
            <a:endParaRPr lang="en-US" altLang="zh-CN" sz="1800" dirty="0"/>
          </a:p>
        </p:txBody>
      </p:sp>
      <p:pic>
        <p:nvPicPr>
          <p:cNvPr id="3" name="Picture 2" descr="C:\Users\gabriel\Desktop\tex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92" y="4610816"/>
            <a:ext cx="2939760" cy="220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441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1249362"/>
          </a:xfrm>
        </p:spPr>
        <p:txBody>
          <a:bodyPr/>
          <a:lstStyle/>
          <a:p>
            <a:pPr algn="ctr"/>
            <a:r>
              <a:rPr lang="en-US" altLang="zh-CN" b="1" cap="none" dirty="0"/>
              <a:t> close ()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67544" y="1556792"/>
            <a:ext cx="8136904" cy="4104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void close()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    //</a:t>
            </a:r>
            <a:r>
              <a:rPr lang="zh-CN" altLang="en-US" sz="1400" kern="0" dirty="0">
                <a:solidFill>
                  <a:srgbClr val="FFFF00"/>
                </a:solidFill>
                <a:latin typeface="Courier New"/>
              </a:rPr>
              <a:t>释放图片纹理</a:t>
            </a:r>
            <a:endParaRPr lang="en-US" altLang="zh-CN" sz="1400" kern="0" dirty="0">
              <a:solidFill>
                <a:srgbClr val="FFFF00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SDL_DestroyTexture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(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gTexture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gTexture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= NULL;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lang="en-US" altLang="zh-CN" sz="1400" kern="0" dirty="0">
              <a:solidFill>
                <a:schemeClr val="tx1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//</a:t>
            </a:r>
            <a:r>
              <a:rPr lang="zh-CN" altLang="en-US" sz="1400" kern="0" dirty="0">
                <a:solidFill>
                  <a:srgbClr val="FFFF00"/>
                </a:solidFill>
                <a:latin typeface="Courier New"/>
              </a:rPr>
              <a:t>销毁窗口与渲染器</a:t>
            </a:r>
            <a:endParaRPr lang="en-US" altLang="zh-CN" sz="1400" kern="0" dirty="0">
              <a:solidFill>
                <a:srgbClr val="FFFF00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008000"/>
                </a:solidFill>
                <a:latin typeface="Courier New"/>
              </a:rPr>
              <a:t>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SDL_DestroyRenderer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</a:t>
            </a:r>
            <a:r>
              <a:rPr lang="zh-CN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gRenderer</a:t>
            </a:r>
            <a:r>
              <a:rPr lang="en-US" altLang="zh-CN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SDL_DestroyWindow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gWindow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gWindow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= NULL;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gRenderer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= NULL;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lang="en-US" altLang="zh-CN" sz="1400" kern="0" dirty="0">
              <a:solidFill>
                <a:schemeClr val="tx1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    //</a:t>
            </a:r>
            <a:r>
              <a:rPr lang="zh-CN" altLang="en-US" sz="1400" kern="0" dirty="0">
                <a:solidFill>
                  <a:srgbClr val="FFFF00"/>
                </a:solidFill>
                <a:latin typeface="Courier New"/>
              </a:rPr>
              <a:t>退出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SDL</a:t>
            </a:r>
            <a:r>
              <a:rPr lang="zh-CN" altLang="en-US" sz="1400" kern="0" dirty="0">
                <a:solidFill>
                  <a:srgbClr val="FFFF00"/>
                </a:solidFill>
                <a:latin typeface="Courier New"/>
              </a:rPr>
              <a:t>子系统</a:t>
            </a:r>
            <a:endParaRPr lang="en-US" altLang="zh-CN" sz="1400" kern="0" dirty="0">
              <a:solidFill>
                <a:srgbClr val="FFFF00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008000"/>
                </a:solidFill>
                <a:latin typeface="Courier New"/>
              </a:rPr>
              <a:t>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IMG_Quit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SDL_Quit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}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287376" y="2180340"/>
            <a:ext cx="3816424" cy="360040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使用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SDL_DestroyTexture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释放图片纹理</a:t>
            </a:r>
          </a:p>
        </p:txBody>
      </p:sp>
    </p:spTree>
    <p:extLst>
      <p:ext uri="{BB962C8B-B14F-4D97-AF65-F5344CB8AC3E}">
        <p14:creationId xmlns:p14="http://schemas.microsoft.com/office/powerpoint/2010/main" val="3048673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1249362"/>
          </a:xfrm>
        </p:spPr>
        <p:txBody>
          <a:bodyPr/>
          <a:lstStyle/>
          <a:p>
            <a:pPr algn="ctr"/>
            <a:r>
              <a:rPr lang="en-US" altLang="zh-CN" b="1" cap="none" dirty="0"/>
              <a:t> main loop 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67544" y="1556792"/>
            <a:ext cx="8136904" cy="5112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 !quit )	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	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SDL_PollEvent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&amp;e ) != 0 )		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	 			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if(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e.type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SDL_QUIT )			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{				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quit = TRUE;			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		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		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将屏幕填充</a:t>
            </a:r>
            <a:r>
              <a:rPr lang="en-US" altLang="zh-CN" sz="1400" kern="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SDL_SetRenderDrawColor</a:t>
            </a:r>
            <a:r>
              <a:rPr lang="zh-CN" altLang="en-US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设置的颜色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SDL_RenderClear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gRenderer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 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lang="en-US" altLang="zh-CN" sz="1400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</a:t>
            </a:r>
            <a:r>
              <a:rPr lang="zh-CN" altLang="en-US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将</a:t>
            </a:r>
            <a:r>
              <a:rPr lang="en-US" altLang="zh-CN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texture</a:t>
            </a:r>
            <a:r>
              <a:rPr lang="zh-CN" altLang="en-US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绘制在屏幕上</a:t>
            </a:r>
            <a:r>
              <a:rPr lang="en-US" altLang="zh-CN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SDL_RenderCopy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gRenderer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gTexture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NULL, NULL 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lang="en-US" altLang="zh-CN" sz="1400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</a:t>
            </a:r>
            <a:r>
              <a:rPr lang="zh-CN" altLang="en-US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更新屏幕内容</a:t>
            </a:r>
            <a:endParaRPr lang="en-US" altLang="zh-CN" sz="1400" kern="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SDL_RenderPresent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gRenderer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	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860032" y="5733256"/>
            <a:ext cx="3456384" cy="648072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并未绘制到</a:t>
            </a:r>
            <a:r>
              <a:rPr lang="en-US" altLang="zh-CN" sz="1400" dirty="0" err="1"/>
              <a:t>SDL_Surface</a:t>
            </a:r>
            <a:r>
              <a:rPr lang="zh-CN" altLang="en-US" sz="1400" dirty="0"/>
              <a:t>，所以不能用</a:t>
            </a:r>
            <a:r>
              <a:rPr lang="en-US" altLang="zh-CN" sz="1400" dirty="0" err="1"/>
              <a:t>SDL_UpdateWindowSurface</a:t>
            </a:r>
            <a:r>
              <a:rPr lang="zh-CN" altLang="en-US" sz="1400" dirty="0"/>
              <a:t>更新屏幕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15363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979712" y="1556792"/>
            <a:ext cx="3983657" cy="1362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		</a:t>
            </a:r>
            <a:br>
              <a:rPr lang="en-US" altLang="zh-CN" dirty="0"/>
            </a:br>
            <a:r>
              <a:rPr lang="zh-CN" altLang="en-US" sz="6600" dirty="0">
                <a:solidFill>
                  <a:srgbClr val="FFC000"/>
                </a:solidFill>
              </a:rPr>
              <a:t>小结</a:t>
            </a:r>
          </a:p>
        </p:txBody>
      </p:sp>
      <p:pic>
        <p:nvPicPr>
          <p:cNvPr id="9" name="Picture 2" descr="C:\Users\gabriel\Desktop\SDL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81428"/>
            <a:ext cx="17049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12"/>
          <p:cNvSpPr txBox="1">
            <a:spLocks/>
          </p:cNvSpPr>
          <p:nvPr/>
        </p:nvSpPr>
        <p:spPr bwMode="auto">
          <a:xfrm>
            <a:off x="1115616" y="3068960"/>
            <a:ext cx="7344816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endParaRPr lang="zh-CN" altLang="en-US" sz="1600" kern="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17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SDL_image</a:t>
            </a:r>
            <a:r>
              <a:rPr lang="zh-CN" altLang="en-US" sz="17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是扩展库，</a:t>
            </a:r>
            <a:r>
              <a:rPr lang="en-US" altLang="zh-CN" sz="17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SDL2</a:t>
            </a:r>
            <a:r>
              <a:rPr lang="zh-CN" altLang="en-US" sz="17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同样是</a:t>
            </a:r>
            <a:r>
              <a:rPr lang="en-US" altLang="zh-CN" sz="17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sz="17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的扩展库，所以配置过程相同</a:t>
            </a:r>
            <a:endParaRPr lang="en-US" altLang="zh-CN" sz="17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CN" sz="17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17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Texture</a:t>
            </a:r>
            <a:r>
              <a:rPr lang="zh-CN" altLang="en-US" sz="17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lang="en-US" altLang="zh-CN" sz="17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SDL2</a:t>
            </a:r>
            <a:r>
              <a:rPr lang="zh-CN" altLang="en-US" sz="17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提供的更灵活，基于硬件的快速渲染</a:t>
            </a:r>
            <a:r>
              <a:rPr lang="en-US" altLang="zh-CN" sz="17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zh-CN" sz="17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7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基于窗口创建渲染器</a:t>
            </a:r>
            <a:r>
              <a:rPr lang="en-US" altLang="zh-CN" sz="17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(Renderer),</a:t>
            </a:r>
            <a:r>
              <a:rPr lang="zh-CN" altLang="en-US" sz="17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用来绘制纹理</a:t>
            </a:r>
            <a:endParaRPr lang="en-US" altLang="zh-CN" sz="17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CN" sz="17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7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建议使用</a:t>
            </a:r>
            <a:r>
              <a:rPr lang="en-US" altLang="zh-CN" sz="17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Texture</a:t>
            </a:r>
            <a:r>
              <a:rPr lang="zh-CN" altLang="en-US" sz="17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绘制，而非</a:t>
            </a:r>
            <a:r>
              <a:rPr lang="en-US" altLang="zh-CN" sz="17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</a:p>
          <a:p>
            <a:pPr marL="0" indent="0">
              <a:buNone/>
            </a:pPr>
            <a:endParaRPr lang="en-US" altLang="zh-CN" sz="1600" kern="0" dirty="0"/>
          </a:p>
          <a:p>
            <a:pPr>
              <a:buFont typeface="Wingdings" panose="05000000000000000000" pitchFamily="2" charset="2"/>
              <a:buChar char="ü"/>
            </a:pPr>
            <a:endParaRPr lang="zh-CN" altLang="en-US" sz="1600" kern="0" dirty="0"/>
          </a:p>
          <a:p>
            <a:pPr>
              <a:buFont typeface="Wingdings" panose="05000000000000000000" pitchFamily="2" charset="2"/>
              <a:buChar char="p"/>
            </a:pPr>
            <a:endParaRPr lang="zh-CN" alt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14262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55576" y="234888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		</a:t>
            </a:r>
            <a:br>
              <a:rPr lang="en-US" altLang="zh-CN" dirty="0"/>
            </a:br>
            <a:r>
              <a:rPr lang="en-US" altLang="zh-CN" sz="3600" cap="none" dirty="0">
                <a:solidFill>
                  <a:srgbClr val="FFC000"/>
                </a:solidFill>
              </a:rPr>
              <a:t>VS2010</a:t>
            </a:r>
            <a:r>
              <a:rPr lang="zh-CN" altLang="en-US" sz="3600" cap="none" dirty="0">
                <a:solidFill>
                  <a:srgbClr val="FFC000"/>
                </a:solidFill>
              </a:rPr>
              <a:t>中配置</a:t>
            </a:r>
            <a:r>
              <a:rPr lang="en-US" altLang="zh-CN" sz="3600" cap="none" dirty="0">
                <a:solidFill>
                  <a:srgbClr val="FFC000"/>
                </a:solidFill>
              </a:rPr>
              <a:t>SDL</a:t>
            </a:r>
            <a:r>
              <a:rPr lang="zh-CN" altLang="en-US" sz="3600" cap="none" dirty="0">
                <a:solidFill>
                  <a:srgbClr val="FFC000"/>
                </a:solidFill>
              </a:rPr>
              <a:t>扩展库</a:t>
            </a:r>
            <a:endParaRPr lang="zh-CN" altLang="en-US" sz="7200" dirty="0">
              <a:solidFill>
                <a:srgbClr val="FFC000"/>
              </a:solidFill>
            </a:endParaRPr>
          </a:p>
        </p:txBody>
      </p:sp>
      <p:pic>
        <p:nvPicPr>
          <p:cNvPr id="9" name="Picture 2" descr="C:\Users\gabriel\Desktop\SDL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81428"/>
            <a:ext cx="17049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占位符 3"/>
          <p:cNvSpPr txBox="1">
            <a:spLocks/>
          </p:cNvSpPr>
          <p:nvPr/>
        </p:nvSpPr>
        <p:spPr bwMode="auto">
          <a:xfrm>
            <a:off x="1981815" y="3861048"/>
            <a:ext cx="5396136" cy="11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FontTx/>
              <a:buNone/>
            </a:pPr>
            <a:r>
              <a:rPr lang="zh-CN" altLang="en-US" sz="1600" kern="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配置</a:t>
            </a:r>
            <a:r>
              <a:rPr lang="en-US" altLang="zh-CN" sz="1600" kern="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SDL_image</a:t>
            </a:r>
            <a:r>
              <a:rPr lang="en-US" altLang="zh-CN" sz="1600" kern="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</a:t>
            </a:r>
            <a:r>
              <a:rPr lang="zh-CN" altLang="en-US" sz="1600" kern="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其他扩展库</a:t>
            </a:r>
            <a:r>
              <a:rPr lang="en-US" altLang="zh-CN" sz="1600" kern="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zh-CN" altLang="en-US" sz="1600" kern="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如</a:t>
            </a:r>
            <a:r>
              <a:rPr lang="en-US" altLang="zh-CN" sz="1600" kern="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SDL_ttf</a:t>
            </a:r>
            <a:r>
              <a:rPr lang="en-US" altLang="zh-CN" sz="1600" kern="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  <a:r>
              <a:rPr lang="zh-CN" altLang="en-US" sz="1600" kern="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配置方式相同</a:t>
            </a:r>
            <a:endParaRPr lang="en-US" altLang="zh-CN" sz="1600" kern="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53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000" y="1439999"/>
            <a:ext cx="8280000" cy="4680000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None/>
            </a:pPr>
            <a:r>
              <a:rPr lang="en-US" altLang="zh-CN" sz="1800" dirty="0">
                <a:latin typeface="宋体"/>
              </a:rPr>
              <a:t>1</a:t>
            </a:r>
            <a:r>
              <a:rPr lang="en-US" altLang="zh-CN" sz="1800">
                <a:latin typeface="宋体"/>
              </a:rPr>
              <a:t>) </a:t>
            </a:r>
            <a:r>
              <a:rPr lang="zh-CN" altLang="en-US" sz="1800">
                <a:latin typeface="宋体"/>
              </a:rPr>
              <a:t>打开</a:t>
            </a:r>
            <a:r>
              <a:rPr lang="en-US" altLang="zh-CN" sz="1800">
                <a:latin typeface="宋体"/>
              </a:rPr>
              <a:t>http://www.libsdl.org/projects/SDL_image/</a:t>
            </a:r>
            <a:r>
              <a:rPr lang="zh-CN" altLang="en-US" sz="1800">
                <a:latin typeface="宋体"/>
              </a:rPr>
              <a:t>下载</a:t>
            </a:r>
            <a:r>
              <a:rPr lang="en-US" altLang="zh-CN" sz="1800"/>
              <a:t>SDL_image</a:t>
            </a:r>
            <a:r>
              <a:rPr lang="zh-CN" altLang="en-US" sz="1800" dirty="0"/>
              <a:t>扩展包</a:t>
            </a:r>
            <a:endParaRPr lang="en-US" altLang="zh-CN" sz="1800" dirty="0"/>
          </a:p>
          <a:p>
            <a:pPr lvl="0">
              <a:lnSpc>
                <a:spcPct val="150000"/>
              </a:lnSpc>
              <a:buAutoNum type="arabicParenR"/>
            </a:pPr>
            <a:endParaRPr lang="en-US" altLang="zh-CN" sz="1800" dirty="0">
              <a:latin typeface="宋体"/>
            </a:endParaRPr>
          </a:p>
          <a:p>
            <a:pPr lvl="0">
              <a:lnSpc>
                <a:spcPct val="150000"/>
              </a:lnSpc>
              <a:buAutoNum type="arabicParenR"/>
            </a:pPr>
            <a:endParaRPr lang="en-US" altLang="zh-CN" sz="1800" dirty="0">
              <a:latin typeface="宋体"/>
            </a:endParaRPr>
          </a:p>
          <a:p>
            <a:pPr lvl="0">
              <a:lnSpc>
                <a:spcPct val="150000"/>
              </a:lnSpc>
              <a:buAutoNum type="arabicParenR"/>
            </a:pPr>
            <a:endParaRPr lang="en-US" altLang="zh-CN" sz="1800" dirty="0">
              <a:latin typeface="宋体"/>
            </a:endParaRPr>
          </a:p>
          <a:p>
            <a:pPr lvl="0">
              <a:lnSpc>
                <a:spcPct val="150000"/>
              </a:lnSpc>
              <a:buAutoNum type="arabicParenR"/>
            </a:pPr>
            <a:endParaRPr lang="en-US" altLang="zh-CN" sz="1800" dirty="0">
              <a:latin typeface="宋体"/>
            </a:endParaRPr>
          </a:p>
          <a:p>
            <a:pPr lvl="0">
              <a:lnSpc>
                <a:spcPct val="150000"/>
              </a:lnSpc>
              <a:buAutoNum type="arabicParenR"/>
            </a:pPr>
            <a:endParaRPr lang="en-US" altLang="zh-CN" sz="1800" dirty="0">
              <a:latin typeface="宋体"/>
            </a:endParaRPr>
          </a:p>
          <a:p>
            <a:pPr lvl="0">
              <a:lnSpc>
                <a:spcPct val="150000"/>
              </a:lnSpc>
              <a:buAutoNum type="arabicParenR"/>
            </a:pPr>
            <a:endParaRPr lang="en-US" altLang="zh-CN" sz="1800" dirty="0">
              <a:latin typeface="宋体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1800" dirty="0">
                <a:latin typeface="宋体"/>
              </a:rPr>
              <a:t>2) </a:t>
            </a:r>
            <a:r>
              <a:rPr lang="zh-CN" altLang="en-US" sz="1800" dirty="0">
                <a:latin typeface="宋体"/>
              </a:rPr>
              <a:t>打开解压后的扩展包，看到</a:t>
            </a:r>
            <a:r>
              <a:rPr lang="en-US" altLang="zh-CN" sz="1800" dirty="0">
                <a:latin typeface="宋体"/>
              </a:rPr>
              <a:t>include</a:t>
            </a:r>
            <a:r>
              <a:rPr lang="zh-CN" altLang="en-US" sz="1800" dirty="0">
                <a:latin typeface="宋体"/>
              </a:rPr>
              <a:t>和</a:t>
            </a:r>
            <a:r>
              <a:rPr lang="en-US" altLang="zh-CN" sz="1800" dirty="0">
                <a:latin typeface="宋体"/>
              </a:rPr>
              <a:t>lib</a:t>
            </a:r>
            <a:r>
              <a:rPr lang="zh-CN" altLang="en-US" sz="1800" dirty="0">
                <a:latin typeface="宋体"/>
              </a:rPr>
              <a:t>两个文件夹。将两个目录下的</a:t>
            </a:r>
            <a:r>
              <a:rPr lang="en-US" altLang="zh-CN" sz="1800" dirty="0">
                <a:latin typeface="宋体"/>
              </a:rPr>
              <a:t>.h</a:t>
            </a:r>
            <a:r>
              <a:rPr lang="zh-CN" altLang="en-US" sz="1800" dirty="0">
                <a:latin typeface="宋体"/>
              </a:rPr>
              <a:t>文件</a:t>
            </a:r>
            <a:r>
              <a:rPr lang="en-US" altLang="zh-CN" sz="1800" dirty="0">
                <a:latin typeface="宋体"/>
              </a:rPr>
              <a:t>.lib</a:t>
            </a:r>
            <a:r>
              <a:rPr lang="zh-CN" altLang="en-US" sz="1800" dirty="0">
                <a:latin typeface="宋体"/>
              </a:rPr>
              <a:t>文件分别拷贝至</a:t>
            </a:r>
            <a:r>
              <a:rPr lang="en-US" altLang="zh-CN" sz="1800" dirty="0">
                <a:latin typeface="宋体"/>
              </a:rPr>
              <a:t>C:\vs_dev_lib</a:t>
            </a:r>
            <a:r>
              <a:rPr lang="zh-CN" altLang="en-US" sz="1800" dirty="0">
                <a:latin typeface="宋体"/>
              </a:rPr>
              <a:t>相应目录中，将</a:t>
            </a:r>
            <a:r>
              <a:rPr lang="en-US" altLang="zh-CN" sz="1800" dirty="0">
                <a:latin typeface="宋体"/>
              </a:rPr>
              <a:t>lib&gt;&gt;x86</a:t>
            </a:r>
            <a:r>
              <a:rPr lang="zh-CN" altLang="en-US" sz="1800" dirty="0">
                <a:latin typeface="宋体"/>
              </a:rPr>
              <a:t>下的</a:t>
            </a:r>
            <a:r>
              <a:rPr lang="en-US" altLang="zh-CN" sz="1800" dirty="0" err="1">
                <a:latin typeface="宋体"/>
              </a:rPr>
              <a:t>dll</a:t>
            </a:r>
            <a:r>
              <a:rPr lang="zh-CN" altLang="en-US" sz="1800" dirty="0">
                <a:latin typeface="宋体"/>
              </a:rPr>
              <a:t>文件拷贝至系统目录</a:t>
            </a:r>
            <a:r>
              <a:rPr lang="en-US" altLang="zh-CN" sz="1800" dirty="0">
                <a:latin typeface="宋体"/>
              </a:rPr>
              <a:t>(</a:t>
            </a:r>
            <a:r>
              <a:rPr lang="zh-CN" altLang="en-US" sz="1800" dirty="0">
                <a:latin typeface="宋体"/>
              </a:rPr>
              <a:t>整个过程与</a:t>
            </a:r>
            <a:r>
              <a:rPr lang="en-US" altLang="zh-CN" sz="1800" dirty="0">
                <a:latin typeface="宋体"/>
              </a:rPr>
              <a:t>SDL2</a:t>
            </a:r>
            <a:r>
              <a:rPr lang="zh-CN" altLang="en-US" sz="1800" dirty="0">
                <a:latin typeface="宋体"/>
              </a:rPr>
              <a:t>开发包配置同理</a:t>
            </a:r>
            <a:r>
              <a:rPr lang="en-US" altLang="zh-CN" sz="1800" dirty="0">
                <a:latin typeface="宋体"/>
              </a:rPr>
              <a:t>)</a:t>
            </a:r>
            <a:endParaRPr lang="zh-CN" altLang="en-US" sz="1800" dirty="0">
              <a:latin typeface="宋体"/>
            </a:endParaRPr>
          </a:p>
          <a:p>
            <a:pPr lvl="0">
              <a:lnSpc>
                <a:spcPct val="150000"/>
              </a:lnSpc>
              <a:buAutoNum type="arabicParenR"/>
            </a:pPr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/>
          </a:bodyPr>
          <a:lstStyle/>
          <a:p>
            <a:pPr algn="ctr"/>
            <a:r>
              <a:rPr lang="en-US" altLang="zh-CN" cap="none" dirty="0"/>
              <a:t>VS2010</a:t>
            </a:r>
            <a:r>
              <a:rPr lang="zh-CN" altLang="en-US" cap="none" dirty="0"/>
              <a:t>配置</a:t>
            </a:r>
            <a:r>
              <a:rPr lang="en-US" altLang="zh-CN" cap="none" dirty="0" err="1"/>
              <a:t>SDL_image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88840"/>
            <a:ext cx="6290619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7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000" y="1439998"/>
            <a:ext cx="8280000" cy="5301369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None/>
            </a:pPr>
            <a:r>
              <a:rPr lang="en-US" altLang="zh-CN" sz="1600" dirty="0">
                <a:latin typeface="宋体"/>
              </a:rPr>
              <a:t>3) </a:t>
            </a:r>
            <a:r>
              <a:rPr lang="zh-CN" altLang="en-US" sz="1600" dirty="0">
                <a:latin typeface="宋体"/>
              </a:rPr>
              <a:t>打开</a:t>
            </a:r>
            <a:r>
              <a:rPr lang="en-US" altLang="zh-CN" sz="1600" dirty="0">
                <a:latin typeface="宋体"/>
              </a:rPr>
              <a:t>Linker—&gt;Input —&gt;Additional Dependencies</a:t>
            </a:r>
            <a:r>
              <a:rPr lang="zh-CN" altLang="en-US" sz="1600" dirty="0">
                <a:latin typeface="宋体"/>
              </a:rPr>
              <a:t>，添加</a:t>
            </a:r>
            <a:r>
              <a:rPr lang="en-US" altLang="zh-CN" sz="1600" dirty="0">
                <a:latin typeface="宋体"/>
              </a:rPr>
              <a:t>SDL2_image.lib;</a:t>
            </a:r>
            <a:endParaRPr lang="en-US" altLang="zh-CN" sz="1800" dirty="0">
              <a:latin typeface="宋体"/>
            </a:endParaRPr>
          </a:p>
          <a:p>
            <a:pPr lvl="0">
              <a:lnSpc>
                <a:spcPct val="150000"/>
              </a:lnSpc>
              <a:buAutoNum type="arabicParenR"/>
            </a:pPr>
            <a:endParaRPr lang="en-US" altLang="zh-CN" sz="1800" dirty="0">
              <a:latin typeface="宋体"/>
            </a:endParaRPr>
          </a:p>
          <a:p>
            <a:pPr lvl="0">
              <a:lnSpc>
                <a:spcPct val="150000"/>
              </a:lnSpc>
              <a:buAutoNum type="arabicParenR"/>
            </a:pPr>
            <a:endParaRPr lang="en-US" altLang="zh-CN" sz="1800" dirty="0">
              <a:latin typeface="宋体"/>
            </a:endParaRPr>
          </a:p>
          <a:p>
            <a:pPr lvl="0">
              <a:lnSpc>
                <a:spcPct val="150000"/>
              </a:lnSpc>
              <a:buAutoNum type="arabicParenR"/>
            </a:pPr>
            <a:endParaRPr lang="en-US" altLang="zh-CN" sz="1800" dirty="0">
              <a:latin typeface="宋体"/>
            </a:endParaRPr>
          </a:p>
          <a:p>
            <a:pPr lvl="0">
              <a:lnSpc>
                <a:spcPct val="150000"/>
              </a:lnSpc>
              <a:buAutoNum type="arabicParenR"/>
            </a:pPr>
            <a:endParaRPr lang="en-US" altLang="zh-CN" sz="1800" dirty="0">
              <a:latin typeface="宋体"/>
            </a:endParaRPr>
          </a:p>
          <a:p>
            <a:pPr lvl="0">
              <a:lnSpc>
                <a:spcPct val="150000"/>
              </a:lnSpc>
              <a:buAutoNum type="arabicParenR"/>
            </a:pPr>
            <a:endParaRPr lang="en-US" altLang="zh-CN" sz="1800" dirty="0">
              <a:latin typeface="宋体"/>
            </a:endParaRPr>
          </a:p>
          <a:p>
            <a:pPr lvl="0">
              <a:lnSpc>
                <a:spcPct val="150000"/>
              </a:lnSpc>
              <a:buAutoNum type="arabicParenR"/>
            </a:pPr>
            <a:endParaRPr lang="en-US" altLang="zh-CN" sz="1800" dirty="0">
              <a:latin typeface="宋体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1800" dirty="0">
                <a:latin typeface="宋体"/>
              </a:rPr>
              <a:t>                                              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1800" dirty="0">
                <a:latin typeface="宋体"/>
              </a:rPr>
              <a:t>4) </a:t>
            </a:r>
            <a:r>
              <a:rPr lang="zh-CN" altLang="en-US" sz="1800" dirty="0">
                <a:latin typeface="宋体"/>
              </a:rPr>
              <a:t>下载课程</a:t>
            </a:r>
            <a:r>
              <a:rPr lang="en-US" altLang="zh-CN" sz="1800" dirty="0">
                <a:latin typeface="宋体"/>
              </a:rPr>
              <a:t>03</a:t>
            </a:r>
            <a:r>
              <a:rPr lang="zh-CN" altLang="en-US" sz="1800" dirty="0">
                <a:latin typeface="宋体"/>
              </a:rPr>
              <a:t>源码，测试配置是否成功。</a:t>
            </a:r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/>
          </a:bodyPr>
          <a:lstStyle/>
          <a:p>
            <a:pPr algn="ctr"/>
            <a:r>
              <a:rPr lang="en-US" altLang="zh-CN" cap="none" dirty="0"/>
              <a:t>VS2010</a:t>
            </a:r>
            <a:r>
              <a:rPr lang="zh-CN" altLang="en-US" cap="none" dirty="0"/>
              <a:t>配置</a:t>
            </a:r>
            <a:r>
              <a:rPr lang="en-US" altLang="zh-CN" cap="none" dirty="0" err="1"/>
              <a:t>SDL_image</a:t>
            </a:r>
            <a:endParaRPr lang="zh-CN" altLang="en-US" dirty="0"/>
          </a:p>
        </p:txBody>
      </p:sp>
      <p:pic>
        <p:nvPicPr>
          <p:cNvPr id="3075" name="Picture 3" descr="C:\Users\gabriel\Desktop\lin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938361"/>
            <a:ext cx="341947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936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55576" y="234888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		</a:t>
            </a:r>
            <a:br>
              <a:rPr lang="en-US" altLang="zh-CN" dirty="0"/>
            </a:br>
            <a:r>
              <a:rPr lang="en-US" altLang="zh-CN" sz="3600" cap="none" dirty="0">
                <a:solidFill>
                  <a:srgbClr val="FFC000"/>
                </a:solidFill>
              </a:rPr>
              <a:t>Texture loading and rendering</a:t>
            </a:r>
            <a:endParaRPr lang="zh-CN" altLang="en-US" sz="7200" dirty="0">
              <a:solidFill>
                <a:srgbClr val="FFC000"/>
              </a:solidFill>
            </a:endParaRPr>
          </a:p>
        </p:txBody>
      </p:sp>
      <p:pic>
        <p:nvPicPr>
          <p:cNvPr id="9" name="Picture 2" descr="C:\Users\gabriel\Desktop\SDL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81428"/>
            <a:ext cx="17049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占位符 3"/>
          <p:cNvSpPr txBox="1">
            <a:spLocks/>
          </p:cNvSpPr>
          <p:nvPr/>
        </p:nvSpPr>
        <p:spPr bwMode="auto">
          <a:xfrm>
            <a:off x="1907704" y="4066776"/>
            <a:ext cx="5396136" cy="11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FontTx/>
              <a:buNone/>
            </a:pPr>
            <a:r>
              <a:rPr lang="zh-CN" altLang="en-US" sz="2000" kern="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加载</a:t>
            </a:r>
            <a:r>
              <a:rPr lang="en-US" altLang="zh-CN" sz="2000" kern="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png</a:t>
            </a:r>
            <a:r>
              <a:rPr lang="zh-CN" altLang="en-US" sz="2000" kern="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格式的图片</a:t>
            </a:r>
            <a:r>
              <a:rPr lang="en-US" altLang="zh-CN" sz="2000" kern="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Texture</a:t>
            </a:r>
            <a:r>
              <a:rPr lang="zh-CN" altLang="en-US" sz="2000" kern="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加载与绘制</a:t>
            </a:r>
          </a:p>
        </p:txBody>
      </p:sp>
    </p:spTree>
    <p:extLst>
      <p:ext uri="{BB962C8B-B14F-4D97-AF65-F5344CB8AC3E}">
        <p14:creationId xmlns:p14="http://schemas.microsoft.com/office/powerpoint/2010/main" val="3084566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1249362"/>
          </a:xfrm>
        </p:spPr>
        <p:txBody>
          <a:bodyPr/>
          <a:lstStyle/>
          <a:p>
            <a:pPr algn="ctr"/>
            <a:r>
              <a:rPr lang="zh-CN" altLang="en-US" dirty="0"/>
              <a:t>定义全局变量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quarter" idx="4294967295"/>
          </p:nvPr>
        </p:nvSpPr>
        <p:spPr>
          <a:xfrm>
            <a:off x="445848" y="4293096"/>
            <a:ext cx="8207375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600" dirty="0"/>
              <a:t>新增函数</a:t>
            </a:r>
            <a:r>
              <a:rPr lang="en-US" altLang="zh-CN" sz="1600" dirty="0" err="1">
                <a:solidFill>
                  <a:prstClr val="white"/>
                </a:solidFill>
                <a:latin typeface="Courier New"/>
              </a:rPr>
              <a:t>loadTexture</a:t>
            </a:r>
            <a:r>
              <a:rPr lang="zh-CN" altLang="en-US" sz="1600" dirty="0">
                <a:solidFill>
                  <a:prstClr val="white"/>
                </a:solidFill>
                <a:latin typeface="Courier New"/>
              </a:rPr>
              <a:t>，入参是图片路径，返回值类型为纹理</a:t>
            </a:r>
            <a:r>
              <a:rPr lang="en-US" altLang="zh-CN" sz="1600" dirty="0">
                <a:solidFill>
                  <a:prstClr val="white"/>
                </a:solidFill>
                <a:latin typeface="Courier New"/>
              </a:rPr>
              <a:t>(</a:t>
            </a:r>
            <a:r>
              <a:rPr lang="en-US" altLang="zh-CN" sz="1600" dirty="0" err="1">
                <a:solidFill>
                  <a:prstClr val="white"/>
                </a:solidFill>
                <a:latin typeface="Courier New"/>
              </a:rPr>
              <a:t>SDL_Texture</a:t>
            </a:r>
            <a:r>
              <a:rPr lang="en-US" altLang="zh-CN" sz="1600" dirty="0">
                <a:solidFill>
                  <a:prstClr val="white"/>
                </a:solidFill>
                <a:latin typeface="Courier New"/>
              </a:rPr>
              <a:t>)</a:t>
            </a:r>
            <a:endParaRPr lang="en-US" altLang="zh-CN" sz="1600" dirty="0"/>
          </a:p>
          <a:p>
            <a:pPr>
              <a:buFont typeface="Wingdings" panose="05000000000000000000" pitchFamily="2" charset="2"/>
              <a:buChar char="p"/>
            </a:pPr>
            <a:endParaRPr lang="zh-CN" altLang="en-US" sz="1600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Courier New"/>
              </a:rPr>
              <a:t>定义窗口，</a:t>
            </a:r>
            <a:r>
              <a:rPr lang="zh-CN" altLang="en-US" sz="1600" dirty="0"/>
              <a:t>描绘器</a:t>
            </a:r>
            <a:r>
              <a:rPr lang="en-US" altLang="zh-CN" sz="1600" dirty="0">
                <a:latin typeface="Courier New"/>
              </a:rPr>
              <a:t>(</a:t>
            </a:r>
            <a:r>
              <a:rPr lang="en-US" altLang="zh-CN" sz="1600" dirty="0" err="1">
                <a:latin typeface="Courier New"/>
              </a:rPr>
              <a:t>SDL_Renderer</a:t>
            </a:r>
            <a:r>
              <a:rPr lang="en-US" altLang="zh-CN" sz="1600" dirty="0">
                <a:latin typeface="Courier New"/>
              </a:rPr>
              <a:t>)</a:t>
            </a:r>
            <a:r>
              <a:rPr lang="zh-CN" altLang="en-US" sz="1600" dirty="0">
                <a:latin typeface="Courier New"/>
              </a:rPr>
              <a:t>，显示的纹理</a:t>
            </a:r>
            <a:r>
              <a:rPr lang="en-US" altLang="zh-CN" sz="1600" dirty="0">
                <a:latin typeface="Courier New"/>
              </a:rPr>
              <a:t>(texture)</a:t>
            </a:r>
            <a:r>
              <a:rPr lang="zh-CN" altLang="en-US" sz="1600" dirty="0">
                <a:latin typeface="Courier New"/>
              </a:rPr>
              <a:t>。</a:t>
            </a:r>
            <a:endParaRPr lang="en-US" altLang="zh-CN" sz="1600" dirty="0">
              <a:latin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7544" y="1412776"/>
            <a:ext cx="8208912" cy="266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#define WALKING_ANIMATION_FRAMES 4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//Background texture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err="1">
                <a:solidFill>
                  <a:prstClr val="white"/>
                </a:solidFill>
                <a:latin typeface="Courier New"/>
              </a:rPr>
              <a:t>LTexture</a:t>
            </a:r>
            <a:r>
              <a:rPr lang="en-US" altLang="zh-CN" sz="1400" kern="0" dirty="0">
                <a:solidFill>
                  <a:prstClr val="white"/>
                </a:solidFill>
                <a:latin typeface="Courier New"/>
              </a:rPr>
              <a:t> </a:t>
            </a:r>
            <a:r>
              <a:rPr lang="en-US" altLang="zh-CN" sz="1400" kern="0" dirty="0" err="1">
                <a:solidFill>
                  <a:prstClr val="white"/>
                </a:solidFill>
                <a:latin typeface="Courier New"/>
              </a:rPr>
              <a:t>gBackgroundTexture</a:t>
            </a:r>
            <a:r>
              <a:rPr lang="en-US" altLang="zh-CN" sz="1400" kern="0" dirty="0">
                <a:solidFill>
                  <a:prstClr val="white"/>
                </a:solidFill>
                <a:latin typeface="Courier New"/>
              </a:rPr>
              <a:t>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//Displayed texture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err="1">
                <a:solidFill>
                  <a:prstClr val="white"/>
                </a:solidFill>
                <a:latin typeface="Courier New"/>
              </a:rPr>
              <a:t>LTexture</a:t>
            </a:r>
            <a:r>
              <a:rPr lang="en-US" altLang="zh-CN" sz="1400" kern="0" dirty="0">
                <a:solidFill>
                  <a:prstClr val="white"/>
                </a:solidFill>
                <a:latin typeface="Courier New"/>
              </a:rPr>
              <a:t> </a:t>
            </a:r>
            <a:r>
              <a:rPr lang="en-US" altLang="zh-CN" sz="1400" kern="0" dirty="0" err="1">
                <a:solidFill>
                  <a:prstClr val="white"/>
                </a:solidFill>
                <a:latin typeface="Courier New"/>
              </a:rPr>
              <a:t>gSpriteTexture</a:t>
            </a:r>
            <a:r>
              <a:rPr lang="en-US" altLang="zh-CN" sz="1400" kern="0" dirty="0">
                <a:solidFill>
                  <a:prstClr val="white"/>
                </a:solidFill>
                <a:latin typeface="Courier New"/>
              </a:rPr>
              <a:t>;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prstClr val="white"/>
                </a:solidFill>
                <a:latin typeface="Courier New"/>
              </a:rPr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35368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1249362"/>
          </a:xfrm>
        </p:spPr>
        <p:txBody>
          <a:bodyPr/>
          <a:lstStyle/>
          <a:p>
            <a:pPr algn="ctr"/>
            <a:r>
              <a:rPr lang="en-US" altLang="zh-CN" b="1" cap="none" dirty="0" err="1"/>
              <a:t>init</a:t>
            </a:r>
            <a:r>
              <a:rPr lang="en-US" altLang="zh-CN" b="1" cap="none" dirty="0"/>
              <a:t>()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7504" y="1052736"/>
            <a:ext cx="8928992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imgFlags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IMG_INIT_PNG;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altLang="zh-CN" sz="1200" dirty="0">
                <a:solidFill>
                  <a:srgbClr val="FFFF00"/>
                </a:solidFill>
                <a:latin typeface="+mn-ea"/>
                <a:cs typeface="Courier New" panose="02070309020205020404" pitchFamily="49" charset="0"/>
              </a:rPr>
              <a:t>//</a:t>
            </a:r>
            <a:r>
              <a:rPr lang="zh-CN" altLang="en-US" sz="1200" dirty="0">
                <a:solidFill>
                  <a:srgbClr val="FFFF00"/>
                </a:solidFill>
                <a:latin typeface="+mn-ea"/>
                <a:cs typeface="Courier New" panose="02070309020205020404" pitchFamily="49" charset="0"/>
              </a:rPr>
              <a:t>初始化</a:t>
            </a:r>
            <a:r>
              <a:rPr lang="en-US" altLang="zh-CN" sz="1200" dirty="0">
                <a:solidFill>
                  <a:srgbClr val="FFFF00"/>
                </a:solidFill>
                <a:latin typeface="+mn-ea"/>
                <a:cs typeface="Courier New" panose="02070309020205020404" pitchFamily="49" charset="0"/>
              </a:rPr>
              <a:t>SDL,</a:t>
            </a:r>
            <a:r>
              <a:rPr lang="zh-CN" altLang="en-US" sz="1200" dirty="0">
                <a:solidFill>
                  <a:srgbClr val="FFFF00"/>
                </a:solidFill>
                <a:latin typeface="+mn-ea"/>
                <a:cs typeface="Courier New" panose="02070309020205020404" pitchFamily="49" charset="0"/>
              </a:rPr>
              <a:t>创建窗口</a:t>
            </a:r>
            <a:r>
              <a:rPr lang="en-US" altLang="zh-CN" sz="1200" kern="0" dirty="0">
                <a:solidFill>
                  <a:srgbClr val="FFFF00"/>
                </a:solidFill>
                <a:latin typeface="+mn-ea"/>
                <a:cs typeface="Courier New" panose="02070309020205020404" pitchFamily="49" charset="0"/>
              </a:rPr>
              <a:t> </a:t>
            </a:r>
            <a:endParaRPr lang="en-US" altLang="zh-CN" sz="1200" dirty="0">
              <a:solidFill>
                <a:srgbClr val="FFFF00"/>
              </a:solidFill>
              <a:latin typeface="+mn-ea"/>
              <a:cs typeface="Courier New" panose="02070309020205020404" pitchFamily="49" charset="0"/>
            </a:endParaRPr>
          </a:p>
          <a:p>
            <a:pPr lvl="0" fontAlgn="base">
              <a:spcBef>
                <a:spcPts val="200"/>
              </a:spcBef>
              <a:spcAft>
                <a:spcPct val="0"/>
              </a:spcAft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if(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gWindow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 )</a:t>
            </a:r>
          </a:p>
          <a:p>
            <a:pPr lvl="0" fontAlgn="base">
              <a:spcBef>
                <a:spcPts val="200"/>
              </a:spcBef>
              <a:spcAft>
                <a:spcPct val="0"/>
              </a:spcAft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lvl="0" fontAlgn="base">
              <a:spcBef>
                <a:spcPts val="200"/>
              </a:spcBef>
              <a:spcAft>
                <a:spcPct val="0"/>
              </a:spcAft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  <a:r>
              <a:rPr lang="en-US" altLang="zh-CN" sz="1200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base">
              <a:spcBef>
                <a:spcPts val="200"/>
              </a:spcBef>
              <a:spcAft>
                <a:spcPct val="0"/>
              </a:spcAft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lvl="0" fontAlgn="base">
              <a:spcBef>
                <a:spcPts val="200"/>
              </a:spcBef>
              <a:spcAft>
                <a:spcPct val="0"/>
              </a:spcAft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{  </a:t>
            </a:r>
            <a:r>
              <a:rPr lang="en-US" altLang="zh-CN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200" kern="0" dirty="0">
                <a:solidFill>
                  <a:srgbClr val="FFFF00"/>
                </a:solidFill>
                <a:latin typeface="Courier New"/>
              </a:rPr>
              <a:t>基于窗口创建渲染器</a:t>
            </a:r>
            <a:endParaRPr lang="en-US" altLang="zh-CN" sz="1200" kern="0" dirty="0">
              <a:solidFill>
                <a:srgbClr val="FFFF00"/>
              </a:solidFill>
              <a:latin typeface="Courier New"/>
            </a:endParaRPr>
          </a:p>
          <a:p>
            <a:pPr fontAlgn="base">
              <a:lnSpc>
                <a:spcPct val="150000"/>
              </a:lnSpc>
              <a:spcBef>
                <a:spcPts val="200"/>
              </a:spcBef>
              <a:spcAft>
                <a:spcPct val="0"/>
              </a:spcAft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gRenderer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SDL_CreateRenderer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gWindow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-1, SDL_RENDERER_ACCELERATED );</a:t>
            </a:r>
          </a:p>
          <a:p>
            <a:pPr fontAlgn="base">
              <a:lnSpc>
                <a:spcPct val="150000"/>
              </a:lnSpc>
              <a:spcBef>
                <a:spcPts val="200"/>
              </a:spcBef>
              <a:spcAft>
                <a:spcPct val="0"/>
              </a:spcAft>
            </a:pPr>
            <a:r>
              <a:rPr lang="en-US" altLang="zh-CN" sz="1200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2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 </a:t>
            </a:r>
            <a:r>
              <a:rPr lang="en-US" altLang="zh-CN" sz="12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gRenderer</a:t>
            </a:r>
            <a:r>
              <a:rPr lang="en-US" altLang="zh-CN" sz="12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NULL )</a:t>
            </a:r>
            <a:r>
              <a:rPr lang="en-US" altLang="zh-CN" sz="1200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lang="en-US" altLang="zh-CN" sz="1200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2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lang="en-US" altLang="zh-CN" sz="12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CN" sz="12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2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"Renderer could not be created! SDL Error: %s\n", </a:t>
            </a:r>
            <a:r>
              <a:rPr lang="en-US" altLang="zh-CN" sz="12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SDL_GetError</a:t>
            </a:r>
            <a:r>
              <a:rPr lang="en-US" altLang="zh-CN" sz="12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lang="en-US" altLang="zh-CN" sz="12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success = FALSE; 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lang="en-US" altLang="zh-CN" sz="12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lang="en-US" altLang="zh-CN" sz="12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lang="en-US" altLang="zh-CN" sz="12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fontAlgn="base">
              <a:lnSpc>
                <a:spcPct val="150000"/>
              </a:lnSpc>
              <a:spcBef>
                <a:spcPts val="200"/>
              </a:spcBef>
              <a:spcAft>
                <a:spcPct val="0"/>
              </a:spcAft>
            </a:pPr>
            <a:r>
              <a:rPr lang="en-US" altLang="zh-CN" sz="12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2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SDL_SetRenderDrawColor</a:t>
            </a:r>
            <a:r>
              <a:rPr lang="en-US" altLang="zh-CN" sz="12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CN" sz="12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gRenderer</a:t>
            </a:r>
            <a:r>
              <a:rPr lang="en-US" altLang="zh-CN" sz="12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0xFF, 0xFF, 0xFF, 0xFF ); </a:t>
            </a:r>
            <a:r>
              <a:rPr lang="en-US" altLang="zh-CN" sz="12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2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初始化</a:t>
            </a:r>
            <a:r>
              <a:rPr lang="zh-CN" altLang="en-US" sz="1200" kern="0" dirty="0">
                <a:solidFill>
                  <a:srgbClr val="FFFF00"/>
                </a:solidFill>
                <a:latin typeface="Courier New"/>
              </a:rPr>
              <a:t>渲染器</a:t>
            </a:r>
            <a:r>
              <a:rPr lang="zh-CN" altLang="en-US" sz="12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颜色</a:t>
            </a:r>
            <a:endParaRPr lang="en-US" altLang="zh-CN" sz="1200" kern="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spcBef>
                <a:spcPts val="200"/>
              </a:spcBef>
              <a:spcAft>
                <a:spcPct val="0"/>
              </a:spcAft>
            </a:pPr>
            <a:r>
              <a:rPr lang="en-US" altLang="zh-CN" sz="12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 !( </a:t>
            </a:r>
            <a:r>
              <a:rPr lang="en-US" altLang="zh-CN" sz="12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IMG_Init</a:t>
            </a:r>
            <a:r>
              <a:rPr lang="en-US" altLang="zh-CN" sz="12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CN" sz="12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imgFlags</a:t>
            </a:r>
            <a:r>
              <a:rPr lang="en-US" altLang="zh-CN" sz="12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&amp; </a:t>
            </a:r>
            <a:r>
              <a:rPr lang="en-US" altLang="zh-CN" sz="12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imgFlags</a:t>
            </a:r>
            <a:r>
              <a:rPr lang="en-US" altLang="zh-CN" sz="12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) </a:t>
            </a:r>
            <a:r>
              <a:rPr lang="en-US" altLang="zh-CN" sz="12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2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初始化</a:t>
            </a:r>
            <a:r>
              <a:rPr lang="en-US" altLang="zh-CN" sz="12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PNG</a:t>
            </a:r>
            <a:r>
              <a:rPr lang="zh-CN" altLang="en-US" sz="12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加载</a:t>
            </a:r>
            <a:endParaRPr lang="en-US" altLang="zh-CN" sz="1200" kern="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lang="en-US" altLang="zh-CN" sz="12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lang="en-US" altLang="zh-CN" sz="12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2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2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altLang="zh-CN" sz="12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SDL_image</a:t>
            </a:r>
            <a:r>
              <a:rPr lang="en-US" altLang="zh-CN" sz="12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could not initialize! </a:t>
            </a:r>
            <a:r>
              <a:rPr lang="en-US" altLang="zh-CN" sz="12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SDL_image</a:t>
            </a:r>
            <a:r>
              <a:rPr lang="en-US" altLang="zh-CN" sz="12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Error: %s\n", </a:t>
            </a:r>
            <a:r>
              <a:rPr lang="en-US" altLang="zh-CN" sz="12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IMG_GetError</a:t>
            </a:r>
            <a:r>
              <a:rPr lang="en-US" altLang="zh-CN" sz="12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	  success = FALSE; 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lang="en-US" altLang="zh-CN" sz="12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lang="en-US" altLang="zh-CN" sz="12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en-US" altLang="zh-CN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base">
              <a:spcBef>
                <a:spcPts val="200"/>
              </a:spcBef>
              <a:spcAft>
                <a:spcPct val="0"/>
              </a:spcAft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355976" y="3933056"/>
            <a:ext cx="3024336" cy="800120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同理，初始化</a:t>
            </a:r>
            <a:r>
              <a:rPr lang="en-US" altLang="zh-C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jpg</a:t>
            </a:r>
            <a:r>
              <a:rPr lang="zh-CN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图片加载</a:t>
            </a:r>
            <a:endParaRPr lang="en-US" altLang="zh-CN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imgFlags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=IMG_INIT_JPG;</a:t>
            </a: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IMG_Init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imgFlags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923928" y="2276872"/>
            <a:ext cx="4032448" cy="504056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渲染器负责在窗口上绘制纹理，几何元素等内容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683568" y="2924944"/>
            <a:ext cx="7056784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971600" y="5090880"/>
            <a:ext cx="403244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6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1249362"/>
          </a:xfrm>
        </p:spPr>
        <p:txBody>
          <a:bodyPr/>
          <a:lstStyle/>
          <a:p>
            <a:pPr algn="ctr"/>
            <a:r>
              <a:rPr lang="en-US" altLang="zh-CN" b="1" cap="none" dirty="0"/>
              <a:t> </a:t>
            </a:r>
            <a:r>
              <a:rPr lang="en-US" altLang="zh-CN" b="1" cap="none" dirty="0" err="1"/>
              <a:t>loadTexture</a:t>
            </a:r>
            <a:r>
              <a:rPr lang="en-US" altLang="zh-CN" b="1" cap="none" dirty="0"/>
              <a:t>()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67544" y="1340768"/>
            <a:ext cx="8640960" cy="5328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SDL_Texture</a:t>
            </a:r>
            <a:r>
              <a:rPr lang="zh-CN" altLang="en-US" sz="1400" kern="0" dirty="0">
                <a:solidFill>
                  <a:schemeClr val="tx1"/>
                </a:solidFill>
                <a:latin typeface="Courier New"/>
              </a:rPr>
              <a:t>*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loadTexture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(char* path ){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SDL_Texture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*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newTexture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= NULL;</a:t>
            </a:r>
            <a:r>
              <a:rPr lang="en-US" altLang="zh-CN" sz="1400" kern="0" dirty="0">
                <a:solidFill>
                  <a:srgbClr val="008000"/>
                </a:solidFill>
                <a:latin typeface="Courier New"/>
              </a:rPr>
              <a:t>   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008000"/>
                </a:solidFill>
                <a:latin typeface="Courier New"/>
              </a:rPr>
              <a:t>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SDL_Surface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*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loadedSurface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=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IMG_Load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 path );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if(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loadedSurface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== NULL 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(“Unable to load image %s! SDL Error: %s\n”,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path,SDL_GetError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success = FALSE;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}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else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	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newTexture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=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SDL_CreateTextureFromSurface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gRenderer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,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loadedSurface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	if(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newTexture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== NULL )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	{	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	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printf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(“Unable to create texture from %s! SDL Error: %s\n”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					, path,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SDL_GetError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());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	} 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	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SDL_FreeSurface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loadedSurface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);</a:t>
            </a:r>
            <a:r>
              <a:rPr lang="en-US" altLang="zh-CN" sz="1400" kern="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//</a:t>
            </a:r>
            <a:r>
              <a:rPr lang="zh-CN" altLang="en-US" sz="1400" kern="0" dirty="0">
                <a:solidFill>
                  <a:srgbClr val="FFFF00"/>
                </a:solidFill>
                <a:latin typeface="Courier New"/>
              </a:rPr>
              <a:t>释放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surface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}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return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newTexture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; 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//</a:t>
            </a:r>
            <a:r>
              <a:rPr lang="zh-CN" altLang="en-US" sz="1400" kern="0" dirty="0">
                <a:solidFill>
                  <a:srgbClr val="FFFF00"/>
                </a:solidFill>
                <a:latin typeface="Courier New"/>
              </a:rPr>
              <a:t>返回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texture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}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956768" y="1916832"/>
            <a:ext cx="4983384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403648" y="4005064"/>
            <a:ext cx="763284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716016" y="1484784"/>
            <a:ext cx="2880320" cy="378312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IMG_Load</a:t>
            </a:r>
            <a:r>
              <a:rPr lang="zh-CN" altLang="en-US" sz="1400" kern="0" dirty="0">
                <a:solidFill>
                  <a:schemeClr val="tx1"/>
                </a:solidFill>
                <a:latin typeface="Courier New"/>
              </a:rPr>
              <a:t>可加载多种格式的图片</a:t>
            </a:r>
            <a:endParaRPr lang="zh-CN" altLang="en-US" sz="1400" dirty="0"/>
          </a:p>
        </p:txBody>
      </p:sp>
      <p:sp>
        <p:nvSpPr>
          <p:cNvPr id="9" name="圆角矩形 8"/>
          <p:cNvSpPr/>
          <p:nvPr/>
        </p:nvSpPr>
        <p:spPr>
          <a:xfrm>
            <a:off x="4572000" y="3501008"/>
            <a:ext cx="3168352" cy="378312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从已存在的</a:t>
            </a:r>
            <a:r>
              <a:rPr lang="en-US" altLang="zh-CN" sz="1400" dirty="0"/>
              <a:t>surface</a:t>
            </a:r>
            <a:r>
              <a:rPr lang="zh-CN" altLang="en-US" sz="1400" dirty="0"/>
              <a:t>中创建</a:t>
            </a:r>
            <a:r>
              <a:rPr lang="en-US" altLang="zh-CN" sz="1400" dirty="0"/>
              <a:t>texture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783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1249362"/>
          </a:xfrm>
        </p:spPr>
        <p:txBody>
          <a:bodyPr/>
          <a:lstStyle/>
          <a:p>
            <a:pPr algn="ctr"/>
            <a:r>
              <a:rPr lang="en-US" altLang="zh-CN" b="1" cap="none" dirty="0"/>
              <a:t> </a:t>
            </a:r>
            <a:r>
              <a:rPr lang="en-US" altLang="zh-CN" b="1" cap="none" dirty="0" err="1"/>
              <a:t>loadMedia</a:t>
            </a:r>
            <a:r>
              <a:rPr lang="en-US" altLang="zh-CN" b="1" cap="none" dirty="0"/>
              <a:t>()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4294967295"/>
          </p:nvPr>
        </p:nvSpPr>
        <p:spPr>
          <a:xfrm>
            <a:off x="456120" y="5373216"/>
            <a:ext cx="8652384" cy="1368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endParaRPr lang="en-US" altLang="zh-CN" sz="1600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600" dirty="0"/>
              <a:t>封装</a:t>
            </a:r>
            <a:r>
              <a:rPr lang="en-US" altLang="zh-CN" sz="1600" dirty="0" err="1">
                <a:latin typeface="Courier New"/>
              </a:rPr>
              <a:t>loadTexture</a:t>
            </a:r>
            <a:r>
              <a:rPr lang="zh-CN" altLang="en-US" sz="1600" dirty="0">
                <a:latin typeface="Courier New"/>
              </a:rPr>
              <a:t>函数后，</a:t>
            </a:r>
            <a:r>
              <a:rPr lang="en-US" altLang="zh-CN" sz="1600" dirty="0" err="1">
                <a:latin typeface="Courier New"/>
              </a:rPr>
              <a:t>loadMedia</a:t>
            </a:r>
            <a:r>
              <a:rPr lang="zh-CN" altLang="en-US" sz="1600" dirty="0">
                <a:latin typeface="Courier New"/>
              </a:rPr>
              <a:t>与之前相比，十分类似</a:t>
            </a:r>
            <a:endParaRPr lang="en-US" altLang="zh-CN" sz="1600" dirty="0"/>
          </a:p>
          <a:p>
            <a:pPr>
              <a:buFont typeface="Wingdings" panose="05000000000000000000" pitchFamily="2" charset="2"/>
              <a:buChar char="p"/>
            </a:pP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467544" y="1556792"/>
            <a:ext cx="8640960" cy="360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BOOL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loadMedia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(){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BOOL success = TRUE;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</a:t>
            </a:r>
            <a:r>
              <a:rPr lang="en-US" altLang="zh-CN" sz="1400" kern="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//</a:t>
            </a:r>
            <a:r>
              <a:rPr lang="zh-CN" altLang="en-US" sz="1400" kern="0" dirty="0">
                <a:solidFill>
                  <a:srgbClr val="FFFF00"/>
                </a:solidFill>
                <a:latin typeface="Courier New"/>
              </a:rPr>
              <a:t>加载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PNG</a:t>
            </a:r>
            <a:r>
              <a:rPr lang="zh-CN" altLang="en-US" sz="1400" kern="0" dirty="0">
                <a:solidFill>
                  <a:srgbClr val="FFFF00"/>
                </a:solidFill>
                <a:latin typeface="Courier New"/>
              </a:rPr>
              <a:t> 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texture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gTexture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=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loadTexture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 "03_texture_loading_and_rendering/texture.png" 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if(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gTexture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== NULL 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"Failed to load texture image!\n" 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success = FALSE;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}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return success;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}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325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icPhotoAlbum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PPT192006191672</Template>
  <TotalTime>5147</TotalTime>
  <Words>585</Words>
  <Application>Microsoft Office PowerPoint</Application>
  <PresentationFormat>全屏显示(4:3)</PresentationFormat>
  <Paragraphs>154</Paragraphs>
  <Slides>12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ClassicPhotoAlbum</vt:lpstr>
      <vt:lpstr>Texture Loading and Rendering </vt:lpstr>
      <vt:lpstr>   VS2010中配置SDL扩展库</vt:lpstr>
      <vt:lpstr>VS2010配置SDL_image</vt:lpstr>
      <vt:lpstr>VS2010配置SDL_image</vt:lpstr>
      <vt:lpstr>   Texture loading and rendering</vt:lpstr>
      <vt:lpstr>定义全局变量</vt:lpstr>
      <vt:lpstr>init()</vt:lpstr>
      <vt:lpstr> loadTexture()</vt:lpstr>
      <vt:lpstr> loadMedia()</vt:lpstr>
      <vt:lpstr> close ()</vt:lpstr>
      <vt:lpstr> main loop </vt:lpstr>
      <vt:lpstr>   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SDL</dc:title>
  <dc:creator>gabriel</dc:creator>
  <cp:lastModifiedBy>himo</cp:lastModifiedBy>
  <cp:revision>1242</cp:revision>
  <dcterms:created xsi:type="dcterms:W3CDTF">2015-09-02T01:55:16Z</dcterms:created>
  <dcterms:modified xsi:type="dcterms:W3CDTF">2016-02-29T06:19:05Z</dcterms:modified>
</cp:coreProperties>
</file>