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6" r:id="rId1"/>
  </p:sldMasterIdLst>
  <p:notesMasterIdLst>
    <p:notesMasterId r:id="rId18"/>
  </p:notesMasterIdLst>
  <p:sldIdLst>
    <p:sldId id="288" r:id="rId2"/>
    <p:sldId id="319" r:id="rId3"/>
    <p:sldId id="320" r:id="rId4"/>
    <p:sldId id="321" r:id="rId5"/>
    <p:sldId id="305" r:id="rId6"/>
    <p:sldId id="306" r:id="rId7"/>
    <p:sldId id="307" r:id="rId8"/>
    <p:sldId id="308" r:id="rId9"/>
    <p:sldId id="298" r:id="rId10"/>
    <p:sldId id="299" r:id="rId11"/>
    <p:sldId id="309" r:id="rId12"/>
    <p:sldId id="300" r:id="rId13"/>
    <p:sldId id="312" r:id="rId14"/>
    <p:sldId id="315" r:id="rId15"/>
    <p:sldId id="314" r:id="rId16"/>
    <p:sldId id="28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>
        <p:scale>
          <a:sx n="112" d="100"/>
          <a:sy n="112" d="100"/>
        </p:scale>
        <p:origin x="-91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35668-3BD4-4A54-8D3B-BBBF75224B9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B0567-C2A8-4540-AB82-FB76E4326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0567-C2A8-4540-AB82-FB76E43268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3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0567-C2A8-4540-AB82-FB76E43268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3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0567-C2A8-4540-AB82-FB76E43268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3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/>
          </p:cNvSpPr>
          <p:nvPr/>
        </p:nvSpPr>
        <p:spPr>
          <a:xfrm>
            <a:off x="454025" y="5181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 kumimoji="0" lang="zh-CN"/>
            </a:pPr>
            <a:endParaRPr lang="zh-CN" sz="3200" i="1" kern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213" y="187325"/>
            <a:ext cx="8763000" cy="6213475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pic>
        <p:nvPicPr>
          <p:cNvPr id="7" name="Picture 9" descr="PPTj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86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7"/>
          <p:cNvSpPr>
            <a:spLocks noGrp="1"/>
          </p:cNvSpPr>
          <p:nvPr>
            <p:ph type="title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/>
          </p:nvPr>
        </p:nvSpPr>
        <p:spPr>
          <a:xfrm>
            <a:off x="2133600" y="5133975"/>
            <a:ext cx="6386946" cy="1219200"/>
          </a:xfrm>
        </p:spPr>
        <p:txBody>
          <a:bodyPr tIns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0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9526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457200" y="228600"/>
            <a:ext cx="4023360" cy="3017520"/>
          </a:xfrm>
        </p:spPr>
        <p:txBody>
          <a:bodyPr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1756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6709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/>
          </p:nvPr>
        </p:nvSpPr>
        <p:spPr>
          <a:xfrm>
            <a:off x="400497" y="1295400"/>
            <a:ext cx="1676400" cy="1905000"/>
          </a:xfrm>
        </p:spPr>
        <p:txBody>
          <a:bodyPr anchor="b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/>
          </p:nvPr>
        </p:nvSpPr>
        <p:spPr>
          <a:xfrm>
            <a:off x="7086600" y="1295400"/>
            <a:ext cx="1676400" cy="1905000"/>
          </a:xfrm>
        </p:spPr>
        <p:txBody>
          <a:bodyPr anchor="b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/>
          </p:nvPr>
        </p:nvSpPr>
        <p:spPr>
          <a:xfrm>
            <a:off x="400497" y="3352800"/>
            <a:ext cx="1676400" cy="1905000"/>
          </a:xfrm>
        </p:spPr>
        <p:txBody>
          <a:bodyPr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/>
          </p:nvPr>
        </p:nvSpPr>
        <p:spPr>
          <a:xfrm>
            <a:off x="7086600" y="3352800"/>
            <a:ext cx="16764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2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942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9268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/>
          </p:nvPr>
        </p:nvSpPr>
        <p:spPr>
          <a:xfrm>
            <a:off x="9268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/>
          </p:nvPr>
        </p:nvSpPr>
        <p:spPr>
          <a:xfrm>
            <a:off x="46606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/>
          </p:nvPr>
        </p:nvSpPr>
        <p:spPr>
          <a:xfrm>
            <a:off x="46606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1" name="Rectangle 25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16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25237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/>
          </p:nvPr>
        </p:nvSpPr>
        <p:spPr>
          <a:xfrm>
            <a:off x="152400" y="4495800"/>
            <a:ext cx="87630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3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6362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1327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700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9393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39883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0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82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/>
          </p:nvPr>
        </p:nvSpPr>
        <p:spPr>
          <a:xfrm>
            <a:off x="914400" y="6019800"/>
            <a:ext cx="7467600" cy="3810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9214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1505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6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83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104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308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2831337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752670" y="5600700"/>
            <a:ext cx="7772400" cy="838200"/>
          </a:xfrm>
        </p:spPr>
        <p:txBody>
          <a:bodyPr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042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/>
          </p:nvPr>
        </p:nvSpPr>
        <p:spPr>
          <a:xfrm>
            <a:off x="10668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/>
          </p:nvPr>
        </p:nvSpPr>
        <p:spPr>
          <a:xfrm>
            <a:off x="47244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897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457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/>
          </p:nvPr>
        </p:nvSpPr>
        <p:spPr>
          <a:xfrm>
            <a:off x="4648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866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/>
          </p:nvPr>
        </p:nvSpPr>
        <p:spPr>
          <a:xfrm>
            <a:off x="5141976" y="3352800"/>
            <a:ext cx="3773425" cy="2971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978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/>
          </p:nvPr>
        </p:nvSpPr>
        <p:spPr>
          <a:xfrm>
            <a:off x="2286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/>
          </p:nvPr>
        </p:nvSpPr>
        <p:spPr>
          <a:xfrm>
            <a:off x="32004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/>
          </p:nvPr>
        </p:nvSpPr>
        <p:spPr>
          <a:xfrm>
            <a:off x="61722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774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Rectangle 5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55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13" y="6557963"/>
            <a:ext cx="4648200" cy="2476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550"/>
            <a:ext cx="914400" cy="244475"/>
          </a:xfrm>
          <a:prstGeom prst="rect">
            <a:avLst/>
          </a:prstGeom>
        </p:spPr>
        <p:txBody>
          <a:bodyPr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1" name="Picture 7" descr="PPTjia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86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  <p:sldLayoutId id="2147484728" r:id="rId12"/>
    <p:sldLayoutId id="2147484729" r:id="rId13"/>
    <p:sldLayoutId id="2147484730" r:id="rId14"/>
    <p:sldLayoutId id="2147484731" r:id="rId15"/>
    <p:sldLayoutId id="2147484732" r:id="rId16"/>
    <p:sldLayoutId id="2147484733" r:id="rId17"/>
    <p:sldLayoutId id="2147484734" r:id="rId18"/>
    <p:sldLayoutId id="2147484735" r:id="rId19"/>
    <p:sldLayoutId id="2147484736" r:id="rId20"/>
    <p:sldLayoutId id="2147484737" r:id="rId21"/>
    <p:sldLayoutId id="2147484738" r:id="rId22"/>
    <p:sldLayoutId id="2147484739" r:id="rId23"/>
    <p:sldLayoutId id="2147484740" r:id="rId24"/>
    <p:sldLayoutId id="2147484741" r:id="rId25"/>
    <p:sldLayoutId id="2147484742" r:id="rId2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sz="3200" cap="all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lang="zh-CN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azyfoo.net/tutorials/SDL/03_event_driven_programming/03_event_driven_programming.zi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468000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722688" y="4077072"/>
            <a:ext cx="7586616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97604" y="4183341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点击</a:t>
            </a: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/>
              </a:rPr>
              <a:t>这里</a:t>
            </a: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下载本节课程源码与相关资源</a:t>
            </a:r>
            <a:endParaRPr lang="zh-CN" altLang="en-US" sz="1400" dirty="0"/>
          </a:p>
        </p:txBody>
      </p:sp>
      <p:pic>
        <p:nvPicPr>
          <p:cNvPr id="3" name="Picture 2" descr="C:\Users\gabriel\Desktop\anim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586791"/>
            <a:ext cx="2675924" cy="200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abriel\Desktop\geometr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11" y="4598248"/>
            <a:ext cx="2660650" cy="19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标题 1"/>
          <p:cNvSpPr txBox="1">
            <a:spLocks/>
          </p:cNvSpPr>
          <p:nvPr/>
        </p:nvSpPr>
        <p:spPr>
          <a:xfrm>
            <a:off x="1045888" y="1955076"/>
            <a:ext cx="7589304" cy="652552"/>
          </a:xfrm>
          <a:prstGeom prst="rect">
            <a:avLst/>
          </a:prstGeom>
        </p:spPr>
        <p:txBody>
          <a:bodyPr anchor="ctr">
            <a:normAutofit fontScale="4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sz="3200" cap="all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  <a:ea typeface="华文楷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  <a:ea typeface="华文楷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  <a:ea typeface="华文楷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  <a:ea typeface="华文楷体" pitchFamily="2" charset="-122"/>
              </a:defRPr>
            </a:lvl5pPr>
            <a:lvl6pPr eaLnBrk="1" latinLnBrk="0" hangingPunct="1">
              <a:defRPr kumimoji="0" lang="zh-CN">
                <a:solidFill>
                  <a:schemeClr val="tx2"/>
                </a:solidFill>
              </a:defRPr>
            </a:lvl6pPr>
            <a:lvl7pPr eaLnBrk="1" latinLnBrk="0" hangingPunct="1">
              <a:defRPr kumimoji="0" lang="zh-CN">
                <a:solidFill>
                  <a:schemeClr val="tx2"/>
                </a:solidFill>
              </a:defRPr>
            </a:lvl7pPr>
            <a:lvl8pPr eaLnBrk="1" latinLnBrk="0" hangingPunct="1">
              <a:defRPr kumimoji="0" lang="zh-CN">
                <a:solidFill>
                  <a:schemeClr val="tx2"/>
                </a:solidFill>
              </a:defRPr>
            </a:lvl8pPr>
            <a:lvl9pPr eaLnBrk="1" latinLnBrk="0" hangingPunct="1">
              <a:defRPr kumimoji="0" lang="zh-CN">
                <a:solidFill>
                  <a:schemeClr val="tx2"/>
                </a:solidFill>
              </a:defRPr>
            </a:lvl9pPr>
            <a:extLst/>
          </a:lstStyle>
          <a:p>
            <a:pPr algn="ctr"/>
            <a:r>
              <a:rPr lang="en-US" altLang="zh-CN" sz="5300" b="1" kern="0" cap="none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Geometry Rendering and Texture Clip Rendering </a:t>
            </a:r>
            <a:r>
              <a:rPr lang="en-US" altLang="zh-CN" sz="4400" kern="0" dirty="0"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US" altLang="zh-CN" sz="4400" kern="0" dirty="0">
                <a:latin typeface="Adobe Gothic Std B" pitchFamily="34" charset="-128"/>
                <a:ea typeface="Adobe Gothic Std B" pitchFamily="34" charset="-128"/>
              </a:rPr>
            </a:br>
            <a:endParaRPr lang="en-US" altLang="en-US" sz="4400" kern="0" dirty="0">
              <a:latin typeface="+mn-lt"/>
            </a:endParaRPr>
          </a:p>
        </p:txBody>
      </p:sp>
      <p:sp>
        <p:nvSpPr>
          <p:cNvPr id="13" name="副标题 3"/>
          <p:cNvSpPr txBox="1">
            <a:spLocks/>
          </p:cNvSpPr>
          <p:nvPr/>
        </p:nvSpPr>
        <p:spPr bwMode="auto">
          <a:xfrm>
            <a:off x="1497896" y="2340080"/>
            <a:ext cx="6040760" cy="36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Tx/>
              <a:buNone/>
            </a:pPr>
            <a:r>
              <a:rPr lang="zh-CN" altLang="en-US" sz="16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几何元素绘制</a:t>
            </a:r>
            <a:r>
              <a:rPr lang="en-US" altLang="zh-CN" sz="16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</a:t>
            </a:r>
            <a:r>
              <a:rPr lang="zh-CN" altLang="en-US" sz="16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纹理裁剪</a:t>
            </a:r>
            <a:r>
              <a:rPr lang="en-US" altLang="zh-CN" sz="16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</a:t>
            </a:r>
            <a:r>
              <a:rPr lang="zh-CN" altLang="en-US" sz="16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旋转翻转，精灵动画</a:t>
            </a:r>
          </a:p>
          <a:p>
            <a:pPr marL="0" indent="0" algn="ctr">
              <a:buFontTx/>
              <a:buNone/>
            </a:pPr>
            <a:endParaRPr lang="zh-CN" altLang="en-US" sz="1600" kern="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副标题 3"/>
          <p:cNvSpPr txBox="1">
            <a:spLocks/>
          </p:cNvSpPr>
          <p:nvPr/>
        </p:nvSpPr>
        <p:spPr bwMode="auto">
          <a:xfrm>
            <a:off x="2322238" y="2948370"/>
            <a:ext cx="5036604" cy="57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主讲教师： 刘</a:t>
            </a:r>
            <a:r>
              <a:rPr lang="zh-CN" altLang="en-US" sz="1800"/>
              <a:t>新国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8844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close 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268760"/>
            <a:ext cx="8136904" cy="489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void close()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    //</a:t>
            </a:r>
            <a:r>
              <a:rPr lang="zh-CN" altLang="en-US" sz="1600" kern="0" dirty="0">
                <a:solidFill>
                  <a:srgbClr val="FFFF00"/>
                </a:solidFill>
                <a:latin typeface="Courier New"/>
              </a:rPr>
              <a:t>释放图片纹理</a:t>
            </a:r>
            <a:endParaRPr lang="en-US" altLang="zh-CN" sz="16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freeLTexture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gSpriteTexture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freeLTexture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gBackgroundTexture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6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600" kern="0" dirty="0">
                <a:solidFill>
                  <a:srgbClr val="FFFF00"/>
                </a:solidFill>
                <a:latin typeface="Courier New"/>
              </a:rPr>
              <a:t>销毁窗口与渲染器</a:t>
            </a:r>
            <a:endParaRPr lang="en-US" altLang="zh-CN" sz="16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008000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SDL_DestroyRenderer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zh-CN" alt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gRenderer</a:t>
            </a:r>
            <a:r>
              <a:rPr lang="en-US" altLang="zh-CN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SDL_DestroyWindow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gWindow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gWindow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= NULL;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gRenderer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= NULL;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6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600" kern="0" dirty="0">
                <a:solidFill>
                  <a:srgbClr val="FFFF00"/>
                </a:solidFill>
                <a:latin typeface="Courier New"/>
              </a:rPr>
              <a:t>退出</a:t>
            </a: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SDL</a:t>
            </a:r>
            <a:r>
              <a:rPr lang="zh-CN" altLang="en-US" sz="1600" kern="0" dirty="0">
                <a:solidFill>
                  <a:srgbClr val="FFFF00"/>
                </a:solidFill>
                <a:latin typeface="Courier New"/>
              </a:rPr>
              <a:t>子系统</a:t>
            </a:r>
            <a:endParaRPr lang="en-US" altLang="zh-CN" sz="16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008000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IMG_Quit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SDL_Quit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27584" y="2348880"/>
            <a:ext cx="4392488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6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 err="1"/>
              <a:t>freeLTexture</a:t>
            </a:r>
            <a:r>
              <a:rPr lang="en-US" altLang="zh-CN" b="1" cap="none" dirty="0"/>
              <a:t>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8136904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//Free </a:t>
            </a:r>
            <a:r>
              <a:rPr lang="en-US" altLang="zh-CN" sz="1400" kern="0" dirty="0" err="1">
                <a:solidFill>
                  <a:srgbClr val="FFFF00"/>
                </a:solidFill>
                <a:latin typeface="Courier New"/>
              </a:rPr>
              <a:t>LTexture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void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freeLTexture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)()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if(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ltexture.mTexture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!= NULL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{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SDL_DestroyTexture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ltexture.mTexture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ltexture.mWidth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=0;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ltexture.mHeight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=0;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ltexture.mTexture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=NULL;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}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83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main loop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8136904" cy="511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 !quit )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SDL_PollEvent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&amp;e ) != 0 )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	 	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e.type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SDL_QUIT )	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		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quit = TRUE;	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清楚屏幕原有内容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SDL_SetRenderDrawColor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0xFF, 0xFF, 0xFF, 0xFF );</a:t>
            </a:r>
            <a:endParaRPr lang="zh-CN" alt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SDL_RenderClear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将精灵动画绘制在屏幕上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spriteRendering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更新屏幕内容</a:t>
            </a:r>
            <a:endParaRPr lang="en-US" altLang="zh-CN" sz="1400" kern="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SDL_RenderPresent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36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</a:t>
            </a:r>
            <a:r>
              <a:rPr lang="en-US" altLang="zh-CN" b="1" cap="none" dirty="0" err="1"/>
              <a:t>spriteRendering</a:t>
            </a:r>
            <a:r>
              <a:rPr lang="en-US" altLang="zh-CN" b="1" cap="none" dirty="0"/>
              <a:t>( 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8136904" cy="453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void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spriteRendering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  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绘制背景图案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SDL_RenderCopy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gRenderer,gBackgroundTexture.mTexture,NULL,NULL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); 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每循环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8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次选择下一裁剪矩形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008000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currentClip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&amp;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 frame / 8 ];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  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在屏幕中心绘制精灵动画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renderTexture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,(SCREEN_WIDTH -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spriteW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())/2,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	(SCREEN_HEIGHT-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spriteH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())/2,currentClip,0,NULL);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++frame;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循环播放动画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if( frame / 8 &gt;= WALKING_ANIMATION_FRAMES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frame = 0;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24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</a:t>
            </a:r>
            <a:r>
              <a:rPr lang="en-US" altLang="zh-CN" b="1" cap="none" dirty="0" err="1"/>
              <a:t>spriteW</a:t>
            </a:r>
            <a:r>
              <a:rPr lang="en-US" altLang="zh-CN" b="1" cap="none" dirty="0"/>
              <a:t> () </a:t>
            </a:r>
            <a:r>
              <a:rPr lang="zh-CN" altLang="en-US" b="1" cap="none" dirty="0"/>
              <a:t>和</a:t>
            </a:r>
            <a:r>
              <a:rPr lang="en-US" altLang="zh-CN" b="1" cap="none" dirty="0" err="1"/>
              <a:t>spriteH</a:t>
            </a:r>
            <a:r>
              <a:rPr lang="en-US" altLang="zh-CN" b="1" cap="none" dirty="0"/>
              <a:t>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8136904" cy="410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600" kern="0" dirty="0">
                <a:solidFill>
                  <a:srgbClr val="FFFF00"/>
                </a:solidFill>
                <a:latin typeface="Courier New"/>
              </a:rPr>
              <a:t>获取单帧动画的纹理宽度</a:t>
            </a:r>
            <a:endParaRPr lang="en-US" altLang="zh-CN" sz="16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void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spriteW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()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{ </a:t>
            </a:r>
            <a:endParaRPr lang="en-US" altLang="zh-CN" sz="16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    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return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gSpriteTexture.mWidth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/ WALKING_ANIMATION_FRAMES;</a:t>
            </a:r>
          </a:p>
          <a:p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6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600" kern="0" dirty="0">
                <a:solidFill>
                  <a:srgbClr val="FFFF00"/>
                </a:solidFill>
                <a:latin typeface="Courier New"/>
              </a:rPr>
              <a:t>获取单帧动画的纹理高度</a:t>
            </a:r>
            <a:endParaRPr lang="en-US" altLang="zh-CN" sz="16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void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spriteW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()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{ </a:t>
            </a:r>
            <a:endParaRPr lang="en-US" altLang="zh-CN" sz="16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return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gSpriteTexture.mHeight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884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 err="1"/>
              <a:t>renderTexture</a:t>
            </a:r>
            <a:r>
              <a:rPr lang="en-US" altLang="zh-CN" b="1" cap="none" dirty="0"/>
              <a:t>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8136904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绘制</a:t>
            </a:r>
            <a:r>
              <a:rPr lang="en-US" altLang="zh-CN" sz="1400" kern="0" dirty="0" err="1">
                <a:solidFill>
                  <a:srgbClr val="FFFF00"/>
                </a:solidFill>
                <a:latin typeface="Courier New"/>
              </a:rPr>
              <a:t>LTexture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void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renderTexture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int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x,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int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y,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SDL_Rect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* clip,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	              double angle,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SDL_Point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* center)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设定纹理在屏幕的绘制区域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SDL_Rect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destRect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{ x, y,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ltexture.mWidth,ltexture.mHeight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};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if (clip!=NULL)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destRect.w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=clip-&gt;w;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destRect.h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=clip-&gt;h;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}	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en-US" altLang="zh-CN" sz="1400" kern="0" dirty="0" err="1">
                <a:solidFill>
                  <a:srgbClr val="FFFF00"/>
                </a:solidFill>
                <a:latin typeface="Courier New"/>
              </a:rPr>
              <a:t>SDL_RenderCopyEx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入参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clip: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纹理裁剪矩形 </a:t>
            </a:r>
            <a:r>
              <a:rPr lang="en-US" altLang="zh-CN" sz="1400" kern="0" dirty="0" err="1">
                <a:solidFill>
                  <a:srgbClr val="FFFF00"/>
                </a:solidFill>
                <a:latin typeface="Courier New"/>
              </a:rPr>
              <a:t>destRect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: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目标矩形区域 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  //angle: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旋转角度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center: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旋转中心点 最后一个参数：是否翻转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SDL_RenderCopyEx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ltexture.mTexture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clip, &amp;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destRect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	     angle, center, SDL_FLIP_NONE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35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979712" y="1556792"/>
            <a:ext cx="3983657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		</a:t>
            </a:r>
            <a:br>
              <a:rPr lang="en-US" altLang="zh-CN" dirty="0"/>
            </a:br>
            <a:r>
              <a:rPr lang="zh-CN" altLang="en-US" sz="6600" dirty="0">
                <a:solidFill>
                  <a:srgbClr val="FFC000"/>
                </a:solidFill>
              </a:rPr>
              <a:t>小结</a:t>
            </a:r>
          </a:p>
        </p:txBody>
      </p:sp>
      <p:pic>
        <p:nvPicPr>
          <p:cNvPr id="9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81428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12"/>
          <p:cNvSpPr txBox="1">
            <a:spLocks/>
          </p:cNvSpPr>
          <p:nvPr/>
        </p:nvSpPr>
        <p:spPr bwMode="auto">
          <a:xfrm>
            <a:off x="1115616" y="3068960"/>
            <a:ext cx="734481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endParaRPr lang="en-US" altLang="zh-CN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加载纹理时保留尺寸信息</a:t>
            </a:r>
            <a:endParaRPr lang="en-US" altLang="zh-CN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600" kern="0" dirty="0" err="1">
                <a:latin typeface="Courier New"/>
              </a:rPr>
              <a:t>SDL_SetColorKey</a:t>
            </a:r>
            <a:r>
              <a:rPr lang="zh-CN" altLang="en-US" sz="1600" kern="0" dirty="0">
                <a:latin typeface="Courier New"/>
              </a:rPr>
              <a:t>使指定色彩透明显示</a:t>
            </a:r>
            <a:endParaRPr lang="en-US" altLang="zh-CN" sz="1600" kern="0" dirty="0">
              <a:latin typeface="Courier New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600" kern="0" dirty="0">
              <a:latin typeface="Courier New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600" kern="0" dirty="0" err="1">
                <a:latin typeface="Courier New"/>
              </a:rPr>
              <a:t>SDL_RenderCopyEx</a:t>
            </a:r>
            <a:r>
              <a:rPr lang="zh-CN" altLang="en-US" sz="1600" kern="0" dirty="0">
                <a:latin typeface="Courier New"/>
              </a:rPr>
              <a:t>提供了纹理显示的旋转与翻转选项</a:t>
            </a:r>
            <a:endParaRPr lang="en-US" altLang="zh-CN" sz="1600" kern="0" dirty="0">
              <a:latin typeface="Courier New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600" kern="0" dirty="0">
              <a:latin typeface="Courier New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通过设置裁剪矩形与目标矩形，可绘制纹理局部至屏幕指定区域</a:t>
            </a:r>
            <a:endParaRPr lang="en-US" altLang="zh-CN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精灵动画是播放帧序列</a:t>
            </a:r>
            <a:endParaRPr lang="en-US" altLang="zh-CN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SDL2</a:t>
            </a:r>
            <a:r>
              <a:rPr lang="zh-CN" alt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提供了绘制点，线，面，线框等几何图元的函数</a:t>
            </a:r>
            <a:endParaRPr lang="en-US" altLang="zh-CN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7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600" kern="0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sz="1600" kern="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4262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63588" y="2276872"/>
            <a:ext cx="7772400" cy="86409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cap="none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Geometry rendering</a:t>
            </a:r>
            <a:endParaRPr lang="zh-CN" altLang="en-US" sz="8000" dirty="0">
              <a:solidFill>
                <a:srgbClr val="FFC000"/>
              </a:solidFill>
            </a:endParaRPr>
          </a:p>
        </p:txBody>
      </p:sp>
      <p:pic>
        <p:nvPicPr>
          <p:cNvPr id="9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81428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占位符 3"/>
          <p:cNvSpPr txBox="1">
            <a:spLocks/>
          </p:cNvSpPr>
          <p:nvPr/>
        </p:nvSpPr>
        <p:spPr bwMode="auto">
          <a:xfrm>
            <a:off x="2087724" y="3274573"/>
            <a:ext cx="53961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Tx/>
              <a:buNone/>
            </a:pPr>
            <a:r>
              <a:rPr lang="zh-CN" altLang="en-US" sz="18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绘制几何元素</a:t>
            </a:r>
            <a:endParaRPr lang="en-US" altLang="zh-CN" sz="1800" kern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5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zh-CN" altLang="en-US" dirty="0"/>
              <a:t>绘制几何元素</a:t>
            </a:r>
          </a:p>
        </p:txBody>
      </p:sp>
      <p:sp>
        <p:nvSpPr>
          <p:cNvPr id="14" name="矩形 13"/>
          <p:cNvSpPr/>
          <p:nvPr/>
        </p:nvSpPr>
        <p:spPr>
          <a:xfrm>
            <a:off x="107504" y="1268760"/>
            <a:ext cx="8928992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void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geometryRendering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int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SDL_Rect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fillRect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{ W/4, H/4, W/2, H/2 };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SDL_Rect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outlineRect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={ W/6, H/6, W*2/3, H*2/3 };;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 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绘制红色填充区域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SDL_SetRenderDrawColor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0xFF, 0x00, 0x00, 0xFF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SDL_RenderFillRect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&amp;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fillRect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 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绘制绿色方形轮廓线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SDL_SetRenderDrawColor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0x00, 0xFF, 0x00, 0xFF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SDL_RenderDrawRect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&amp;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outlineRect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 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绘制蓝色水平线</a:t>
            </a:r>
            <a:r>
              <a:rPr lang="zh-CN" altLang="en-US" sz="1400" kern="0" dirty="0">
                <a:solidFill>
                  <a:srgbClr val="008000"/>
                </a:solidFill>
                <a:latin typeface="Courier New"/>
              </a:rPr>
              <a:t>	</a:t>
            </a:r>
            <a:endParaRPr lang="en-US" altLang="zh-CN" sz="1400" kern="0" dirty="0">
              <a:solidFill>
                <a:srgbClr val="0080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SDL_SetRenderDrawColor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0x00, 0x00, 0xFF, 0xFF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SDL_RenderDrawLine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0, H/2, W, H/2);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 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绘制黄色点构成的虚线</a:t>
            </a:r>
            <a:r>
              <a:rPr lang="zh-CN" altLang="en-US" sz="1400" kern="0" dirty="0">
                <a:solidFill>
                  <a:srgbClr val="008000"/>
                </a:solidFill>
                <a:latin typeface="Courier New"/>
              </a:rPr>
              <a:t>	</a:t>
            </a:r>
            <a:endParaRPr lang="en-US" altLang="zh-CN" sz="1400" kern="0" dirty="0">
              <a:solidFill>
                <a:srgbClr val="0080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SDL_SetRenderDrawColor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0xFF, 0xFF, 0x00, 0xFF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for(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int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0;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&lt; H;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+= 4 )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SDL_RenderDrawPoint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W/2,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436096" y="1541436"/>
            <a:ext cx="3168352" cy="52634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int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W = SCREEN_WIDTH;</a:t>
            </a:r>
          </a:p>
          <a:p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int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H = SCREEN_HEIGHT;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343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zh-CN" altLang="en-US" dirty="0"/>
              <a:t>绘制几何元素</a:t>
            </a:r>
          </a:p>
        </p:txBody>
      </p:sp>
      <p:pic>
        <p:nvPicPr>
          <p:cNvPr id="2050" name="Picture 2" descr="C:\Users\gabriel\Desktop\geomet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6486525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56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27584" y="1916832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		</a:t>
            </a:r>
            <a:br>
              <a:rPr lang="en-US" altLang="zh-CN" dirty="0"/>
            </a:br>
            <a:r>
              <a:rPr lang="en-US" altLang="zh-CN" sz="3600" cap="none" dirty="0">
                <a:solidFill>
                  <a:srgbClr val="FFC000"/>
                </a:solidFill>
              </a:rPr>
              <a:t>Clip rendering and Animated sprites</a:t>
            </a:r>
            <a:endParaRPr lang="zh-CN" altLang="en-US" sz="7200" dirty="0">
              <a:solidFill>
                <a:srgbClr val="FFC000"/>
              </a:solidFill>
            </a:endParaRPr>
          </a:p>
        </p:txBody>
      </p:sp>
      <p:pic>
        <p:nvPicPr>
          <p:cNvPr id="9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81428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占位符 3"/>
          <p:cNvSpPr txBox="1">
            <a:spLocks/>
          </p:cNvSpPr>
          <p:nvPr/>
        </p:nvSpPr>
        <p:spPr bwMode="auto">
          <a:xfrm>
            <a:off x="1907704" y="3573016"/>
            <a:ext cx="5396136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Tx/>
              <a:buNone/>
            </a:pPr>
            <a:r>
              <a:rPr lang="zh-CN" altLang="en-US" sz="20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纹理裁剪，旋转翻转，去除色彩，精灵动画</a:t>
            </a:r>
          </a:p>
        </p:txBody>
      </p:sp>
    </p:spTree>
    <p:extLst>
      <p:ext uri="{BB962C8B-B14F-4D97-AF65-F5344CB8AC3E}">
        <p14:creationId xmlns:p14="http://schemas.microsoft.com/office/powerpoint/2010/main" val="231233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zh-CN" altLang="en-US" b="1" cap="none" dirty="0"/>
              <a:t>定义变量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8136904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#define WALKING_ANIMATION_FRAMES 4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600" kern="0" dirty="0">
                <a:solidFill>
                  <a:srgbClr val="FFFF00"/>
                </a:solidFill>
                <a:latin typeface="Courier New"/>
              </a:rPr>
              <a:t>包含尺寸信息的纹理结构体</a:t>
            </a:r>
            <a:endParaRPr lang="en-US" altLang="zh-CN" sz="16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typedef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struct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{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SDL_Texture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*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mTexture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;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int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mWidth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int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mHeight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}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LTexture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6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//Walking animation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LTexture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gSpriteTexture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;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SDL_Rect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[ WALKING_ANIMATION_FRAMES ];</a:t>
            </a:r>
            <a:r>
              <a:rPr lang="en-US" altLang="zh-CN" sz="1600" kern="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600" kern="0" dirty="0">
                <a:solidFill>
                  <a:srgbClr val="FFFF00"/>
                </a:solidFill>
                <a:latin typeface="Courier New"/>
              </a:rPr>
              <a:t>裁剪矩形数组</a:t>
            </a:r>
            <a:endParaRPr lang="en-US" altLang="zh-CN" sz="16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SDL_Rect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*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currentClip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; </a:t>
            </a: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600" kern="0" dirty="0">
                <a:solidFill>
                  <a:srgbClr val="FFFF00"/>
                </a:solidFill>
                <a:latin typeface="Courier New"/>
              </a:rPr>
              <a:t>当前裁剪矩形的索引</a:t>
            </a: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int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frame = 0; </a:t>
            </a: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600" kern="0" dirty="0">
                <a:solidFill>
                  <a:srgbClr val="FFFF00"/>
                </a:solidFill>
                <a:latin typeface="Courier New"/>
              </a:rPr>
              <a:t>动画帧号</a:t>
            </a:r>
            <a:endParaRPr lang="en-US" altLang="zh-CN" sz="16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6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//Background texture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LTexture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gBackgroundTexture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gabriel\Desktop\f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460" y="1772816"/>
            <a:ext cx="1808945" cy="144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520460" y="1772816"/>
            <a:ext cx="427804" cy="1448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48264" y="1772815"/>
            <a:ext cx="508300" cy="1448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56564" y="1772816"/>
            <a:ext cx="427804" cy="1448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873361" y="1769391"/>
            <a:ext cx="456044" cy="1448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43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 err="1"/>
              <a:t>init</a:t>
            </a:r>
            <a:r>
              <a:rPr lang="en-US" altLang="zh-CN" b="1" cap="none" dirty="0"/>
              <a:t>()</a:t>
            </a:r>
            <a:r>
              <a:rPr lang="zh-CN" altLang="en-US" sz="1600" b="1" cap="none" dirty="0"/>
              <a:t>（ </a:t>
            </a:r>
            <a:r>
              <a:rPr lang="en-US" altLang="zh-CN" sz="1600" b="1" cap="none" dirty="0"/>
              <a:t>Vertical Sync</a:t>
            </a:r>
            <a:r>
              <a:rPr lang="zh-CN" altLang="en-US" sz="1600" b="1" cap="none" dirty="0"/>
              <a:t>）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323528" y="1556792"/>
            <a:ext cx="8424936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//Create </a:t>
            </a:r>
            <a:r>
              <a:rPr lang="en-US" altLang="zh-CN" sz="1600" kern="0" dirty="0" err="1">
                <a:solidFill>
                  <a:srgbClr val="FFFF00"/>
                </a:solidFill>
                <a:latin typeface="Courier New"/>
              </a:rPr>
              <a:t>vsynced</a:t>
            </a: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 renderer for window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gRenderer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=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SDL_CreateRenderer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gWindow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, -1,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	SDL_RENDERER_ACCELERATED | </a:t>
            </a:r>
            <a:r>
              <a:rPr lang="en-US" altLang="zh-CN" sz="1600" b="1" kern="0" dirty="0">
                <a:solidFill>
                  <a:srgbClr val="FF0000"/>
                </a:solidFill>
                <a:latin typeface="Courier New"/>
              </a:rPr>
              <a:t>SDL_RENDERER_PRESENTVSYNC</a:t>
            </a:r>
            <a:r>
              <a:rPr lang="en-US" altLang="zh-CN" sz="1600" kern="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if(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gRenderer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== NULL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printf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 ...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success = false;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内容占位符 12"/>
          <p:cNvSpPr txBox="1">
            <a:spLocks/>
          </p:cNvSpPr>
          <p:nvPr/>
        </p:nvSpPr>
        <p:spPr bwMode="auto">
          <a:xfrm>
            <a:off x="323528" y="4437112"/>
            <a:ext cx="842493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p"/>
            </a:pPr>
            <a:endParaRPr lang="zh-CN" altLang="en-US" sz="1600" kern="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 kern="0" dirty="0"/>
              <a:t>垂直同步</a:t>
            </a:r>
            <a:r>
              <a:rPr lang="en-US" altLang="zh-CN" sz="1600" kern="0" dirty="0"/>
              <a:t>(Vertical Sync)</a:t>
            </a:r>
            <a:r>
              <a:rPr lang="zh-CN" altLang="en-US" sz="1600" kern="0" dirty="0"/>
              <a:t>：渲染更新与显示器垂直刷新保持一致。本例中，这使动画不会运动太快。</a:t>
            </a:r>
          </a:p>
        </p:txBody>
      </p:sp>
    </p:spTree>
    <p:extLst>
      <p:ext uri="{BB962C8B-B14F-4D97-AF65-F5344CB8AC3E}">
        <p14:creationId xmlns:p14="http://schemas.microsoft.com/office/powerpoint/2010/main" val="427413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</a:t>
            </a:r>
            <a:r>
              <a:rPr lang="en-US" altLang="zh-CN" b="1" cap="none" dirty="0" err="1"/>
              <a:t>loadTexture</a:t>
            </a:r>
            <a:r>
              <a:rPr lang="en-US" altLang="zh-CN" b="1" cap="none" dirty="0"/>
              <a:t>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0" y="1340768"/>
            <a:ext cx="9108504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LTexture</a:t>
            </a:r>
            <a:r>
              <a:rPr lang="zh-CN" altLang="en-US" sz="14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(char* path ){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NULL;</a:t>
            </a:r>
            <a:r>
              <a:rPr lang="en-US" altLang="zh-CN" sz="1400" kern="0" dirty="0">
                <a:solidFill>
                  <a:srgbClr val="008000"/>
                </a:solidFill>
                <a:latin typeface="Courier New"/>
              </a:rPr>
              <a:t> 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008000"/>
                </a:solidFill>
                <a:latin typeface="Courier New"/>
              </a:rPr>
              <a:t>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*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loadedSurface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IMG_Load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path );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if(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loadedSurface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== NULL ){</a:t>
            </a:r>
            <a:r>
              <a:rPr lang="zh-CN" altLang="en-US" sz="14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...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else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{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设定去除色彩的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RGB,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该颜色将透明显示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SDL_SetColorKey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loadedSurface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SDL_TRUE,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 		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SDL_MapRGB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loadedSurface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-&gt;format, 0, 0xFF, 0xFF )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ltexture.mTexture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=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SDL_CreateTextureFromSurface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loadedSurface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if(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ltexture.mTexture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== NULL ){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printf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(...);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else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{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获取纹理的宽高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ltexture.mWidth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=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loadedSurface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-&gt;w;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ltexture.mHeight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=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loadedSurface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-&gt;h;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}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SDL_FreeSurface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loadedSurface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);</a:t>
            </a:r>
            <a:r>
              <a:rPr lang="en-US" altLang="zh-CN" sz="1400" kern="0" dirty="0">
                <a:solidFill>
                  <a:srgbClr val="008000"/>
                </a:solidFill>
                <a:latin typeface="Courier New"/>
              </a:rPr>
              <a:t>  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}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return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; </a:t>
            </a:r>
            <a:r>
              <a:rPr lang="en-US" altLang="zh-CN" sz="1400" kern="0" dirty="0">
                <a:solidFill>
                  <a:srgbClr val="008000"/>
                </a:solidFill>
                <a:latin typeface="Courier New"/>
              </a:rPr>
              <a:t>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676908" y="2492896"/>
            <a:ext cx="4225092" cy="43204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SDL_MapRGB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:</a:t>
            </a:r>
            <a:r>
              <a:rPr lang="zh-CN" altLang="en-US" sz="1400" kern="0" dirty="0">
                <a:solidFill>
                  <a:schemeClr val="tx1"/>
                </a:solidFill>
                <a:latin typeface="Courier New"/>
              </a:rPr>
              <a:t>跨平台地根据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RGB</a:t>
            </a:r>
            <a:r>
              <a:rPr lang="zh-CN" altLang="en-US" sz="1400" kern="0" dirty="0">
                <a:solidFill>
                  <a:schemeClr val="tx1"/>
                </a:solidFill>
                <a:latin typeface="Courier New"/>
              </a:rPr>
              <a:t>值创建一个像素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95536" y="3068960"/>
            <a:ext cx="8208912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35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-24340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</a:t>
            </a:r>
            <a:r>
              <a:rPr lang="en-US" altLang="zh-CN" b="1" cap="none" dirty="0" err="1"/>
              <a:t>loadMedia</a:t>
            </a:r>
            <a:r>
              <a:rPr lang="en-US" altLang="zh-CN" b="1" cap="none" dirty="0"/>
              <a:t>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124744"/>
            <a:ext cx="7704856" cy="5733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BOOL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loadMedia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(){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BOOL success = TRUE;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US" altLang="zh-CN" sz="1400" kern="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加载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PNG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texture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"04_geometry_and_texture/animation.png"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if(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== NULL ){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else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      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裁剪矩形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0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[ 0 ].x =   0;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[ 0 ].y =   0;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[ 0 ].w =  64;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[ 0 ].h = 205;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裁剪矩形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1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[ 1 ].x =  64;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[ 1 ].y =   0;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[ 1 ].w =  64;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[ 1 ].h = 205;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      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裁剪矩形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2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[ 2 ].x = 128;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[ 2 ].y =   0;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[ 2 ].w =  64;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[ 2 ].h = 205;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裁剪矩形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3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[ 3 ].x = 196;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[ 3 ].y =   0;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[ 3 ].w =  64;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gSpriteClips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[ 3 ].h = 205;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return success;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3075" name="Picture 3" descr="C:\Users\gabriel\Desktop\fo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66" y="2276872"/>
            <a:ext cx="1168988" cy="93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325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PPT192006191672</Template>
  <TotalTime>6347</TotalTime>
  <Words>766</Words>
  <Application>Microsoft Office PowerPoint</Application>
  <PresentationFormat>全屏显示(4:3)</PresentationFormat>
  <Paragraphs>218</Paragraphs>
  <Slides>16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ClassicPhotoAlbum</vt:lpstr>
      <vt:lpstr>PowerPoint 演示文稿</vt:lpstr>
      <vt:lpstr>Geometry rendering</vt:lpstr>
      <vt:lpstr>绘制几何元素</vt:lpstr>
      <vt:lpstr>绘制几何元素</vt:lpstr>
      <vt:lpstr>   Clip rendering and Animated sprites</vt:lpstr>
      <vt:lpstr>定义变量</vt:lpstr>
      <vt:lpstr>init()（ Vertical Sync）</vt:lpstr>
      <vt:lpstr> loadTexture()</vt:lpstr>
      <vt:lpstr> loadMedia()</vt:lpstr>
      <vt:lpstr> close ()</vt:lpstr>
      <vt:lpstr>freeLTexture()</vt:lpstr>
      <vt:lpstr> main loop </vt:lpstr>
      <vt:lpstr> spriteRendering( )</vt:lpstr>
      <vt:lpstr> spriteW () 和spriteH()</vt:lpstr>
      <vt:lpstr>renderTexture()</vt:lpstr>
      <vt:lpstr>   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SDL</dc:title>
  <dc:creator>gabriel</dc:creator>
  <cp:lastModifiedBy>himo</cp:lastModifiedBy>
  <cp:revision>1518</cp:revision>
  <dcterms:created xsi:type="dcterms:W3CDTF">2015-09-02T01:55:16Z</dcterms:created>
  <dcterms:modified xsi:type="dcterms:W3CDTF">2016-02-29T06:13:49Z</dcterms:modified>
</cp:coreProperties>
</file>