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16" r:id="rId1"/>
  </p:sldMasterIdLst>
  <p:notesMasterIdLst>
    <p:notesMasterId r:id="rId11"/>
  </p:notesMasterIdLst>
  <p:sldIdLst>
    <p:sldId id="288" r:id="rId2"/>
    <p:sldId id="316" r:id="rId3"/>
    <p:sldId id="307" r:id="rId4"/>
    <p:sldId id="318" r:id="rId5"/>
    <p:sldId id="308" r:id="rId6"/>
    <p:sldId id="298" r:id="rId7"/>
    <p:sldId id="299" r:id="rId8"/>
    <p:sldId id="300" r:id="rId9"/>
    <p:sldId id="287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>
      <p:cViewPr>
        <p:scale>
          <a:sx n="112" d="100"/>
          <a:sy n="112" d="100"/>
        </p:scale>
        <p:origin x="-918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35668-3BD4-4A54-8D3B-BBBF75224B9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B0567-C2A8-4540-AB82-FB76E4326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81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B0567-C2A8-4540-AB82-FB76E43268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631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B0567-C2A8-4540-AB82-FB76E432686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63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相册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/>
          </p:cNvSpPr>
          <p:nvPr/>
        </p:nvSpPr>
        <p:spPr>
          <a:xfrm>
            <a:off x="454025" y="51816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 kumimoji="0" lang="zh-CN"/>
            </a:pPr>
            <a:endParaRPr lang="zh-CN" sz="3200" i="1" kern="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6213" y="187325"/>
            <a:ext cx="8763000" cy="6213475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/>
          </a:p>
        </p:txBody>
      </p:sp>
      <p:pic>
        <p:nvPicPr>
          <p:cNvPr id="7" name="Picture 9" descr="PPTj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86500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7"/>
          <p:cNvSpPr>
            <a:spLocks noGrp="1"/>
          </p:cNvSpPr>
          <p:nvPr>
            <p:ph type="title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zh-CN"/>
            </a:lvl1pPr>
            <a:extLst/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/>
          </p:nvPr>
        </p:nvSpPr>
        <p:spPr>
          <a:xfrm>
            <a:off x="2133600" y="5133975"/>
            <a:ext cx="6386946" cy="1219200"/>
          </a:xfrm>
        </p:spPr>
        <p:txBody>
          <a:bodyPr tIns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8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10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89526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/>
          </p:nvPr>
        </p:nvSpPr>
        <p:spPr>
          <a:xfrm>
            <a:off x="457200" y="228600"/>
            <a:ext cx="4023360" cy="3017520"/>
          </a:xfrm>
        </p:spPr>
        <p:txBody>
          <a:bodyPr anchor="b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1756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混向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5" name="Rectangl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86709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/>
          </p:nvPr>
        </p:nvSpPr>
        <p:spPr>
          <a:xfrm>
            <a:off x="400497" y="1295400"/>
            <a:ext cx="1676400" cy="1905000"/>
          </a:xfrm>
        </p:spPr>
        <p:txBody>
          <a:bodyPr anchor="b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lang="zh-CN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/>
          </p:nvPr>
        </p:nvSpPr>
        <p:spPr>
          <a:xfrm>
            <a:off x="7086600" y="1295400"/>
            <a:ext cx="1676400" cy="1905000"/>
          </a:xfrm>
        </p:spPr>
        <p:txBody>
          <a:bodyPr anchor="b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/>
          </p:nvPr>
        </p:nvSpPr>
        <p:spPr>
          <a:xfrm>
            <a:off x="400497" y="3352800"/>
            <a:ext cx="1676400" cy="1905000"/>
          </a:xfrm>
        </p:spPr>
        <p:txBody>
          <a:bodyPr/>
          <a:lstStyle>
            <a:lvl1pPr marL="0" marR="0" indent="0" algn="r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/>
          </p:nvPr>
        </p:nvSpPr>
        <p:spPr>
          <a:xfrm>
            <a:off x="7086600" y="3352800"/>
            <a:ext cx="1676400" cy="1905000"/>
          </a:xfrm>
        </p:spPr>
        <p:txBody>
          <a:bodyPr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Rectangle 3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12" name="Rectangle 25"/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5" name="Rectangle 1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0942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/>
          </p:nvPr>
        </p:nvSpPr>
        <p:spPr>
          <a:xfrm>
            <a:off x="926821" y="61722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/>
          </p:nvPr>
        </p:nvSpPr>
        <p:spPr>
          <a:xfrm>
            <a:off x="926821" y="1524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/>
          </p:nvPr>
        </p:nvSpPr>
        <p:spPr>
          <a:xfrm>
            <a:off x="4660621" y="61722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/>
          </p:nvPr>
        </p:nvSpPr>
        <p:spPr>
          <a:xfrm>
            <a:off x="4660621" y="152400"/>
            <a:ext cx="3657600" cy="304800"/>
          </a:xfrm>
        </p:spPr>
        <p:txBody>
          <a:bodyPr lIns="9144"/>
          <a:lstStyle>
            <a:lvl1pPr marL="0" marR="0" indent="0" algn="l" eaLnBrk="1" latinLnBrk="0" hangingPunct="1">
              <a:buFontTx/>
              <a:buNone/>
              <a:defRPr kumimoji="0" lang="zh-CN" sz="16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Rectangle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11" name="Rectangle 25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Rectangle 16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25237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纵栏(带大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/>
          </p:nvPr>
        </p:nvSpPr>
        <p:spPr>
          <a:xfrm>
            <a:off x="152400" y="4495800"/>
            <a:ext cx="8763000" cy="1905000"/>
          </a:xfrm>
        </p:spPr>
        <p:txBody>
          <a:bodyPr/>
          <a:lstStyle>
            <a:lvl1pPr marL="0" marR="0" indent="0" algn="l" eaLnBrk="1" latinLnBrk="0" hangingPunct="1">
              <a:buFontTx/>
              <a:buNone/>
              <a:defRPr kumimoji="0" lang="zh-CN" sz="2400" baseline="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3"/>
          <p:cNvSpPr>
            <a:spLocks noGrp="1"/>
          </p:cNvSpPr>
          <p:nvPr>
            <p:ph type="dt" sz="half" idx="33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9" name="Rectangle 25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66362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 栏: 1 纵栏和 3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8" name="Rectangle 25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6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21327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栏: 3 横栏和 2 纵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3"/>
          <p:cNvSpPr>
            <a:spLocks noGrp="1"/>
          </p:cNvSpPr>
          <p:nvPr>
            <p:ph type="dt" sz="half" idx="29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8" name="Rectangle 25"/>
          <p:cNvSpPr>
            <a:spLocks noGrp="1"/>
          </p:cNvSpPr>
          <p:nvPr>
            <p:ph type="ftr" sz="quarter" idx="3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3700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 栏: 3 纵栏和 2 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3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8" name="Rectangle 25"/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69393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39883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栏，正方形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Rectangle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10" name="Rectangle 2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1829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/>
          </p:nvPr>
        </p:nvSpPr>
        <p:spPr>
          <a:xfrm>
            <a:off x="914400" y="6019800"/>
            <a:ext cx="7467600" cy="38100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39214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/>
          <a:lstStyle>
            <a:lvl1pPr marL="0" marR="0" indent="0" algn="l"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Rectangle 25"/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01505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zh-CN" altLang="en-US"/>
          </a:p>
        </p:txBody>
      </p:sp>
      <p:sp>
        <p:nvSpPr>
          <p:cNvPr id="6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483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21041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5" name="Rectangle 25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5308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横栏(全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</p:spTree>
    <p:extLst>
      <p:ext uri="{BB962C8B-B14F-4D97-AF65-F5344CB8AC3E}">
        <p14:creationId xmlns:p14="http://schemas.microsoft.com/office/powerpoint/2010/main" val="328313373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相册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lang="zh-CN" baseline="0"/>
            </a:lvl1pPr>
            <a:extLst/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/>
          </p:nvPr>
        </p:nvSpPr>
        <p:spPr>
          <a:xfrm>
            <a:off x="752670" y="5600700"/>
            <a:ext cx="7772400" cy="838200"/>
          </a:xfrm>
        </p:spPr>
        <p:txBody>
          <a:bodyPr tIns="0"/>
          <a:lstStyle>
            <a:lvl1pPr eaLnBrk="1" latinLnBrk="0" hangingPunct="1">
              <a:buFontTx/>
              <a:buNone/>
              <a:defRPr kumimoji="0" lang="zh-CN" sz="1800"/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8" name="Rectangle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9" name="Rectangle 2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60427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/>
          </p:nvPr>
        </p:nvSpPr>
        <p:spPr>
          <a:xfrm>
            <a:off x="1066800" y="5334000"/>
            <a:ext cx="3429000" cy="106680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/>
          </p:nvPr>
        </p:nvSpPr>
        <p:spPr>
          <a:xfrm>
            <a:off x="4724400" y="5334000"/>
            <a:ext cx="3429000" cy="106680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28972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横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/>
          </p:nvPr>
        </p:nvSpPr>
        <p:spPr>
          <a:xfrm>
            <a:off x="457200" y="4857750"/>
            <a:ext cx="4038600" cy="123825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/>
          </p:nvPr>
        </p:nvSpPr>
        <p:spPr>
          <a:xfrm>
            <a:off x="4648200" y="4857750"/>
            <a:ext cx="4038600" cy="1238250"/>
          </a:xfrm>
        </p:spPr>
        <p:txBody>
          <a:bodyPr rIns="9144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18664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混向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/>
          </p:nvPr>
        </p:nvSpPr>
        <p:spPr>
          <a:xfrm>
            <a:off x="5141976" y="3352800"/>
            <a:ext cx="3773425" cy="2971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7" name="Rectangle 2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49782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纵栏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/>
          </p:nvPr>
        </p:nvSpPr>
        <p:spPr>
          <a:xfrm>
            <a:off x="228600" y="4876800"/>
            <a:ext cx="2743200" cy="1447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/>
          </p:nvPr>
        </p:nvSpPr>
        <p:spPr>
          <a:xfrm>
            <a:off x="3200400" y="4876800"/>
            <a:ext cx="2743200" cy="1447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/>
          </p:nvPr>
        </p:nvSpPr>
        <p:spPr>
          <a:xfrm>
            <a:off x="6172200" y="4876800"/>
            <a:ext cx="2743200" cy="1447800"/>
          </a:xfrm>
        </p:spPr>
        <p:txBody>
          <a:bodyPr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lang="zh-CN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9" name="Rectangle 2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Rectangle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7748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7" name="Rectangle 5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55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2016/2/29</a:t>
            </a:fld>
            <a:endParaRPr lang="zh-CN" altLang="en-US"/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13" y="6557963"/>
            <a:ext cx="4648200" cy="2476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550"/>
            <a:ext cx="914400" cy="244475"/>
          </a:xfrm>
          <a:prstGeom prst="rect">
            <a:avLst/>
          </a:prstGeom>
        </p:spPr>
        <p:txBody>
          <a:bodyPr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CN" sz="1200">
                <a:solidFill>
                  <a:schemeClr val="tx2"/>
                </a:solidFill>
                <a:latin typeface="+mn-lt"/>
                <a:ea typeface="+mn-ea"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31" name="Picture 7" descr="PPTjia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286500"/>
            <a:ext cx="1905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717" r:id="rId1"/>
    <p:sldLayoutId id="2147484718" r:id="rId2"/>
    <p:sldLayoutId id="2147484719" r:id="rId3"/>
    <p:sldLayoutId id="2147484720" r:id="rId4"/>
    <p:sldLayoutId id="2147484721" r:id="rId5"/>
    <p:sldLayoutId id="2147484722" r:id="rId6"/>
    <p:sldLayoutId id="2147484723" r:id="rId7"/>
    <p:sldLayoutId id="2147484724" r:id="rId8"/>
    <p:sldLayoutId id="2147484725" r:id="rId9"/>
    <p:sldLayoutId id="2147484726" r:id="rId10"/>
    <p:sldLayoutId id="2147484727" r:id="rId11"/>
    <p:sldLayoutId id="2147484728" r:id="rId12"/>
    <p:sldLayoutId id="2147484729" r:id="rId13"/>
    <p:sldLayoutId id="2147484730" r:id="rId14"/>
    <p:sldLayoutId id="2147484731" r:id="rId15"/>
    <p:sldLayoutId id="2147484732" r:id="rId16"/>
    <p:sldLayoutId id="2147484733" r:id="rId17"/>
    <p:sldLayoutId id="2147484734" r:id="rId18"/>
    <p:sldLayoutId id="2147484735" r:id="rId19"/>
    <p:sldLayoutId id="2147484736" r:id="rId20"/>
    <p:sldLayoutId id="2147484737" r:id="rId21"/>
    <p:sldLayoutId id="2147484738" r:id="rId22"/>
    <p:sldLayoutId id="2147484739" r:id="rId23"/>
    <p:sldLayoutId id="2147484740" r:id="rId24"/>
    <p:sldLayoutId id="2147484741" r:id="rId25"/>
    <p:sldLayoutId id="2147484742" r:id="rId2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lang="zh-CN" sz="3200" cap="all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lang="zh-CN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  <a:ea typeface="华文楷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lang="zh-CN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  <a:ea typeface="华文楷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lang="zh-CN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  <a:ea typeface="华文楷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lang="zh-CN"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entury Schoolbook" pitchFamily="18" charset="0"/>
          <a:ea typeface="华文楷体" pitchFamily="2" charset="-122"/>
        </a:defRPr>
      </a:lvl5pPr>
      <a:lvl6pPr eaLnBrk="1" latinLnBrk="0" hangingPunct="1">
        <a:defRPr kumimoji="0" lang="zh-CN">
          <a:solidFill>
            <a:schemeClr val="tx2"/>
          </a:solidFill>
        </a:defRPr>
      </a:lvl6pPr>
      <a:lvl7pPr eaLnBrk="1" latinLnBrk="0" hangingPunct="1">
        <a:defRPr kumimoji="0" lang="zh-CN">
          <a:solidFill>
            <a:schemeClr val="tx2"/>
          </a:solidFill>
        </a:defRPr>
      </a:lvl7pPr>
      <a:lvl8pPr eaLnBrk="1" latinLnBrk="0" hangingPunct="1">
        <a:defRPr kumimoji="0" lang="zh-CN">
          <a:solidFill>
            <a:schemeClr val="tx2"/>
          </a:solidFill>
        </a:defRPr>
      </a:lvl8pPr>
      <a:lvl9pPr eaLnBrk="1" latinLnBrk="0" hangingPunct="1">
        <a:defRPr kumimoji="0" lang="zh-CN">
          <a:solidFill>
            <a:schemeClr val="tx2"/>
          </a:solidFill>
        </a:defRPr>
      </a:lvl9pPr>
      <a:extLst/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zh-CN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lang="zh-CN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lang="zh-CN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lang="zh-CN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lang="zh-CN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zh-CN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azyfoo.net/tutorials/SDL/03_event_driven_programming/03_event_driven_programming.zi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libsdl.org/projects/SDL_ttf/" TargetMode="Externa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720000" y="1480304"/>
            <a:ext cx="7589304" cy="1297945"/>
          </a:xfrm>
        </p:spPr>
        <p:txBody>
          <a:bodyPr>
            <a:normAutofit/>
          </a:bodyPr>
          <a:lstStyle/>
          <a:p>
            <a:pPr algn="ctr"/>
            <a:r>
              <a:rPr lang="en-US" altLang="zh-CN" sz="5400" b="1" cap="none" dirty="0">
                <a:solidFill>
                  <a:srgbClr val="FFC000"/>
                </a:solidFill>
                <a:ea typeface="Adobe Gothic Std B" pitchFamily="34" charset="-128"/>
              </a:rPr>
              <a:t>True </a:t>
            </a:r>
            <a:r>
              <a:rPr lang="en-US" altLang="zh-CN" sz="5400" b="1" cap="none">
                <a:solidFill>
                  <a:srgbClr val="FFC000"/>
                </a:solidFill>
                <a:ea typeface="Adobe Gothic Std B" pitchFamily="34" charset="-128"/>
              </a:rPr>
              <a:t>Type Fonts</a:t>
            </a:r>
            <a:endParaRPr lang="zh-CN" altLang="en-US" sz="6000" dirty="0">
              <a:latin typeface="+mn-lt"/>
            </a:endParaRPr>
          </a:p>
        </p:txBody>
      </p:sp>
      <p:pic>
        <p:nvPicPr>
          <p:cNvPr id="1026" name="Picture 2" descr="C:\Users\gabriel\Desktop\SDL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468000"/>
            <a:ext cx="1704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722688" y="4077072"/>
            <a:ext cx="7586616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897604" y="4183341"/>
            <a:ext cx="3236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点击</a:t>
            </a:r>
            <a:r>
              <a:rPr lang="zh-CN" altLang="en-US" sz="1400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3"/>
              </a:rPr>
              <a:t>这里</a:t>
            </a:r>
            <a:r>
              <a:rPr lang="zh-CN" altLang="en-US" sz="14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下载本节课程源码与相关资源</a:t>
            </a:r>
            <a:endParaRPr lang="zh-CN" altLang="en-US" sz="1400" dirty="0"/>
          </a:p>
        </p:txBody>
      </p:sp>
      <p:sp>
        <p:nvSpPr>
          <p:cNvPr id="8" name="副标题 3"/>
          <p:cNvSpPr txBox="1">
            <a:spLocks/>
          </p:cNvSpPr>
          <p:nvPr/>
        </p:nvSpPr>
        <p:spPr bwMode="auto">
          <a:xfrm>
            <a:off x="1541631" y="2562225"/>
            <a:ext cx="6040760" cy="722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FontTx/>
              <a:buNone/>
            </a:pPr>
            <a:r>
              <a:rPr lang="zh-CN" altLang="en-US" sz="2000" kern="0" dirty="0">
                <a:solidFill>
                  <a:schemeClr val="accent2">
                    <a:lumMod val="40000"/>
                    <a:lumOff val="6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配置</a:t>
            </a:r>
            <a:r>
              <a:rPr lang="en-US" altLang="zh-CN" sz="2000" kern="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SDL_ttf</a:t>
            </a:r>
            <a:r>
              <a:rPr lang="zh-CN" altLang="en-US" sz="2000" kern="0" dirty="0">
                <a:solidFill>
                  <a:schemeClr val="accent2">
                    <a:lumMod val="40000"/>
                    <a:lumOff val="6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库</a:t>
            </a:r>
            <a:r>
              <a:rPr lang="en-US" altLang="zh-CN" sz="2000" kern="0" dirty="0">
                <a:solidFill>
                  <a:schemeClr val="accent2">
                    <a:lumMod val="40000"/>
                    <a:lumOff val="6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000" kern="0" dirty="0">
                <a:solidFill>
                  <a:schemeClr val="accent2">
                    <a:lumMod val="40000"/>
                    <a:lumOff val="6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加载并显示字符纹理</a:t>
            </a:r>
          </a:p>
        </p:txBody>
      </p:sp>
      <p:sp>
        <p:nvSpPr>
          <p:cNvPr id="9" name="副标题 3"/>
          <p:cNvSpPr txBox="1">
            <a:spLocks/>
          </p:cNvSpPr>
          <p:nvPr/>
        </p:nvSpPr>
        <p:spPr bwMode="auto">
          <a:xfrm>
            <a:off x="2043709" y="3282305"/>
            <a:ext cx="5036604" cy="50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 algn="ctr">
              <a:buNone/>
            </a:pPr>
            <a:r>
              <a:rPr lang="zh-CN" altLang="en-US" sz="1600" dirty="0"/>
              <a:t>主讲教师： 刘新国</a:t>
            </a:r>
            <a:endParaRPr lang="en-US" altLang="zh-CN" sz="1600" dirty="0"/>
          </a:p>
        </p:txBody>
      </p:sp>
      <p:pic>
        <p:nvPicPr>
          <p:cNvPr id="2050" name="Picture 2" descr="C:\Users\gabriel\Desktop\textTextu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581128"/>
            <a:ext cx="288032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44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000" y="1439999"/>
            <a:ext cx="8280000" cy="4680000"/>
          </a:xfrm>
        </p:spPr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宋体"/>
              </a:rPr>
              <a:t>1) </a:t>
            </a:r>
            <a:r>
              <a:rPr lang="zh-CN" altLang="en-US" sz="1800" dirty="0">
                <a:latin typeface="宋体"/>
              </a:rPr>
              <a:t>点击</a:t>
            </a:r>
            <a:r>
              <a:rPr lang="zh-CN" altLang="en-US" sz="1800" dirty="0">
                <a:latin typeface="宋体"/>
                <a:hlinkClick r:id="rId2"/>
              </a:rPr>
              <a:t>网页链接</a:t>
            </a:r>
            <a:r>
              <a:rPr lang="zh-CN" altLang="en-US" sz="1800" dirty="0">
                <a:latin typeface="宋体"/>
              </a:rPr>
              <a:t>下载</a:t>
            </a:r>
            <a:r>
              <a:rPr lang="en-US" altLang="zh-CN" sz="1800" dirty="0" err="1"/>
              <a:t>SDL_ttf</a:t>
            </a:r>
            <a:r>
              <a:rPr lang="zh-CN" altLang="en-US" sz="1800" dirty="0"/>
              <a:t>扩展包</a:t>
            </a:r>
            <a:endParaRPr lang="en-US" altLang="zh-CN" sz="1800" dirty="0"/>
          </a:p>
          <a:p>
            <a:pPr lvl="0">
              <a:lnSpc>
                <a:spcPct val="150000"/>
              </a:lnSpc>
              <a:buAutoNum type="arabicParenR"/>
            </a:pPr>
            <a:endParaRPr lang="en-US" altLang="zh-CN" sz="1800" dirty="0">
              <a:latin typeface="宋体"/>
            </a:endParaRPr>
          </a:p>
          <a:p>
            <a:pPr lvl="0">
              <a:lnSpc>
                <a:spcPct val="150000"/>
              </a:lnSpc>
              <a:buAutoNum type="arabicParenR"/>
            </a:pPr>
            <a:endParaRPr lang="en-US" altLang="zh-CN" sz="1800" dirty="0">
              <a:latin typeface="宋体"/>
            </a:endParaRPr>
          </a:p>
          <a:p>
            <a:pPr lvl="0">
              <a:lnSpc>
                <a:spcPct val="150000"/>
              </a:lnSpc>
              <a:buAutoNum type="arabicParenR"/>
            </a:pPr>
            <a:endParaRPr lang="en-US" altLang="zh-CN" sz="1800" dirty="0">
              <a:latin typeface="宋体"/>
            </a:endParaRPr>
          </a:p>
          <a:p>
            <a:pPr lvl="0">
              <a:lnSpc>
                <a:spcPct val="150000"/>
              </a:lnSpc>
              <a:buAutoNum type="arabicParenR"/>
            </a:pPr>
            <a:endParaRPr lang="en-US" altLang="zh-CN" sz="1800" dirty="0">
              <a:latin typeface="宋体"/>
            </a:endParaRPr>
          </a:p>
          <a:p>
            <a:pPr lvl="0">
              <a:lnSpc>
                <a:spcPct val="150000"/>
              </a:lnSpc>
              <a:buAutoNum type="arabicParenR"/>
            </a:pPr>
            <a:endParaRPr lang="en-US" altLang="zh-CN" sz="1800" dirty="0">
              <a:latin typeface="宋体"/>
            </a:endParaRPr>
          </a:p>
          <a:p>
            <a:pPr lvl="0">
              <a:lnSpc>
                <a:spcPct val="150000"/>
              </a:lnSpc>
              <a:buAutoNum type="arabicParenR"/>
            </a:pPr>
            <a:endParaRPr lang="en-US" altLang="zh-CN" sz="1800" dirty="0">
              <a:latin typeface="宋体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altLang="zh-CN" sz="1800" dirty="0">
              <a:latin typeface="宋体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1800" dirty="0">
                <a:latin typeface="宋体"/>
              </a:rPr>
              <a:t>2) </a:t>
            </a:r>
            <a:r>
              <a:rPr lang="zh-CN" altLang="en-US" sz="1800" dirty="0">
                <a:latin typeface="宋体"/>
              </a:rPr>
              <a:t>配置过程与</a:t>
            </a:r>
            <a:r>
              <a:rPr lang="en-US" altLang="zh-CN" sz="1800" dirty="0" err="1">
                <a:latin typeface="宋体"/>
              </a:rPr>
              <a:t>SDL_image</a:t>
            </a:r>
            <a:r>
              <a:rPr lang="zh-CN" altLang="en-US" sz="1800" dirty="0">
                <a:latin typeface="宋体"/>
              </a:rPr>
              <a:t>相同，请参考课程</a:t>
            </a:r>
            <a:r>
              <a:rPr lang="en-US" altLang="zh-CN" sz="1800" dirty="0">
                <a:latin typeface="宋体"/>
              </a:rPr>
              <a:t>03</a:t>
            </a: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/>
          </a:bodyPr>
          <a:lstStyle/>
          <a:p>
            <a:pPr algn="ctr"/>
            <a:r>
              <a:rPr lang="en-US" altLang="zh-CN" cap="none" dirty="0"/>
              <a:t>VS2010</a:t>
            </a:r>
            <a:r>
              <a:rPr lang="zh-CN" altLang="en-US" cap="none" dirty="0"/>
              <a:t>配置</a:t>
            </a:r>
            <a:r>
              <a:rPr lang="en-US" altLang="zh-CN" cap="none" dirty="0" err="1"/>
              <a:t>SDL_ttf</a:t>
            </a:r>
            <a:endParaRPr lang="zh-CN" altLang="en-US" dirty="0"/>
          </a:p>
        </p:txBody>
      </p:sp>
      <p:pic>
        <p:nvPicPr>
          <p:cNvPr id="1026" name="Picture 2" descr="C:\Users\gabriel\Desktop\SDL_tt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6552728" cy="283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下箭头 1"/>
          <p:cNvSpPr/>
          <p:nvPr/>
        </p:nvSpPr>
        <p:spPr>
          <a:xfrm rot="2388959">
            <a:off x="4898723" y="1752755"/>
            <a:ext cx="638097" cy="6928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76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zh-CN" altLang="en-US" b="1" cap="none" dirty="0"/>
              <a:t>相关变量与函数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323528" y="1556792"/>
            <a:ext cx="8424936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#include &lt;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SDL_ttf.h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&gt;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en-US" altLang="zh-CN" sz="1600" kern="0" dirty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rgbClr val="FFFF00"/>
                </a:solidFill>
                <a:latin typeface="Courier New"/>
              </a:rPr>
              <a:t>//Globally used font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TTF_Font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*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gFont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= NULL; </a:t>
            </a:r>
            <a:endParaRPr lang="en-US" altLang="zh-CN" sz="1600" kern="0" dirty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rgbClr val="FFFF00"/>
                </a:solidFill>
                <a:latin typeface="Courier New"/>
              </a:rPr>
              <a:t>//Rendered texture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LTexture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gTextTexture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</a:t>
            </a:r>
            <a:endParaRPr lang="en-US" altLang="zh-CN" sz="1600" kern="0" dirty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endParaRPr lang="en-US" altLang="zh-CN" sz="1600" kern="0" dirty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rgbClr val="FFFF00"/>
                </a:solidFill>
                <a:latin typeface="Courier New"/>
              </a:rPr>
              <a:t>//Loads text as texture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LTexture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loadFromRenderedText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( char *text,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SDL_Color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textColor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);</a:t>
            </a:r>
          </a:p>
        </p:txBody>
      </p:sp>
      <p:sp>
        <p:nvSpPr>
          <p:cNvPr id="5" name="内容占位符 12"/>
          <p:cNvSpPr txBox="1">
            <a:spLocks/>
          </p:cNvSpPr>
          <p:nvPr/>
        </p:nvSpPr>
        <p:spPr bwMode="auto">
          <a:xfrm>
            <a:off x="323528" y="4437112"/>
            <a:ext cx="842493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anose="05000000000000000000" pitchFamily="2" charset="2"/>
              <a:buChar char="p"/>
            </a:pPr>
            <a:endParaRPr lang="en-US" altLang="zh-CN" sz="1600" kern="0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600" kern="0" dirty="0"/>
              <a:t>定义字体变量与字符的纹理</a:t>
            </a:r>
            <a:endParaRPr lang="en-US" altLang="zh-CN" sz="1600" kern="0" dirty="0"/>
          </a:p>
          <a:p>
            <a:pPr>
              <a:buFont typeface="Wingdings" panose="05000000000000000000" pitchFamily="2" charset="2"/>
              <a:buChar char="p"/>
            </a:pPr>
            <a:endParaRPr lang="en-US" altLang="zh-CN" sz="1600" kern="0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sz="1600" kern="0" dirty="0"/>
              <a:t>另外，我们声明函数，用来从字体，颜色，字符串中创建纹理</a:t>
            </a:r>
          </a:p>
        </p:txBody>
      </p:sp>
    </p:spTree>
    <p:extLst>
      <p:ext uri="{BB962C8B-B14F-4D97-AF65-F5344CB8AC3E}">
        <p14:creationId xmlns:p14="http://schemas.microsoft.com/office/powerpoint/2010/main" val="427413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en-US" altLang="zh-CN" b="1" cap="none" dirty="0" err="1"/>
              <a:t>init</a:t>
            </a:r>
            <a:r>
              <a:rPr lang="en-US" altLang="zh-CN" b="1" cap="none" dirty="0"/>
              <a:t>()</a:t>
            </a:r>
            <a:endParaRPr lang="zh-CN" altLang="en-US" sz="1600" dirty="0"/>
          </a:p>
        </p:txBody>
      </p:sp>
      <p:sp>
        <p:nvSpPr>
          <p:cNvPr id="14" name="矩形 13"/>
          <p:cNvSpPr/>
          <p:nvPr/>
        </p:nvSpPr>
        <p:spPr>
          <a:xfrm>
            <a:off x="323528" y="1556792"/>
            <a:ext cx="8424936" cy="4104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//Initialize PNG loading </a:t>
            </a:r>
            <a:r>
              <a:rPr lang="en-US" altLang="zh-CN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 !(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IMG_Init</a:t>
            </a:r>
            <a:r>
              <a:rPr lang="en-US" altLang="zh-CN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imgFlags</a:t>
            </a:r>
            <a:r>
              <a:rPr lang="en-US" altLang="zh-CN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&amp;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imgFlags</a:t>
            </a:r>
            <a:r>
              <a:rPr lang="en-US" altLang="zh-CN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)</a:t>
            </a:r>
            <a:endParaRPr lang="en-US" altLang="zh-CN" sz="1600" kern="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“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SDL_image</a:t>
            </a:r>
            <a:r>
              <a:rPr lang="en-US" altLang="zh-CN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could not initialize!”); 	 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success = FALSE; 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</a:t>
            </a:r>
            <a:endParaRPr lang="en-US" altLang="zh-CN" sz="1600" kern="0" dirty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rgbClr val="FFFF00"/>
                </a:solidFill>
                <a:latin typeface="Courier New"/>
              </a:rPr>
              <a:t>        //Initialize </a:t>
            </a:r>
            <a:r>
              <a:rPr lang="en-US" altLang="zh-CN" sz="1600" kern="0" dirty="0" err="1">
                <a:solidFill>
                  <a:srgbClr val="FFFF00"/>
                </a:solidFill>
                <a:latin typeface="Courier New"/>
              </a:rPr>
              <a:t>SDL_ttf</a:t>
            </a:r>
            <a:endParaRPr lang="en-US" altLang="zh-CN" sz="1600" kern="0" dirty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rgbClr val="FFFF00"/>
                </a:solidFill>
                <a:latin typeface="Courier New"/>
              </a:rPr>
              <a:t>        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if(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TTF_Init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() == -1 )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    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       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printf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(“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SDL_ttf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could not initialize!”);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        success = FALSE;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    }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944616" y="3348960"/>
            <a:ext cx="3024336" cy="800120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lang="en-US" altLang="zh-C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SDL_image</a:t>
            </a:r>
            <a:r>
              <a:rPr lang="zh-CN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相似，加载和绘制字符之前需先初始化</a:t>
            </a:r>
            <a:r>
              <a:rPr lang="en-US" altLang="zh-C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SDL_ttf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50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en-US" altLang="zh-CN" b="1" cap="none" dirty="0"/>
              <a:t> </a:t>
            </a:r>
            <a:r>
              <a:rPr lang="en-US" altLang="zh-CN" b="1" cap="none" dirty="0" err="1"/>
              <a:t>loadFromRenderedText</a:t>
            </a:r>
            <a:r>
              <a:rPr lang="en-US" altLang="zh-CN" b="1" cap="none" dirty="0"/>
              <a:t>()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0" y="1340768"/>
            <a:ext cx="9108504" cy="547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//</a:t>
            </a:r>
            <a:r>
              <a:rPr lang="zh-CN" altLang="en-US" sz="1400" kern="0" dirty="0">
                <a:solidFill>
                  <a:srgbClr val="FFFF00"/>
                </a:solidFill>
                <a:latin typeface="Courier New"/>
              </a:rPr>
              <a:t>函数入参依次为：待显示的字符串，绘制字符串所用的颜色</a:t>
            </a:r>
            <a:endParaRPr lang="en-US" altLang="zh-CN" sz="1400" kern="0" dirty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loadFromRenderedText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 char *text,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SDL_Color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textColor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textTexture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= NULL;</a:t>
            </a:r>
            <a:r>
              <a:rPr lang="en-US" altLang="zh-CN" sz="1400" kern="0" dirty="0">
                <a:solidFill>
                  <a:srgbClr val="008000"/>
                </a:solidFill>
                <a:latin typeface="Courier New"/>
              </a:rPr>
              <a:t>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  //Render text surface  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008000"/>
                </a:solidFill>
                <a:latin typeface="Courier New"/>
              </a:rPr>
              <a:t>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SDL_Surface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*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loadedSurface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=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TTF_RenderText_Solid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gFont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, text,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textColor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if(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loadedSurface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== NULL ){</a:t>
            </a:r>
            <a:r>
              <a:rPr lang="zh-CN" altLang="en-US" sz="1400" kern="0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... 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else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{ 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//Create texture from surface pixels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</a:t>
            </a:r>
            <a:endParaRPr lang="en-US" altLang="zh-CN" sz="1400" kern="0" dirty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textTexture.mTexture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=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SDL_CreateTextureFromSurface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gRenderer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,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loadedSurface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if(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textTexture.mTexture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== NULL ){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printf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(...); 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else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{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//Get image dimensions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textTexture.mWidth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=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loadedSurface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-&gt;w;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textTexture.mHeight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=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loadedSurface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-&gt;h;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}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SDL_FreeSurface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loadedSurface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);</a:t>
            </a:r>
            <a:r>
              <a:rPr lang="en-US" altLang="zh-CN" sz="1400" kern="0" dirty="0">
                <a:solidFill>
                  <a:srgbClr val="008000"/>
                </a:solidFill>
                <a:latin typeface="Courier New"/>
              </a:rPr>
              <a:t>  </a:t>
            </a:r>
            <a:endParaRPr lang="en-US" altLang="zh-CN" sz="1400" kern="0" dirty="0">
              <a:solidFill>
                <a:schemeClr val="tx1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}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return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textTexture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; </a:t>
            </a:r>
            <a:r>
              <a:rPr lang="en-US" altLang="zh-CN" sz="1400" kern="0" dirty="0">
                <a:solidFill>
                  <a:srgbClr val="008000"/>
                </a:solidFill>
                <a:latin typeface="Courier New"/>
              </a:rPr>
              <a:t>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}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779912" y="2060848"/>
            <a:ext cx="5184576" cy="360040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kern="0" dirty="0" err="1">
                <a:solidFill>
                  <a:schemeClr val="tx1"/>
                </a:solidFill>
                <a:latin typeface="Courier New"/>
              </a:rPr>
              <a:t>TTF_RenderText_Solid</a:t>
            </a:r>
            <a:r>
              <a:rPr lang="zh-CN" altLang="en-US" sz="1200" kern="0" dirty="0"/>
              <a:t>接收字体，颜色，字符串参数来创建</a:t>
            </a:r>
            <a:r>
              <a:rPr lang="en-US" altLang="zh-CN" sz="1200" kern="0" dirty="0"/>
              <a:t>surface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2492896"/>
            <a:ext cx="835292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283968" y="5517232"/>
            <a:ext cx="4680520" cy="805776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loadFromRenderedText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CN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lang="en-US" altLang="zh-C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loadTexture</a:t>
            </a:r>
            <a:r>
              <a:rPr lang="en-US" altLang="zh-CN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CN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十分相似。</a:t>
            </a:r>
            <a:r>
              <a:rPr lang="zh-CN" altLang="en-US" sz="1400" kern="0" dirty="0">
                <a:solidFill>
                  <a:schemeClr val="tx1"/>
                </a:solidFill>
                <a:latin typeface="Courier New"/>
              </a:rPr>
              <a:t>前者通过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SDL_ttf</a:t>
            </a:r>
            <a:r>
              <a:rPr lang="zh-CN" altLang="en-US" sz="1400" kern="0" dirty="0">
                <a:solidFill>
                  <a:schemeClr val="tx1"/>
                </a:solidFill>
                <a:latin typeface="Courier New"/>
              </a:rPr>
              <a:t>创建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surface</a:t>
            </a:r>
            <a:r>
              <a:rPr lang="zh-CN" altLang="en-US" sz="1400" kern="0" dirty="0">
                <a:solidFill>
                  <a:schemeClr val="tx1"/>
                </a:solidFill>
                <a:latin typeface="Courier New"/>
              </a:rPr>
              <a:t>，后者通过文件。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35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-243408"/>
            <a:ext cx="8208912" cy="1249362"/>
          </a:xfrm>
        </p:spPr>
        <p:txBody>
          <a:bodyPr/>
          <a:lstStyle/>
          <a:p>
            <a:pPr algn="ctr"/>
            <a:r>
              <a:rPr lang="en-US" altLang="zh-CN" b="1" cap="none" dirty="0"/>
              <a:t> </a:t>
            </a:r>
            <a:r>
              <a:rPr lang="en-US" altLang="zh-CN" b="1" cap="none" dirty="0" err="1"/>
              <a:t>loadMedia</a:t>
            </a:r>
            <a:r>
              <a:rPr lang="en-US" altLang="zh-CN" b="1" cap="none" dirty="0"/>
              <a:t>()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79512" y="1124744"/>
            <a:ext cx="8784976" cy="5616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BOOL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loadMedia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(){ </a:t>
            </a:r>
            <a:endParaRPr lang="en-US" altLang="zh-CN" sz="1400" kern="0" dirty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BOOL success = TRUE;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 //Loading success flag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    //Open the font, </a:t>
            </a:r>
            <a:r>
              <a:rPr lang="en-US" altLang="zh-CN" sz="1400" kern="0" dirty="0" err="1">
                <a:solidFill>
                  <a:srgbClr val="FFFF00"/>
                </a:solidFill>
                <a:latin typeface="Courier New"/>
              </a:rPr>
              <a:t>TTF_OpenFont</a:t>
            </a:r>
            <a:r>
              <a:rPr lang="zh-CN" altLang="en-US" sz="1400" kern="0" dirty="0">
                <a:solidFill>
                  <a:srgbClr val="FFFF00"/>
                </a:solidFill>
                <a:latin typeface="Courier New"/>
              </a:rPr>
              <a:t>入参为：</a:t>
            </a:r>
            <a:r>
              <a:rPr lang="en-US" altLang="zh-CN" sz="1400" kern="0" dirty="0" err="1">
                <a:solidFill>
                  <a:srgbClr val="FFFF00"/>
                </a:solidFill>
                <a:latin typeface="Courier New"/>
              </a:rPr>
              <a:t>ttf</a:t>
            </a:r>
            <a:r>
              <a:rPr lang="zh-CN" altLang="en-US" sz="1400" kern="0" dirty="0">
                <a:solidFill>
                  <a:srgbClr val="FFFF00"/>
                </a:solidFill>
                <a:latin typeface="Courier New"/>
              </a:rPr>
              <a:t>字体文件路径，字体大小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 </a:t>
            </a:r>
            <a:endParaRPr lang="en-US" altLang="zh-CN" sz="1400" kern="0" dirty="0">
              <a:solidFill>
                <a:schemeClr val="tx1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gFont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=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TTF_OpenFont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(“05_true_type_fonts/myFont.ttf” , 28);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 </a:t>
            </a:r>
            <a:endParaRPr lang="en-US" altLang="zh-CN" sz="1400" kern="0" dirty="0">
              <a:solidFill>
                <a:schemeClr val="tx1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if(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gFont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== NULL 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{</a:t>
            </a:r>
            <a:endParaRPr lang="en-US" altLang="zh-CN" sz="1400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SDL_ttf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Error: %s\n",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TTF_GetError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);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success = FALSE;		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}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else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	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SDL_Color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textColor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= { 255, 255, 255 };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 	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gTextTexture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=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loadFromRenderedText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 "The quick brown fox jumps 				over the lazy dog",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textColor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);</a:t>
            </a:r>
            <a:r>
              <a:rPr lang="en-US" altLang="zh-CN" sz="1400" kern="0" dirty="0">
                <a:solidFill>
                  <a:srgbClr val="FFFF00"/>
                </a:solidFill>
                <a:latin typeface="Courier New"/>
              </a:rPr>
              <a:t> //Render text</a:t>
            </a:r>
            <a:endParaRPr lang="en-US" altLang="zh-CN" sz="1400" kern="0" dirty="0">
              <a:solidFill>
                <a:schemeClr val="tx1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	if(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gTextTexture.mTexture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== NULL )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	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	 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printf</a:t>
            </a: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( "Failed to render text texture!\n" 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	    success = FALSE;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	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    return success;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/>
              </a:rPr>
              <a:t>}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940152" y="1156732"/>
            <a:ext cx="2736304" cy="400060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使用</a:t>
            </a:r>
            <a:r>
              <a:rPr lang="en-US" altLang="zh-CN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TTF_OpenFont</a:t>
            </a:r>
            <a:r>
              <a:rPr lang="zh-CN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加载字体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1628800"/>
            <a:ext cx="648072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15616" y="4221088"/>
            <a:ext cx="684076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788024" y="3501008"/>
            <a:ext cx="3888432" cy="432048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使用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/>
              </a:rPr>
              <a:t>loadFromRenderedText</a:t>
            </a:r>
            <a:r>
              <a:rPr lang="zh-CN" alt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加载字符纹理</a:t>
            </a:r>
            <a:endParaRPr lang="zh-CN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32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en-US" altLang="zh-CN" b="1" cap="none" dirty="0"/>
              <a:t> close ()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7544" y="1556792"/>
            <a:ext cx="8136904" cy="5184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void close()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rgbClr val="FFFF00"/>
                </a:solidFill>
                <a:latin typeface="Courier New"/>
              </a:rPr>
              <a:t>    //Free loaded image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freeLTexture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(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gTextTexture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);  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/>
              </a:rPr>
              <a:t>//Free global font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TTF_CloseFont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(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gFont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gFont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= NULL;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/>
              </a:rPr>
              <a:t>//Destroy window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rgbClr val="008000"/>
                </a:solidFill>
                <a:latin typeface="Courier New"/>
              </a:rPr>
              <a:t>   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SDL_DestroyRenderer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(</a:t>
            </a:r>
            <a:r>
              <a:rPr lang="zh-CN" alt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gRenderer</a:t>
            </a:r>
            <a:r>
              <a:rPr lang="en-US" altLang="zh-CN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SDL_DestroyWindow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(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gWindow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gWindow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= NULL;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gRenderer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= NULL;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/>
              </a:rPr>
              <a:t>//Quit SDL subsystems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rgbClr val="FFFF00"/>
                </a:solidFill>
                <a:latin typeface="Courier New"/>
              </a:rPr>
              <a:t>   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TTF_Quit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(); </a:t>
            </a:r>
            <a:r>
              <a:rPr lang="en-US" altLang="zh-CN" sz="1600" kern="0" dirty="0">
                <a:solidFill>
                  <a:srgbClr val="FFFF00"/>
                </a:solidFill>
                <a:latin typeface="Courier New"/>
              </a:rPr>
              <a:t>//</a:t>
            </a:r>
            <a:r>
              <a:rPr lang="zh-CN" altLang="en-US" sz="1600" kern="0" dirty="0">
                <a:solidFill>
                  <a:srgbClr val="FFFF00"/>
                </a:solidFill>
                <a:latin typeface="Courier New"/>
              </a:rPr>
              <a:t>退出</a:t>
            </a:r>
            <a:r>
              <a:rPr lang="en-US" altLang="zh-CN" sz="1600" kern="0" dirty="0" err="1">
                <a:solidFill>
                  <a:srgbClr val="FFFF00"/>
                </a:solidFill>
                <a:latin typeface="Courier New"/>
              </a:rPr>
              <a:t>SDL_ttf</a:t>
            </a:r>
            <a:r>
              <a:rPr lang="zh-CN" altLang="en-US" sz="1600" kern="0" dirty="0">
                <a:solidFill>
                  <a:srgbClr val="FFFF00"/>
                </a:solidFill>
                <a:latin typeface="Courier New"/>
              </a:rPr>
              <a:t>库</a:t>
            </a:r>
            <a:endParaRPr lang="en-US" altLang="zh-CN" sz="1600" kern="0" dirty="0">
              <a:solidFill>
                <a:srgbClr val="FFFF00"/>
              </a:solidFill>
              <a:latin typeface="Courier New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rgbClr val="008000"/>
                </a:solidFill>
                <a:latin typeface="Courier New"/>
              </a:rPr>
              <a:t>   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IMG_Quit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();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    </a:t>
            </a:r>
            <a:r>
              <a:rPr lang="en-US" altLang="zh-CN" sz="1600" kern="0" dirty="0" err="1">
                <a:solidFill>
                  <a:schemeClr val="tx1"/>
                </a:solidFill>
                <a:latin typeface="Courier New"/>
              </a:rPr>
              <a:t>SDL_Quit</a:t>
            </a: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();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/>
                </a:solidFill>
                <a:latin typeface="Courier New"/>
              </a:rPr>
              <a:t>}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1600" y="2780928"/>
            <a:ext cx="3168352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99592" y="5157192"/>
            <a:ext cx="3384376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67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 idx="4294967295"/>
          </p:nvPr>
        </p:nvSpPr>
        <p:spPr>
          <a:xfrm>
            <a:off x="467544" y="19398"/>
            <a:ext cx="8208912" cy="1249362"/>
          </a:xfrm>
        </p:spPr>
        <p:txBody>
          <a:bodyPr/>
          <a:lstStyle/>
          <a:p>
            <a:pPr algn="ctr"/>
            <a:r>
              <a:rPr lang="en-US" altLang="zh-CN" b="1" cap="none" dirty="0"/>
              <a:t> main loop 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67544" y="1556792"/>
            <a:ext cx="8136904" cy="51125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 !quit )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while(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SDL_PollEvent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&amp;e ) != 0 )	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	 		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if(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e.type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SDL_QUIT )		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{			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quit = TRUE;		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}	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 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清楚屏幕原有内容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SDL_SetRenderDrawColor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gRenderer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0xFF, 0xFF, 0xFF, 0xFF );</a:t>
            </a:r>
            <a:endParaRPr lang="zh-CN" altLang="en-US" sz="1400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SDL_RenderClear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gRenderer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 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在屏幕中心绘制字符串纹理（与图片绘制采用同一函数）</a:t>
            </a:r>
            <a:endParaRPr lang="en-US" altLang="zh-CN" sz="1400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gTextTexture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,(SCREEN_WIDTH-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gTextTexture.mWidth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)/2,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(SCREEN_HEIGHT-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gTextTexture.mHeight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)/2,NULL,0,NULL);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400" kern="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更新屏幕内容</a:t>
            </a:r>
            <a:endParaRPr lang="en-US" altLang="zh-CN" sz="1400" kern="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SDL_RenderPresent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CN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gRenderer</a:t>
            </a: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			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36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979712" y="1556792"/>
            <a:ext cx="3983657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		</a:t>
            </a:r>
            <a:br>
              <a:rPr lang="en-US" altLang="zh-CN" dirty="0"/>
            </a:br>
            <a:r>
              <a:rPr lang="zh-CN" altLang="en-US" sz="6600" dirty="0">
                <a:solidFill>
                  <a:srgbClr val="FFC000"/>
                </a:solidFill>
              </a:rPr>
              <a:t>小结</a:t>
            </a:r>
          </a:p>
        </p:txBody>
      </p:sp>
      <p:pic>
        <p:nvPicPr>
          <p:cNvPr id="9" name="Picture 2" descr="C:\Users\gabriel\Desktop\SDL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81428"/>
            <a:ext cx="1704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12"/>
          <p:cNvSpPr txBox="1">
            <a:spLocks/>
          </p:cNvSpPr>
          <p:nvPr/>
        </p:nvSpPr>
        <p:spPr bwMode="auto">
          <a:xfrm>
            <a:off x="1115616" y="3068960"/>
            <a:ext cx="7344816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lang="zh-CN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lang="zh-CN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kumimoji="0" lang="zh-CN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zh-CN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SDL_ttf</a:t>
            </a:r>
            <a:r>
              <a:rPr lang="zh-CN" alt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扩展库与</a:t>
            </a:r>
            <a:r>
              <a:rPr lang="en-US" altLang="zh-CN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SDL_image</a:t>
            </a:r>
            <a:r>
              <a:rPr lang="zh-CN" alt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库配置方法相同</a:t>
            </a:r>
            <a:endParaRPr lang="en-US" altLang="zh-CN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SDL_image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同理，</a:t>
            </a:r>
            <a:r>
              <a:rPr lang="zh-CN" alt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使用</a:t>
            </a:r>
            <a:r>
              <a:rPr lang="en-US" altLang="zh-CN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SDL_ttf</a:t>
            </a:r>
            <a:r>
              <a:rPr lang="zh-CN" alt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库前先</a:t>
            </a:r>
            <a:r>
              <a:rPr lang="en-US" altLang="zh-CN" sz="1600" kern="0" dirty="0" err="1">
                <a:latin typeface="Courier New"/>
              </a:rPr>
              <a:t>TTF_Init</a:t>
            </a:r>
            <a:endParaRPr lang="en-US" altLang="zh-CN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使用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TTF_OpenFont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加载字体</a:t>
            </a:r>
            <a:endParaRPr lang="en-US" altLang="zh-CN" sz="1600" kern="0" dirty="0">
              <a:latin typeface="Courier New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sz="1600" kern="0" dirty="0">
              <a:latin typeface="Courier New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7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加载字符串纹理与图片纹理，过程相似</a:t>
            </a:r>
            <a:endParaRPr lang="en-US" altLang="zh-CN" sz="17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CN" sz="17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17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程序关闭时，释放字体，退出</a:t>
            </a:r>
            <a:r>
              <a:rPr lang="en-US" altLang="zh-CN" sz="17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SDL_ttf</a:t>
            </a:r>
            <a:r>
              <a:rPr lang="zh-CN" altLang="en-US" sz="17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库</a:t>
            </a:r>
            <a:endParaRPr lang="en-US" altLang="zh-CN" sz="17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1600" kern="0" dirty="0"/>
          </a:p>
          <a:p>
            <a:pPr>
              <a:buFont typeface="Wingdings" panose="05000000000000000000" pitchFamily="2" charset="2"/>
              <a:buChar char="ü"/>
            </a:pPr>
            <a:endParaRPr lang="zh-CN" altLang="en-US" sz="1600" kern="0" dirty="0"/>
          </a:p>
          <a:p>
            <a:pPr>
              <a:buFont typeface="Wingdings" panose="05000000000000000000" pitchFamily="2" charset="2"/>
              <a:buChar char="p"/>
            </a:pPr>
            <a:endParaRPr lang="zh-CN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142622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ssicPhotoAlbum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PPT192006191672</Template>
  <TotalTime>6485</TotalTime>
  <Words>450</Words>
  <Application>Microsoft Office PowerPoint</Application>
  <PresentationFormat>全屏显示(4:3)</PresentationFormat>
  <Paragraphs>141</Paragraphs>
  <Slides>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ClassicPhotoAlbum</vt:lpstr>
      <vt:lpstr>True Type Fonts</vt:lpstr>
      <vt:lpstr>VS2010配置SDL_ttf</vt:lpstr>
      <vt:lpstr>相关变量与函数</vt:lpstr>
      <vt:lpstr>init()</vt:lpstr>
      <vt:lpstr> loadFromRenderedText()</vt:lpstr>
      <vt:lpstr> loadMedia()</vt:lpstr>
      <vt:lpstr> close ()</vt:lpstr>
      <vt:lpstr> main loop </vt:lpstr>
      <vt:lpstr>   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SDL</dc:title>
  <dc:creator>gabriel</dc:creator>
  <cp:lastModifiedBy>himo</cp:lastModifiedBy>
  <cp:revision>1631</cp:revision>
  <dcterms:created xsi:type="dcterms:W3CDTF">2015-09-02T01:55:16Z</dcterms:created>
  <dcterms:modified xsi:type="dcterms:W3CDTF">2016-02-29T06:13:57Z</dcterms:modified>
</cp:coreProperties>
</file>