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2"/>
  </p:notesMasterIdLst>
  <p:sldIdLst>
    <p:sldId id="288" r:id="rId2"/>
    <p:sldId id="307" r:id="rId3"/>
    <p:sldId id="319" r:id="rId4"/>
    <p:sldId id="320" r:id="rId5"/>
    <p:sldId id="300" r:id="rId6"/>
    <p:sldId id="321" r:id="rId7"/>
    <p:sldId id="322" r:id="rId8"/>
    <p:sldId id="323" r:id="rId9"/>
    <p:sldId id="324" r:id="rId10"/>
    <p:sldId id="28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20000" y="1480304"/>
            <a:ext cx="7589304" cy="108192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b="1" cap="none" dirty="0">
                <a:solidFill>
                  <a:srgbClr val="FFC000"/>
                </a:solidFill>
                <a:ea typeface="Adobe Gothic Std B" pitchFamily="34" charset="-128"/>
              </a:rPr>
              <a:t/>
            </a:r>
            <a:br>
              <a:rPr lang="en-US" altLang="zh-CN" sz="5400" b="1" cap="none" dirty="0">
                <a:solidFill>
                  <a:srgbClr val="FFC000"/>
                </a:solidFill>
                <a:ea typeface="Adobe Gothic Std B" pitchFamily="34" charset="-128"/>
              </a:rPr>
            </a:br>
            <a:r>
              <a:rPr lang="en-US" altLang="zh-CN" sz="5300" b="1" cap="none" dirty="0">
                <a:solidFill>
                  <a:srgbClr val="FFC000"/>
                </a:solidFill>
                <a:ea typeface="Adobe Gothic Std B" pitchFamily="34" charset="-128"/>
              </a:rPr>
              <a:t>Mouse Events</a:t>
            </a:r>
            <a: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60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572487" y="2375044"/>
            <a:ext cx="604076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响应鼠标事件</a:t>
            </a:r>
          </a:p>
        </p:txBody>
      </p:sp>
      <p:sp>
        <p:nvSpPr>
          <p:cNvPr id="9" name="副标题 3"/>
          <p:cNvSpPr txBox="1">
            <a:spLocks/>
          </p:cNvSpPr>
          <p:nvPr/>
        </p:nvSpPr>
        <p:spPr bwMode="auto">
          <a:xfrm>
            <a:off x="1996350" y="3304546"/>
            <a:ext cx="5036604" cy="50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CN" altLang="en-US" sz="1600" dirty="0"/>
              <a:t>主讲教师： 刘新国</a:t>
            </a:r>
            <a:endParaRPr lang="en-US" altLang="zh-CN" sz="1600" dirty="0"/>
          </a:p>
        </p:txBody>
      </p:sp>
      <p:pic>
        <p:nvPicPr>
          <p:cNvPr id="3" name="Picture 2" descr="C:\Users\gabriel\Desktop\pre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81128"/>
            <a:ext cx="2786524" cy="22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79712" y="1556792"/>
            <a:ext cx="398365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6600" dirty="0">
                <a:solidFill>
                  <a:srgbClr val="FFC000"/>
                </a:solidFill>
              </a:rPr>
              <a:t>小结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1115616" y="3068960"/>
            <a:ext cx="734481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SDL_MOUSEMOTION, SDL_MOUSEBUTTONDOWN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SDL_MOUSEBUTTONUP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是常见的鼠标事件类型</a:t>
            </a: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通过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SDL_GetMouseState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函数获取鼠标位置</a:t>
            </a:r>
            <a:endParaRPr lang="en-US" altLang="zh-CN" sz="1600" kern="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426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b="1" cap="none" dirty="0"/>
              <a:t>相关变量与函数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268760"/>
            <a:ext cx="8424936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//Button constants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const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BUTTON_WIDTH = 300;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const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BUTTON_HEIGHT = 200;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const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TOTAL_BUTTONS = 4;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typedef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enum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LButtonSprite</a:t>
            </a: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BUTTON_SPRITE_MOUSE_OUT = 0,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BUTTON_SPRITE_MOUSE_OVER_MOTION = 1,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BUTTON_SPRITE_MOUSE_DOWN = 2,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BUTTON_SPRITE_MOUSE_UP = 3,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BUTTON_SPRITE_TOTAL = 4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LButtonSprite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</a:t>
            </a:r>
          </a:p>
        </p:txBody>
      </p:sp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323528" y="5301208"/>
            <a:ext cx="842493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p"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 dirty="0"/>
              <a:t>程序将展示</a:t>
            </a:r>
            <a:r>
              <a:rPr lang="en-US" altLang="zh-CN" sz="1600" kern="0" dirty="0"/>
              <a:t>4</a:t>
            </a:r>
            <a:r>
              <a:rPr lang="zh-CN" altLang="en-US" sz="1600" kern="0" dirty="0"/>
              <a:t>个按钮，依据鼠标按下，移动，释放及移出按钮的不同状态显示相应图案</a:t>
            </a:r>
            <a:r>
              <a:rPr lang="en-US" altLang="zh-CN" sz="1600" kern="0" dirty="0"/>
              <a:t> </a:t>
            </a: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2741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033338"/>
          </a:xfrm>
        </p:spPr>
        <p:txBody>
          <a:bodyPr/>
          <a:lstStyle/>
          <a:p>
            <a:pPr algn="ctr"/>
            <a:r>
              <a:rPr lang="en-US" altLang="zh-CN" b="1" cap="none" dirty="0" err="1"/>
              <a:t>LButton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124744"/>
            <a:ext cx="8424936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typedef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struct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x;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y;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//Currently used global sprite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LButtonSprite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mCurrentSprite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LButton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//Displayed 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gButtonSpriteTexture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SDL_Rect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[BUTTON_SPRITE_TOTAL];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//Buttons objects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LButton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gButtons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[TOTAL_BUTTONS];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//Handle mouse event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handleMouseEvent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LButton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*button,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SDL_Event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* e);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//Shows button sprite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renderButton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LButton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button);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6" name="圆角矩形标注 1"/>
          <p:cNvSpPr/>
          <p:nvPr/>
        </p:nvSpPr>
        <p:spPr>
          <a:xfrm>
            <a:off x="6156176" y="2996952"/>
            <a:ext cx="2232248" cy="1152128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定义</a:t>
            </a:r>
            <a:r>
              <a:rPr lang="en-US" altLang="zh-CN" sz="1400" b="1" dirty="0" err="1">
                <a:solidFill>
                  <a:srgbClr val="FFC000"/>
                </a:solidFill>
              </a:rPr>
              <a:t>Lbutton</a:t>
            </a:r>
            <a:r>
              <a:rPr lang="zh-CN" altLang="en-US" sz="1400" b="1" dirty="0">
                <a:solidFill>
                  <a:srgbClr val="FFC000"/>
                </a:solidFill>
              </a:rPr>
              <a:t>结构</a:t>
            </a:r>
            <a:endParaRPr lang="en-US" altLang="zh-CN" sz="1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声明鼠标事件处理函数</a:t>
            </a:r>
            <a:endParaRPr lang="en-US" altLang="zh-CN" sz="1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声明按钮绘制函数</a:t>
            </a:r>
          </a:p>
        </p:txBody>
      </p:sp>
    </p:spTree>
    <p:extLst>
      <p:ext uri="{BB962C8B-B14F-4D97-AF65-F5344CB8AC3E}">
        <p14:creationId xmlns:p14="http://schemas.microsoft.com/office/powerpoint/2010/main" val="10728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-24340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loadMedia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(){ 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success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gButtonSpriteTexture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("07_mouse_events/button.png");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gButtonSpriteTexture.mTexture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 ){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else{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设置按钮纹理的裁剪框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for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0;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&lt; BUTTON_SPRITE_TOTAL; ++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){			     		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].x = 0;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].y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* 200;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].w = BUTTON_WIDTH;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].h = BUTTON_HEIGHT;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 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设置按钮的初始图案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for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0;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&lt; TOTAL_BUTTONS; ++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].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mCurrentSprite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BUTTON_SPRITE_MOUSE_OUT;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设置按钮的默认位置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setPosition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0, 0);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setPosition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+ 1, SCREEN_WIDTH - BUTTON_WIDTH, 0);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setPosition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+ 2, 0, SCREEN_HEIGHT - BUTTON_HEIGHT);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setPosition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+ 3, SCREEN_WIDTH - BUTTON_WIDTH,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                                  SCREEN_HEIGHT - BUTTON_HEIGHT);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772816"/>
            <a:ext cx="8064896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1"/>
          <p:cNvSpPr/>
          <p:nvPr/>
        </p:nvSpPr>
        <p:spPr>
          <a:xfrm>
            <a:off x="6156176" y="2731240"/>
            <a:ext cx="1800200" cy="69607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初始化按钮相关信息</a:t>
            </a:r>
          </a:p>
        </p:txBody>
      </p:sp>
    </p:spTree>
    <p:extLst>
      <p:ext uri="{BB962C8B-B14F-4D97-AF65-F5344CB8AC3E}">
        <p14:creationId xmlns:p14="http://schemas.microsoft.com/office/powerpoint/2010/main" val="20480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main loop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980728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!quit )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SDL_PollEvent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&amp;e ) != 0 )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	 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SDL_QUIT ) 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quit = TRUE;	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//Handle mouse events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TOTAL_BUTTONS; ++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gButtons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].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&amp;e ); 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//Clear screen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SDL_SetRenderDrawColor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0xFF, 0xFF, 0xFF, 0xFF );</a:t>
            </a:r>
            <a:endParaRPr lang="zh-CN" alt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SDL_RenderClear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//Render buttons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TOTAL_BUTTONS; ++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renderButton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gButtons+i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//Update screen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SDL_RenderPresent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996952"/>
            <a:ext cx="4608512" cy="828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4869160"/>
            <a:ext cx="4608512" cy="828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1"/>
          <p:cNvSpPr/>
          <p:nvPr/>
        </p:nvSpPr>
        <p:spPr>
          <a:xfrm>
            <a:off x="5868144" y="3021596"/>
            <a:ext cx="1512168" cy="69607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  处理鼠标事件</a:t>
            </a:r>
          </a:p>
        </p:txBody>
      </p:sp>
      <p:sp>
        <p:nvSpPr>
          <p:cNvPr id="7" name="圆角矩形标注 1"/>
          <p:cNvSpPr/>
          <p:nvPr/>
        </p:nvSpPr>
        <p:spPr>
          <a:xfrm>
            <a:off x="5580112" y="4935170"/>
            <a:ext cx="1800200" cy="696072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  逐个绘制按钮纹理</a:t>
            </a:r>
          </a:p>
        </p:txBody>
      </p:sp>
    </p:spTree>
    <p:extLst>
      <p:ext uri="{BB962C8B-B14F-4D97-AF65-F5344CB8AC3E}">
        <p14:creationId xmlns:p14="http://schemas.microsoft.com/office/powerpoint/2010/main" val="10153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handleMouseEvent</a:t>
            </a:r>
            <a:r>
              <a:rPr lang="en-US" altLang="zh-CN" b="1" cap="none" dirty="0"/>
              <a:t> 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handleMouseEvent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LButton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*button,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e)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//Check if mouse is in button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inside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s-ES" altLang="zh-CN" sz="1400" kern="0" dirty="0">
                <a:solidFill>
                  <a:schemeClr val="tx1"/>
                </a:solidFill>
                <a:latin typeface="Courier New"/>
              </a:rPr>
              <a:t>    int x, y; 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//If mouse event happened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e-&gt;type == SDL_MOUSEMOTION || e-&gt;type == SDL_MOUSEBUTTONDOWN ||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e-&gt;type == SDL_MOUSEBUTTONUP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//Get mouse position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s-ES" altLang="zh-CN" sz="1400" kern="0" dirty="0">
                <a:solidFill>
                  <a:schemeClr val="tx1"/>
                </a:solidFill>
                <a:latin typeface="Courier New"/>
              </a:rPr>
              <a:t>        SDL_GetMouseState( &amp;x, &amp;y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s-E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内容占位符 12"/>
          <p:cNvSpPr txBox="1">
            <a:spLocks/>
          </p:cNvSpPr>
          <p:nvPr/>
        </p:nvSpPr>
        <p:spPr bwMode="auto">
          <a:xfrm>
            <a:off x="467544" y="4869160"/>
            <a:ext cx="820737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18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 dirty="0"/>
              <a:t>如果发生鼠标移动，按下按钮，放开按钮事件，则使用</a:t>
            </a:r>
            <a:r>
              <a:rPr lang="es-ES" altLang="zh-CN" sz="1600" kern="0" dirty="0">
                <a:latin typeface="Courier New"/>
              </a:rPr>
              <a:t>SDL_GetMouseState</a:t>
            </a:r>
            <a:r>
              <a:rPr lang="en-US" altLang="zh-CN" sz="1600" kern="0" dirty="0">
                <a:latin typeface="Courier New"/>
              </a:rPr>
              <a:t>()</a:t>
            </a:r>
            <a:r>
              <a:rPr lang="zh-CN" altLang="en-US" sz="1600" kern="0" dirty="0">
                <a:latin typeface="Courier New"/>
              </a:rPr>
              <a:t>函数获取当前鼠标位置。</a:t>
            </a:r>
            <a:endParaRPr lang="en-US" altLang="zh-CN" sz="1600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342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handleMouseEvent</a:t>
            </a:r>
            <a:r>
              <a:rPr lang="en-US" altLang="zh-CN" b="1" cap="none" dirty="0"/>
              <a:t> 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268760"/>
            <a:ext cx="8136904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//Mouse is left of the button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if( x &lt; button-&gt;x ) { inside = FALSE; }</a:t>
            </a:r>
            <a:endParaRPr lang="es-E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s-E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//Mouse is right of the button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else if( x &gt;  button-&gt;x  + BUTTON_WIDTH ){ inside = FALSE;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//Mouse above the button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else if( y &lt;  button-&gt;y ){ inside = FALSE;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//Mouse below the button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else if (y &gt; button-&gt;y + BUTTON_HEIGHT){ inside = FALSE;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//Mouse is outside button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(!inside)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button-&gt;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mCurrentSprite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BUTTON_SPRITE_MOUSE_OUT;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zh-CN" alt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12"/>
          <p:cNvSpPr txBox="1">
            <a:spLocks/>
          </p:cNvSpPr>
          <p:nvPr/>
        </p:nvSpPr>
        <p:spPr bwMode="auto">
          <a:xfrm>
            <a:off x="467544" y="5301208"/>
            <a:ext cx="82073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18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 dirty="0"/>
              <a:t>如果鼠标在本按钮界限之外，则设置纹理</a:t>
            </a:r>
            <a:r>
              <a:rPr lang="en-US" altLang="zh-CN" sz="1600" kern="0" dirty="0"/>
              <a:t>id</a:t>
            </a:r>
            <a:r>
              <a:rPr lang="zh-CN" altLang="en-US" sz="1600" kern="0" dirty="0"/>
              <a:t>为</a:t>
            </a:r>
            <a:r>
              <a:rPr lang="en-US" altLang="zh-CN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BUTTON_SPRITE_MOUSE_OUT</a:t>
            </a:r>
            <a:endParaRPr lang="en-US" altLang="zh-CN" sz="1600" kern="0" dirty="0">
              <a:latin typeface="Courier New"/>
            </a:endParaRPr>
          </a:p>
        </p:txBody>
      </p:sp>
      <p:sp>
        <p:nvSpPr>
          <p:cNvPr id="5" name="圆角矩形标注 1"/>
          <p:cNvSpPr/>
          <p:nvPr/>
        </p:nvSpPr>
        <p:spPr>
          <a:xfrm>
            <a:off x="6084168" y="1484784"/>
            <a:ext cx="2016224" cy="504056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  判断鼠标是否在界外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1340768"/>
            <a:ext cx="698477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handleMouseEvent</a:t>
            </a:r>
            <a:r>
              <a:rPr lang="en-US" altLang="zh-CN" b="1" cap="none" dirty="0"/>
              <a:t> 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268760"/>
            <a:ext cx="813690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//Mouse is inside button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else{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//Set mouse over sprite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 e-&gt;type 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case SDL_MOUSEMOTION: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mCurrentSprite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BUTTON_SPRITE_MOUSE_OVER_MOTION;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SDL_MOUSEBUTTONDOWN: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mCurrentSprite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BUTTON_SPRITE_MOUSE_DOWN;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SDL_MOUSEBUTTONUP: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mCurrentSprite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BUTTON_SPRITE_MOUSE_UP;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圆角矩形标注 1"/>
          <p:cNvSpPr/>
          <p:nvPr/>
        </p:nvSpPr>
        <p:spPr>
          <a:xfrm>
            <a:off x="5796136" y="2116872"/>
            <a:ext cx="2448272" cy="504056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C000"/>
                </a:solidFill>
              </a:rPr>
              <a:t>  根据鼠标状态设置按钮纹理</a:t>
            </a:r>
          </a:p>
        </p:txBody>
      </p:sp>
    </p:spTree>
    <p:extLst>
      <p:ext uri="{BB962C8B-B14F-4D97-AF65-F5344CB8AC3E}">
        <p14:creationId xmlns:p14="http://schemas.microsoft.com/office/powerpoint/2010/main" val="171537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renderButton</a:t>
            </a:r>
            <a:r>
              <a:rPr lang="en-US" altLang="zh-CN" b="1" cap="none" dirty="0"/>
              <a:t> 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renderButton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LButton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*button)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//Show current button sprite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renderTexture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gButtonSpriteTexture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button.x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button.y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	 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button.mCurrentSprite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], 0,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	 NULL, SDL_FLIP_NONE);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4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6603</TotalTime>
  <Words>503</Words>
  <Application>Microsoft Office PowerPoint</Application>
  <PresentationFormat>全屏显示(4:3)</PresentationFormat>
  <Paragraphs>156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ClassicPhotoAlbum</vt:lpstr>
      <vt:lpstr> Mouse Events </vt:lpstr>
      <vt:lpstr>相关变量与函数</vt:lpstr>
      <vt:lpstr>LButton</vt:lpstr>
      <vt:lpstr> loadMedia()</vt:lpstr>
      <vt:lpstr> main loop </vt:lpstr>
      <vt:lpstr> handleMouseEvent ( )</vt:lpstr>
      <vt:lpstr> handleMouseEvent ( )</vt:lpstr>
      <vt:lpstr> handleMouseEvent ( )</vt:lpstr>
      <vt:lpstr> renderButton ( )</vt:lpstr>
      <vt:lpstr> 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1756</cp:revision>
  <dcterms:created xsi:type="dcterms:W3CDTF">2015-09-02T01:55:16Z</dcterms:created>
  <dcterms:modified xsi:type="dcterms:W3CDTF">2016-02-29T06:14:08Z</dcterms:modified>
</cp:coreProperties>
</file>