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0"/>
  </p:notesMasterIdLst>
  <p:sldIdLst>
    <p:sldId id="288" r:id="rId2"/>
    <p:sldId id="316" r:id="rId3"/>
    <p:sldId id="307" r:id="rId4"/>
    <p:sldId id="318" r:id="rId5"/>
    <p:sldId id="298" r:id="rId6"/>
    <p:sldId id="299" r:id="rId7"/>
    <p:sldId id="300" r:id="rId8"/>
    <p:sldId id="31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libsdl.org/projects/SDL_mixer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480304"/>
            <a:ext cx="7589304" cy="2092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cap="none" dirty="0">
                <a:solidFill>
                  <a:srgbClr val="FFC000"/>
                </a:solidFill>
                <a:ea typeface="Adobe Gothic Std B" pitchFamily="34" charset="-128"/>
              </a:rPr>
              <a:t>Sound Effects and Music</a:t>
            </a:r>
            <a: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72487" y="2355910"/>
            <a:ext cx="6040760" cy="4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音频播放</a:t>
            </a: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2074565" y="3294693"/>
            <a:ext cx="5036604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800" dirty="0"/>
              <a:t>主讲教师： 刘新国</a:t>
            </a:r>
            <a:endParaRPr lang="en-US" altLang="zh-CN" sz="1800" dirty="0"/>
          </a:p>
        </p:txBody>
      </p:sp>
      <p:pic>
        <p:nvPicPr>
          <p:cNvPr id="3" name="Picture 2" descr="C:\Users\gabriel\Desktop\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52" y="4581128"/>
            <a:ext cx="2910285" cy="218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1) </a:t>
            </a:r>
            <a:r>
              <a:rPr lang="zh-CN" altLang="en-US" sz="1800" dirty="0">
                <a:latin typeface="宋体"/>
              </a:rPr>
              <a:t>点击</a:t>
            </a:r>
            <a:r>
              <a:rPr lang="zh-CN" altLang="en-US" sz="1800" dirty="0">
                <a:latin typeface="宋体"/>
                <a:hlinkClick r:id="rId2"/>
              </a:rPr>
              <a:t>网页链接</a:t>
            </a:r>
            <a:r>
              <a:rPr lang="zh-CN" altLang="en-US" sz="1800" dirty="0">
                <a:latin typeface="宋体"/>
              </a:rPr>
              <a:t>下载</a:t>
            </a:r>
            <a:r>
              <a:rPr lang="en-US" altLang="zh-CN" sz="1800" dirty="0" err="1"/>
              <a:t>SDL_mixer</a:t>
            </a:r>
            <a:r>
              <a:rPr lang="zh-CN" altLang="en-US" sz="1800" dirty="0"/>
              <a:t>扩展包</a:t>
            </a:r>
            <a:endParaRPr lang="en-US" altLang="zh-CN" sz="1800" dirty="0"/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2) </a:t>
            </a:r>
            <a:r>
              <a:rPr lang="zh-CN" altLang="en-US" sz="1800" dirty="0">
                <a:latin typeface="宋体"/>
              </a:rPr>
              <a:t>配置过程与</a:t>
            </a:r>
            <a:r>
              <a:rPr lang="en-US" altLang="zh-CN" sz="1800" dirty="0" err="1">
                <a:latin typeface="宋体"/>
              </a:rPr>
              <a:t>SDL_image</a:t>
            </a:r>
            <a:r>
              <a:rPr lang="zh-CN" altLang="en-US" sz="1800" dirty="0">
                <a:latin typeface="宋体"/>
              </a:rPr>
              <a:t>相同，请参考课程</a:t>
            </a:r>
            <a:r>
              <a:rPr lang="en-US" altLang="zh-CN" sz="1800" dirty="0">
                <a:latin typeface="宋体"/>
              </a:rPr>
              <a:t>03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VS2010</a:t>
            </a:r>
            <a:r>
              <a:rPr lang="zh-CN" altLang="en-US" cap="none" dirty="0"/>
              <a:t>配置</a:t>
            </a:r>
            <a:r>
              <a:rPr lang="en-US" altLang="zh-CN" cap="none" dirty="0" err="1"/>
              <a:t>SDL_mixer</a:t>
            </a:r>
            <a:endParaRPr lang="zh-CN" altLang="en-US" dirty="0"/>
          </a:p>
        </p:txBody>
      </p:sp>
      <p:pic>
        <p:nvPicPr>
          <p:cNvPr id="4" name="Picture 2" descr="C:\Users\gabriel\Desktop\SDL_mix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2" y="2116848"/>
            <a:ext cx="6480720" cy="268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6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b="1" cap="none" dirty="0"/>
              <a:t>音频数据类型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412776"/>
            <a:ext cx="8424936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#include &lt;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SDL_mixer.h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//The music that will be played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Mix_Music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gMusic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//The sound effects that will be used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gScratch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gHigh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gMedium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gLow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</a:t>
            </a: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323528" y="4437112"/>
            <a:ext cx="799288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p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600" kern="0" dirty="0" err="1"/>
              <a:t>SDL_mixer</a:t>
            </a:r>
            <a:r>
              <a:rPr lang="en-US" altLang="zh-CN" sz="1600" kern="0" dirty="0"/>
              <a:t> </a:t>
            </a:r>
            <a:r>
              <a:rPr lang="zh-CN" altLang="en-US" sz="1600" kern="0" dirty="0"/>
              <a:t>库中关于</a:t>
            </a:r>
            <a:r>
              <a:rPr lang="en-US" altLang="zh-CN" sz="1600" kern="0" dirty="0"/>
              <a:t>music</a:t>
            </a:r>
            <a:r>
              <a:rPr lang="zh-CN" altLang="en-US" sz="1600" kern="0" dirty="0"/>
              <a:t>的数据类型为</a:t>
            </a:r>
            <a:r>
              <a:rPr lang="en-US" altLang="zh-CN" sz="1600" kern="0" dirty="0" err="1">
                <a:latin typeface="Courier New"/>
              </a:rPr>
              <a:t>Mix_Music</a:t>
            </a:r>
            <a:r>
              <a:rPr lang="en-US" altLang="zh-CN" sz="1600" kern="0" dirty="0">
                <a:latin typeface="Courier New"/>
              </a:rPr>
              <a:t>, </a:t>
            </a:r>
            <a:r>
              <a:rPr lang="en-US" altLang="zh-CN" sz="1600" kern="0" dirty="0" err="1">
                <a:latin typeface="Courier New"/>
              </a:rPr>
              <a:t>Mix_Chunk</a:t>
            </a:r>
            <a:r>
              <a:rPr lang="zh-CN" altLang="en-US" sz="1600" kern="0" dirty="0">
                <a:latin typeface="Courier New"/>
              </a:rPr>
              <a:t>为短音频数据类型</a:t>
            </a:r>
            <a:r>
              <a:rPr lang="en-US" altLang="zh-CN" sz="1600" kern="0" dirty="0">
                <a:latin typeface="Courier New"/>
              </a:rPr>
              <a:t>(sound) </a:t>
            </a:r>
            <a:r>
              <a:rPr lang="en-US" altLang="zh-CN" sz="1600" kern="0" dirty="0"/>
              <a:t> </a:t>
            </a: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2741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init</a:t>
            </a:r>
            <a:r>
              <a:rPr lang="en-US" altLang="zh-CN" b="1" cap="none" dirty="0"/>
              <a:t>()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3212976"/>
            <a:ext cx="8424936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PNG loading 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 !(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IMG_Init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&amp;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  <a:endParaRPr lang="en-US" altLang="zh-CN" sz="16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could not initialize!”); 	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    //Initialize </a:t>
            </a:r>
            <a:r>
              <a:rPr lang="en-US" altLang="zh-CN" sz="1600" kern="0" dirty="0" err="1">
                <a:solidFill>
                  <a:srgbClr val="FFFF00"/>
                </a:solidFill>
                <a:latin typeface="Courier New"/>
              </a:rPr>
              <a:t>SDL_mixer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   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if(</a:t>
            </a:r>
            <a:r>
              <a:rPr lang="nn-NO" altLang="zh-CN" sz="1600" kern="0" dirty="0">
                <a:solidFill>
                  <a:schemeClr val="tx1"/>
                </a:solidFill>
                <a:latin typeface="Courier New"/>
              </a:rPr>
              <a:t>Mix_OpenAudio( 44100, MIX_DEFAULT_FORMAT, 2, 2048 ) &lt; 0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(“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SDL_mixer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could not initialize!”);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588224" y="1700808"/>
            <a:ext cx="2016224" cy="65610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音频子系统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2736"/>
            <a:ext cx="842493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SDL 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(SDL_INIT_VIDEO |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SDL_INIT_AUDIO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0 )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“SDL could not initialize!”); 	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32040" y="4437112"/>
            <a:ext cx="3600400" cy="61206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SDL_Mixer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altLang="zh-CN" sz="1200" kern="0" dirty="0">
                <a:solidFill>
                  <a:schemeClr val="tx1"/>
                </a:solidFill>
                <a:latin typeface="Courier New"/>
              </a:rPr>
              <a:t>Mix_OpenAudio</a:t>
            </a:r>
            <a:r>
              <a:rPr lang="zh-CN" altLang="en-US" sz="1200" kern="0" dirty="0">
                <a:solidFill>
                  <a:schemeClr val="tx1"/>
                </a:solidFill>
                <a:latin typeface="Courier New"/>
              </a:rPr>
              <a:t>参数依次为</a:t>
            </a:r>
            <a:endParaRPr lang="en-US" altLang="zh-CN" sz="1200" kern="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0" dirty="0">
                <a:solidFill>
                  <a:schemeClr val="tx1"/>
                </a:solidFill>
                <a:latin typeface="Courier New"/>
              </a:rPr>
              <a:t>声音频率，</a:t>
            </a:r>
            <a:r>
              <a:rPr lang="zh-CN" altLang="en-US" sz="1200" dirty="0"/>
              <a:t>示例格式，硬件频道数及示例大小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-24340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1124744"/>
            <a:ext cx="8784976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dirty="0"/>
              <a:t>…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//Load music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Mix_LoadMUS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("21_sound_effects_and_music/beat.wav");;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 {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load music!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SDL_mixer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Error: %s\n",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success = FALSE;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//Load sound effects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gScratch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Mix_LoadWAV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("21_sound_effects_and_music/scratch.wav");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gScratch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NULL)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("Failed to load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sound!SDL_mixer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Error: %s\n",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success = FALSE;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gHigh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dirty="0"/>
              <a:t>…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gMedium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dirty="0"/>
              <a:t>…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dirty="0" err="1"/>
              <a:t>gLow</a:t>
            </a:r>
            <a:r>
              <a:rPr lang="en-US" altLang="zh-CN" sz="1400" dirty="0"/>
              <a:t> = …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67544" y="1259560"/>
            <a:ext cx="3024336" cy="79208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Mix_LoadMUS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加载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music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Mix_LoadWAV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加载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2083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close 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124744"/>
            <a:ext cx="8136904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//Free loaded image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freeLTexture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gbackgroundTexture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);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//Free the sound effects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Mix_FreeChunk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gScratch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gScratch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Mix_FreeChunk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gHigh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gHigh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Mix_FreeChunk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gMedium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gMedium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Mix_FreeChunk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gLow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gLow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//Free the music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Mix_FreeMusic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gMusic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gMusic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dirty="0"/>
              <a:t>…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Mix_Quit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IMG_Quit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352" y="5526376"/>
            <a:ext cx="2088232" cy="358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0488" y="2600908"/>
            <a:ext cx="5257696" cy="262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250816" y="5229200"/>
            <a:ext cx="1872208" cy="79208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释放音频文件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 退出音频子系统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86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event loop (</a:t>
            </a:r>
            <a:r>
              <a:rPr lang="en-US" altLang="zh-CN" sz="2400" b="1" cap="none" dirty="0"/>
              <a:t>key press</a:t>
            </a:r>
            <a:r>
              <a:rPr lang="en-US" altLang="zh-CN" b="1" cap="none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980728"/>
            <a:ext cx="8424936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//Handle key press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if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SDL_KEYDOWN)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switch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e.key.keysym.sym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//Play high sound effect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SDLK_1: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Mix_PlayChannel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gHigh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//Play medium sound effect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SDLK_2: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Mix_PlayChannel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gMedium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//Play low medium effect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SDLK_3: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Mix_PlayChannel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gLow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//Play scratch medium effect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SDLK_4: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Mix_PlayChannel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gScratch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0);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break;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46296" y="2060848"/>
            <a:ext cx="3528392" cy="187220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使用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Mix_PlayChannel</a:t>
            </a:r>
            <a:r>
              <a:rPr lang="zh-CN" alt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函数播放</a:t>
            </a:r>
            <a:r>
              <a:rPr lang="en-US" altLang="zh-CN" sz="1400" dirty="0" err="1"/>
              <a:t>Mix_Chunk</a:t>
            </a:r>
            <a:r>
              <a:rPr lang="zh-CN" altLang="en-US" sz="1400" dirty="0"/>
              <a:t>，参数依次为，播放频道，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Mix_Chunk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音频，播放次数</a:t>
            </a:r>
            <a:r>
              <a:rPr lang="zh-CN" altLang="en-US" sz="1400" dirty="0"/>
              <a:t>。第一个参数取</a:t>
            </a:r>
            <a:r>
              <a:rPr lang="en-US" altLang="zh-CN" sz="1400" dirty="0"/>
              <a:t>-1</a:t>
            </a:r>
            <a:r>
              <a:rPr lang="zh-CN" altLang="en-US" sz="1400" dirty="0"/>
              <a:t>表示用最临近的频道播放。这里的频道是指立体声中的左右声道，与前文不同。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5292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cap="none" dirty="0"/>
              <a:t> event loop (</a:t>
            </a:r>
            <a:r>
              <a:rPr lang="en-US" altLang="zh-CN" sz="2400" b="1" cap="none" dirty="0"/>
              <a:t>key press</a:t>
            </a:r>
            <a:r>
              <a:rPr lang="en-US" altLang="zh-CN" b="1" cap="none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620688"/>
            <a:ext cx="8424936" cy="619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SDLK_9: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there is no music playing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Mix_PlayingMusic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()==0 )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music is being played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else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the music is paused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Mix_PausedMusic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1 )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{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//Resume the music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Mix_ResumeMusic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the music is playing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//Pause the music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Mix_PauseMusic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SDLK_0: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//Stop the music 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Mix_HaltMusic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08640" y="3283864"/>
            <a:ext cx="3209472" cy="151216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Mix_PlayMusic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尝试播放音乐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Mix_PauseMusic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尝试暂停音乐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Mix_ResumeMusic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尝试重启音乐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Mix_HaltMusic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结束音乐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348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6961</TotalTime>
  <Words>298</Words>
  <Application>Microsoft Office PowerPoint</Application>
  <PresentationFormat>全屏显示(4:3)</PresentationFormat>
  <Paragraphs>148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ClassicPhotoAlbum</vt:lpstr>
      <vt:lpstr>Sound Effects and Music </vt:lpstr>
      <vt:lpstr>VS2010配置SDL_mixer</vt:lpstr>
      <vt:lpstr>音频数据类型</vt:lpstr>
      <vt:lpstr>init()</vt:lpstr>
      <vt:lpstr> loadMedia()</vt:lpstr>
      <vt:lpstr> close ()</vt:lpstr>
      <vt:lpstr> event loop (key press)</vt:lpstr>
      <vt:lpstr> event loop (key press)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1713</cp:revision>
  <dcterms:created xsi:type="dcterms:W3CDTF">2015-09-02T01:55:16Z</dcterms:created>
  <dcterms:modified xsi:type="dcterms:W3CDTF">2016-02-29T06:14:18Z</dcterms:modified>
</cp:coreProperties>
</file>